
<file path=[Content_Types].xml><?xml version="1.0" encoding="utf-8"?>
<Types xmlns="http://schemas.openxmlformats.org/package/2006/content-types">
  <Default Extension="avi" ContentType="video/x-msvideo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</p:sldMasterIdLst>
  <p:notesMasterIdLst>
    <p:notesMasterId r:id="rId32"/>
  </p:notesMasterIdLst>
  <p:handoutMasterIdLst>
    <p:handoutMasterId r:id="rId33"/>
  </p:handoutMasterIdLst>
  <p:sldIdLst>
    <p:sldId id="1491" r:id="rId2"/>
    <p:sldId id="1575" r:id="rId3"/>
    <p:sldId id="1576" r:id="rId4"/>
    <p:sldId id="1577" r:id="rId5"/>
    <p:sldId id="1596" r:id="rId6"/>
    <p:sldId id="1578" r:id="rId7"/>
    <p:sldId id="1581" r:id="rId8"/>
    <p:sldId id="1580" r:id="rId9"/>
    <p:sldId id="1594" r:id="rId10"/>
    <p:sldId id="1607" r:id="rId11"/>
    <p:sldId id="1606" r:id="rId12"/>
    <p:sldId id="1579" r:id="rId13"/>
    <p:sldId id="1600" r:id="rId14"/>
    <p:sldId id="1603" r:id="rId15"/>
    <p:sldId id="1595" r:id="rId16"/>
    <p:sldId id="1582" r:id="rId17"/>
    <p:sldId id="1604" r:id="rId18"/>
    <p:sldId id="1588" r:id="rId19"/>
    <p:sldId id="1589" r:id="rId20"/>
    <p:sldId id="1583" r:id="rId21"/>
    <p:sldId id="1608" r:id="rId22"/>
    <p:sldId id="1584" r:id="rId23"/>
    <p:sldId id="1586" r:id="rId24"/>
    <p:sldId id="1591" r:id="rId25"/>
    <p:sldId id="1585" r:id="rId26"/>
    <p:sldId id="1592" r:id="rId27"/>
    <p:sldId id="1599" r:id="rId28"/>
    <p:sldId id="1601" r:id="rId29"/>
    <p:sldId id="1602" r:id="rId30"/>
    <p:sldId id="1590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1743"/>
    <a:srgbClr val="DE6200"/>
    <a:srgbClr val="4477AA"/>
    <a:srgbClr val="4F79CA"/>
    <a:srgbClr val="0070C0"/>
    <a:srgbClr val="CBB464"/>
    <a:srgbClr val="FF0000"/>
    <a:srgbClr val="540F0F"/>
    <a:srgbClr val="F38021"/>
    <a:srgbClr val="F8B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6192" autoAdjust="0"/>
  </p:normalViewPr>
  <p:slideViewPr>
    <p:cSldViewPr snapToGrid="0" snapToObjects="1">
      <p:cViewPr>
        <p:scale>
          <a:sx n="145" d="100"/>
          <a:sy n="145" d="100"/>
        </p:scale>
        <p:origin x="240" y="4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7/24/25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7/24/25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6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A917B-2EA2-5E4D-C95F-20D583F09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4C967-E0EE-95B4-37A7-D389C0FA9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D90F45-6574-FB7C-7E2A-383E2E523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9D6C4-97EF-C1B8-8C55-B5BB3677F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87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7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7C07B-43B8-8246-2469-CC54F3AF2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D06708-C214-A5F1-05CA-07E1FA41D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E7A6F-3827-E6C4-D1DC-AA71404AD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385CD-B172-11AF-C889-3ADDA2B31F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61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71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84CB4-48CC-258D-FBF2-79449F32B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A37E6-5E03-8828-3A3D-D7F143E9C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2CBB9-94AD-C793-CF56-93389F154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23ED0-2EFE-BB4D-6DBD-E724FEA09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36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AF42A-1410-30FD-D47E-67834A913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8C10D-B82D-019F-9DCE-F4F624F1C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BD30C-853B-EE55-D735-72897D4DE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51595-DF99-096D-415C-9954C3E4D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5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1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66C2F-48C0-93B1-5FA7-AA5BFF1E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89A64-5B43-4E2B-C7EC-288C62AEB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2E6D8-3986-087D-8CE2-9FF7E8404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F0C82-0910-4383-E3BC-A5D77A196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10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B81FF-68C3-7B6C-2D58-B88A9F6F3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9025A-0E5D-4B60-C05F-8264A6DBE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8F404-AC47-7563-8961-A9F69C629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B889-4F83-05C6-CCFB-AB668C671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72B57-5DAC-77CC-141B-445EC5688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A2CEB5-293C-C11D-A0C6-5E8FD1842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689A0-95B5-863A-8408-F8F936F5A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53AFD-3EF9-6E8F-99F6-B6D188F86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41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52BA9-9B1E-211B-CE31-A98D8EE5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8CAD8-D349-A14C-A26C-FBBAEF052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706EDF-8DDC-3E76-52CF-014693920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A024F-101E-EDFB-5FDD-75CAE71F4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6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2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1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9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78565"/>
            <a:ext cx="7886700" cy="4686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00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42583"/>
            <a:ext cx="7886700" cy="390616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619" y="4865808"/>
            <a:ext cx="60754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FAECET-II Long-Term Planning- July 25, 2024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FAECET-II Long-Term Planning- July 25,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78565"/>
            <a:ext cx="7886700" cy="4686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3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9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0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8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6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FAECET-II Long-Term Planning- July 25,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8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3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5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5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FAECET-II Long-Term Planning- July 25, 2024</a:t>
            </a:r>
            <a:endParaRPr lang="en-US" sz="7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316F06A-341E-5E93-AEC0-C50C4BED009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94376" y="100117"/>
            <a:ext cx="227429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1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74" r:id="rId13"/>
    <p:sldLayoutId id="2147483676" r:id="rId1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1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94.11480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1103/physrevstab.12.032802" TargetMode="External"/><Relationship Id="rId5" Type="http://schemas.openxmlformats.org/officeDocument/2006/relationships/hyperlink" Target="https://doi.org/10.1103/physrevstab.11.072802" TargetMode="External"/><Relationship Id="rId4" Type="http://schemas.openxmlformats.org/officeDocument/2006/relationships/hyperlink" Target="https://doi.org/10.1016/j.nima.2021.16521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44B8C-FF24-264B-3910-88258AB57240}"/>
              </a:ext>
            </a:extLst>
          </p:cNvPr>
          <p:cNvSpPr/>
          <p:nvPr/>
        </p:nvSpPr>
        <p:spPr>
          <a:xfrm>
            <a:off x="0" y="542498"/>
            <a:ext cx="9144000" cy="46010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125" y="762762"/>
            <a:ext cx="8315751" cy="17907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Electro-Optic Sampling Beam Positioning Monitor for Relativistic Electron Beams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American Particle Accelerator Conference 2025</a:t>
            </a:r>
          </a:p>
          <a:p>
            <a:r>
              <a:rPr lang="en-US" dirty="0">
                <a:solidFill>
                  <a:schemeClr val="bg1"/>
                </a:solidFill>
              </a:rPr>
              <a:t>August 12, 2025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962CEE-3786-8912-40C6-53150B466EDA}"/>
              </a:ext>
            </a:extLst>
          </p:cNvPr>
          <p:cNvGrpSpPr/>
          <p:nvPr/>
        </p:nvGrpSpPr>
        <p:grpSpPr>
          <a:xfrm>
            <a:off x="0" y="0"/>
            <a:ext cx="9144000" cy="743713"/>
            <a:chOff x="0" y="0"/>
            <a:chExt cx="9144000" cy="7437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3E7421-49C1-CBAF-A2C3-48A7EE7C9692}"/>
                </a:ext>
              </a:extLst>
            </p:cNvPr>
            <p:cNvSpPr/>
            <p:nvPr/>
          </p:nvSpPr>
          <p:spPr>
            <a:xfrm>
              <a:off x="0" y="0"/>
              <a:ext cx="9144000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ECF83817-79D4-2E46-42AD-58637E259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4291" y="247904"/>
              <a:ext cx="2497753" cy="49580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7457F3F-BA18-D491-5AF9-90F77EA7A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56" y="75287"/>
            <a:ext cx="841044" cy="841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AEE34F-853E-5005-248C-C054357339DA}"/>
              </a:ext>
            </a:extLst>
          </p:cNvPr>
          <p:cNvSpPr txBox="1"/>
          <p:nvPr/>
        </p:nvSpPr>
        <p:spPr>
          <a:xfrm>
            <a:off x="710470" y="3386758"/>
            <a:ext cx="80194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Elena L. Ros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Michael L. Litos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Alexander Knetsch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Brendan O’ Shea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Claire Hansel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Daniel Matteo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Gerdard</a:t>
            </a:r>
            <a:r>
              <a:rPr lang="en-US" sz="1400" dirty="0">
                <a:solidFill>
                  <a:schemeClr val="bg1"/>
                </a:solidFill>
              </a:rPr>
              <a:t> Andonian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Mark Hogan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Robert Ariniello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Shutang</a:t>
            </a:r>
            <a:r>
              <a:rPr lang="en-US" sz="1400" dirty="0">
                <a:solidFill>
                  <a:schemeClr val="bg1"/>
                </a:solidFill>
              </a:rPr>
              <a:t> Meng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Tara Hodgetts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Valentina Lee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</a:p>
          <a:p>
            <a:pPr algn="ctr"/>
            <a:endParaRPr lang="en-US" sz="1200" baseline="30000" dirty="0">
              <a:solidFill>
                <a:srgbClr val="B09B42"/>
              </a:solidFill>
            </a:endParaRPr>
          </a:p>
          <a:p>
            <a:pPr algn="ctr"/>
            <a:r>
              <a:rPr lang="en-US" sz="1000" dirty="0">
                <a:solidFill>
                  <a:srgbClr val="B09B42"/>
                </a:solidFill>
              </a:rPr>
              <a:t>[1] (CU Boulder, Physics), [2] (SLAC National Accelerator Laboratory), [3] </a:t>
            </a:r>
            <a:r>
              <a:rPr lang="en-US" sz="1000" dirty="0" err="1">
                <a:solidFill>
                  <a:srgbClr val="B09B42"/>
                </a:solidFill>
              </a:rPr>
              <a:t>RadiaBeam</a:t>
            </a:r>
            <a:r>
              <a:rPr lang="en-US" sz="1000" dirty="0">
                <a:solidFill>
                  <a:srgbClr val="B09B42"/>
                </a:solidFill>
              </a:rPr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13954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7AF8-7CB6-D954-A36A-C76378E8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2167CED-9BF7-EBDB-3C71-DD7E946806F7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85231F-EACC-F632-1E52-B193DB1AD5F9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D755FD05-1526-9270-AC53-87737A622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C79564-E930-43F0-1E5E-BAB158FF3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2536A-A157-52FA-F950-47CDF5C6F988}"/>
              </a:ext>
            </a:extLst>
          </p:cNvPr>
          <p:cNvSpPr txBox="1"/>
          <p:nvPr/>
        </p:nvSpPr>
        <p:spPr>
          <a:xfrm>
            <a:off x="370305" y="40416"/>
            <a:ext cx="233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Limiting Aperture</a:t>
            </a:r>
            <a:endParaRPr lang="en-US" sz="24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C0535B-BC06-BD25-5AF6-C9FC66C309B3}"/>
              </a:ext>
            </a:extLst>
          </p:cNvPr>
          <p:cNvSpPr txBox="1"/>
          <p:nvPr/>
        </p:nvSpPr>
        <p:spPr>
          <a:xfrm>
            <a:off x="5808941" y="3794717"/>
            <a:ext cx="2475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 Crystal minimum aperture is 1 cm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3A399DA-CFD9-0822-A394-89B281EFF5E9}"/>
              </a:ext>
            </a:extLst>
          </p:cNvPr>
          <p:cNvGrpSpPr/>
          <p:nvPr/>
        </p:nvGrpSpPr>
        <p:grpSpPr>
          <a:xfrm>
            <a:off x="5469322" y="941819"/>
            <a:ext cx="3206874" cy="2672769"/>
            <a:chOff x="5439135" y="728454"/>
            <a:chExt cx="3206874" cy="2672769"/>
          </a:xfrm>
        </p:grpSpPr>
        <p:pic>
          <p:nvPicPr>
            <p:cNvPr id="46" name="Picture 45" descr="A clear plastic piece with screws&#10;&#10;AI-generated content may be incorrect.">
              <a:extLst>
                <a:ext uri="{FF2B5EF4-FFF2-40B4-BE49-F238E27FC236}">
                  <a16:creationId xmlns:a16="http://schemas.microsoft.com/office/drawing/2014/main" id="{8624A4BD-D2A4-1677-6EDB-A0EDF85B2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844" t="-108" r="24548" b="108"/>
            <a:stretch/>
          </p:blipFill>
          <p:spPr>
            <a:xfrm rot="5400000">
              <a:off x="5710084" y="464081"/>
              <a:ext cx="2671551" cy="3200298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AEA27CC-01A2-F8F2-8DA6-9D025C34FF4D}"/>
                </a:ext>
              </a:extLst>
            </p:cNvPr>
            <p:cNvSpPr/>
            <p:nvPr/>
          </p:nvSpPr>
          <p:spPr>
            <a:xfrm>
              <a:off x="5439135" y="729671"/>
              <a:ext cx="3200299" cy="267155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BB2117-08C2-EEB5-2380-FF4CEBA8F08D}"/>
              </a:ext>
            </a:extLst>
          </p:cNvPr>
          <p:cNvGrpSpPr/>
          <p:nvPr/>
        </p:nvGrpSpPr>
        <p:grpSpPr>
          <a:xfrm>
            <a:off x="672053" y="882540"/>
            <a:ext cx="3772177" cy="2838015"/>
            <a:chOff x="370305" y="1235203"/>
            <a:chExt cx="3772177" cy="28380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CA59C4-A7F7-FC65-6739-838D51963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476" y="1239781"/>
              <a:ext cx="3764006" cy="28334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233BC6-2CA1-A003-2391-A37A84561B31}"/>
                </a:ext>
              </a:extLst>
            </p:cNvPr>
            <p:cNvSpPr/>
            <p:nvPr/>
          </p:nvSpPr>
          <p:spPr>
            <a:xfrm>
              <a:off x="370305" y="1235203"/>
              <a:ext cx="3744275" cy="283343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91065AB-6F30-A425-9CB4-3C304349AE83}"/>
              </a:ext>
            </a:extLst>
          </p:cNvPr>
          <p:cNvSpPr txBox="1"/>
          <p:nvPr/>
        </p:nvSpPr>
        <p:spPr>
          <a:xfrm>
            <a:off x="598302" y="3794717"/>
            <a:ext cx="389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/>
              <a:t>Mirrors have 4 mm hole diameter and are 6.7 mm thick.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If this is too tight for some applications we would be able to swap out the breadboard on the stage for a different configuration for those experiments.</a:t>
            </a:r>
          </a:p>
        </p:txBody>
      </p:sp>
    </p:spTree>
    <p:extLst>
      <p:ext uri="{BB962C8B-B14F-4D97-AF65-F5344CB8AC3E}">
        <p14:creationId xmlns:p14="http://schemas.microsoft.com/office/powerpoint/2010/main" val="357555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5434E-5043-CCAD-ABE0-858EB167F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FE816B-1C6D-811A-0D27-689C2239BB7F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E6A81B-605D-EDEB-A07E-62DD9E581193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CA41E92-DBE5-E11C-1150-14B459B66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913A29-1E8F-742E-ADEB-E0C2EB67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141228-11A2-D7C7-C2AB-C57ADEF6DE0F}"/>
              </a:ext>
            </a:extLst>
          </p:cNvPr>
          <p:cNvSpPr txBox="1"/>
          <p:nvPr/>
        </p:nvSpPr>
        <p:spPr>
          <a:xfrm>
            <a:off x="370305" y="40416"/>
            <a:ext cx="3125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Outside of Picnic Basket</a:t>
            </a:r>
            <a:endParaRPr lang="en-US" sz="2400" dirty="0">
              <a:latin typeface="+mj-lt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A6119C3-7C29-60E7-AD43-7D6562DE91F0}"/>
              </a:ext>
            </a:extLst>
          </p:cNvPr>
          <p:cNvCxnSpPr/>
          <p:nvPr/>
        </p:nvCxnSpPr>
        <p:spPr>
          <a:xfrm>
            <a:off x="370305" y="1471353"/>
            <a:ext cx="5398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BB7AA3E6-A677-4575-B108-83F3664A848D}"/>
              </a:ext>
            </a:extLst>
          </p:cNvPr>
          <p:cNvSpPr txBox="1"/>
          <p:nvPr/>
        </p:nvSpPr>
        <p:spPr>
          <a:xfrm>
            <a:off x="2173487" y="697348"/>
            <a:ext cx="1392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Picnic Basket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07F9BB3-EB0F-4A24-7388-896B6D0995EF}"/>
              </a:ext>
            </a:extLst>
          </p:cNvPr>
          <p:cNvCxnSpPr/>
          <p:nvPr/>
        </p:nvCxnSpPr>
        <p:spPr>
          <a:xfrm>
            <a:off x="3184398" y="4039636"/>
            <a:ext cx="420362" cy="419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25E39BA-518A-F1CA-BEFE-C278C2B26ABE}"/>
              </a:ext>
            </a:extLst>
          </p:cNvPr>
          <p:cNvCxnSpPr/>
          <p:nvPr/>
        </p:nvCxnSpPr>
        <p:spPr>
          <a:xfrm>
            <a:off x="370305" y="4039636"/>
            <a:ext cx="420362" cy="419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E93662E-79BF-9314-ED59-00919C44BC48}"/>
              </a:ext>
            </a:extLst>
          </p:cNvPr>
          <p:cNvCxnSpPr>
            <a:cxnSpLocks/>
          </p:cNvCxnSpPr>
          <p:nvPr/>
        </p:nvCxnSpPr>
        <p:spPr>
          <a:xfrm flipV="1">
            <a:off x="3477400" y="4311660"/>
            <a:ext cx="0" cy="58494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F66BDB2-D704-88B4-360F-A3D56ABACD76}"/>
              </a:ext>
            </a:extLst>
          </p:cNvPr>
          <p:cNvCxnSpPr>
            <a:cxnSpLocks/>
          </p:cNvCxnSpPr>
          <p:nvPr/>
        </p:nvCxnSpPr>
        <p:spPr>
          <a:xfrm flipV="1">
            <a:off x="3288412" y="4150962"/>
            <a:ext cx="0" cy="74564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B9963D4-9AEB-1588-4FEA-7FDFE4F7BBD5}"/>
              </a:ext>
            </a:extLst>
          </p:cNvPr>
          <p:cNvCxnSpPr>
            <a:cxnSpLocks/>
          </p:cNvCxnSpPr>
          <p:nvPr/>
        </p:nvCxnSpPr>
        <p:spPr>
          <a:xfrm flipH="1">
            <a:off x="652346" y="4324448"/>
            <a:ext cx="2825054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76EF0262-8903-8641-923B-557C0F937577}"/>
              </a:ext>
            </a:extLst>
          </p:cNvPr>
          <p:cNvCxnSpPr>
            <a:cxnSpLocks/>
          </p:cNvCxnSpPr>
          <p:nvPr/>
        </p:nvCxnSpPr>
        <p:spPr>
          <a:xfrm>
            <a:off x="483565" y="4144568"/>
            <a:ext cx="2804847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4C70D33-1573-4717-56DB-DE8893B22066}"/>
              </a:ext>
            </a:extLst>
          </p:cNvPr>
          <p:cNvCxnSpPr>
            <a:cxnSpLocks/>
          </p:cNvCxnSpPr>
          <p:nvPr/>
        </p:nvCxnSpPr>
        <p:spPr>
          <a:xfrm flipV="1">
            <a:off x="333623" y="1566689"/>
            <a:ext cx="420362" cy="381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60842F-6302-1328-7F1D-F5DBD0FFAA1E}"/>
              </a:ext>
            </a:extLst>
          </p:cNvPr>
          <p:cNvCxnSpPr>
            <a:cxnSpLocks/>
          </p:cNvCxnSpPr>
          <p:nvPr/>
        </p:nvCxnSpPr>
        <p:spPr>
          <a:xfrm flipV="1">
            <a:off x="485571" y="3446238"/>
            <a:ext cx="0" cy="69833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AF42C23-668A-38F8-191B-594805B4E95C}"/>
              </a:ext>
            </a:extLst>
          </p:cNvPr>
          <p:cNvSpPr/>
          <p:nvPr/>
        </p:nvSpPr>
        <p:spPr>
          <a:xfrm>
            <a:off x="281120" y="3400519"/>
            <a:ext cx="565785" cy="45719"/>
          </a:xfrm>
          <a:prstGeom prst="ellipse">
            <a:avLst/>
          </a:prstGeom>
          <a:solidFill>
            <a:schemeClr val="accent1">
              <a:lumMod val="75000"/>
              <a:alpha val="41529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8C8669-2851-B59E-FB25-B218BC63B7B6}"/>
              </a:ext>
            </a:extLst>
          </p:cNvPr>
          <p:cNvCxnSpPr>
            <a:cxnSpLocks/>
          </p:cNvCxnSpPr>
          <p:nvPr/>
        </p:nvCxnSpPr>
        <p:spPr>
          <a:xfrm flipH="1" flipV="1">
            <a:off x="645660" y="3446238"/>
            <a:ext cx="6686" cy="87821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D12AA4-2E5E-41C5-3F23-C6E3E35BAB2A}"/>
              </a:ext>
            </a:extLst>
          </p:cNvPr>
          <p:cNvCxnSpPr>
            <a:cxnSpLocks/>
          </p:cNvCxnSpPr>
          <p:nvPr/>
        </p:nvCxnSpPr>
        <p:spPr>
          <a:xfrm flipH="1" flipV="1">
            <a:off x="448311" y="2367027"/>
            <a:ext cx="197349" cy="110071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9FA29E8-AF09-93BD-A0FD-3E20D8A3A3BE}"/>
              </a:ext>
            </a:extLst>
          </p:cNvPr>
          <p:cNvCxnSpPr>
            <a:cxnSpLocks/>
          </p:cNvCxnSpPr>
          <p:nvPr/>
        </p:nvCxnSpPr>
        <p:spPr>
          <a:xfrm flipV="1">
            <a:off x="489053" y="2357446"/>
            <a:ext cx="196890" cy="108879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D1A70262-D4C1-7A8B-1F1B-4896824B62AC}"/>
              </a:ext>
            </a:extLst>
          </p:cNvPr>
          <p:cNvSpPr/>
          <p:nvPr/>
        </p:nvSpPr>
        <p:spPr>
          <a:xfrm>
            <a:off x="296513" y="2364922"/>
            <a:ext cx="565785" cy="45719"/>
          </a:xfrm>
          <a:prstGeom prst="ellipse">
            <a:avLst/>
          </a:prstGeom>
          <a:solidFill>
            <a:schemeClr val="accent1">
              <a:lumMod val="75000"/>
              <a:alpha val="41529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00CCCE-00AA-7A78-349D-45C5FC7EAB65}"/>
              </a:ext>
            </a:extLst>
          </p:cNvPr>
          <p:cNvCxnSpPr>
            <a:cxnSpLocks/>
          </p:cNvCxnSpPr>
          <p:nvPr/>
        </p:nvCxnSpPr>
        <p:spPr>
          <a:xfrm flipV="1">
            <a:off x="685943" y="1647102"/>
            <a:ext cx="0" cy="75987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A3D49C-C0D9-D3D6-3A46-A26CD63EFADE}"/>
              </a:ext>
            </a:extLst>
          </p:cNvPr>
          <p:cNvCxnSpPr>
            <a:cxnSpLocks/>
          </p:cNvCxnSpPr>
          <p:nvPr/>
        </p:nvCxnSpPr>
        <p:spPr>
          <a:xfrm flipV="1">
            <a:off x="448311" y="1837310"/>
            <a:ext cx="0" cy="57333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FE88F40-84E5-270D-BFD0-CD652CCB01B7}"/>
              </a:ext>
            </a:extLst>
          </p:cNvPr>
          <p:cNvCxnSpPr>
            <a:cxnSpLocks/>
          </p:cNvCxnSpPr>
          <p:nvPr/>
        </p:nvCxnSpPr>
        <p:spPr>
          <a:xfrm>
            <a:off x="447245" y="1837310"/>
            <a:ext cx="1926079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8010EA-F5EE-441B-4BBC-D8AF7AE541FF}"/>
              </a:ext>
            </a:extLst>
          </p:cNvPr>
          <p:cNvCxnSpPr>
            <a:cxnSpLocks/>
          </p:cNvCxnSpPr>
          <p:nvPr/>
        </p:nvCxnSpPr>
        <p:spPr>
          <a:xfrm>
            <a:off x="687502" y="1647102"/>
            <a:ext cx="1896656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CD829C0-4FF8-E054-7070-60E41B775525}"/>
              </a:ext>
            </a:extLst>
          </p:cNvPr>
          <p:cNvCxnSpPr>
            <a:cxnSpLocks/>
          </p:cNvCxnSpPr>
          <p:nvPr/>
        </p:nvCxnSpPr>
        <p:spPr>
          <a:xfrm flipH="1">
            <a:off x="2217888" y="1604055"/>
            <a:ext cx="420362" cy="3854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7F53395-74E6-2E00-2F3B-1F15FB733B2B}"/>
              </a:ext>
            </a:extLst>
          </p:cNvPr>
          <p:cNvCxnSpPr>
            <a:cxnSpLocks/>
          </p:cNvCxnSpPr>
          <p:nvPr/>
        </p:nvCxnSpPr>
        <p:spPr>
          <a:xfrm flipV="1">
            <a:off x="2365746" y="1119094"/>
            <a:ext cx="0" cy="71821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83E2B58-C4CB-B76C-D2F2-A87F1F91B0E4}"/>
              </a:ext>
            </a:extLst>
          </p:cNvPr>
          <p:cNvCxnSpPr>
            <a:cxnSpLocks/>
          </p:cNvCxnSpPr>
          <p:nvPr/>
        </p:nvCxnSpPr>
        <p:spPr>
          <a:xfrm flipV="1">
            <a:off x="2584158" y="1119094"/>
            <a:ext cx="0" cy="53670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461341-D1FA-CB71-C467-DE161769122B}"/>
              </a:ext>
            </a:extLst>
          </p:cNvPr>
          <p:cNvCxnSpPr/>
          <p:nvPr/>
        </p:nvCxnSpPr>
        <p:spPr>
          <a:xfrm>
            <a:off x="2718119" y="1837311"/>
            <a:ext cx="420362" cy="419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087EEED-7DF6-1B8F-F082-0CB9FCBA03F9}"/>
              </a:ext>
            </a:extLst>
          </p:cNvPr>
          <p:cNvCxnSpPr>
            <a:cxnSpLocks/>
          </p:cNvCxnSpPr>
          <p:nvPr/>
        </p:nvCxnSpPr>
        <p:spPr>
          <a:xfrm flipV="1">
            <a:off x="2781381" y="1119094"/>
            <a:ext cx="0" cy="79108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EBE9DFB-11BD-B402-8F6E-37EB6E9B2260}"/>
              </a:ext>
            </a:extLst>
          </p:cNvPr>
          <p:cNvCxnSpPr>
            <a:cxnSpLocks/>
          </p:cNvCxnSpPr>
          <p:nvPr/>
        </p:nvCxnSpPr>
        <p:spPr>
          <a:xfrm flipV="1">
            <a:off x="3113221" y="1119094"/>
            <a:ext cx="0" cy="1099853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EB4919D-541E-673D-7484-E6A0894B00BC}"/>
              </a:ext>
            </a:extLst>
          </p:cNvPr>
          <p:cNvCxnSpPr/>
          <p:nvPr/>
        </p:nvCxnSpPr>
        <p:spPr>
          <a:xfrm>
            <a:off x="3904362" y="1837311"/>
            <a:ext cx="420362" cy="419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B86C87A-98EF-9646-363C-6DD1A8EFB898}"/>
              </a:ext>
            </a:extLst>
          </p:cNvPr>
          <p:cNvCxnSpPr>
            <a:cxnSpLocks/>
          </p:cNvCxnSpPr>
          <p:nvPr/>
        </p:nvCxnSpPr>
        <p:spPr>
          <a:xfrm>
            <a:off x="2771582" y="1894748"/>
            <a:ext cx="1992988" cy="830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CE30919-9711-512F-C071-1DA88E4C3684}"/>
              </a:ext>
            </a:extLst>
          </p:cNvPr>
          <p:cNvCxnSpPr>
            <a:cxnSpLocks/>
          </p:cNvCxnSpPr>
          <p:nvPr/>
        </p:nvCxnSpPr>
        <p:spPr>
          <a:xfrm>
            <a:off x="3113221" y="2198096"/>
            <a:ext cx="1946617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814706C-7F6A-A264-4DD1-BA93799E42F4}"/>
              </a:ext>
            </a:extLst>
          </p:cNvPr>
          <p:cNvCxnSpPr>
            <a:cxnSpLocks/>
          </p:cNvCxnSpPr>
          <p:nvPr/>
        </p:nvCxnSpPr>
        <p:spPr>
          <a:xfrm flipV="1">
            <a:off x="3969488" y="1906548"/>
            <a:ext cx="0" cy="1546859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17A2659-45C3-59A3-EF2C-525FBBA5BD53}"/>
              </a:ext>
            </a:extLst>
          </p:cNvPr>
          <p:cNvCxnSpPr>
            <a:cxnSpLocks/>
          </p:cNvCxnSpPr>
          <p:nvPr/>
        </p:nvCxnSpPr>
        <p:spPr>
          <a:xfrm flipV="1">
            <a:off x="4241386" y="2175110"/>
            <a:ext cx="0" cy="1037779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26A1D1C-F7F5-2506-AD2E-8F087BFA6FED}"/>
              </a:ext>
            </a:extLst>
          </p:cNvPr>
          <p:cNvCxnSpPr>
            <a:cxnSpLocks/>
          </p:cNvCxnSpPr>
          <p:nvPr/>
        </p:nvCxnSpPr>
        <p:spPr>
          <a:xfrm flipH="1">
            <a:off x="3904362" y="3138646"/>
            <a:ext cx="420362" cy="3854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3D3B6FC-C138-D9B2-765E-74D0358D6342}"/>
              </a:ext>
            </a:extLst>
          </p:cNvPr>
          <p:cNvCxnSpPr>
            <a:cxnSpLocks/>
          </p:cNvCxnSpPr>
          <p:nvPr/>
        </p:nvCxnSpPr>
        <p:spPr>
          <a:xfrm flipH="1">
            <a:off x="2869832" y="3205020"/>
            <a:ext cx="1374023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9FA584-9EB8-DEC4-D541-D978654D9903}"/>
              </a:ext>
            </a:extLst>
          </p:cNvPr>
          <p:cNvCxnSpPr>
            <a:cxnSpLocks/>
          </p:cNvCxnSpPr>
          <p:nvPr/>
        </p:nvCxnSpPr>
        <p:spPr>
          <a:xfrm flipH="1">
            <a:off x="2869832" y="3453407"/>
            <a:ext cx="1105374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FB09E109-F288-E7F5-7842-6FC552604573}"/>
              </a:ext>
            </a:extLst>
          </p:cNvPr>
          <p:cNvSpPr/>
          <p:nvPr/>
        </p:nvSpPr>
        <p:spPr>
          <a:xfrm>
            <a:off x="2671206" y="1636021"/>
            <a:ext cx="565785" cy="45719"/>
          </a:xfrm>
          <a:prstGeom prst="ellipse">
            <a:avLst/>
          </a:prstGeom>
          <a:solidFill>
            <a:schemeClr val="accent1">
              <a:lumMod val="75000"/>
              <a:alpha val="41529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ADD962-B5D4-84EC-90DA-DDE1604AA76A}"/>
              </a:ext>
            </a:extLst>
          </p:cNvPr>
          <p:cNvSpPr/>
          <p:nvPr/>
        </p:nvSpPr>
        <p:spPr>
          <a:xfrm>
            <a:off x="3831650" y="2629262"/>
            <a:ext cx="565785" cy="45719"/>
          </a:xfrm>
          <a:prstGeom prst="ellipse">
            <a:avLst/>
          </a:prstGeom>
          <a:solidFill>
            <a:schemeClr val="accent1">
              <a:lumMod val="75000"/>
              <a:alpha val="41529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B278D76-8C32-FC68-8093-02E7DBE6298D}"/>
              </a:ext>
            </a:extLst>
          </p:cNvPr>
          <p:cNvSpPr/>
          <p:nvPr/>
        </p:nvSpPr>
        <p:spPr>
          <a:xfrm rot="5400000">
            <a:off x="2730764" y="3318031"/>
            <a:ext cx="565785" cy="45719"/>
          </a:xfrm>
          <a:prstGeom prst="ellipse">
            <a:avLst/>
          </a:prstGeom>
          <a:solidFill>
            <a:schemeClr val="accent1">
              <a:lumMod val="75000"/>
              <a:alpha val="41529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9CC6A8D-2417-B890-6D21-203396F4D04B}"/>
              </a:ext>
            </a:extLst>
          </p:cNvPr>
          <p:cNvGrpSpPr/>
          <p:nvPr/>
        </p:nvGrpSpPr>
        <p:grpSpPr>
          <a:xfrm rot="8852622">
            <a:off x="2279142" y="2980913"/>
            <a:ext cx="784128" cy="700947"/>
            <a:chOff x="3424928" y="3152592"/>
            <a:chExt cx="854188" cy="763575"/>
          </a:xfrm>
        </p:grpSpPr>
        <p:sp>
          <p:nvSpPr>
            <p:cNvPr id="92" name="Diagonal Stripe 91">
              <a:extLst>
                <a:ext uri="{FF2B5EF4-FFF2-40B4-BE49-F238E27FC236}">
                  <a16:creationId xmlns:a16="http://schemas.microsoft.com/office/drawing/2014/main" id="{072BBD76-B34D-67DF-6701-9DD930FB4FB9}"/>
                </a:ext>
              </a:extLst>
            </p:cNvPr>
            <p:cNvSpPr/>
            <p:nvPr/>
          </p:nvSpPr>
          <p:spPr>
            <a:xfrm rot="10122387">
              <a:off x="3424928" y="3152592"/>
              <a:ext cx="489550" cy="515440"/>
            </a:xfrm>
            <a:prstGeom prst="diagStrip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208A144-EE44-6665-016C-E44C28BF4752}"/>
                </a:ext>
              </a:extLst>
            </p:cNvPr>
            <p:cNvSpPr/>
            <p:nvPr/>
          </p:nvSpPr>
          <p:spPr>
            <a:xfrm rot="18174959">
              <a:off x="3740959" y="3378011"/>
              <a:ext cx="554557" cy="5217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01F1918-4A81-94E7-9602-3EC8885AF418}"/>
              </a:ext>
            </a:extLst>
          </p:cNvPr>
          <p:cNvCxnSpPr/>
          <p:nvPr/>
        </p:nvCxnSpPr>
        <p:spPr>
          <a:xfrm>
            <a:off x="4699638" y="1837310"/>
            <a:ext cx="420362" cy="419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2AEA096-CA2A-FE9D-F3AC-9DD78F288D44}"/>
              </a:ext>
            </a:extLst>
          </p:cNvPr>
          <p:cNvCxnSpPr>
            <a:cxnSpLocks/>
          </p:cNvCxnSpPr>
          <p:nvPr/>
        </p:nvCxnSpPr>
        <p:spPr>
          <a:xfrm flipV="1">
            <a:off x="4740056" y="1910181"/>
            <a:ext cx="0" cy="194914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94CADAF-0CFA-B937-A5EE-B7A65F3192E5}"/>
              </a:ext>
            </a:extLst>
          </p:cNvPr>
          <p:cNvCxnSpPr>
            <a:cxnSpLocks/>
          </p:cNvCxnSpPr>
          <p:nvPr/>
        </p:nvCxnSpPr>
        <p:spPr>
          <a:xfrm flipH="1" flipV="1">
            <a:off x="5052573" y="2196289"/>
            <a:ext cx="7211" cy="165995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id="{A2BB3E3B-0E96-DA18-74B3-724D3D15A020}"/>
              </a:ext>
            </a:extLst>
          </p:cNvPr>
          <p:cNvSpPr/>
          <p:nvPr/>
        </p:nvSpPr>
        <p:spPr>
          <a:xfrm>
            <a:off x="4626926" y="2633640"/>
            <a:ext cx="565785" cy="45719"/>
          </a:xfrm>
          <a:prstGeom prst="ellipse">
            <a:avLst/>
          </a:prstGeom>
          <a:solidFill>
            <a:schemeClr val="accent1">
              <a:lumMod val="75000"/>
              <a:alpha val="41529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F82A5B8-25A5-BDBA-A968-1B6C3C40895B}"/>
              </a:ext>
            </a:extLst>
          </p:cNvPr>
          <p:cNvGrpSpPr/>
          <p:nvPr/>
        </p:nvGrpSpPr>
        <p:grpSpPr>
          <a:xfrm rot="3436043">
            <a:off x="4499762" y="3709829"/>
            <a:ext cx="784128" cy="700947"/>
            <a:chOff x="3424928" y="3152592"/>
            <a:chExt cx="854188" cy="763575"/>
          </a:xfrm>
        </p:grpSpPr>
        <p:sp>
          <p:nvSpPr>
            <p:cNvPr id="106" name="Diagonal Stripe 105">
              <a:extLst>
                <a:ext uri="{FF2B5EF4-FFF2-40B4-BE49-F238E27FC236}">
                  <a16:creationId xmlns:a16="http://schemas.microsoft.com/office/drawing/2014/main" id="{56A549D2-7F8A-B020-BD4C-340A3A11058B}"/>
                </a:ext>
              </a:extLst>
            </p:cNvPr>
            <p:cNvSpPr/>
            <p:nvPr/>
          </p:nvSpPr>
          <p:spPr>
            <a:xfrm rot="10122387">
              <a:off x="3424928" y="3152592"/>
              <a:ext cx="489550" cy="515440"/>
            </a:xfrm>
            <a:prstGeom prst="diagStrip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423DEC0-6A25-8C08-C1FE-CAF7CBF9F697}"/>
                </a:ext>
              </a:extLst>
            </p:cNvPr>
            <p:cNvSpPr/>
            <p:nvPr/>
          </p:nvSpPr>
          <p:spPr>
            <a:xfrm rot="18174959">
              <a:off x="3740959" y="3378011"/>
              <a:ext cx="554557" cy="5217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Oval 107">
            <a:extLst>
              <a:ext uri="{FF2B5EF4-FFF2-40B4-BE49-F238E27FC236}">
                <a16:creationId xmlns:a16="http://schemas.microsoft.com/office/drawing/2014/main" id="{CB58EFC2-7399-704F-D796-3729655BD789}"/>
              </a:ext>
            </a:extLst>
          </p:cNvPr>
          <p:cNvSpPr/>
          <p:nvPr/>
        </p:nvSpPr>
        <p:spPr>
          <a:xfrm>
            <a:off x="4608797" y="3700488"/>
            <a:ext cx="565785" cy="45719"/>
          </a:xfrm>
          <a:prstGeom prst="ellipse">
            <a:avLst/>
          </a:prstGeom>
          <a:solidFill>
            <a:schemeClr val="accent1">
              <a:lumMod val="75000"/>
              <a:alpha val="41529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8BC64F0-30D9-2A31-960B-648013B4D9A1}"/>
              </a:ext>
            </a:extLst>
          </p:cNvPr>
          <p:cNvSpPr txBox="1"/>
          <p:nvPr/>
        </p:nvSpPr>
        <p:spPr>
          <a:xfrm>
            <a:off x="2050419" y="3623783"/>
            <a:ext cx="967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EOS Cam 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5EA46A-E792-E038-9092-A8DCE2B8BB8A}"/>
              </a:ext>
            </a:extLst>
          </p:cNvPr>
          <p:cNvSpPr txBox="1"/>
          <p:nvPr/>
        </p:nvSpPr>
        <p:spPr>
          <a:xfrm>
            <a:off x="4408031" y="4477325"/>
            <a:ext cx="967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EOS Cam 2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687E2291-F89A-0D36-4810-4A4E6EF74AB2}"/>
              </a:ext>
            </a:extLst>
          </p:cNvPr>
          <p:cNvSpPr/>
          <p:nvPr/>
        </p:nvSpPr>
        <p:spPr>
          <a:xfrm rot="5400000">
            <a:off x="1098499" y="4237693"/>
            <a:ext cx="565785" cy="45719"/>
          </a:xfrm>
          <a:prstGeom prst="ellipse">
            <a:avLst/>
          </a:prstGeom>
          <a:solidFill>
            <a:schemeClr val="accent2">
              <a:lumMod val="40000"/>
              <a:lumOff val="60000"/>
              <a:alpha val="41529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15B4EA1-517B-C463-ED44-29B8D05027DD}"/>
              </a:ext>
            </a:extLst>
          </p:cNvPr>
          <p:cNvSpPr/>
          <p:nvPr/>
        </p:nvSpPr>
        <p:spPr>
          <a:xfrm rot="5400000">
            <a:off x="1970137" y="4237693"/>
            <a:ext cx="565785" cy="45719"/>
          </a:xfrm>
          <a:prstGeom prst="ellipse">
            <a:avLst/>
          </a:prstGeom>
          <a:solidFill>
            <a:schemeClr val="accent2">
              <a:lumMod val="40000"/>
              <a:lumOff val="60000"/>
              <a:alpha val="41529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3B7B975-C5EE-22C4-261B-0043DF583899}"/>
              </a:ext>
            </a:extLst>
          </p:cNvPr>
          <p:cNvSpPr txBox="1"/>
          <p:nvPr/>
        </p:nvSpPr>
        <p:spPr>
          <a:xfrm>
            <a:off x="1853145" y="4491390"/>
            <a:ext cx="8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Waveplate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DCB6900-008A-C7C7-0013-9291455A7264}"/>
              </a:ext>
            </a:extLst>
          </p:cNvPr>
          <p:cNvSpPr txBox="1"/>
          <p:nvPr/>
        </p:nvSpPr>
        <p:spPr>
          <a:xfrm>
            <a:off x="877542" y="4480826"/>
            <a:ext cx="952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Polarizer (H)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6984633-6A1D-5D9F-4332-5AA972D4775A}"/>
              </a:ext>
            </a:extLst>
          </p:cNvPr>
          <p:cNvSpPr txBox="1"/>
          <p:nvPr/>
        </p:nvSpPr>
        <p:spPr>
          <a:xfrm>
            <a:off x="862022" y="328161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Lens 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188248E-6E22-F73C-DE7F-4008CB000D4D}"/>
              </a:ext>
            </a:extLst>
          </p:cNvPr>
          <p:cNvSpPr txBox="1"/>
          <p:nvPr/>
        </p:nvSpPr>
        <p:spPr>
          <a:xfrm>
            <a:off x="870390" y="2247826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Lens 2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DB29F91-F4AA-75AC-2A0B-4B65FAD32FFF}"/>
              </a:ext>
            </a:extLst>
          </p:cNvPr>
          <p:cNvSpPr txBox="1"/>
          <p:nvPr/>
        </p:nvSpPr>
        <p:spPr>
          <a:xfrm>
            <a:off x="3238375" y="1512733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Lens 3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8C6E0A6-B845-DBD6-189C-3E7C13DD271C}"/>
              </a:ext>
            </a:extLst>
          </p:cNvPr>
          <p:cNvSpPr txBox="1"/>
          <p:nvPr/>
        </p:nvSpPr>
        <p:spPr>
          <a:xfrm>
            <a:off x="3210759" y="2512438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Lens 4</a:t>
            </a:r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13CFADF-BAD9-4400-DAA2-06EC4C1BF4D4}"/>
              </a:ext>
            </a:extLst>
          </p:cNvPr>
          <p:cNvSpPr txBox="1"/>
          <p:nvPr/>
        </p:nvSpPr>
        <p:spPr>
          <a:xfrm>
            <a:off x="2748627" y="2744229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Lens 5</a:t>
            </a:r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6BD1DD9-39B7-7A0C-6A72-96623F922737}"/>
              </a:ext>
            </a:extLst>
          </p:cNvPr>
          <p:cNvSpPr txBox="1"/>
          <p:nvPr/>
        </p:nvSpPr>
        <p:spPr>
          <a:xfrm>
            <a:off x="5199165" y="2512437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Lens 4</a:t>
            </a:r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A9DA6DE-56C9-1D17-6F64-B696696F867B}"/>
              </a:ext>
            </a:extLst>
          </p:cNvPr>
          <p:cNvSpPr txBox="1"/>
          <p:nvPr/>
        </p:nvSpPr>
        <p:spPr>
          <a:xfrm>
            <a:off x="5174582" y="3561988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Lens 5</a:t>
            </a:r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10F5662-82EE-A46E-43C0-10DF68D39567}"/>
              </a:ext>
            </a:extLst>
          </p:cNvPr>
          <p:cNvSpPr/>
          <p:nvPr/>
        </p:nvSpPr>
        <p:spPr>
          <a:xfrm rot="5400000">
            <a:off x="3212819" y="3334282"/>
            <a:ext cx="565785" cy="45719"/>
          </a:xfrm>
          <a:prstGeom prst="ellipse">
            <a:avLst/>
          </a:prstGeom>
          <a:solidFill>
            <a:schemeClr val="accent2">
              <a:lumMod val="40000"/>
              <a:lumOff val="60000"/>
              <a:alpha val="41529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7FD21A7-2D7D-588E-777B-D2CDBB006D1B}"/>
              </a:ext>
            </a:extLst>
          </p:cNvPr>
          <p:cNvSpPr txBox="1"/>
          <p:nvPr/>
        </p:nvSpPr>
        <p:spPr>
          <a:xfrm>
            <a:off x="3036516" y="3630725"/>
            <a:ext cx="942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Polarizer (V)</a:t>
            </a: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DD7AA85D-2C8F-64D8-7185-49D36950019E}"/>
              </a:ext>
            </a:extLst>
          </p:cNvPr>
          <p:cNvSpPr/>
          <p:nvPr/>
        </p:nvSpPr>
        <p:spPr>
          <a:xfrm rot="10800000">
            <a:off x="4618358" y="3234852"/>
            <a:ext cx="565785" cy="45719"/>
          </a:xfrm>
          <a:prstGeom prst="ellipse">
            <a:avLst/>
          </a:prstGeom>
          <a:solidFill>
            <a:schemeClr val="accent2">
              <a:lumMod val="40000"/>
              <a:lumOff val="60000"/>
              <a:alpha val="41529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CD69AB8-DBB8-411E-6256-BA4CCC491F77}"/>
              </a:ext>
            </a:extLst>
          </p:cNvPr>
          <p:cNvSpPr txBox="1"/>
          <p:nvPr/>
        </p:nvSpPr>
        <p:spPr>
          <a:xfrm>
            <a:off x="5155389" y="3131469"/>
            <a:ext cx="987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Polarizer (H) 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F4B7031-EF06-FE29-56E0-9B76485F961F}"/>
              </a:ext>
            </a:extLst>
          </p:cNvPr>
          <p:cNvSpPr txBox="1"/>
          <p:nvPr/>
        </p:nvSpPr>
        <p:spPr>
          <a:xfrm>
            <a:off x="6046529" y="1747679"/>
            <a:ext cx="3097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Plan to install EOS 2 camera to look at either the “negative” signal or unfiltered laser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“negative” signal: overall more signal to use</a:t>
            </a:r>
          </a:p>
          <a:p>
            <a:pPr marL="742950" lvl="1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unfiltered laser: better background correction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4EEEBB0-48C8-32E0-84F3-8D3FEBB899DE}"/>
              </a:ext>
            </a:extLst>
          </p:cNvPr>
          <p:cNvSpPr txBox="1"/>
          <p:nvPr/>
        </p:nvSpPr>
        <p:spPr>
          <a:xfrm>
            <a:off x="877542" y="276334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x 1.5</a:t>
            </a:r>
          </a:p>
        </p:txBody>
      </p:sp>
    </p:spTree>
    <p:extLst>
      <p:ext uri="{BB962C8B-B14F-4D97-AF65-F5344CB8AC3E}">
        <p14:creationId xmlns:p14="http://schemas.microsoft.com/office/powerpoint/2010/main" val="3399331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2FE9-CBCB-E7C6-05BD-EA5A9C6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6081DCD-50E4-E7C6-008E-2AE5E481492E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2B1752-70FA-390F-1610-5DD67877743F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CE436DCB-90D9-6635-C2C1-7C28E720D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F9083-4AD2-3B98-848B-AC98CE18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BDD43C-98D4-9C66-65BF-4D17D00B6ED7}"/>
              </a:ext>
            </a:extLst>
          </p:cNvPr>
          <p:cNvSpPr txBox="1"/>
          <p:nvPr/>
        </p:nvSpPr>
        <p:spPr>
          <a:xfrm>
            <a:off x="370305" y="40416"/>
            <a:ext cx="3395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Simulation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BF8D4F99-39C4-65C3-0E1F-BCA76DD90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419414"/>
              </p:ext>
            </p:extLst>
          </p:nvPr>
        </p:nvGraphicFramePr>
        <p:xfrm>
          <a:off x="4426032" y="786130"/>
          <a:ext cx="4580061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552">
                  <a:extLst>
                    <a:ext uri="{9D8B030D-6E8A-4147-A177-3AD203B41FA5}">
                      <a16:colId xmlns:a16="http://schemas.microsoft.com/office/drawing/2014/main" val="2293141250"/>
                    </a:ext>
                  </a:extLst>
                </a:gridCol>
                <a:gridCol w="1107822">
                  <a:extLst>
                    <a:ext uri="{9D8B030D-6E8A-4147-A177-3AD203B41FA5}">
                      <a16:colId xmlns:a16="http://schemas.microsoft.com/office/drawing/2014/main" val="4203444884"/>
                    </a:ext>
                  </a:extLst>
                </a:gridCol>
                <a:gridCol w="1526687">
                  <a:extLst>
                    <a:ext uri="{9D8B030D-6E8A-4147-A177-3AD203B41FA5}">
                      <a16:colId xmlns:a16="http://schemas.microsoft.com/office/drawing/2014/main" val="1275113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Value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Unit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04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Laser Wavelength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83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Laser Angle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degree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81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Drive Beam Charge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pC</a:t>
                      </a:r>
                      <a:endParaRPr lang="en-US" sz="1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45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Witness Beam Charge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pC</a:t>
                      </a:r>
                      <a:endParaRPr lang="en-US" sz="1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074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Time Delay btw. Beams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450/135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fs/</a:t>
                      </a:r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58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Transverse Beam Offset Drive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~10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39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Transverse Beam Offset Witness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~10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  <a:p>
                      <a:pPr algn="ctr"/>
                      <a:endParaRPr lang="en-US" sz="1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5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Bunch Length (Both)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50/15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fs/</a:t>
                      </a:r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44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 err="1"/>
                        <a:t>GaP</a:t>
                      </a:r>
                      <a:r>
                        <a:rPr lang="en-US" sz="1300" dirty="0"/>
                        <a:t> Wafer Thickness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308613"/>
                  </a:ext>
                </a:extLst>
              </a:tr>
            </a:tbl>
          </a:graphicData>
        </a:graphic>
      </p:graphicFrame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7F11E81-E998-A2E0-4621-9D61B62512CD}"/>
              </a:ext>
            </a:extLst>
          </p:cNvPr>
          <p:cNvCxnSpPr/>
          <p:nvPr/>
        </p:nvCxnSpPr>
        <p:spPr>
          <a:xfrm>
            <a:off x="4426031" y="1114153"/>
            <a:ext cx="458006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BED58C9-16EC-5902-E79F-49EEAE68C05C}"/>
              </a:ext>
            </a:extLst>
          </p:cNvPr>
          <p:cNvGrpSpPr/>
          <p:nvPr/>
        </p:nvGrpSpPr>
        <p:grpSpPr>
          <a:xfrm>
            <a:off x="99386" y="892900"/>
            <a:ext cx="4158234" cy="3669030"/>
            <a:chOff x="99386" y="892900"/>
            <a:chExt cx="4158234" cy="366903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11DF7BC-9EA7-9866-C28E-39026E538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86" y="892900"/>
              <a:ext cx="4158234" cy="3669030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DD1DD7C-6C48-223B-0287-55F4EB8A3F61}"/>
                </a:ext>
              </a:extLst>
            </p:cNvPr>
            <p:cNvGrpSpPr/>
            <p:nvPr/>
          </p:nvGrpSpPr>
          <p:grpSpPr>
            <a:xfrm>
              <a:off x="650301" y="1129192"/>
              <a:ext cx="2961782" cy="2944200"/>
              <a:chOff x="650301" y="1129192"/>
              <a:chExt cx="2961782" cy="2944200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2B254D01-5648-35CF-ACAD-6F0E4DD91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6212" y="1129192"/>
                <a:ext cx="1495871" cy="1494096"/>
              </a:xfrm>
              <a:prstGeom prst="straightConnector1">
                <a:avLst/>
              </a:prstGeom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dash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D8EDE38-FE1A-0D35-38E8-65D985716E30}"/>
                  </a:ext>
                </a:extLst>
              </p:cNvPr>
              <p:cNvSpPr txBox="1"/>
              <p:nvPr/>
            </p:nvSpPr>
            <p:spPr>
              <a:xfrm>
                <a:off x="2960532" y="1656099"/>
                <a:ext cx="2359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t</a:t>
                </a: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08335F8E-908C-1F81-59EA-0BCB4D7D61F8}"/>
                  </a:ext>
                </a:extLst>
              </p:cNvPr>
              <p:cNvSpPr/>
              <p:nvPr/>
            </p:nvSpPr>
            <p:spPr>
              <a:xfrm>
                <a:off x="2099848" y="2589802"/>
                <a:ext cx="45719" cy="4571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873E953F-2217-933D-0E85-164F67194A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8157" y="3302997"/>
                <a:ext cx="482375" cy="440861"/>
              </a:xfrm>
              <a:prstGeom prst="straightConnector1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C14DA9F-A856-0A1D-7107-A53DCB5181E1}"/>
                  </a:ext>
                </a:extLst>
              </p:cNvPr>
              <p:cNvSpPr txBox="1"/>
              <p:nvPr/>
            </p:nvSpPr>
            <p:spPr>
              <a:xfrm>
                <a:off x="2911865" y="3665299"/>
                <a:ext cx="569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Drive</a:t>
                </a:r>
              </a:p>
            </p:txBody>
          </p: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3CDA12-BB56-9F92-5F1E-86B8E9F354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1069" y="3456727"/>
                <a:ext cx="483139" cy="208572"/>
              </a:xfrm>
              <a:prstGeom prst="straightConnector1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91CF785-5F13-D426-059A-788595AA365D}"/>
                  </a:ext>
                </a:extLst>
              </p:cNvPr>
              <p:cNvSpPr txBox="1"/>
              <p:nvPr/>
            </p:nvSpPr>
            <p:spPr>
              <a:xfrm>
                <a:off x="702005" y="3632258"/>
                <a:ext cx="772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Witness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7036914-913F-5DC7-413B-E59D4889A070}"/>
                  </a:ext>
                </a:extLst>
              </p:cNvPr>
              <p:cNvSpPr/>
              <p:nvPr/>
            </p:nvSpPr>
            <p:spPr>
              <a:xfrm>
                <a:off x="1580225" y="1181790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72838FE-1BAC-9A8E-8864-ED78C75FFB1E}"/>
                  </a:ext>
                </a:extLst>
              </p:cNvPr>
              <p:cNvSpPr/>
              <p:nvPr/>
            </p:nvSpPr>
            <p:spPr>
              <a:xfrm rot="5400000">
                <a:off x="2595870" y="2199734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79C647D-CEC8-0EA5-D3A1-93011E242B94}"/>
                  </a:ext>
                </a:extLst>
              </p:cNvPr>
              <p:cNvSpPr/>
              <p:nvPr/>
            </p:nvSpPr>
            <p:spPr>
              <a:xfrm>
                <a:off x="1589270" y="3191124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C358E57-15E2-6940-9F2B-2212CB1AE97B}"/>
                  </a:ext>
                </a:extLst>
              </p:cNvPr>
              <p:cNvSpPr/>
              <p:nvPr/>
            </p:nvSpPr>
            <p:spPr>
              <a:xfrm rot="5400000">
                <a:off x="569872" y="2194387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6374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C5623-C3A2-BCB0-E514-7019E8F17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9CCA6F5-6566-12B6-AF83-4E1E5EFBD870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EF1980-7EAB-E945-C3E9-AF44E4C9768D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1925B079-B99B-0F18-F82B-4F6158995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5ED6FB-2A96-C687-81E2-1C3CB6A2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C93ED-A202-4328-B87A-23947C865F93}"/>
              </a:ext>
            </a:extLst>
          </p:cNvPr>
          <p:cNvSpPr txBox="1"/>
          <p:nvPr/>
        </p:nvSpPr>
        <p:spPr>
          <a:xfrm>
            <a:off x="370305" y="40416"/>
            <a:ext cx="244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Analysis </a:t>
            </a:r>
            <a:endParaRPr lang="en-US" sz="2400" dirty="0"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0089987-F63E-4C3D-BE67-D8455B5B7343}"/>
              </a:ext>
            </a:extLst>
          </p:cNvPr>
          <p:cNvGrpSpPr/>
          <p:nvPr/>
        </p:nvGrpSpPr>
        <p:grpSpPr>
          <a:xfrm>
            <a:off x="370305" y="906235"/>
            <a:ext cx="3944520" cy="3764105"/>
            <a:chOff x="174171" y="830943"/>
            <a:chExt cx="3490685" cy="33310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E22F74-FA8B-AACD-60B7-E54C06CF5FC5}"/>
                </a:ext>
              </a:extLst>
            </p:cNvPr>
            <p:cNvGrpSpPr/>
            <p:nvPr/>
          </p:nvGrpSpPr>
          <p:grpSpPr>
            <a:xfrm>
              <a:off x="529428" y="1143000"/>
              <a:ext cx="2775289" cy="2708217"/>
              <a:chOff x="609257" y="1380361"/>
              <a:chExt cx="2775289" cy="2708217"/>
            </a:xfrm>
          </p:grpSpPr>
          <p:pic>
            <p:nvPicPr>
              <p:cNvPr id="5" name="Picture 4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544DBBE1-72C9-719B-EB9D-9B09A2203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1414" t="33687" r="17761" b="38679"/>
              <a:stretch>
                <a:fillRect/>
              </a:stretch>
            </p:blipFill>
            <p:spPr>
              <a:xfrm>
                <a:off x="2522437" y="2230040"/>
                <a:ext cx="862109" cy="1008859"/>
              </a:xfrm>
              <a:prstGeom prst="rect">
                <a:avLst/>
              </a:prstGeom>
            </p:spPr>
          </p:pic>
          <p:pic>
            <p:nvPicPr>
              <p:cNvPr id="7" name="Picture 6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7AB50468-5CEE-D031-FBE1-5D272128E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3201" t="33751" r="65974" b="38615"/>
              <a:stretch>
                <a:fillRect/>
              </a:stretch>
            </p:blipFill>
            <p:spPr>
              <a:xfrm>
                <a:off x="609257" y="2230040"/>
                <a:ext cx="862109" cy="1008859"/>
              </a:xfrm>
              <a:prstGeom prst="rect">
                <a:avLst/>
              </a:prstGeom>
            </p:spPr>
          </p:pic>
          <p:pic>
            <p:nvPicPr>
              <p:cNvPr id="8" name="Picture 7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BCA819D8-C0EA-1180-164E-A7743177E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5435" t="62496" r="39139" b="14230"/>
              <a:stretch>
                <a:fillRect/>
              </a:stretch>
            </p:blipFill>
            <p:spPr>
              <a:xfrm>
                <a:off x="1470616" y="3234677"/>
                <a:ext cx="1052572" cy="853901"/>
              </a:xfrm>
              <a:prstGeom prst="rect">
                <a:avLst/>
              </a:prstGeom>
            </p:spPr>
          </p:pic>
          <p:pic>
            <p:nvPicPr>
              <p:cNvPr id="9" name="Picture 8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D80B7888-2449-E92D-5BB2-B213EA9D0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5282" t="8631" r="39291" b="68096"/>
              <a:stretch>
                <a:fillRect/>
              </a:stretch>
            </p:blipFill>
            <p:spPr>
              <a:xfrm>
                <a:off x="1469865" y="1380361"/>
                <a:ext cx="1052572" cy="849681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C48861-379A-BF36-4B24-0E2259D25057}"/>
                </a:ext>
              </a:extLst>
            </p:cNvPr>
            <p:cNvSpPr/>
            <p:nvPr/>
          </p:nvSpPr>
          <p:spPr>
            <a:xfrm>
              <a:off x="1383209" y="1143000"/>
              <a:ext cx="1055192" cy="84545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37A277-20F6-68A0-4DB4-D4CBFBDD08F3}"/>
                </a:ext>
              </a:extLst>
            </p:cNvPr>
            <p:cNvSpPr/>
            <p:nvPr/>
          </p:nvSpPr>
          <p:spPr>
            <a:xfrm>
              <a:off x="1383208" y="2995204"/>
              <a:ext cx="1052573" cy="85390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AB5584-A787-F3CE-F45D-D1D9479394BB}"/>
                </a:ext>
              </a:extLst>
            </p:cNvPr>
            <p:cNvSpPr/>
            <p:nvPr/>
          </p:nvSpPr>
          <p:spPr>
            <a:xfrm rot="5400000">
              <a:off x="451888" y="2065996"/>
              <a:ext cx="1008859" cy="85378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40B586-4F5E-3EED-9716-069A847CA263}"/>
                </a:ext>
              </a:extLst>
            </p:cNvPr>
            <p:cNvSpPr/>
            <p:nvPr/>
          </p:nvSpPr>
          <p:spPr>
            <a:xfrm rot="5400000">
              <a:off x="2369621" y="2062222"/>
              <a:ext cx="1008859" cy="86133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B4C9FB2-AD03-56ED-B28B-6E84C8CDB791}"/>
                </a:ext>
              </a:extLst>
            </p:cNvPr>
            <p:cNvCxnSpPr/>
            <p:nvPr/>
          </p:nvCxnSpPr>
          <p:spPr>
            <a:xfrm>
              <a:off x="174171" y="2496457"/>
              <a:ext cx="3483428" cy="0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BD8C05E-4FCA-DBF2-74FB-9D05FBC5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3142" y="830943"/>
              <a:ext cx="0" cy="3331028"/>
            </a:xfrm>
            <a:prstGeom prst="straightConnector1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BE7931E-DAD9-9497-0505-C63D3F8AF121}"/>
                </a:ext>
              </a:extLst>
            </p:cNvPr>
            <p:cNvCxnSpPr/>
            <p:nvPr/>
          </p:nvCxnSpPr>
          <p:spPr>
            <a:xfrm>
              <a:off x="181428" y="2373244"/>
              <a:ext cx="3483428" cy="0"/>
            </a:xfrm>
            <a:prstGeom prst="straightConnector1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A2090DA-064C-4FF5-2519-C5671BF75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3734" y="830943"/>
              <a:ext cx="0" cy="3331028"/>
            </a:xfrm>
            <a:prstGeom prst="straightConnector1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9E98C28-8761-AC30-6FD9-A247D758A3FF}"/>
                </a:ext>
              </a:extLst>
            </p:cNvPr>
            <p:cNvSpPr/>
            <p:nvPr/>
          </p:nvSpPr>
          <p:spPr>
            <a:xfrm>
              <a:off x="2079305" y="2322444"/>
              <a:ext cx="108858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E3CBF71-3682-C967-8725-2E6CEEE599B1}"/>
                </a:ext>
              </a:extLst>
            </p:cNvPr>
            <p:cNvCxnSpPr>
              <a:cxnSpLocks/>
              <a:stCxn id="30" idx="7"/>
            </p:cNvCxnSpPr>
            <p:nvPr/>
          </p:nvCxnSpPr>
          <p:spPr>
            <a:xfrm flipV="1">
              <a:off x="2172221" y="2101442"/>
              <a:ext cx="379856" cy="235881"/>
            </a:xfrm>
            <a:prstGeom prst="straightConnector1">
              <a:avLst/>
            </a:prstGeom>
            <a:ln w="15875">
              <a:solidFill>
                <a:schemeClr val="accent6"/>
              </a:solidFill>
              <a:headEnd type="non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2DD9C416-67A0-5F37-8253-A19B475FF6DE}"/>
                </a:ext>
              </a:extLst>
            </p:cNvPr>
            <p:cNvSpPr/>
            <p:nvPr/>
          </p:nvSpPr>
          <p:spPr>
            <a:xfrm rot="1790114">
              <a:off x="2207868" y="2282447"/>
              <a:ext cx="125488" cy="136126"/>
            </a:xfrm>
            <a:prstGeom prst="arc">
              <a:avLst>
                <a:gd name="adj1" fmla="val 15262942"/>
                <a:gd name="adj2" fmla="val 0"/>
              </a:avLst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47AE88-9F2F-E808-7975-DC70E8D40166}"/>
                </a:ext>
              </a:extLst>
            </p:cNvPr>
            <p:cNvSpPr txBox="1"/>
            <p:nvPr/>
          </p:nvSpPr>
          <p:spPr>
            <a:xfrm>
              <a:off x="2259674" y="2136583"/>
              <a:ext cx="322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chemeClr val="accent6"/>
                  </a:solidFill>
                </a:rPr>
                <a:t>α</a:t>
              </a:r>
              <a:endParaRPr lang="en-US" sz="1400" dirty="0">
                <a:solidFill>
                  <a:schemeClr val="accent6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C57123C-A149-1905-B07E-303569AC48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2221" y="2409166"/>
              <a:ext cx="886429" cy="9977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34386ED-222C-E42E-1296-548F6393EE4F}"/>
                </a:ext>
              </a:extLst>
            </p:cNvPr>
            <p:cNvSpPr txBox="1"/>
            <p:nvPr/>
          </p:nvSpPr>
          <p:spPr>
            <a:xfrm>
              <a:off x="2710841" y="3371444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beam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A39DA1D-A4FE-1315-7A21-AFEDDE6B547B}"/>
              </a:ext>
            </a:extLst>
          </p:cNvPr>
          <p:cNvGrpSpPr/>
          <p:nvPr/>
        </p:nvGrpSpPr>
        <p:grpSpPr>
          <a:xfrm>
            <a:off x="4489243" y="1430952"/>
            <a:ext cx="4415590" cy="895922"/>
            <a:chOff x="4653904" y="1456355"/>
            <a:chExt cx="4415590" cy="8959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944E169-72E2-84F5-84CB-A9FFB6DFD5FA}"/>
                    </a:ext>
                  </a:extLst>
                </p:cNvPr>
                <p:cNvSpPr txBox="1"/>
                <p:nvPr/>
              </p:nvSpPr>
              <p:spPr>
                <a:xfrm>
                  <a:off x="4653904" y="1942998"/>
                  <a:ext cx="4415590" cy="4092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1+3</m:t>
                                </m:r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rad>
                          </m:e>
                        </m:d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944E169-72E2-84F5-84CB-A9FFB6DFD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3904" y="1942998"/>
                  <a:ext cx="4415590" cy="409279"/>
                </a:xfrm>
                <a:prstGeom prst="rect">
                  <a:avLst/>
                </a:prstGeom>
                <a:blipFill>
                  <a:blip r:embed="rId5"/>
                  <a:stretch>
                    <a:fillRect t="-606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A43D77B-9F57-3DF6-27D5-801B67790E81}"/>
                </a:ext>
              </a:extLst>
            </p:cNvPr>
            <p:cNvSpPr txBox="1"/>
            <p:nvPr/>
          </p:nvSpPr>
          <p:spPr>
            <a:xfrm>
              <a:off x="5828275" y="1456355"/>
              <a:ext cx="206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Intensity on Camera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95C8BEA-D082-C484-CD54-55785529FBCC}"/>
              </a:ext>
            </a:extLst>
          </p:cNvPr>
          <p:cNvGrpSpPr/>
          <p:nvPr/>
        </p:nvGrpSpPr>
        <p:grpSpPr>
          <a:xfrm>
            <a:off x="4469179" y="2725358"/>
            <a:ext cx="4415590" cy="1348020"/>
            <a:chOff x="4567852" y="2663848"/>
            <a:chExt cx="4415590" cy="134802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CFD182-3CF4-F637-56AF-7503BA98D4A3}"/>
                </a:ext>
              </a:extLst>
            </p:cNvPr>
            <p:cNvSpPr txBox="1"/>
            <p:nvPr/>
          </p:nvSpPr>
          <p:spPr>
            <a:xfrm>
              <a:off x="5932053" y="2663848"/>
              <a:ext cx="18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Temporal window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F5EC98F-061F-6A5B-0437-F2BC17F957AF}"/>
                    </a:ext>
                  </a:extLst>
                </p:cNvPr>
                <p:cNvSpPr txBox="1"/>
                <p:nvPr/>
              </p:nvSpPr>
              <p:spPr>
                <a:xfrm>
                  <a:off x="4567852" y="3153818"/>
                  <a:ext cx="4415590" cy="4104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func>
                              <m:func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F5EC98F-061F-6A5B-0437-F2BC17F957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852" y="3153818"/>
                  <a:ext cx="4415590" cy="410433"/>
                </a:xfrm>
                <a:prstGeom prst="rect">
                  <a:avLst/>
                </a:prstGeom>
                <a:blipFill>
                  <a:blip r:embed="rId6"/>
                  <a:stretch>
                    <a:fillRect t="-2941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A56FA-AF47-778C-CB73-4F0A09AD06A7}"/>
                </a:ext>
              </a:extLst>
            </p:cNvPr>
            <p:cNvSpPr txBox="1"/>
            <p:nvPr/>
          </p:nvSpPr>
          <p:spPr>
            <a:xfrm>
              <a:off x="5747451" y="3704091"/>
              <a:ext cx="22284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/>
                <a:t>θ</a:t>
              </a:r>
              <a:r>
                <a:rPr lang="en-US" sz="1400" dirty="0"/>
                <a:t> is laser angle of incidence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0BBC6E-8690-2BE2-DD05-06DA4770B660}"/>
              </a:ext>
            </a:extLst>
          </p:cNvPr>
          <p:cNvSpPr txBox="1"/>
          <p:nvPr/>
        </p:nvSpPr>
        <p:spPr>
          <a:xfrm>
            <a:off x="2655711" y="221424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7691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6532E-1616-77AA-6F2E-1BE5253FB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E56C6E0-B925-5691-F147-C2990C0E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73" t="63264" r="39148" b="13966"/>
          <a:stretch>
            <a:fillRect/>
          </a:stretch>
        </p:blipFill>
        <p:spPr>
          <a:xfrm>
            <a:off x="1739797" y="3348578"/>
            <a:ext cx="1192365" cy="959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1FDB5C-9BBF-6C3C-AEE4-FB801965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71" t="8862" r="39450" b="68157"/>
          <a:stretch>
            <a:fillRect/>
          </a:stretch>
        </p:blipFill>
        <p:spPr>
          <a:xfrm>
            <a:off x="1737411" y="1259186"/>
            <a:ext cx="1192365" cy="9679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322BAC-0999-5A34-6B54-3FBE355647C9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EF0B92-CAD2-C5AD-E576-8C48F10BF8DC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3A304F8C-9829-F3E9-D4D8-663566B5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04C347-1A7B-448B-B22F-4D6ED83E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4DB4F4-C872-990B-F7CE-B9D14E9D2D40}"/>
              </a:ext>
            </a:extLst>
          </p:cNvPr>
          <p:cNvSpPr txBox="1"/>
          <p:nvPr/>
        </p:nvSpPr>
        <p:spPr>
          <a:xfrm>
            <a:off x="370305" y="40416"/>
            <a:ext cx="503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Analysis with Rotated Crystals</a:t>
            </a:r>
            <a:endParaRPr lang="en-US" sz="2400" dirty="0"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B712627-B277-35F2-024E-6372F08850FA}"/>
              </a:ext>
            </a:extLst>
          </p:cNvPr>
          <p:cNvGrpSpPr/>
          <p:nvPr/>
        </p:nvGrpSpPr>
        <p:grpSpPr>
          <a:xfrm>
            <a:off x="370305" y="906235"/>
            <a:ext cx="3944520" cy="3764105"/>
            <a:chOff x="174171" y="830943"/>
            <a:chExt cx="3490685" cy="33310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C3A3E8-DFC7-FA67-C3A6-47D64F02191E}"/>
                </a:ext>
              </a:extLst>
            </p:cNvPr>
            <p:cNvSpPr/>
            <p:nvPr/>
          </p:nvSpPr>
          <p:spPr>
            <a:xfrm>
              <a:off x="1385305" y="1140570"/>
              <a:ext cx="1055192" cy="85656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6EF76E-1411-AA47-1352-F28813D4C458}"/>
                </a:ext>
              </a:extLst>
            </p:cNvPr>
            <p:cNvGrpSpPr/>
            <p:nvPr/>
          </p:nvGrpSpPr>
          <p:grpSpPr>
            <a:xfrm>
              <a:off x="529428" y="1992679"/>
              <a:ext cx="2775289" cy="1008859"/>
              <a:chOff x="609257" y="2230040"/>
              <a:chExt cx="2775289" cy="1008859"/>
            </a:xfrm>
          </p:grpSpPr>
          <p:pic>
            <p:nvPicPr>
              <p:cNvPr id="5" name="Picture 4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280637A0-1EC3-5D3A-50A2-6E2A42E94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1414" t="33687" r="17761" b="38679"/>
              <a:stretch>
                <a:fillRect/>
              </a:stretch>
            </p:blipFill>
            <p:spPr>
              <a:xfrm>
                <a:off x="2522437" y="2230040"/>
                <a:ext cx="862109" cy="1008859"/>
              </a:xfrm>
              <a:prstGeom prst="rect">
                <a:avLst/>
              </a:prstGeom>
            </p:spPr>
          </p:pic>
          <p:pic>
            <p:nvPicPr>
              <p:cNvPr id="7" name="Picture 6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EE5A92F8-4788-70F0-4C0D-AF3D7EE8F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3201" t="33751" r="65974" b="38615"/>
              <a:stretch>
                <a:fillRect/>
              </a:stretch>
            </p:blipFill>
            <p:spPr>
              <a:xfrm>
                <a:off x="609257" y="2230040"/>
                <a:ext cx="862109" cy="1008859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A3BEAC-5C3C-7937-5269-FE0DA1AE6D73}"/>
                </a:ext>
              </a:extLst>
            </p:cNvPr>
            <p:cNvSpPr/>
            <p:nvPr/>
          </p:nvSpPr>
          <p:spPr>
            <a:xfrm>
              <a:off x="1386591" y="2994938"/>
              <a:ext cx="1052573" cy="8460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B51A89-2EAF-036A-6BA8-4599D4553E35}"/>
                </a:ext>
              </a:extLst>
            </p:cNvPr>
            <p:cNvSpPr/>
            <p:nvPr/>
          </p:nvSpPr>
          <p:spPr>
            <a:xfrm rot="5400000">
              <a:off x="460391" y="2066174"/>
              <a:ext cx="1000180" cy="86210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25417F3-3898-EE84-9888-20F15058CDE2}"/>
                </a:ext>
              </a:extLst>
            </p:cNvPr>
            <p:cNvSpPr/>
            <p:nvPr/>
          </p:nvSpPr>
          <p:spPr>
            <a:xfrm rot="5400000">
              <a:off x="2369621" y="2062222"/>
              <a:ext cx="1008859" cy="86133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5956BE8-C768-CDD4-4E37-7F696B0B7D8E}"/>
                </a:ext>
              </a:extLst>
            </p:cNvPr>
            <p:cNvCxnSpPr/>
            <p:nvPr/>
          </p:nvCxnSpPr>
          <p:spPr>
            <a:xfrm>
              <a:off x="174171" y="2496457"/>
              <a:ext cx="3483428" cy="0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28EB36D-F9A7-CF2A-C4D5-E6CA6E31B0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3142" y="830943"/>
              <a:ext cx="0" cy="3331028"/>
            </a:xfrm>
            <a:prstGeom prst="straightConnector1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09724C0-21DD-4387-BDE8-429D50072199}"/>
                </a:ext>
              </a:extLst>
            </p:cNvPr>
            <p:cNvCxnSpPr/>
            <p:nvPr/>
          </p:nvCxnSpPr>
          <p:spPr>
            <a:xfrm>
              <a:off x="181428" y="2373244"/>
              <a:ext cx="3483428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4282E39-506B-F679-E6C5-AB9EC23C7C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3734" y="830943"/>
              <a:ext cx="0" cy="3331028"/>
            </a:xfrm>
            <a:prstGeom prst="straightConnector1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0D22A0-966D-895C-F9FC-413BBE13F4F9}"/>
                </a:ext>
              </a:extLst>
            </p:cNvPr>
            <p:cNvSpPr/>
            <p:nvPr/>
          </p:nvSpPr>
          <p:spPr>
            <a:xfrm>
              <a:off x="2079305" y="2322444"/>
              <a:ext cx="108858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48B7D9A-AF10-234D-8725-E864D71FD4F3}"/>
                </a:ext>
              </a:extLst>
            </p:cNvPr>
            <p:cNvCxnSpPr>
              <a:cxnSpLocks/>
              <a:stCxn id="30" idx="7"/>
            </p:cNvCxnSpPr>
            <p:nvPr/>
          </p:nvCxnSpPr>
          <p:spPr>
            <a:xfrm flipV="1">
              <a:off x="2172221" y="2101442"/>
              <a:ext cx="379856" cy="235881"/>
            </a:xfrm>
            <a:prstGeom prst="straightConnector1">
              <a:avLst/>
            </a:prstGeom>
            <a:ln w="15875">
              <a:solidFill>
                <a:schemeClr val="accent6"/>
              </a:solidFill>
              <a:headEnd type="non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185C7E78-2210-7E1C-13CE-132F310CB013}"/>
                </a:ext>
              </a:extLst>
            </p:cNvPr>
            <p:cNvSpPr/>
            <p:nvPr/>
          </p:nvSpPr>
          <p:spPr>
            <a:xfrm rot="1790114">
              <a:off x="2202897" y="2271710"/>
              <a:ext cx="125488" cy="136126"/>
            </a:xfrm>
            <a:prstGeom prst="arc">
              <a:avLst>
                <a:gd name="adj1" fmla="val 15262942"/>
                <a:gd name="adj2" fmla="val 0"/>
              </a:avLst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D607DD9-C0B1-DC49-4D6E-A5C93A22B952}"/>
                </a:ext>
              </a:extLst>
            </p:cNvPr>
            <p:cNvSpPr txBox="1"/>
            <p:nvPr/>
          </p:nvSpPr>
          <p:spPr>
            <a:xfrm>
              <a:off x="1910696" y="1969176"/>
              <a:ext cx="322686" cy="27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α</a:t>
              </a:r>
              <a:r>
                <a:rPr lang="en-US" sz="14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</a:t>
              </a:r>
              <a:endPara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49CBDA5-5912-9401-6F44-70DBC49E0F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2221" y="2409166"/>
              <a:ext cx="886429" cy="9977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49805C-1577-5BBC-052C-26AFB1D63B4C}"/>
                </a:ext>
              </a:extLst>
            </p:cNvPr>
            <p:cNvSpPr txBox="1"/>
            <p:nvPr/>
          </p:nvSpPr>
          <p:spPr>
            <a:xfrm>
              <a:off x="2710841" y="3371444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beam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AC7373-445E-547F-9410-9973F7A7C6F6}"/>
              </a:ext>
            </a:extLst>
          </p:cNvPr>
          <p:cNvGrpSpPr/>
          <p:nvPr/>
        </p:nvGrpSpPr>
        <p:grpSpPr>
          <a:xfrm>
            <a:off x="4524503" y="1209038"/>
            <a:ext cx="4415590" cy="895922"/>
            <a:chOff x="4653904" y="1456355"/>
            <a:chExt cx="4415590" cy="8959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A314212-C9B7-DBD6-1E9A-C1FA23ADBB92}"/>
                    </a:ext>
                  </a:extLst>
                </p:cNvPr>
                <p:cNvSpPr txBox="1"/>
                <p:nvPr/>
              </p:nvSpPr>
              <p:spPr>
                <a:xfrm>
                  <a:off x="4653904" y="1942998"/>
                  <a:ext cx="4415590" cy="4092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1+3</m:t>
                                </m:r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rad>
                          </m:e>
                        </m:d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A314212-C9B7-DBD6-1E9A-C1FA23ADBB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3904" y="1942998"/>
                  <a:ext cx="4415590" cy="409279"/>
                </a:xfrm>
                <a:prstGeom prst="rect">
                  <a:avLst/>
                </a:prstGeom>
                <a:blipFill>
                  <a:blip r:embed="rId6"/>
                  <a:stretch>
                    <a:fillRect t="-3030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11EE31-5775-9D80-34D0-567EF49E2DD4}"/>
                </a:ext>
              </a:extLst>
            </p:cNvPr>
            <p:cNvSpPr txBox="1"/>
            <p:nvPr/>
          </p:nvSpPr>
          <p:spPr>
            <a:xfrm>
              <a:off x="5828275" y="1456355"/>
              <a:ext cx="206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Intensity on Camera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E1A351C-EBD4-59E0-FD8E-F9A50287028B}"/>
              </a:ext>
            </a:extLst>
          </p:cNvPr>
          <p:cNvGrpSpPr/>
          <p:nvPr/>
        </p:nvGrpSpPr>
        <p:grpSpPr>
          <a:xfrm>
            <a:off x="4438452" y="3027961"/>
            <a:ext cx="4415590" cy="1348020"/>
            <a:chOff x="4567852" y="2663848"/>
            <a:chExt cx="4415590" cy="134802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82DA280-43FA-370A-2D9B-A8CCF3944352}"/>
                </a:ext>
              </a:extLst>
            </p:cNvPr>
            <p:cNvSpPr txBox="1"/>
            <p:nvPr/>
          </p:nvSpPr>
          <p:spPr>
            <a:xfrm>
              <a:off x="5932053" y="2663848"/>
              <a:ext cx="18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Temporal window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BE8BE7B-8477-F35E-C756-84F00EAB808F}"/>
                    </a:ext>
                  </a:extLst>
                </p:cNvPr>
                <p:cNvSpPr txBox="1"/>
                <p:nvPr/>
              </p:nvSpPr>
              <p:spPr>
                <a:xfrm>
                  <a:off x="4567852" y="3153818"/>
                  <a:ext cx="4415590" cy="4104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func>
                              <m:func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BE8BE7B-8477-F35E-C756-84F00EAB80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852" y="3153818"/>
                  <a:ext cx="4415590" cy="410433"/>
                </a:xfrm>
                <a:prstGeom prst="rect">
                  <a:avLst/>
                </a:prstGeom>
                <a:blipFill>
                  <a:blip r:embed="rId7"/>
                  <a:stretch>
                    <a:fillRect t="-5882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E5615DE-8835-2210-C939-F61D0D33816E}"/>
                </a:ext>
              </a:extLst>
            </p:cNvPr>
            <p:cNvSpPr txBox="1"/>
            <p:nvPr/>
          </p:nvSpPr>
          <p:spPr>
            <a:xfrm>
              <a:off x="5747451" y="3704091"/>
              <a:ext cx="22284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/>
                <a:t>θ</a:t>
              </a:r>
              <a:r>
                <a:rPr lang="en-US" sz="1400" dirty="0"/>
                <a:t> is laser angle of incidence 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CAA963-E625-5745-82A0-D74207845F16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2124370" y="2041237"/>
            <a:ext cx="416776" cy="567227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1A43A5C-1230-82C8-8388-F8749A52CF53}"/>
              </a:ext>
            </a:extLst>
          </p:cNvPr>
          <p:cNvSpPr/>
          <p:nvPr/>
        </p:nvSpPr>
        <p:spPr>
          <a:xfrm rot="19316770">
            <a:off x="2455238" y="2455987"/>
            <a:ext cx="141803" cy="153824"/>
          </a:xfrm>
          <a:prstGeom prst="arc">
            <a:avLst>
              <a:gd name="adj1" fmla="val 15262942"/>
              <a:gd name="adj2" fmla="val 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F6B161-4540-DC00-94C0-092791CC1AC3}"/>
              </a:ext>
            </a:extLst>
          </p:cNvPr>
          <p:cNvSpPr txBox="1"/>
          <p:nvPr/>
        </p:nvSpPr>
        <p:spPr>
          <a:xfrm>
            <a:off x="2723151" y="2386453"/>
            <a:ext cx="364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6"/>
                </a:solidFill>
              </a:rPr>
              <a:t>α</a:t>
            </a:r>
            <a:endParaRPr lang="en-US" sz="1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25A61C2-F904-2EB9-4C8F-155C705CD075}"/>
                  </a:ext>
                </a:extLst>
              </p:cNvPr>
              <p:cNvSpPr txBox="1"/>
              <p:nvPr/>
            </p:nvSpPr>
            <p:spPr>
              <a:xfrm>
                <a:off x="4524503" y="2181813"/>
                <a:ext cx="4415590" cy="409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25A61C2-F904-2EB9-4C8F-155C705CD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03" y="2181813"/>
                <a:ext cx="4415590" cy="409279"/>
              </a:xfrm>
              <a:prstGeom prst="rect">
                <a:avLst/>
              </a:prstGeom>
              <a:blipFill>
                <a:blip r:embed="rId8"/>
                <a:stretch>
                  <a:fillRect t="-294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E1BF0ADF-F9AF-7932-F678-3A2B823B68D6}"/>
              </a:ext>
            </a:extLst>
          </p:cNvPr>
          <p:cNvSpPr txBox="1"/>
          <p:nvPr/>
        </p:nvSpPr>
        <p:spPr>
          <a:xfrm>
            <a:off x="6141140" y="267617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</a:t>
            </a:r>
            <a:r>
              <a:rPr lang="el-GR" sz="1400" baseline="-25000" dirty="0"/>
              <a:t>1</a:t>
            </a:r>
            <a:r>
              <a:rPr lang="el-GR" sz="1400" dirty="0"/>
              <a:t> = α +π</a:t>
            </a:r>
            <a:r>
              <a:rPr lang="en-US" sz="1400" dirty="0"/>
              <a:t>/2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9A5D56-807F-A243-CA40-BA37D80B4E6A}"/>
              </a:ext>
            </a:extLst>
          </p:cNvPr>
          <p:cNvSpPr txBox="1"/>
          <p:nvPr/>
        </p:nvSpPr>
        <p:spPr>
          <a:xfrm>
            <a:off x="623751" y="916704"/>
            <a:ext cx="1546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Crystal rotated 90</a:t>
            </a:r>
            <a:r>
              <a:rPr lang="en-US" sz="1400" baseline="30000" dirty="0"/>
              <a:t>o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01E647-F062-1754-3C85-F06094D3B22A}"/>
              </a:ext>
            </a:extLst>
          </p:cNvPr>
          <p:cNvSpPr txBox="1"/>
          <p:nvPr/>
        </p:nvSpPr>
        <p:spPr>
          <a:xfrm>
            <a:off x="627013" y="4337277"/>
            <a:ext cx="1546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Crystal rotated 90</a:t>
            </a:r>
            <a:r>
              <a:rPr lang="en-US" sz="1400" baseline="30000" dirty="0"/>
              <a:t>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0716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ABB1-FEB1-21C9-8713-B5B5AB62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5C41C3-40DF-FB8A-3556-96635803C370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54F098-8198-F3A5-5288-A6ABE6DF3E86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7F7D2CB7-B0F4-A865-23C3-471C29BCE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2742BB-F265-FF24-A34B-F0214375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50F695-580B-457C-303E-0D8DCB2639B3}"/>
              </a:ext>
            </a:extLst>
          </p:cNvPr>
          <p:cNvSpPr txBox="1"/>
          <p:nvPr/>
        </p:nvSpPr>
        <p:spPr>
          <a:xfrm>
            <a:off x="370305" y="40416"/>
            <a:ext cx="493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Time of Arrival Analysis</a:t>
            </a:r>
            <a:endParaRPr lang="en-US" sz="2400" dirty="0">
              <a:latin typeface="+mj-lt"/>
            </a:endParaRPr>
          </a:p>
        </p:txBody>
      </p:sp>
      <p:pic>
        <p:nvPicPr>
          <p:cNvPr id="8" name="Radial_bin_animation_8">
            <a:hlinkClick r:id="" action="ppaction://media"/>
            <a:extLst>
              <a:ext uri="{FF2B5EF4-FFF2-40B4-BE49-F238E27FC236}">
                <a16:creationId xmlns:a16="http://schemas.microsoft.com/office/drawing/2014/main" id="{0BAC5E58-46D8-D753-4CF6-2AE460BFF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95" y="946298"/>
            <a:ext cx="8805114" cy="37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B8384-7F1B-E91E-6576-4B01036C1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9711EAB-1A36-509E-D6CA-D24A86796C3C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E014E1-7DFA-5DD0-9823-7B0FE5003591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E8FD4A3-55E0-EE9E-90D5-91540F8B5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2C5E1B-9B1F-23A1-FAA2-47206EA5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06295-E4E6-4038-2E0F-11A5C60A5880}"/>
              </a:ext>
            </a:extLst>
          </p:cNvPr>
          <p:cNvSpPr txBox="1"/>
          <p:nvPr/>
        </p:nvSpPr>
        <p:spPr>
          <a:xfrm>
            <a:off x="370305" y="40416"/>
            <a:ext cx="3883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Time of Arrival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853D9-6BD6-B522-CC75-B321BA923939}"/>
              </a:ext>
            </a:extLst>
          </p:cNvPr>
          <p:cNvSpPr txBox="1"/>
          <p:nvPr/>
        </p:nvSpPr>
        <p:spPr>
          <a:xfrm>
            <a:off x="1464910" y="3985231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SNR Drive Beam: 2.20</a:t>
            </a:r>
          </a:p>
          <a:p>
            <a:pPr algn="ctr"/>
            <a:r>
              <a:rPr lang="en-US" sz="1400" dirty="0"/>
              <a:t>SNR Witness Beam: 0.92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6E0EE-1028-9D76-7ACB-C4C3D190C9C8}"/>
              </a:ext>
            </a:extLst>
          </p:cNvPr>
          <p:cNvSpPr txBox="1"/>
          <p:nvPr/>
        </p:nvSpPr>
        <p:spPr>
          <a:xfrm>
            <a:off x="5923108" y="3985231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SNR Drive Beam: 73.1</a:t>
            </a:r>
          </a:p>
          <a:p>
            <a:pPr algn="ctr"/>
            <a:r>
              <a:rPr lang="en-US" sz="1400" dirty="0"/>
              <a:t>SNR Witness Beam: 50.4</a:t>
            </a:r>
          </a:p>
        </p:txBody>
      </p:sp>
      <p:pic>
        <p:nvPicPr>
          <p:cNvPr id="9" name="Picture 8" descr="A graph of a line graph&#10;&#10;AI-generated content may be incorrect.">
            <a:extLst>
              <a:ext uri="{FF2B5EF4-FFF2-40B4-BE49-F238E27FC236}">
                <a16:creationId xmlns:a16="http://schemas.microsoft.com/office/drawing/2014/main" id="{3C9BCF3A-004B-7A06-5CEC-8E32C87DA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2" y="801310"/>
            <a:ext cx="8819396" cy="31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30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FB2C3-B453-22F1-5F2A-0004C3AB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AFD1481-2665-24BC-0680-22DEE8EE7AB0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3DA185-6358-0768-8C55-A4792F16BA4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29793CA5-1954-2813-1441-E1ED543BD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18976E-A4EF-AAA9-5473-850739CF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36FE8D-E597-3203-0570-4CBED85D07F3}"/>
              </a:ext>
            </a:extLst>
          </p:cNvPr>
          <p:cNvSpPr txBox="1"/>
          <p:nvPr/>
        </p:nvSpPr>
        <p:spPr>
          <a:xfrm>
            <a:off x="370305" y="40416"/>
            <a:ext cx="3680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Time of Arrival with 1 crystal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3666F-AEA5-2737-6219-276F0EDA04BE}"/>
              </a:ext>
            </a:extLst>
          </p:cNvPr>
          <p:cNvSpPr txBox="1"/>
          <p:nvPr/>
        </p:nvSpPr>
        <p:spPr>
          <a:xfrm>
            <a:off x="1622940" y="3967957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SNR Drive Beam: 1.58</a:t>
            </a:r>
          </a:p>
          <a:p>
            <a:pPr algn="ctr"/>
            <a:r>
              <a:rPr lang="en-US" sz="1400" dirty="0"/>
              <a:t>SNR Witness Beam: 0.74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F4F0E-A916-3A07-206D-F030CFBA0331}"/>
              </a:ext>
            </a:extLst>
          </p:cNvPr>
          <p:cNvSpPr txBox="1"/>
          <p:nvPr/>
        </p:nvSpPr>
        <p:spPr>
          <a:xfrm>
            <a:off x="5968794" y="3985231"/>
            <a:ext cx="1880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SNR Drive Beam: 11.8</a:t>
            </a:r>
          </a:p>
          <a:p>
            <a:pPr algn="ctr"/>
            <a:r>
              <a:rPr lang="en-US" sz="1400" dirty="0"/>
              <a:t>SNR Witness Beam: 4.9</a:t>
            </a:r>
          </a:p>
        </p:txBody>
      </p:sp>
      <p:pic>
        <p:nvPicPr>
          <p:cNvPr id="7" name="Picture 6" descr="A red and black graph&#10;&#10;AI-generated content may be incorrect.">
            <a:extLst>
              <a:ext uri="{FF2B5EF4-FFF2-40B4-BE49-F238E27FC236}">
                <a16:creationId xmlns:a16="http://schemas.microsoft.com/office/drawing/2014/main" id="{CD4539D3-9786-FA7E-9718-5E81F89F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34" y="786328"/>
            <a:ext cx="8343332" cy="293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9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67416-A453-927D-0B40-4001614D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A0784C6-07B6-FF7F-3E87-89C3DB18526F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E53E81-3136-03C0-70F8-54A31425E6BD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E45F0895-7975-2DF2-4689-6106A059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2D17B-8EF9-03E2-4A05-5FD01988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5044-8F25-3A09-80B7-D9A7BE6AE45F}"/>
              </a:ext>
            </a:extLst>
          </p:cNvPr>
          <p:cNvSpPr txBox="1"/>
          <p:nvPr/>
        </p:nvSpPr>
        <p:spPr>
          <a:xfrm>
            <a:off x="370305" y="40416"/>
            <a:ext cx="5570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Study of Longitudinal Separation Resolution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656C8A-F18F-F444-9B85-91936A2C2F7C}"/>
              </a:ext>
            </a:extLst>
          </p:cNvPr>
          <p:cNvGraphicFramePr>
            <a:graphicFrameLocks noGrp="1"/>
          </p:cNvGraphicFramePr>
          <p:nvPr/>
        </p:nvGraphicFramePr>
        <p:xfrm>
          <a:off x="5461976" y="938089"/>
          <a:ext cx="305337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552">
                  <a:extLst>
                    <a:ext uri="{9D8B030D-6E8A-4147-A177-3AD203B41FA5}">
                      <a16:colId xmlns:a16="http://schemas.microsoft.com/office/drawing/2014/main" val="2293141250"/>
                    </a:ext>
                  </a:extLst>
                </a:gridCol>
                <a:gridCol w="1107822">
                  <a:extLst>
                    <a:ext uri="{9D8B030D-6E8A-4147-A177-3AD203B41FA5}">
                      <a16:colId xmlns:a16="http://schemas.microsoft.com/office/drawing/2014/main" val="4203444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Actual Bunch Separation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Fit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04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400 fs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397 fs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83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405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81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410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45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415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074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420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418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58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425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39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430 fs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58742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B6DCFF-A655-6D98-C0D4-9368211C291A}"/>
              </a:ext>
            </a:extLst>
          </p:cNvPr>
          <p:cNvCxnSpPr>
            <a:cxnSpLocks/>
          </p:cNvCxnSpPr>
          <p:nvPr/>
        </p:nvCxnSpPr>
        <p:spPr>
          <a:xfrm>
            <a:off x="5461976" y="1246946"/>
            <a:ext cx="305337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DAB5DD0-DB6B-B8E0-EE33-9D76CE13D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6" y="938089"/>
            <a:ext cx="4257206" cy="3408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FDE423-93B4-55E1-F05F-0E55C96FAB66}"/>
              </a:ext>
            </a:extLst>
          </p:cNvPr>
          <p:cNvSpPr txBox="1"/>
          <p:nvPr/>
        </p:nvSpPr>
        <p:spPr>
          <a:xfrm>
            <a:off x="5639819" y="4044389"/>
            <a:ext cx="2875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 3 fs resolution with 15 % noise</a:t>
            </a:r>
          </a:p>
        </p:txBody>
      </p:sp>
    </p:spTree>
    <p:extLst>
      <p:ext uri="{BB962C8B-B14F-4D97-AF65-F5344CB8AC3E}">
        <p14:creationId xmlns:p14="http://schemas.microsoft.com/office/powerpoint/2010/main" val="135679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8526-4BA4-BE89-B496-9A861110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6F46E-3B1D-C2BE-52F8-8FA9A18D88A4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F70F06-7326-7AEC-3DBC-7C9B25E65EE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7E6B0937-93D6-512F-BD40-814FF8E0E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B58B8E-3125-ACCA-A534-B00FEE0E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724F77-9FF4-C730-2399-F9FE84963CA1}"/>
              </a:ext>
            </a:extLst>
          </p:cNvPr>
          <p:cNvSpPr txBox="1"/>
          <p:nvPr/>
        </p:nvSpPr>
        <p:spPr>
          <a:xfrm>
            <a:off x="370305" y="40416"/>
            <a:ext cx="3824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Study of Low Charge Bunches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DB0524-980C-F246-B33A-EE138DB07D3C}"/>
              </a:ext>
            </a:extLst>
          </p:cNvPr>
          <p:cNvGraphicFramePr>
            <a:graphicFrameLocks noGrp="1"/>
          </p:cNvGraphicFramePr>
          <p:nvPr/>
        </p:nvGraphicFramePr>
        <p:xfrm>
          <a:off x="3853688" y="1346179"/>
          <a:ext cx="5208524" cy="2313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601">
                  <a:extLst>
                    <a:ext uri="{9D8B030D-6E8A-4147-A177-3AD203B41FA5}">
                      <a16:colId xmlns:a16="http://schemas.microsoft.com/office/drawing/2014/main" val="2293141250"/>
                    </a:ext>
                  </a:extLst>
                </a:gridCol>
                <a:gridCol w="574421">
                  <a:extLst>
                    <a:ext uri="{9D8B030D-6E8A-4147-A177-3AD203B41FA5}">
                      <a16:colId xmlns:a16="http://schemas.microsoft.com/office/drawing/2014/main" val="4203444884"/>
                    </a:ext>
                  </a:extLst>
                </a:gridCol>
                <a:gridCol w="850572">
                  <a:extLst>
                    <a:ext uri="{9D8B030D-6E8A-4147-A177-3AD203B41FA5}">
                      <a16:colId xmlns:a16="http://schemas.microsoft.com/office/drawing/2014/main" val="2046593496"/>
                    </a:ext>
                  </a:extLst>
                </a:gridCol>
                <a:gridCol w="898497">
                  <a:extLst>
                    <a:ext uri="{9D8B030D-6E8A-4147-A177-3AD203B41FA5}">
                      <a16:colId xmlns:a16="http://schemas.microsoft.com/office/drawing/2014/main" val="3489038302"/>
                    </a:ext>
                  </a:extLst>
                </a:gridCol>
                <a:gridCol w="811033">
                  <a:extLst>
                    <a:ext uri="{9D8B030D-6E8A-4147-A177-3AD203B41FA5}">
                      <a16:colId xmlns:a16="http://schemas.microsoft.com/office/drawing/2014/main" val="21355247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89041277"/>
                    </a:ext>
                  </a:extLst>
                </a:gridCol>
              </a:tblGrid>
              <a:tr h="292151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Bunch Charge (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Fit (fs)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 Drive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Witness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Drive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Witness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044567"/>
                  </a:ext>
                </a:extLst>
              </a:tr>
              <a:tr h="25358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836773"/>
                  </a:ext>
                </a:extLst>
              </a:tr>
              <a:tr h="2573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819232"/>
                  </a:ext>
                </a:extLst>
              </a:tr>
              <a:tr h="26115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458923"/>
                  </a:ext>
                </a:extLst>
              </a:tr>
              <a:tr h="2572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074600"/>
                  </a:ext>
                </a:extLst>
              </a:tr>
              <a:tr h="26099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448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58309"/>
                  </a:ext>
                </a:extLst>
              </a:tr>
              <a:tr h="23199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395799"/>
                  </a:ext>
                </a:extLst>
              </a:tr>
              <a:tr h="23199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58742"/>
                  </a:ext>
                </a:extLst>
              </a:tr>
              <a:tr h="23199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3402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39B10CF-769F-77AE-AF17-3EE83E93A2E1}"/>
              </a:ext>
            </a:extLst>
          </p:cNvPr>
          <p:cNvSpPr txBox="1"/>
          <p:nvPr/>
        </p:nvSpPr>
        <p:spPr>
          <a:xfrm>
            <a:off x="5986506" y="1035704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Lineout SNR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5A613-35F8-2861-B8D7-B7B4EE29FFB0}"/>
              </a:ext>
            </a:extLst>
          </p:cNvPr>
          <p:cNvSpPr txBox="1"/>
          <p:nvPr/>
        </p:nvSpPr>
        <p:spPr>
          <a:xfrm>
            <a:off x="7338663" y="103570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Azimuthal Summing SNR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87081-9580-2E23-B98B-2330CD44A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4" y="1143000"/>
            <a:ext cx="3568700" cy="2857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3AE9F1-DDE5-FF82-2BA0-2F4C36E73D6F}"/>
              </a:ext>
            </a:extLst>
          </p:cNvPr>
          <p:cNvCxnSpPr>
            <a:cxnSpLocks/>
          </p:cNvCxnSpPr>
          <p:nvPr/>
        </p:nvCxnSpPr>
        <p:spPr>
          <a:xfrm>
            <a:off x="3853688" y="1612706"/>
            <a:ext cx="520852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679781-F8F4-FC50-9146-8CA81D73EE33}"/>
              </a:ext>
            </a:extLst>
          </p:cNvPr>
          <p:cNvSpPr txBox="1"/>
          <p:nvPr/>
        </p:nvSpPr>
        <p:spPr>
          <a:xfrm>
            <a:off x="4748062" y="1036692"/>
            <a:ext cx="1033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Actual: 450 fs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45C20-1841-171A-5EBF-6001027A989A}"/>
              </a:ext>
            </a:extLst>
          </p:cNvPr>
          <p:cNvSpPr txBox="1"/>
          <p:nvPr/>
        </p:nvSpPr>
        <p:spPr>
          <a:xfrm>
            <a:off x="1148246" y="3977953"/>
            <a:ext cx="1335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5% noise at 800pC</a:t>
            </a:r>
          </a:p>
        </p:txBody>
      </p:sp>
    </p:spTree>
    <p:extLst>
      <p:ext uri="{BB962C8B-B14F-4D97-AF65-F5344CB8AC3E}">
        <p14:creationId xmlns:p14="http://schemas.microsoft.com/office/powerpoint/2010/main" val="424757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BC3E1-3481-DF7C-FA81-0D5C487C7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1F6A5CB-1C1F-CA1A-62D6-58FD5D81B977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7F2554-7273-2FF1-9581-7B1B5370769F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4D995F40-BF04-C55A-96FB-135C415E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83A2A5-014B-B79D-F089-BCBF6C9F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302" y="4767263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2ECBB-ED9C-62D2-DDE0-C515E5442337}"/>
              </a:ext>
            </a:extLst>
          </p:cNvPr>
          <p:cNvSpPr txBox="1"/>
          <p:nvPr/>
        </p:nvSpPr>
        <p:spPr>
          <a:xfrm>
            <a:off x="2495033" y="1479984"/>
            <a:ext cx="5433866" cy="19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/>
              <a:t>U.S. Department of Energy, Office of Science, Office of High Energy Physics, under Award Number DE-SC001796.</a:t>
            </a:r>
          </a:p>
          <a:p>
            <a:r>
              <a:rPr lang="en-US" sz="1013" b="1" dirty="0"/>
              <a:t> </a:t>
            </a:r>
          </a:p>
          <a:p>
            <a:r>
              <a:rPr lang="en-US" sz="1013" b="1" dirty="0"/>
              <a:t>  </a:t>
            </a:r>
          </a:p>
          <a:p>
            <a:r>
              <a:rPr lang="en-US" sz="1013" b="1" dirty="0"/>
              <a:t> </a:t>
            </a:r>
          </a:p>
          <a:p>
            <a:endParaRPr lang="en-US" sz="1013" b="1" u="sng" dirty="0"/>
          </a:p>
          <a:p>
            <a:endParaRPr lang="en-US" sz="1013" b="1" dirty="0"/>
          </a:p>
          <a:p>
            <a:r>
              <a:rPr lang="en-US" sz="1013" b="1" dirty="0"/>
              <a:t> </a:t>
            </a:r>
          </a:p>
          <a:p>
            <a:endParaRPr lang="en-US" sz="1013" b="1" dirty="0"/>
          </a:p>
          <a:p>
            <a:r>
              <a:rPr lang="en-US" sz="1013" b="1" dirty="0"/>
              <a:t>National Science Foundation under Award Number PHY-1806053</a:t>
            </a:r>
          </a:p>
          <a:p>
            <a:r>
              <a:rPr lang="en-US" sz="1013" b="1" dirty="0"/>
              <a:t>and Faculty Early Career Development Program Award Number</a:t>
            </a:r>
          </a:p>
          <a:p>
            <a:r>
              <a:rPr lang="en-US" sz="1013" b="1" dirty="0"/>
              <a:t>PHY-2047083.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E94AA-2231-814E-88BC-F08E13658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2" y="1169676"/>
            <a:ext cx="1216450" cy="1203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6E07E-ABDC-EB09-03AD-3A439119F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102" y="2995934"/>
            <a:ext cx="1216450" cy="12228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AD9AB8-C920-1735-51C7-92A6F55057CA}"/>
              </a:ext>
            </a:extLst>
          </p:cNvPr>
          <p:cNvSpPr txBox="1"/>
          <p:nvPr/>
        </p:nvSpPr>
        <p:spPr>
          <a:xfrm>
            <a:off x="370305" y="40416"/>
            <a:ext cx="3742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Our Research is Funded By…</a:t>
            </a:r>
            <a:r>
              <a:rPr lang="en-US" sz="24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0017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70B9B-F545-D0E5-B585-873777124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8534A3D-CCBF-12B7-13D6-4FA9FC637735}"/>
              </a:ext>
            </a:extLst>
          </p:cNvPr>
          <p:cNvGrpSpPr/>
          <p:nvPr/>
        </p:nvGrpSpPr>
        <p:grpSpPr>
          <a:xfrm>
            <a:off x="65507" y="630924"/>
            <a:ext cx="4588934" cy="3876176"/>
            <a:chOff x="65507" y="630924"/>
            <a:chExt cx="4588934" cy="38761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F47DED-96C9-8A57-63C0-E0CD68FF49AC}"/>
                </a:ext>
              </a:extLst>
            </p:cNvPr>
            <p:cNvSpPr/>
            <p:nvPr/>
          </p:nvSpPr>
          <p:spPr>
            <a:xfrm>
              <a:off x="65507" y="630924"/>
              <a:ext cx="4588934" cy="38761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22DEB695-D873-46BD-17F5-1EC98F66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129" y="690987"/>
              <a:ext cx="4339690" cy="378958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99B924-A674-93B3-0D5D-7CDC17F5CC6E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9AB218-24F7-6FEE-66DA-1EEDBC987D8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1E9F1406-C6D5-365F-941C-0AB9F8603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38AC6A-633D-38BA-C7BE-D832FE63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A2851-B71B-DB6F-0C2A-C77588B17CDC}"/>
              </a:ext>
            </a:extLst>
          </p:cNvPr>
          <p:cNvSpPr txBox="1"/>
          <p:nvPr/>
        </p:nvSpPr>
        <p:spPr>
          <a:xfrm>
            <a:off x="370305" y="40416"/>
            <a:ext cx="4729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BPM and TOA Results</a:t>
            </a:r>
            <a:endParaRPr lang="en-US" sz="2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37CA4-3013-3C68-3FE2-BEFBF905E279}"/>
              </a:ext>
            </a:extLst>
          </p:cNvPr>
          <p:cNvSpPr txBox="1"/>
          <p:nvPr/>
        </p:nvSpPr>
        <p:spPr>
          <a:xfrm>
            <a:off x="1411720" y="4512576"/>
            <a:ext cx="1761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 fs TOA resolution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73297-1DEC-8630-CD15-EF8C5298E147}"/>
              </a:ext>
            </a:extLst>
          </p:cNvPr>
          <p:cNvSpPr txBox="1"/>
          <p:nvPr/>
        </p:nvSpPr>
        <p:spPr>
          <a:xfrm>
            <a:off x="5629713" y="4512576"/>
            <a:ext cx="2517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&lt;5 </a:t>
            </a:r>
            <a:r>
              <a:rPr lang="en-US" sz="1600" dirty="0" err="1"/>
              <a:t>μm</a:t>
            </a:r>
            <a:r>
              <a:rPr lang="en-US" sz="1600" dirty="0"/>
              <a:t> transverse resolution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1872E0-D1C0-06EB-1CCD-CC48492C98D1}"/>
              </a:ext>
            </a:extLst>
          </p:cNvPr>
          <p:cNvSpPr/>
          <p:nvPr/>
        </p:nvSpPr>
        <p:spPr>
          <a:xfrm>
            <a:off x="4739744" y="630924"/>
            <a:ext cx="4297489" cy="3876176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36FC65D-4C75-6720-9E22-26B93855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69" y="855516"/>
            <a:ext cx="4160943" cy="34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8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25545-A3B4-D014-5FA4-64C7D8167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809F4E1-4F8C-89E2-3090-20D72B1FA7DB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6D3436-6E2F-E7CB-29A1-A8CFFF5F32F6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EF13EE0-B6E2-7428-0420-2754404C5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00965B-EF3A-56AE-CF2E-3AD876E6B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30463-FE52-D21D-04F2-3FB433A4C2B9}"/>
              </a:ext>
            </a:extLst>
          </p:cNvPr>
          <p:cNvSpPr txBox="1"/>
          <p:nvPr/>
        </p:nvSpPr>
        <p:spPr>
          <a:xfrm>
            <a:off x="370305" y="40416"/>
            <a:ext cx="205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Future Outlook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B971C-2AEB-4A4C-87F6-EE19DFB2F052}"/>
              </a:ext>
            </a:extLst>
          </p:cNvPr>
          <p:cNvSpPr txBox="1"/>
          <p:nvPr/>
        </p:nvSpPr>
        <p:spPr>
          <a:xfrm>
            <a:off x="8294" y="824931"/>
            <a:ext cx="91357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E300/E301: More precise drive-witness beam alignment for emittance preservation and separation for optimal beam loading for PWFA experiments.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E302: Shot-by-shot measurement of the witness offset for hosing studies in PWFA.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E306: Shot-by-shot measurement of witness offset for ion channel laser (ICL) studies.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E308: Witness-drive offset measurement to quantify kick from plasma lens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E320: Improved TOA measurement for laser and e-beam for strong-field QED studies.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E388: Improved drive-witness separation measurement for PWFA chirp studies.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6244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7C5EC-2C01-9B17-BE12-F8ED5E9BF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7B813A0-AC9B-460A-5630-BF2087DBFF41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C4E856-0057-F0CD-ED43-3D2E790B1B46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62E0BCED-EBC6-E828-6B08-B33286371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298CD9-F0C0-8CA0-A460-BFEEF8DB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605C5-7D95-C6EF-7DE0-70C87417EAAC}"/>
              </a:ext>
            </a:extLst>
          </p:cNvPr>
          <p:cNvSpPr txBox="1"/>
          <p:nvPr/>
        </p:nvSpPr>
        <p:spPr>
          <a:xfrm>
            <a:off x="370305" y="40416"/>
            <a:ext cx="135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Summary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1769F-738C-81AB-948B-A2ADB021A4B6}"/>
              </a:ext>
            </a:extLst>
          </p:cNvPr>
          <p:cNvSpPr txBox="1"/>
          <p:nvPr/>
        </p:nvSpPr>
        <p:spPr>
          <a:xfrm>
            <a:off x="121158" y="896183"/>
            <a:ext cx="91357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Novel ultra-fast optical device for measuring beam centroid location with fs/</a:t>
            </a:r>
            <a:r>
              <a:rPr lang="el-GR" dirty="0"/>
              <a:t>μ</a:t>
            </a:r>
            <a:r>
              <a:rPr lang="en-US" dirty="0"/>
              <a:t>m level precision.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Required for emittance preservation of PWFA.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Required to minimize energy spread and maximize efficiency.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 Expected Resolution: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Longitudinal: ~ 3fs/1</a:t>
            </a:r>
            <a:r>
              <a:rPr lang="el-GR" dirty="0"/>
              <a:t>μ</a:t>
            </a:r>
            <a:r>
              <a:rPr lang="en-US" dirty="0"/>
              <a:t>m for signals with up to 40% noise.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Transverse: &lt; 5</a:t>
            </a:r>
            <a:r>
              <a:rPr lang="el-GR" dirty="0"/>
              <a:t>μ</a:t>
            </a:r>
            <a:r>
              <a:rPr lang="en-US" dirty="0"/>
              <a:t>m for signals with up to 40% noise.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342900" indent="-342900">
              <a:buAutoNum type="arabicParenR" startAt="3"/>
            </a:pPr>
            <a:r>
              <a:rPr lang="en-US" dirty="0"/>
              <a:t>Future Work: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Install and commission EOS BPM Mk.2 at FACET-II next run.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Explore the utility of EOS BPM to diagnose tilted beams.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1029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C996D-52F7-1FA3-911C-B59D3AA3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C017B38-A9E4-ADB0-3EFE-E9605C82E445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E9409D-B8DD-7ABF-2615-BF1D1C73A78C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88FFC6C5-8712-3E3B-2A80-F52ACD87E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A96DC9-3CAC-514F-3AAC-10AB9E50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D1072-8092-8DCB-514C-20D892A02C64}"/>
              </a:ext>
            </a:extLst>
          </p:cNvPr>
          <p:cNvSpPr txBox="1"/>
          <p:nvPr/>
        </p:nvSpPr>
        <p:spPr>
          <a:xfrm>
            <a:off x="370305" y="40416"/>
            <a:ext cx="1542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References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CB036-CD6E-D207-AE8A-F2F927C401BC}"/>
              </a:ext>
            </a:extLst>
          </p:cNvPr>
          <p:cNvSpPr txBox="1"/>
          <p:nvPr/>
        </p:nvSpPr>
        <p:spPr>
          <a:xfrm rot="10800000" flipV="1">
            <a:off x="121158" y="775824"/>
            <a:ext cx="89442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[1] A. L. Cavalieri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, “Clocking Femtosecond X Rays,” </a:t>
            </a:r>
            <a:r>
              <a:rPr lang="en-US" sz="1400" i="1" dirty="0">
                <a:effectLst/>
              </a:rPr>
              <a:t>Phys. Rev. Lett.</a:t>
            </a:r>
            <a:r>
              <a:rPr lang="en-US" sz="1400" dirty="0">
                <a:effectLst/>
              </a:rPr>
              <a:t>, vol. 94, no. 11, Mar. 2005,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3"/>
              </a:rPr>
              <a:t>10.1103/physrevlett.94.114801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/>
          </a:p>
          <a:p>
            <a:r>
              <a:rPr lang="en-US" sz="1400" dirty="0">
                <a:effectLst/>
              </a:rPr>
              <a:t>[2] K. Hunt-Stone, R. </a:t>
            </a:r>
            <a:r>
              <a:rPr lang="en-US" sz="1400" dirty="0" err="1">
                <a:effectLst/>
              </a:rPr>
              <a:t>Ariniello</a:t>
            </a:r>
            <a:r>
              <a:rPr lang="en-US" sz="1400" dirty="0">
                <a:effectLst/>
              </a:rPr>
              <a:t>, C. Doss, V. Lee, and M. Litos, “Electro-optic sampling beam position monitor for relativistic electron beams,” </a:t>
            </a:r>
            <a:r>
              <a:rPr lang="en-US" sz="1400" i="1" dirty="0">
                <a:effectLst/>
              </a:rPr>
              <a:t>Nuclear Instruments and Methods in Physics Research Section A: Accelerators, Spectrometers, Detectors and Associated Equipment</a:t>
            </a:r>
            <a:r>
              <a:rPr lang="en-US" sz="1400" dirty="0">
                <a:effectLst/>
              </a:rPr>
              <a:t>, vol. 999, p. 165210, May 2021,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4"/>
              </a:rPr>
              <a:t>10.1016/j.nima.2021.165210</a:t>
            </a:r>
            <a:r>
              <a:rPr lang="en-US" sz="1400" dirty="0">
                <a:effectLst/>
              </a:rPr>
              <a:t>.</a:t>
            </a:r>
          </a:p>
          <a:p>
            <a:pPr algn="r">
              <a:buNone/>
            </a:pP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[3] S. </a:t>
            </a:r>
            <a:r>
              <a:rPr lang="en-US" sz="1400" dirty="0" err="1">
                <a:effectLst/>
              </a:rPr>
              <a:t>Casalbuoni</a:t>
            </a:r>
            <a:r>
              <a:rPr lang="en-US" sz="1400" dirty="0">
                <a:effectLst/>
              </a:rPr>
              <a:t>, H. Schlarb, B. Schmidt, P. </a:t>
            </a:r>
            <a:r>
              <a:rPr lang="en-US" sz="1400" dirty="0" err="1">
                <a:effectLst/>
              </a:rPr>
              <a:t>Schmüser</a:t>
            </a:r>
            <a:r>
              <a:rPr lang="en-US" sz="1400" dirty="0">
                <a:effectLst/>
              </a:rPr>
              <a:t>, B. Steffen, and A. Winter, “Numerical studies on the electro-optic detection of femtosecond electron bunches,” </a:t>
            </a:r>
            <a:r>
              <a:rPr lang="en-US" sz="1400" i="1" dirty="0">
                <a:effectLst/>
              </a:rPr>
              <a:t>Phys. Rev. ST Accel. Beams</a:t>
            </a:r>
            <a:r>
              <a:rPr lang="en-US" sz="1400" dirty="0">
                <a:effectLst/>
              </a:rPr>
              <a:t>, vol. 11, no. 7, Jul. 2008,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5"/>
              </a:rPr>
              <a:t>10.1103/physrevstab.11.072802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[4] B. Steffen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, “Electro-optic time profile monitors for femtosecond electron bunches at the soft x-ray free-electron laser FLASH,” </a:t>
            </a:r>
            <a:r>
              <a:rPr lang="en-US" sz="1400" i="1" dirty="0">
                <a:effectLst/>
              </a:rPr>
              <a:t>Phys. Rev. ST Accel. Beams</a:t>
            </a:r>
            <a:r>
              <a:rPr lang="en-US" sz="1400" dirty="0">
                <a:effectLst/>
              </a:rPr>
              <a:t>, vol. 12, no. 3, Mar. 2009,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6"/>
              </a:rPr>
              <a:t>10.1103/physrevstab.12.032802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692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03E7B-E88E-3F19-D34C-CFE9EDE23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5874AF-C4B7-CA21-A0BB-835C6A1DF01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FBFE37-AA47-55B6-ACF7-3FB575CF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02C131-C3D3-C302-AA10-02B338B8E6E1}"/>
              </a:ext>
            </a:extLst>
          </p:cNvPr>
          <p:cNvSpPr txBox="1"/>
          <p:nvPr/>
        </p:nvSpPr>
        <p:spPr>
          <a:xfrm>
            <a:off x="3702947" y="2017752"/>
            <a:ext cx="1738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Questions</a:t>
            </a:r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8350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99A3A-3207-6308-402D-3D52C72B1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8FE2341-2F6D-1759-E79D-C774A39F54A2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1991A-4194-FACB-23E2-7537E58A8F04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1474B957-70D2-AF4B-B80B-F944134AC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6038AF-76CC-2C87-8355-5A373E88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08DBE2-ADDE-7ADA-BCDF-62BD617571E4}"/>
              </a:ext>
            </a:extLst>
          </p:cNvPr>
          <p:cNvSpPr txBox="1"/>
          <p:nvPr/>
        </p:nvSpPr>
        <p:spPr>
          <a:xfrm>
            <a:off x="370305" y="40416"/>
            <a:ext cx="422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Signal Ringing for Short Bunches 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1E2B9-F670-D230-6470-65157DCF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" y="765810"/>
            <a:ext cx="4558995" cy="3611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24BC1-E9FE-6143-9499-FF7B8FF3FC6C}"/>
              </a:ext>
            </a:extLst>
          </p:cNvPr>
          <p:cNvSpPr txBox="1"/>
          <p:nvPr/>
        </p:nvSpPr>
        <p:spPr>
          <a:xfrm>
            <a:off x="5294078" y="1008276"/>
            <a:ext cx="362817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Shorter electron bunches correspond to higher THz frequencies. For </a:t>
            </a:r>
            <a:r>
              <a:rPr lang="en-US" sz="1600" dirty="0" err="1"/>
              <a:t>GaP</a:t>
            </a:r>
            <a:r>
              <a:rPr lang="en-US" sz="1600" dirty="0"/>
              <a:t> the cutoff is ~ 10 THz due to the phase velocity mismatch.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This is better than </a:t>
            </a:r>
            <a:r>
              <a:rPr lang="en-US" sz="1600" dirty="0" err="1"/>
              <a:t>ZnTe</a:t>
            </a:r>
            <a:r>
              <a:rPr lang="en-US" sz="1600" dirty="0"/>
              <a:t>, but there is also the trade off, of lower signal.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The phase mismatch can cause ringing in the signal -&gt; worse TOA resolution.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For FACET-II 100 </a:t>
            </a:r>
            <a:r>
              <a:rPr lang="el-GR" sz="1600" dirty="0"/>
              <a:t>μ</a:t>
            </a:r>
            <a:r>
              <a:rPr lang="en-US" sz="1600" dirty="0"/>
              <a:t>m </a:t>
            </a:r>
            <a:r>
              <a:rPr lang="en-US" sz="1600" dirty="0" err="1"/>
              <a:t>GaP</a:t>
            </a:r>
            <a:r>
              <a:rPr lang="en-US" sz="1600" dirty="0"/>
              <a:t> is optimal.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716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F338A-FA29-FC26-0EEA-294DCC15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6397576-4E01-36F4-DF05-2E4BA723C80E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69EBDE-FA5D-2239-1C65-3394E7EA26D1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5E73296B-35DA-D97B-A22A-C82E6C268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28688B-CA2E-D5D1-E341-FCC81A3F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802CA-6F2A-FDE1-4892-24A10E1DF0C2}"/>
              </a:ext>
            </a:extLst>
          </p:cNvPr>
          <p:cNvSpPr txBox="1"/>
          <p:nvPr/>
        </p:nvSpPr>
        <p:spPr>
          <a:xfrm>
            <a:off x="370305" y="40416"/>
            <a:ext cx="252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Example of Ringing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0F0A0-3AC6-55F6-AB60-2A5E2B63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952500"/>
            <a:ext cx="74041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6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0091D-70E3-9669-1CA4-64FA529CA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8B4604B-40A5-C34C-B01E-DF97E95AA0B2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B944EF-E6F6-6A9C-E273-6C7B609CC031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7393CE5-A465-7983-CD04-9A66AF4A9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AA2235-B56F-0589-BD70-25A07266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47E689-B4FE-D7F2-90AD-65F2BDDE3864}"/>
              </a:ext>
            </a:extLst>
          </p:cNvPr>
          <p:cNvSpPr txBox="1"/>
          <p:nvPr/>
        </p:nvSpPr>
        <p:spPr>
          <a:xfrm>
            <a:off x="370305" y="40416"/>
            <a:ext cx="2673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Single Crystal Signal 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EE8E68AC-EE6C-6FFA-4C67-F7DA6F50E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05" y="1027356"/>
            <a:ext cx="4444072" cy="3088788"/>
          </a:xfrm>
          <a:prstGeom prst="rect">
            <a:avLst/>
          </a:prstGeom>
        </p:spPr>
      </p:pic>
      <p:pic>
        <p:nvPicPr>
          <p:cNvPr id="7" name="Picture 6" descr="A graph of a waveform&#10;&#10;AI-generated content may be incorrect.">
            <a:extLst>
              <a:ext uri="{FF2B5EF4-FFF2-40B4-BE49-F238E27FC236}">
                <a16:creationId xmlns:a16="http://schemas.microsoft.com/office/drawing/2014/main" id="{299254CC-8126-4E07-8EE8-9791B89F0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689" y="1098299"/>
            <a:ext cx="4183017" cy="29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AA46-BBE7-C94F-48F7-4A80A2F9F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16C4F59-8B4A-E120-472C-067B5BC49637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7C654D-233B-4784-CE2E-6D36F961A798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7B7EA9D4-B595-6D4F-F954-FC97AF044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73C8E-DC62-F203-DC8A-5DE720BE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7CAEE-9028-7A0F-29F5-A82C2C4C112F}"/>
              </a:ext>
            </a:extLst>
          </p:cNvPr>
          <p:cNvSpPr txBox="1"/>
          <p:nvPr/>
        </p:nvSpPr>
        <p:spPr>
          <a:xfrm>
            <a:off x="370305" y="40416"/>
            <a:ext cx="367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Retardation of Crystal </a:t>
            </a:r>
            <a:endParaRPr lang="en-US" sz="2400" dirty="0">
              <a:latin typeface="+mj-lt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908E0D5-5793-774E-5421-6BEA39803FB8}"/>
              </a:ext>
            </a:extLst>
          </p:cNvPr>
          <p:cNvGrpSpPr/>
          <p:nvPr/>
        </p:nvGrpSpPr>
        <p:grpSpPr>
          <a:xfrm>
            <a:off x="251460" y="1005840"/>
            <a:ext cx="4599123" cy="3300984"/>
            <a:chOff x="251460" y="1005840"/>
            <a:chExt cx="4599123" cy="330098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504B8E9-57A2-F4E3-A2DC-904BDBE87DA1}"/>
                </a:ext>
              </a:extLst>
            </p:cNvPr>
            <p:cNvCxnSpPr>
              <a:cxnSpLocks/>
            </p:cNvCxnSpPr>
            <p:nvPr/>
          </p:nvCxnSpPr>
          <p:spPr>
            <a:xfrm>
              <a:off x="1993392" y="1005840"/>
              <a:ext cx="0" cy="3300984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1DE54E-DF9A-430B-0485-363BD6563A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" y="2731008"/>
              <a:ext cx="348386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840549-E313-FA91-7890-9D3646C7316D}"/>
                </a:ext>
              </a:extLst>
            </p:cNvPr>
            <p:cNvSpPr/>
            <p:nvPr/>
          </p:nvSpPr>
          <p:spPr>
            <a:xfrm>
              <a:off x="2468649" y="2299454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2FC4A7-9B46-B1FA-484F-DEA86B1C40B9}"/>
                </a:ext>
              </a:extLst>
            </p:cNvPr>
            <p:cNvSpPr/>
            <p:nvPr/>
          </p:nvSpPr>
          <p:spPr>
            <a:xfrm>
              <a:off x="1510125" y="1409821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C2563D-A6C1-96C0-D16F-45E851788FC1}"/>
                </a:ext>
              </a:extLst>
            </p:cNvPr>
            <p:cNvSpPr/>
            <p:nvPr/>
          </p:nvSpPr>
          <p:spPr>
            <a:xfrm>
              <a:off x="1510125" y="3179943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D9856A-A868-A654-0252-941CD68F286A}"/>
                </a:ext>
              </a:extLst>
            </p:cNvPr>
            <p:cNvSpPr/>
            <p:nvPr/>
          </p:nvSpPr>
          <p:spPr>
            <a:xfrm>
              <a:off x="551601" y="2299454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26F5AB-BA25-4531-FA00-6EDCE8428ED2}"/>
                </a:ext>
              </a:extLst>
            </p:cNvPr>
            <p:cNvSpPr/>
            <p:nvPr/>
          </p:nvSpPr>
          <p:spPr>
            <a:xfrm>
              <a:off x="2112264" y="2468880"/>
              <a:ext cx="97839" cy="1028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724AE1-C662-4EB2-25F4-92CE6999DD84}"/>
                </a:ext>
              </a:extLst>
            </p:cNvPr>
            <p:cNvSpPr txBox="1"/>
            <p:nvPr/>
          </p:nvSpPr>
          <p:spPr>
            <a:xfrm>
              <a:off x="455785" y="1976906"/>
              <a:ext cx="1026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DE6200"/>
                  </a:solidFill>
                </a:rPr>
                <a:t>EO Crystal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0E9021F-D15D-807A-6B76-1F85480B0A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0103" y="2571750"/>
              <a:ext cx="886429" cy="9977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B19AAA3-74E8-1B47-1EBB-47D5B7642056}"/>
                </a:ext>
              </a:extLst>
            </p:cNvPr>
            <p:cNvSpPr txBox="1"/>
            <p:nvPr/>
          </p:nvSpPr>
          <p:spPr>
            <a:xfrm>
              <a:off x="2748723" y="3534028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beam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C84E3A0-2512-1913-EAF1-7BD300F507FD}"/>
                </a:ext>
              </a:extLst>
            </p:cNvPr>
            <p:cNvCxnSpPr/>
            <p:nvPr/>
          </p:nvCxnSpPr>
          <p:spPr>
            <a:xfrm>
              <a:off x="2161183" y="1005840"/>
              <a:ext cx="0" cy="3300984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67EC61-4549-9D2E-96EE-C3B2D5EE8B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" y="2520315"/>
              <a:ext cx="3483864" cy="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Donut 40">
              <a:extLst>
                <a:ext uri="{FF2B5EF4-FFF2-40B4-BE49-F238E27FC236}">
                  <a16:creationId xmlns:a16="http://schemas.microsoft.com/office/drawing/2014/main" id="{7C1E2674-383B-D90C-2A61-FE185B9C7F30}"/>
                </a:ext>
              </a:extLst>
            </p:cNvPr>
            <p:cNvSpPr/>
            <p:nvPr/>
          </p:nvSpPr>
          <p:spPr>
            <a:xfrm>
              <a:off x="1237815" y="1981662"/>
              <a:ext cx="1505422" cy="1511508"/>
            </a:xfrm>
            <a:prstGeom prst="donut">
              <a:avLst>
                <a:gd name="adj" fmla="val 39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A7A647D-2B44-6F16-7593-2AF84C64B4CB}"/>
                </a:ext>
              </a:extLst>
            </p:cNvPr>
            <p:cNvCxnSpPr>
              <a:cxnSpLocks/>
              <a:stCxn id="25" idx="7"/>
              <a:endCxn id="41" idx="7"/>
            </p:cNvCxnSpPr>
            <p:nvPr/>
          </p:nvCxnSpPr>
          <p:spPr>
            <a:xfrm flipV="1">
              <a:off x="2195775" y="2203017"/>
              <a:ext cx="326998" cy="2809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A11982E4-1CCA-7706-1149-D0B4F9D354DA}"/>
                </a:ext>
              </a:extLst>
            </p:cNvPr>
            <p:cNvSpPr/>
            <p:nvPr/>
          </p:nvSpPr>
          <p:spPr>
            <a:xfrm rot="2248645">
              <a:off x="2136719" y="2372532"/>
              <a:ext cx="203681" cy="201659"/>
            </a:xfrm>
            <a:prstGeom prst="arc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7BB7F1-A30D-171E-6FD2-DEBCCE12E30C}"/>
                </a:ext>
              </a:extLst>
            </p:cNvPr>
            <p:cNvSpPr txBox="1"/>
            <p:nvPr/>
          </p:nvSpPr>
          <p:spPr>
            <a:xfrm>
              <a:off x="2255619" y="2272884"/>
              <a:ext cx="2712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>
                  <a:solidFill>
                    <a:schemeClr val="accent6">
                      <a:lumMod val="50000"/>
                    </a:schemeClr>
                  </a:solidFill>
                </a:rPr>
                <a:t>α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128152-DD3E-9169-81AA-66549669CD06}"/>
                </a:ext>
              </a:extLst>
            </p:cNvPr>
            <p:cNvSpPr txBox="1"/>
            <p:nvPr/>
          </p:nvSpPr>
          <p:spPr>
            <a:xfrm>
              <a:off x="2468649" y="1937793"/>
              <a:ext cx="2381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Signal from Phase Retardation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9D2CE09-16E6-49FE-ACF1-CF54F957E7BE}"/>
                  </a:ext>
                </a:extLst>
              </p:cNvPr>
              <p:cNvSpPr txBox="1"/>
              <p:nvPr/>
            </p:nvSpPr>
            <p:spPr>
              <a:xfrm>
                <a:off x="4250155" y="2490492"/>
                <a:ext cx="4415590" cy="409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D75369-C94A-EDD1-4C79-2B7D63650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155" y="2490492"/>
                <a:ext cx="4415590" cy="409279"/>
              </a:xfrm>
              <a:prstGeom prst="rect">
                <a:avLst/>
              </a:prstGeom>
              <a:blipFill>
                <a:blip r:embed="rId3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08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1570-D233-F164-822B-256187129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D2C8D75-0DF7-CD3A-1DCD-6F1C15A62E79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12DF0C-DDE6-4690-0050-2CC319E2101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4BD6670-05D8-2908-F03A-95A606B9A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4096B1-C745-62CE-41E9-390F3EB0A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95A11E-F638-518C-D5AD-ED4D8DBB10CE}"/>
              </a:ext>
            </a:extLst>
          </p:cNvPr>
          <p:cNvSpPr txBox="1"/>
          <p:nvPr/>
        </p:nvSpPr>
        <p:spPr>
          <a:xfrm>
            <a:off x="370305" y="40416"/>
            <a:ext cx="622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Retardation of Rotated Crystal Orientation </a:t>
            </a:r>
            <a:endParaRPr lang="en-US" sz="2400" dirty="0">
              <a:latin typeface="+mj-lt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7F4F3BA-F4D1-CE23-0496-C770DA3C6181}"/>
              </a:ext>
            </a:extLst>
          </p:cNvPr>
          <p:cNvGrpSpPr/>
          <p:nvPr/>
        </p:nvGrpSpPr>
        <p:grpSpPr>
          <a:xfrm>
            <a:off x="251460" y="1005840"/>
            <a:ext cx="4599123" cy="3300984"/>
            <a:chOff x="251460" y="1005840"/>
            <a:chExt cx="4599123" cy="330098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AD77438-2DA4-B7BA-44E4-C4F9E6CD75F7}"/>
                </a:ext>
              </a:extLst>
            </p:cNvPr>
            <p:cNvCxnSpPr>
              <a:cxnSpLocks/>
            </p:cNvCxnSpPr>
            <p:nvPr/>
          </p:nvCxnSpPr>
          <p:spPr>
            <a:xfrm>
              <a:off x="1993392" y="1005840"/>
              <a:ext cx="0" cy="3300984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7631C5-B788-364D-40FA-8A9BDC953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" y="2731008"/>
              <a:ext cx="348386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B200D9-A023-0408-0ED8-5FA80F312A52}"/>
                </a:ext>
              </a:extLst>
            </p:cNvPr>
            <p:cNvSpPr/>
            <p:nvPr/>
          </p:nvSpPr>
          <p:spPr>
            <a:xfrm>
              <a:off x="2468649" y="2299454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9D7340-17AC-9862-7C6B-78B451A81652}"/>
                </a:ext>
              </a:extLst>
            </p:cNvPr>
            <p:cNvSpPr/>
            <p:nvPr/>
          </p:nvSpPr>
          <p:spPr>
            <a:xfrm>
              <a:off x="1510125" y="1409821"/>
              <a:ext cx="958524" cy="87782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05247E-B283-5975-AE54-F7E382EC267E}"/>
                </a:ext>
              </a:extLst>
            </p:cNvPr>
            <p:cNvSpPr/>
            <p:nvPr/>
          </p:nvSpPr>
          <p:spPr>
            <a:xfrm>
              <a:off x="1510125" y="3179943"/>
              <a:ext cx="958524" cy="87782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9B3EF3-CDDB-50CA-1319-9AA550C7EDBF}"/>
                </a:ext>
              </a:extLst>
            </p:cNvPr>
            <p:cNvSpPr/>
            <p:nvPr/>
          </p:nvSpPr>
          <p:spPr>
            <a:xfrm>
              <a:off x="551601" y="2299454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4FC0D4A-A8F9-E824-699A-1F0E6024C38B}"/>
                </a:ext>
              </a:extLst>
            </p:cNvPr>
            <p:cNvSpPr/>
            <p:nvPr/>
          </p:nvSpPr>
          <p:spPr>
            <a:xfrm>
              <a:off x="2112264" y="2468880"/>
              <a:ext cx="97839" cy="1028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DFC215-978C-AE89-B7A8-B4759FF27196}"/>
                </a:ext>
              </a:extLst>
            </p:cNvPr>
            <p:cNvSpPr txBox="1"/>
            <p:nvPr/>
          </p:nvSpPr>
          <p:spPr>
            <a:xfrm>
              <a:off x="455785" y="1976906"/>
              <a:ext cx="1026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DE6200"/>
                  </a:solidFill>
                </a:rPr>
                <a:t>EO Crystal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9E11C8E-7F64-BDBD-2D2C-F92D005623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0103" y="2571750"/>
              <a:ext cx="886429" cy="9977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3D6D8B-B4C1-0B1E-3EC9-21FA4927603F}"/>
                </a:ext>
              </a:extLst>
            </p:cNvPr>
            <p:cNvSpPr txBox="1"/>
            <p:nvPr/>
          </p:nvSpPr>
          <p:spPr>
            <a:xfrm>
              <a:off x="2748723" y="3534028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beam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1CB976-A708-D6D8-C7C8-253F4CDF61EB}"/>
                </a:ext>
              </a:extLst>
            </p:cNvPr>
            <p:cNvCxnSpPr/>
            <p:nvPr/>
          </p:nvCxnSpPr>
          <p:spPr>
            <a:xfrm>
              <a:off x="2161183" y="1005840"/>
              <a:ext cx="0" cy="3300984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95A1A54-F92B-2B0F-4C96-8DC430BFFB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" y="2520315"/>
              <a:ext cx="3483864" cy="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Donut 40">
              <a:extLst>
                <a:ext uri="{FF2B5EF4-FFF2-40B4-BE49-F238E27FC236}">
                  <a16:creationId xmlns:a16="http://schemas.microsoft.com/office/drawing/2014/main" id="{5673C3F2-A9CC-E527-A472-02B1E62E8686}"/>
                </a:ext>
              </a:extLst>
            </p:cNvPr>
            <p:cNvSpPr/>
            <p:nvPr/>
          </p:nvSpPr>
          <p:spPr>
            <a:xfrm>
              <a:off x="1246959" y="1981662"/>
              <a:ext cx="1505422" cy="1511508"/>
            </a:xfrm>
            <a:prstGeom prst="donut">
              <a:avLst>
                <a:gd name="adj" fmla="val 39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8285696-DF90-59D0-370B-31D6936249E8}"/>
                </a:ext>
              </a:extLst>
            </p:cNvPr>
            <p:cNvCxnSpPr>
              <a:cxnSpLocks/>
              <a:stCxn id="25" idx="7"/>
              <a:endCxn id="41" idx="7"/>
            </p:cNvCxnSpPr>
            <p:nvPr/>
          </p:nvCxnSpPr>
          <p:spPr>
            <a:xfrm flipV="1">
              <a:off x="2195775" y="2203017"/>
              <a:ext cx="336142" cy="2809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20B47F-3B1F-8535-B5E2-F9202C55478D}"/>
                </a:ext>
              </a:extLst>
            </p:cNvPr>
            <p:cNvSpPr txBox="1"/>
            <p:nvPr/>
          </p:nvSpPr>
          <p:spPr>
            <a:xfrm>
              <a:off x="2255619" y="2272884"/>
              <a:ext cx="2712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>
                  <a:solidFill>
                    <a:schemeClr val="accent6">
                      <a:lumMod val="50000"/>
                    </a:schemeClr>
                  </a:solidFill>
                </a:rPr>
                <a:t>α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77B994C1-C9FA-2179-80E2-480C9491E0E5}"/>
                </a:ext>
              </a:extLst>
            </p:cNvPr>
            <p:cNvSpPr/>
            <p:nvPr/>
          </p:nvSpPr>
          <p:spPr>
            <a:xfrm rot="2248645">
              <a:off x="2136719" y="2372532"/>
              <a:ext cx="203681" cy="201659"/>
            </a:xfrm>
            <a:prstGeom prst="arc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072D2E-ED7E-102C-BCBD-A0DECC7D1AEF}"/>
                </a:ext>
              </a:extLst>
            </p:cNvPr>
            <p:cNvSpPr txBox="1"/>
            <p:nvPr/>
          </p:nvSpPr>
          <p:spPr>
            <a:xfrm>
              <a:off x="2468649" y="1937793"/>
              <a:ext cx="2381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Signal from Phase Retardation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670074E-7AB0-792E-034F-15D6CEF3E4A4}"/>
                  </a:ext>
                </a:extLst>
              </p:cNvPr>
              <p:cNvSpPr txBox="1"/>
              <p:nvPr/>
            </p:nvSpPr>
            <p:spPr>
              <a:xfrm>
                <a:off x="4542763" y="2865989"/>
                <a:ext cx="4415590" cy="409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6E1AA42-ED95-BE8A-43CA-4A14028B4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763" y="2865989"/>
                <a:ext cx="4415590" cy="409279"/>
              </a:xfrm>
              <a:prstGeom prst="rect">
                <a:avLst/>
              </a:prstGeom>
              <a:blipFill>
                <a:blip r:embed="rId4"/>
                <a:stretch>
                  <a:fillRect t="-303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35E93FB-53AA-585A-882A-4412596969CB}"/>
              </a:ext>
            </a:extLst>
          </p:cNvPr>
          <p:cNvSpPr txBox="1"/>
          <p:nvPr/>
        </p:nvSpPr>
        <p:spPr>
          <a:xfrm>
            <a:off x="54898" y="4073616"/>
            <a:ext cx="2017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EO Crystal rotated 90</a:t>
            </a:r>
            <a:r>
              <a:rPr lang="en-US" sz="1600" baseline="30000" dirty="0">
                <a:solidFill>
                  <a:schemeClr val="accent6"/>
                </a:solidFill>
              </a:rPr>
              <a:t>o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52581-376E-3AB0-DEC5-518812D4047F}"/>
              </a:ext>
            </a:extLst>
          </p:cNvPr>
          <p:cNvCxnSpPr>
            <a:cxnSpLocks/>
          </p:cNvCxnSpPr>
          <p:nvPr/>
        </p:nvCxnSpPr>
        <p:spPr>
          <a:xfrm flipH="1" flipV="1">
            <a:off x="1837167" y="1988265"/>
            <a:ext cx="313112" cy="477051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BE4E25-992F-9DEA-52C3-AFA6391B557A}"/>
              </a:ext>
            </a:extLst>
          </p:cNvPr>
          <p:cNvSpPr txBox="1"/>
          <p:nvPr/>
        </p:nvSpPr>
        <p:spPr>
          <a:xfrm>
            <a:off x="1918935" y="2029228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solidFill>
                  <a:schemeClr val="accent6">
                    <a:lumMod val="50000"/>
                  </a:schemeClr>
                </a:solidFill>
              </a:rPr>
              <a:t>α</a:t>
            </a:r>
            <a:r>
              <a:rPr lang="en-US" sz="1200" baseline="-25000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78ECD1A-6E22-BF49-6907-6E2AE979F78E}"/>
              </a:ext>
            </a:extLst>
          </p:cNvPr>
          <p:cNvSpPr/>
          <p:nvPr/>
        </p:nvSpPr>
        <p:spPr>
          <a:xfrm rot="17112977">
            <a:off x="2050167" y="2262704"/>
            <a:ext cx="203681" cy="201659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90874F5-E386-D5DE-BCD9-B0A0D15BBF7F}"/>
                  </a:ext>
                </a:extLst>
              </p:cNvPr>
              <p:cNvSpPr txBox="1"/>
              <p:nvPr/>
            </p:nvSpPr>
            <p:spPr>
              <a:xfrm>
                <a:off x="4542763" y="2260676"/>
                <a:ext cx="4415590" cy="409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EBE0FD-0540-824A-1130-F97D12007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763" y="2260676"/>
                <a:ext cx="4415590" cy="409279"/>
              </a:xfrm>
              <a:prstGeom prst="rect">
                <a:avLst/>
              </a:prstGeom>
              <a:blipFill>
                <a:blip r:embed="rId5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E9AB50-F80C-9831-4DE7-D6564B094B3A}"/>
                  </a:ext>
                </a:extLst>
              </p:cNvPr>
              <p:cNvSpPr txBox="1"/>
              <p:nvPr/>
            </p:nvSpPr>
            <p:spPr>
              <a:xfrm>
                <a:off x="4438452" y="3511133"/>
                <a:ext cx="4415590" cy="3660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4BDFDA-D58F-6B88-165E-201F5BFDF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52" y="3511133"/>
                <a:ext cx="4415590" cy="36606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680DA22-1F4A-9E66-E5EA-553FEA2C069D}"/>
              </a:ext>
            </a:extLst>
          </p:cNvPr>
          <p:cNvSpPr txBox="1"/>
          <p:nvPr/>
        </p:nvSpPr>
        <p:spPr>
          <a:xfrm>
            <a:off x="1521439" y="1721451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9AF170-EA6E-2089-8DAB-4E6FEA05362F}"/>
              </a:ext>
            </a:extLst>
          </p:cNvPr>
          <p:cNvSpPr txBox="1"/>
          <p:nvPr/>
        </p:nvSpPr>
        <p:spPr>
          <a:xfrm>
            <a:off x="1503512" y="3404296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0B1662-8B26-0DF7-E5CA-932A2317694B}"/>
              </a:ext>
            </a:extLst>
          </p:cNvPr>
          <p:cNvSpPr txBox="1"/>
          <p:nvPr/>
        </p:nvSpPr>
        <p:spPr>
          <a:xfrm>
            <a:off x="1007560" y="2824741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7A317F-103E-36CA-BD60-4BC45808AF32}"/>
              </a:ext>
            </a:extLst>
          </p:cNvPr>
          <p:cNvSpPr txBox="1"/>
          <p:nvPr/>
        </p:nvSpPr>
        <p:spPr>
          <a:xfrm>
            <a:off x="2693077" y="2843527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5925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7A3F-B747-30E8-60CF-BB42AEB0E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65323-BCCD-A220-418B-DE099CA01E3A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F466D7-9FD6-3302-9614-6D3DBA27E2A9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210A5D90-8E8B-E8DB-E739-1E4BFF4D8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DB8129-500E-29D1-E5C8-E1F7F65FB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B95BD-DA46-AE6F-A44B-272912DE0D8C}"/>
              </a:ext>
            </a:extLst>
          </p:cNvPr>
          <p:cNvSpPr txBox="1"/>
          <p:nvPr/>
        </p:nvSpPr>
        <p:spPr>
          <a:xfrm>
            <a:off x="370305" y="40416"/>
            <a:ext cx="1533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Motivation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51603-DD15-4688-7462-135930F86418}"/>
              </a:ext>
            </a:extLst>
          </p:cNvPr>
          <p:cNvSpPr txBox="1"/>
          <p:nvPr/>
        </p:nvSpPr>
        <p:spPr>
          <a:xfrm>
            <a:off x="39255" y="961888"/>
            <a:ext cx="46611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Independent transverse and longitudinal measurement of drive and witness beam for Plasma Wakefield Acceleration (PWFA).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Require precise transverse alignment for emittance preservation.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Require precise longitudinal separation to minimize energy spread and maximize efficiency.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Non-destructive shot by shot measurement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74D8E-8430-0521-EF92-5DCFDB4C2C1C}"/>
              </a:ext>
            </a:extLst>
          </p:cNvPr>
          <p:cNvSpPr txBox="1"/>
          <p:nvPr/>
        </p:nvSpPr>
        <p:spPr>
          <a:xfrm>
            <a:off x="6136594" y="776360"/>
            <a:ext cx="178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PWFA Simulation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8D3E20-800E-88D4-79C9-0FCAE0577D4E}"/>
              </a:ext>
            </a:extLst>
          </p:cNvPr>
          <p:cNvGrpSpPr/>
          <p:nvPr/>
        </p:nvGrpSpPr>
        <p:grpSpPr>
          <a:xfrm>
            <a:off x="4787239" y="1133856"/>
            <a:ext cx="4144164" cy="3417950"/>
            <a:chOff x="4787239" y="1133856"/>
            <a:chExt cx="4144164" cy="34179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738212-2654-2BE9-FD7A-0940D959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2937" y="1133856"/>
              <a:ext cx="3728466" cy="279635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1B6F44-4D34-DAB2-D4ED-11DF47FB1CE2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5549627" y="2670048"/>
              <a:ext cx="1024909" cy="1512426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A88E87-DB11-7346-4657-F73619D67823}"/>
                </a:ext>
              </a:extLst>
            </p:cNvPr>
            <p:cNvSpPr txBox="1"/>
            <p:nvPr/>
          </p:nvSpPr>
          <p:spPr>
            <a:xfrm>
              <a:off x="4787239" y="4182474"/>
              <a:ext cx="152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Witness Beam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341337-9CD3-C378-B278-522EE923D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3622" y="2670048"/>
              <a:ext cx="591728" cy="1494020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5ACA16-CDCD-435F-41C9-93DDEFA4B1CA}"/>
                </a:ext>
              </a:extLst>
            </p:cNvPr>
            <p:cNvSpPr txBox="1"/>
            <p:nvPr/>
          </p:nvSpPr>
          <p:spPr>
            <a:xfrm>
              <a:off x="7067170" y="4164068"/>
              <a:ext cx="1266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Drive Beam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C7F8F3C-0BEA-0B12-FC70-76AD0EC2D50F}"/>
                </a:ext>
              </a:extLst>
            </p:cNvPr>
            <p:cNvCxnSpPr>
              <a:cxnSpLocks/>
            </p:cNvCxnSpPr>
            <p:nvPr/>
          </p:nvCxnSpPr>
          <p:spPr>
            <a:xfrm>
              <a:off x="5246193" y="2531264"/>
              <a:ext cx="48858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C0DB92-C4BE-DE01-B992-A9D1AF53612C}"/>
                </a:ext>
              </a:extLst>
            </p:cNvPr>
            <p:cNvSpPr txBox="1"/>
            <p:nvPr/>
          </p:nvSpPr>
          <p:spPr>
            <a:xfrm>
              <a:off x="5246193" y="2263891"/>
              <a:ext cx="14801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934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84639-0F00-0087-F4FB-0B80A886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EC763-7039-AA99-EEF9-1F4DF0ACE261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274086-7D4A-55B6-8B72-2721080FD864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036A2967-CF61-CF7D-AA89-CB4A5E7C4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E9DD90-5236-07E6-55B5-C97700769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79CE32-2507-412E-E351-38E0D33663EC}"/>
              </a:ext>
            </a:extLst>
          </p:cNvPr>
          <p:cNvSpPr txBox="1"/>
          <p:nvPr/>
        </p:nvSpPr>
        <p:spPr>
          <a:xfrm>
            <a:off x="370305" y="40416"/>
            <a:ext cx="1817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BPM Analysis</a:t>
            </a:r>
            <a:endParaRPr lang="en-US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6B6C4-91F0-8FF0-9550-36D92E758098}"/>
              </a:ext>
            </a:extLst>
          </p:cNvPr>
          <p:cNvGrpSpPr/>
          <p:nvPr/>
        </p:nvGrpSpPr>
        <p:grpSpPr>
          <a:xfrm>
            <a:off x="117010" y="802871"/>
            <a:ext cx="4450842" cy="3927214"/>
            <a:chOff x="187532" y="379596"/>
            <a:chExt cx="5643590" cy="49796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91E7F8-B992-0B0A-2F4F-A1EA24A69857}"/>
                </a:ext>
              </a:extLst>
            </p:cNvPr>
            <p:cNvGrpSpPr/>
            <p:nvPr/>
          </p:nvGrpSpPr>
          <p:grpSpPr>
            <a:xfrm>
              <a:off x="187532" y="379596"/>
              <a:ext cx="5643590" cy="4979638"/>
              <a:chOff x="0" y="939181"/>
              <a:chExt cx="5643590" cy="497963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95202BD-6F0E-9DD6-02FE-6F7A9B9E5CE1}"/>
                  </a:ext>
                </a:extLst>
              </p:cNvPr>
              <p:cNvGrpSpPr/>
              <p:nvPr/>
            </p:nvGrpSpPr>
            <p:grpSpPr>
              <a:xfrm>
                <a:off x="0" y="939181"/>
                <a:ext cx="5643590" cy="4979638"/>
                <a:chOff x="6096000" y="624328"/>
                <a:chExt cx="5643590" cy="4979638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04B2B88-C32F-F031-7427-36B591FE32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96000" y="624328"/>
                  <a:ext cx="5643590" cy="4979638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ABB3D86C-8D3F-B8E8-F3A4-CE7C84625441}"/>
                    </a:ext>
                  </a:extLst>
                </p:cNvPr>
                <p:cNvSpPr/>
                <p:nvPr/>
              </p:nvSpPr>
              <p:spPr>
                <a:xfrm>
                  <a:off x="8984168" y="2669495"/>
                  <a:ext cx="104444" cy="10533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3D4D7FC-B682-1141-BA2B-ECD74ABB7283}"/>
                    </a:ext>
                  </a:extLst>
                </p:cNvPr>
                <p:cNvSpPr txBox="1"/>
                <p:nvPr/>
              </p:nvSpPr>
              <p:spPr>
                <a:xfrm>
                  <a:off x="6820313" y="946257"/>
                  <a:ext cx="12154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Region I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F332AAC-F1E7-96B3-D82D-AF1916B4A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52231" y="938253"/>
                  <a:ext cx="0" cy="410287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2C75246-B13E-643D-A5D4-7A270ADC9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9856" y="946257"/>
                  <a:ext cx="0" cy="410287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7C903BA-E9BE-210B-4771-8393CA65994F}"/>
                    </a:ext>
                  </a:extLst>
                </p:cNvPr>
                <p:cNvSpPr txBox="1"/>
                <p:nvPr/>
              </p:nvSpPr>
              <p:spPr>
                <a:xfrm>
                  <a:off x="8225070" y="951892"/>
                  <a:ext cx="12154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Region II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9480B49-C2EF-4833-50E0-13105735F972}"/>
                    </a:ext>
                  </a:extLst>
                </p:cNvPr>
                <p:cNvSpPr txBox="1"/>
                <p:nvPr/>
              </p:nvSpPr>
              <p:spPr>
                <a:xfrm>
                  <a:off x="9615594" y="951891"/>
                  <a:ext cx="12154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Region I</a:t>
                  </a:r>
                </a:p>
              </p:txBody>
            </p:sp>
          </p:grp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5C17077-A624-E851-2994-E1324A597C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313" y="3037017"/>
                <a:ext cx="4010764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56B188E-AF56-020C-E07E-C515BBCB2A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45209" y="2698607"/>
                <a:ext cx="628090" cy="336422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F71C499-3AD6-2E16-1BE2-FAE8D02143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38949" y="1568887"/>
                <a:ext cx="1441" cy="3747149"/>
              </a:xfrm>
              <a:prstGeom prst="line">
                <a:avLst/>
              </a:prstGeom>
              <a:ln w="127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C23CB7-CAAB-D58B-57BE-75E981B89480}"/>
                  </a:ext>
                </a:extLst>
              </p:cNvPr>
              <p:cNvSpPr txBox="1"/>
              <p:nvPr/>
            </p:nvSpPr>
            <p:spPr>
              <a:xfrm>
                <a:off x="2607823" y="2350355"/>
                <a:ext cx="3385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l-GR" sz="1400" baseline="-25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1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E907623-56E7-B4C1-2B5B-30A4D6F7A2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31969" y="2309880"/>
                <a:ext cx="509704" cy="731770"/>
              </a:xfrm>
              <a:prstGeom prst="line">
                <a:avLst/>
              </a:prstGeom>
              <a:ln w="127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39990E-468F-36A8-BE76-7319A9CDA64A}"/>
                  </a:ext>
                </a:extLst>
              </p:cNvPr>
              <p:cNvSpPr txBox="1"/>
              <p:nvPr/>
            </p:nvSpPr>
            <p:spPr>
              <a:xfrm>
                <a:off x="3167518" y="2688047"/>
                <a:ext cx="429281" cy="39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l-GR" sz="14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66825A-E3B9-8E24-7345-800DCB7FB334}"/>
                </a:ext>
              </a:extLst>
            </p:cNvPr>
            <p:cNvSpPr txBox="1"/>
            <p:nvPr/>
          </p:nvSpPr>
          <p:spPr>
            <a:xfrm>
              <a:off x="2541412" y="2039786"/>
              <a:ext cx="303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l-GR" sz="1400" baseline="-25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14FF2F-0D83-5AA3-70EB-3CC5CC3EEB16}"/>
                </a:ext>
              </a:extLst>
            </p:cNvPr>
            <p:cNvSpPr txBox="1"/>
            <p:nvPr/>
          </p:nvSpPr>
          <p:spPr>
            <a:xfrm>
              <a:off x="3221040" y="1932465"/>
              <a:ext cx="303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4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CDCE5C-5C64-AC9C-B21E-057D4ED578A9}"/>
                  </a:ext>
                </a:extLst>
              </p:cNvPr>
              <p:cNvSpPr txBox="1"/>
              <p:nvPr/>
            </p:nvSpPr>
            <p:spPr>
              <a:xfrm>
                <a:off x="4438452" y="2228394"/>
                <a:ext cx="4415590" cy="439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CDCE5C-5C64-AC9C-B21E-057D4ED57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52" y="2228394"/>
                <a:ext cx="4415590" cy="439929"/>
              </a:xfrm>
              <a:prstGeom prst="rect">
                <a:avLst/>
              </a:prstGeom>
              <a:blipFill>
                <a:blip r:embed="rId4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BC9BD5-F816-80C5-97CF-49E29E046CCA}"/>
                  </a:ext>
                </a:extLst>
              </p:cNvPr>
              <p:cNvSpPr txBox="1"/>
              <p:nvPr/>
            </p:nvSpPr>
            <p:spPr>
              <a:xfrm>
                <a:off x="4438452" y="2900148"/>
                <a:ext cx="4415590" cy="439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BC9BD5-F816-80C5-97CF-49E29E046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52" y="2900148"/>
                <a:ext cx="4415590" cy="439929"/>
              </a:xfrm>
              <a:prstGeom prst="rect">
                <a:avLst/>
              </a:prstGeom>
              <a:blipFill>
                <a:blip r:embed="rId5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910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11B3D-7AE9-F0DC-4C95-2016F5A6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0E07F83-955F-0BB1-FD5C-D8ABA5DD2305}"/>
              </a:ext>
            </a:extLst>
          </p:cNvPr>
          <p:cNvGrpSpPr/>
          <p:nvPr/>
        </p:nvGrpSpPr>
        <p:grpSpPr>
          <a:xfrm>
            <a:off x="4321998" y="2043487"/>
            <a:ext cx="715260" cy="1298753"/>
            <a:chOff x="1374435" y="1491902"/>
            <a:chExt cx="715260" cy="129875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25504B2-EF1E-0550-5118-7354B0BA970B}"/>
                </a:ext>
              </a:extLst>
            </p:cNvPr>
            <p:cNvSpPr/>
            <p:nvPr/>
          </p:nvSpPr>
          <p:spPr>
            <a:xfrm>
              <a:off x="1656411" y="1491902"/>
              <a:ext cx="59869" cy="10419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B13772A-ACBC-6C72-3C3B-7278F43F0B3B}"/>
                </a:ext>
              </a:extLst>
            </p:cNvPr>
            <p:cNvSpPr txBox="1"/>
            <p:nvPr/>
          </p:nvSpPr>
          <p:spPr>
            <a:xfrm>
              <a:off x="1374435" y="2544434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7350391-114F-0DE3-C7F7-12AAEDC8D532}"/>
              </a:ext>
            </a:extLst>
          </p:cNvPr>
          <p:cNvGrpSpPr/>
          <p:nvPr/>
        </p:nvGrpSpPr>
        <p:grpSpPr>
          <a:xfrm>
            <a:off x="3909318" y="1565203"/>
            <a:ext cx="1213578" cy="390844"/>
            <a:chOff x="744713" y="1110326"/>
            <a:chExt cx="1213578" cy="390844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DAC6D9A-9387-184B-B90C-CB79ED119C48}"/>
                </a:ext>
              </a:extLst>
            </p:cNvPr>
            <p:cNvGrpSpPr/>
            <p:nvPr/>
          </p:nvGrpSpPr>
          <p:grpSpPr>
            <a:xfrm>
              <a:off x="1363975" y="1110326"/>
              <a:ext cx="214182" cy="390844"/>
              <a:chOff x="1416068" y="1060448"/>
              <a:chExt cx="214182" cy="390844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469A2C1-8CE0-AEF0-86FD-5D71C311DEAA}"/>
                  </a:ext>
                </a:extLst>
              </p:cNvPr>
              <p:cNvSpPr/>
              <p:nvPr/>
            </p:nvSpPr>
            <p:spPr>
              <a:xfrm>
                <a:off x="1416068" y="1219562"/>
                <a:ext cx="214182" cy="8657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4CABC47-85E5-AA0F-81C4-DF82FF860BC3}"/>
                  </a:ext>
                </a:extLst>
              </p:cNvPr>
              <p:cNvGrpSpPr/>
              <p:nvPr/>
            </p:nvGrpSpPr>
            <p:grpSpPr>
              <a:xfrm>
                <a:off x="1444558" y="10604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58406CEC-6D37-E534-7F81-1876ED4171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507760DD-AD76-1498-09D6-D7B3DDF63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0E451C59-1FC0-DC32-BC76-9424295C5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B1AD96D-4932-E41B-DADA-F543145448C4}"/>
                  </a:ext>
                </a:extLst>
              </p:cNvPr>
              <p:cNvGrpSpPr/>
              <p:nvPr/>
            </p:nvGrpSpPr>
            <p:grpSpPr>
              <a:xfrm rot="10800000">
                <a:off x="1447402" y="13210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DFA65BA9-A51B-5B12-5A19-0B6EE2524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6639C493-F249-6291-AA58-2CA965D27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3AAECA03-EA90-F9B9-ABC5-8E32DE4F28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85860A4-63E0-B5DA-9C17-41437FC2013B}"/>
                </a:ext>
              </a:extLst>
            </p:cNvPr>
            <p:cNvSpPr txBox="1"/>
            <p:nvPr/>
          </p:nvSpPr>
          <p:spPr>
            <a:xfrm>
              <a:off x="1664208" y="1130044"/>
              <a:ext cx="2311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>
                  <a:solidFill>
                    <a:srgbClr val="C00000"/>
                  </a:solidFill>
                </a:rPr>
                <a:t>γ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E8741FAC-3E54-6C06-AD57-91B84B1B83AC}"/>
                </a:ext>
              </a:extLst>
            </p:cNvPr>
            <p:cNvCxnSpPr>
              <a:cxnSpLocks/>
            </p:cNvCxnSpPr>
            <p:nvPr/>
          </p:nvCxnSpPr>
          <p:spPr>
            <a:xfrm>
              <a:off x="1627989" y="1312725"/>
              <a:ext cx="33030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A523C7D-0B81-E6EA-E3A7-D23BD5C6FE4A}"/>
                </a:ext>
              </a:extLst>
            </p:cNvPr>
            <p:cNvSpPr txBox="1"/>
            <p:nvPr/>
          </p:nvSpPr>
          <p:spPr>
            <a:xfrm>
              <a:off x="744713" y="1189614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e</a:t>
              </a:r>
              <a:r>
                <a:rPr lang="en-US" sz="1000" baseline="30000" dirty="0">
                  <a:solidFill>
                    <a:srgbClr val="C00000"/>
                  </a:solidFill>
                </a:rPr>
                <a:t>-</a:t>
              </a:r>
              <a:r>
                <a:rPr lang="en-US" sz="10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7D89F49-7BEF-2CD6-D86B-7FC98CD2DFAE}"/>
              </a:ext>
            </a:extLst>
          </p:cNvPr>
          <p:cNvGrpSpPr/>
          <p:nvPr/>
        </p:nvGrpSpPr>
        <p:grpSpPr>
          <a:xfrm>
            <a:off x="4148610" y="2279463"/>
            <a:ext cx="738974" cy="1042707"/>
            <a:chOff x="4148610" y="2029118"/>
            <a:chExt cx="738974" cy="104270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7D8A848-1BD4-B1F7-AA5B-F84871CFD41E}"/>
                </a:ext>
              </a:extLst>
            </p:cNvPr>
            <p:cNvGrpSpPr/>
            <p:nvPr/>
          </p:nvGrpSpPr>
          <p:grpSpPr>
            <a:xfrm>
              <a:off x="4148610" y="2029118"/>
              <a:ext cx="738974" cy="1041991"/>
              <a:chOff x="4791990" y="1553765"/>
              <a:chExt cx="738974" cy="1041991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DDA217C-6705-00FC-DE18-B8A00C1C78A9}"/>
                  </a:ext>
                </a:extLst>
              </p:cNvPr>
              <p:cNvGrpSpPr/>
              <p:nvPr/>
            </p:nvGrpSpPr>
            <p:grpSpPr>
              <a:xfrm>
                <a:off x="4791990" y="1553765"/>
                <a:ext cx="738974" cy="1041991"/>
                <a:chOff x="2879403" y="1569490"/>
                <a:chExt cx="738974" cy="104199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C8F2F40-BED6-E5CF-1351-F19D6E6F2064}"/>
                    </a:ext>
                  </a:extLst>
                </p:cNvPr>
                <p:cNvGrpSpPr/>
                <p:nvPr/>
              </p:nvGrpSpPr>
              <p:grpSpPr>
                <a:xfrm>
                  <a:off x="2879403" y="1569490"/>
                  <a:ext cx="738974" cy="1041991"/>
                  <a:chOff x="769045" y="1424592"/>
                  <a:chExt cx="738974" cy="1041991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D557FD43-5AF4-291F-1812-69E10871A3C9}"/>
                      </a:ext>
                    </a:extLst>
                  </p:cNvPr>
                  <p:cNvSpPr/>
                  <p:nvPr/>
                </p:nvSpPr>
                <p:spPr>
                  <a:xfrm rot="1974162">
                    <a:off x="1164018" y="1424592"/>
                    <a:ext cx="59869" cy="1041991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  <a:alpha val="70152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183EAA07-716F-86FE-3986-5B7082EA36A5}"/>
                      </a:ext>
                    </a:extLst>
                  </p:cNvPr>
                  <p:cNvSpPr txBox="1"/>
                  <p:nvPr/>
                </p:nvSpPr>
                <p:spPr>
                  <a:xfrm rot="18168611">
                    <a:off x="662766" y="2094680"/>
                    <a:ext cx="458780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Laser</a:t>
                    </a:r>
                  </a:p>
                </p:txBody>
              </p:sp>
              <p:cxnSp>
                <p:nvCxnSpPr>
                  <p:cNvPr id="83" name="Straight Arrow Connector 82">
                    <a:extLst>
                      <a:ext uri="{FF2B5EF4-FFF2-40B4-BE49-F238E27FC236}">
                        <a16:creationId xmlns:a16="http://schemas.microsoft.com/office/drawing/2014/main" id="{AD01A873-F2ED-5F1B-1235-A5E7D217F658}"/>
                      </a:ext>
                    </a:extLst>
                  </p:cNvPr>
                  <p:cNvCxnSpPr>
                    <a:cxnSpLocks/>
                    <a:stCxn id="81" idx="3"/>
                  </p:cNvCxnSpPr>
                  <p:nvPr/>
                </p:nvCxnSpPr>
                <p:spPr>
                  <a:xfrm>
                    <a:off x="1219085" y="1961849"/>
                    <a:ext cx="283013" cy="195596"/>
                  </a:xfrm>
                  <a:prstGeom prst="straightConnector1">
                    <a:avLst/>
                  </a:prstGeom>
                  <a:ln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4C3DA478-C25D-DFC9-D743-AC938AEAE29E}"/>
                      </a:ext>
                    </a:extLst>
                  </p:cNvPr>
                  <p:cNvSpPr txBox="1"/>
                  <p:nvPr/>
                </p:nvSpPr>
                <p:spPr>
                  <a:xfrm rot="2102616">
                    <a:off x="1265645" y="1863957"/>
                    <a:ext cx="24237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k</a:t>
                    </a: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4D440339-474B-A83C-E9CB-89E1E2C5A1D9}"/>
                    </a:ext>
                  </a:extLst>
                </p:cNvPr>
                <p:cNvGrpSpPr/>
                <p:nvPr/>
              </p:nvGrpSpPr>
              <p:grpSpPr>
                <a:xfrm rot="21447469">
                  <a:off x="3400723" y="1795802"/>
                  <a:ext cx="65552" cy="190279"/>
                  <a:chOff x="3400653" y="1792625"/>
                  <a:chExt cx="65552" cy="190279"/>
                </a:xfrm>
                <a:solidFill>
                  <a:srgbClr val="002060"/>
                </a:solidFill>
              </p:grpSpPr>
              <p:sp>
                <p:nvSpPr>
                  <p:cNvPr id="79" name="Right Triangle 78">
                    <a:extLst>
                      <a:ext uri="{FF2B5EF4-FFF2-40B4-BE49-F238E27FC236}">
                        <a16:creationId xmlns:a16="http://schemas.microsoft.com/office/drawing/2014/main" id="{8439EB88-C3EF-CA82-0D60-E8BE7036F0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87006" y="1906739"/>
                    <a:ext cx="89812" cy="62518"/>
                  </a:xfrm>
                  <a:prstGeom prst="rtTriangl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ight Triangle 79">
                    <a:extLst>
                      <a:ext uri="{FF2B5EF4-FFF2-40B4-BE49-F238E27FC236}">
                        <a16:creationId xmlns:a16="http://schemas.microsoft.com/office/drawing/2014/main" id="{85AEDA1D-08B8-CB4A-C955-0AE95560CFF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90040" y="1806272"/>
                    <a:ext cx="89812" cy="62518"/>
                  </a:xfrm>
                  <a:prstGeom prst="rtTriangl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99" name="Right Triangle 98">
                <a:extLst>
                  <a:ext uri="{FF2B5EF4-FFF2-40B4-BE49-F238E27FC236}">
                    <a16:creationId xmlns:a16="http://schemas.microsoft.com/office/drawing/2014/main" id="{8B105471-9536-74A4-2761-F7C6CEE2D5D2}"/>
                  </a:ext>
                </a:extLst>
              </p:cNvPr>
              <p:cNvSpPr/>
              <p:nvPr/>
            </p:nvSpPr>
            <p:spPr>
              <a:xfrm rot="16047469">
                <a:off x="5231087" y="1901750"/>
                <a:ext cx="89812" cy="62518"/>
              </a:xfrm>
              <a:prstGeom prst="rtTriangle">
                <a:avLst/>
              </a:prstGeom>
              <a:solidFill>
                <a:srgbClr val="8D1743"/>
              </a:solidFill>
              <a:ln>
                <a:solidFill>
                  <a:srgbClr val="8D17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Right Triangle 100">
                <a:extLst>
                  <a:ext uri="{FF2B5EF4-FFF2-40B4-BE49-F238E27FC236}">
                    <a16:creationId xmlns:a16="http://schemas.microsoft.com/office/drawing/2014/main" id="{7B9F0D4E-A3B5-662C-FB82-273778B110F3}"/>
                  </a:ext>
                </a:extLst>
              </p:cNvPr>
              <p:cNvSpPr/>
              <p:nvPr/>
            </p:nvSpPr>
            <p:spPr>
              <a:xfrm rot="5247469">
                <a:off x="5232513" y="2002253"/>
                <a:ext cx="89812" cy="62518"/>
              </a:xfrm>
              <a:prstGeom prst="rtTriangle">
                <a:avLst/>
              </a:prstGeom>
              <a:solidFill>
                <a:srgbClr val="8D1743"/>
              </a:solidFill>
              <a:ln>
                <a:solidFill>
                  <a:srgbClr val="8D17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ED5D046-5981-2584-E6F4-ED8A34445EF2}"/>
                </a:ext>
              </a:extLst>
            </p:cNvPr>
            <p:cNvSpPr/>
            <p:nvPr/>
          </p:nvSpPr>
          <p:spPr>
            <a:xfrm rot="1974162">
              <a:off x="4542619" y="2029834"/>
              <a:ext cx="59869" cy="104199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B53981-011A-B311-266D-CDAE028DF9D4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5CE0BE-17FD-C105-A3B3-7CEE44407FE9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EE3AD014-4E75-229A-6BEF-EE3E67F1F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C81A7-A5AC-1601-01BA-F0011168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560BE2-A2B9-3137-FD1E-21636CD11F6E}"/>
              </a:ext>
            </a:extLst>
          </p:cNvPr>
          <p:cNvSpPr txBox="1"/>
          <p:nvPr/>
        </p:nvSpPr>
        <p:spPr>
          <a:xfrm>
            <a:off x="370305" y="40416"/>
            <a:ext cx="334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Background: EO Sampling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E0FB2-C8A7-A8CD-6070-17B7627F33D8}"/>
              </a:ext>
            </a:extLst>
          </p:cNvPr>
          <p:cNvSpPr txBox="1"/>
          <p:nvPr/>
        </p:nvSpPr>
        <p:spPr>
          <a:xfrm>
            <a:off x="3222207" y="901329"/>
            <a:ext cx="296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 Spatial Encoding Scheme 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F76E35A8-D137-0FDF-1965-C527BBCBBCCF}"/>
              </a:ext>
            </a:extLst>
          </p:cNvPr>
          <p:cNvGrpSpPr/>
          <p:nvPr/>
        </p:nvGrpSpPr>
        <p:grpSpPr>
          <a:xfrm>
            <a:off x="598117" y="1576262"/>
            <a:ext cx="1339253" cy="1767511"/>
            <a:chOff x="598117" y="1146599"/>
            <a:chExt cx="1339253" cy="1767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70C274B-6BF5-EE80-FC5B-432DB12A8EE0}"/>
                </a:ext>
              </a:extLst>
            </p:cNvPr>
            <p:cNvGrpSpPr/>
            <p:nvPr/>
          </p:nvGrpSpPr>
          <p:grpSpPr>
            <a:xfrm>
              <a:off x="692343" y="1588848"/>
              <a:ext cx="738974" cy="1041991"/>
              <a:chOff x="769045" y="1424592"/>
              <a:chExt cx="738974" cy="104199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9B62D86-9E83-66EB-1193-164E436F7EDF}"/>
                  </a:ext>
                </a:extLst>
              </p:cNvPr>
              <p:cNvSpPr/>
              <p:nvPr/>
            </p:nvSpPr>
            <p:spPr>
              <a:xfrm rot="1974162">
                <a:off x="1164018" y="1424592"/>
                <a:ext cx="59869" cy="104199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2B588F-4FD1-067E-5B16-3BEDF51BB89D}"/>
                  </a:ext>
                </a:extLst>
              </p:cNvPr>
              <p:cNvSpPr txBox="1"/>
              <p:nvPr/>
            </p:nvSpPr>
            <p:spPr>
              <a:xfrm rot="18168611">
                <a:off x="662766" y="2094680"/>
                <a:ext cx="4587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1">
                        <a:lumMod val="75000"/>
                      </a:schemeClr>
                    </a:solidFill>
                  </a:rPr>
                  <a:t>Laser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4A1CE7F-EF65-DC99-498C-3326FC867C84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>
                <a:off x="1219085" y="1961849"/>
                <a:ext cx="283013" cy="195596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A60710-04A4-749E-48B0-D20E502D2CEF}"/>
                  </a:ext>
                </a:extLst>
              </p:cNvPr>
              <p:cNvSpPr txBox="1"/>
              <p:nvPr/>
            </p:nvSpPr>
            <p:spPr>
              <a:xfrm rot="2102616">
                <a:off x="1265645" y="1863957"/>
                <a:ext cx="2423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1">
                        <a:lumMod val="75000"/>
                      </a:schemeClr>
                    </a:solidFill>
                  </a:rPr>
                  <a:t>k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49AF50-19E9-E49B-DD4B-3F1BCA5D05C8}"/>
                </a:ext>
              </a:extLst>
            </p:cNvPr>
            <p:cNvGrpSpPr/>
            <p:nvPr/>
          </p:nvGrpSpPr>
          <p:grpSpPr>
            <a:xfrm>
              <a:off x="1222110" y="1615357"/>
              <a:ext cx="715260" cy="1298753"/>
              <a:chOff x="1328715" y="1491902"/>
              <a:chExt cx="715260" cy="12987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B0DE3E-1D17-B3EE-D04A-94BD1D3D265A}"/>
                  </a:ext>
                </a:extLst>
              </p:cNvPr>
              <p:cNvSpPr/>
              <p:nvPr/>
            </p:nvSpPr>
            <p:spPr>
              <a:xfrm>
                <a:off x="1656411" y="1491902"/>
                <a:ext cx="59869" cy="104199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E91454-6F46-8581-EFFA-0F5568C292BF}"/>
                  </a:ext>
                </a:extLst>
              </p:cNvPr>
              <p:cNvSpPr txBox="1"/>
              <p:nvPr/>
            </p:nvSpPr>
            <p:spPr>
              <a:xfrm>
                <a:off x="1328715" y="2544434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2">
                        <a:lumMod val="75000"/>
                      </a:schemeClr>
                    </a:solidFill>
                  </a:rPr>
                  <a:t>EO Crystal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C84974-D72A-1510-5D7A-C26D8A809FA5}"/>
                </a:ext>
              </a:extLst>
            </p:cNvPr>
            <p:cNvGrpSpPr/>
            <p:nvPr/>
          </p:nvGrpSpPr>
          <p:grpSpPr>
            <a:xfrm>
              <a:off x="598117" y="1146599"/>
              <a:ext cx="1213578" cy="390844"/>
              <a:chOff x="706079" y="1129879"/>
              <a:chExt cx="1213578" cy="39084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59B5008-17DA-48B3-1430-FBC522CEFC7F}"/>
                  </a:ext>
                </a:extLst>
              </p:cNvPr>
              <p:cNvGrpSpPr/>
              <p:nvPr/>
            </p:nvGrpSpPr>
            <p:grpSpPr>
              <a:xfrm>
                <a:off x="1325341" y="1129879"/>
                <a:ext cx="214182" cy="390844"/>
                <a:chOff x="1377434" y="1080001"/>
                <a:chExt cx="214182" cy="39084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F1CD5880-AEDE-EDAC-5064-72C1203D1EB7}"/>
                    </a:ext>
                  </a:extLst>
                </p:cNvPr>
                <p:cNvSpPr/>
                <p:nvPr/>
              </p:nvSpPr>
              <p:spPr>
                <a:xfrm>
                  <a:off x="1377434" y="1239115"/>
                  <a:ext cx="214182" cy="8657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3A92D6C-3658-2A3B-B9F2-8CB4A53C9C2E}"/>
                    </a:ext>
                  </a:extLst>
                </p:cNvPr>
                <p:cNvGrpSpPr/>
                <p:nvPr/>
              </p:nvGrpSpPr>
              <p:grpSpPr>
                <a:xfrm>
                  <a:off x="1405924" y="1080001"/>
                  <a:ext cx="152400" cy="130244"/>
                  <a:chOff x="1405924" y="1080001"/>
                  <a:chExt cx="152400" cy="130244"/>
                </a:xfrm>
              </p:grpSpPr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29997D74-12FD-84B2-B7C9-17249C81FA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05924" y="1136439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2215998E-1958-BB46-0BC6-0F66625756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58324" y="1135911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B2BA04F3-04DD-C0A4-92D2-90269BDB51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84518" y="1080001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56415E44-AF97-5442-6924-9733AB399235}"/>
                    </a:ext>
                  </a:extLst>
                </p:cNvPr>
                <p:cNvGrpSpPr/>
                <p:nvPr/>
              </p:nvGrpSpPr>
              <p:grpSpPr>
                <a:xfrm rot="10800000">
                  <a:off x="1408768" y="1340601"/>
                  <a:ext cx="152400" cy="130244"/>
                  <a:chOff x="1483192" y="1040895"/>
                  <a:chExt cx="152400" cy="130244"/>
                </a:xfrm>
              </p:grpSpPr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A73993BD-0145-736A-360B-0486CA7552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83192" y="1097333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AEC831DB-D153-641D-A139-1BD1E2B3C7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35592" y="1096805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AF031761-DB9E-26F6-1B84-CFFDBF2322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61786" y="1040895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53F9E27-0395-4421-CD96-4BCB640A214E}"/>
                  </a:ext>
                </a:extLst>
              </p:cNvPr>
              <p:cNvSpPr txBox="1"/>
              <p:nvPr/>
            </p:nvSpPr>
            <p:spPr>
              <a:xfrm>
                <a:off x="1625574" y="1149597"/>
                <a:ext cx="2311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800" dirty="0">
                    <a:solidFill>
                      <a:srgbClr val="C00000"/>
                    </a:solidFill>
                  </a:rPr>
                  <a:t>γ</a:t>
                </a:r>
                <a:endParaRPr lang="en-US" sz="8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56FF38AA-86B0-7576-9845-47CFF20B4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9355" y="1332278"/>
                <a:ext cx="330302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1B82FB-306A-B1B9-2AE1-A644728ACC61}"/>
                  </a:ext>
                </a:extLst>
              </p:cNvPr>
              <p:cNvSpPr txBox="1"/>
              <p:nvPr/>
            </p:nvSpPr>
            <p:spPr>
              <a:xfrm>
                <a:off x="706079" y="1210209"/>
                <a:ext cx="5982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C00000"/>
                    </a:solidFill>
                  </a:rPr>
                  <a:t>e</a:t>
                </a:r>
                <a:r>
                  <a:rPr lang="en-US" sz="1000" baseline="30000" dirty="0">
                    <a:solidFill>
                      <a:srgbClr val="C00000"/>
                    </a:solidFill>
                  </a:rPr>
                  <a:t>-</a:t>
                </a:r>
                <a:r>
                  <a:rPr lang="en-US" sz="1000" dirty="0">
                    <a:solidFill>
                      <a:srgbClr val="C00000"/>
                    </a:solidFill>
                  </a:rPr>
                  <a:t> beam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88D7204-EE4F-104C-7FC0-BFB900054AFF}"/>
              </a:ext>
            </a:extLst>
          </p:cNvPr>
          <p:cNvGrpSpPr/>
          <p:nvPr/>
        </p:nvGrpSpPr>
        <p:grpSpPr>
          <a:xfrm>
            <a:off x="6018825" y="2039057"/>
            <a:ext cx="715260" cy="1298753"/>
            <a:chOff x="1543200" y="1491902"/>
            <a:chExt cx="715260" cy="129875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2D3C746-76E0-5FBE-23DF-18F5F85481F1}"/>
                </a:ext>
              </a:extLst>
            </p:cNvPr>
            <p:cNvSpPr/>
            <p:nvPr/>
          </p:nvSpPr>
          <p:spPr>
            <a:xfrm>
              <a:off x="1656411" y="1491902"/>
              <a:ext cx="59869" cy="10419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B94612A-C948-B64D-C978-7906FADA9038}"/>
                </a:ext>
              </a:extLst>
            </p:cNvPr>
            <p:cNvSpPr txBox="1"/>
            <p:nvPr/>
          </p:nvSpPr>
          <p:spPr>
            <a:xfrm>
              <a:off x="1543200" y="2544434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259449F-EF0C-9E7B-F6E8-E8D48FD4B513}"/>
              </a:ext>
            </a:extLst>
          </p:cNvPr>
          <p:cNvGrpSpPr/>
          <p:nvPr/>
        </p:nvGrpSpPr>
        <p:grpSpPr>
          <a:xfrm>
            <a:off x="5525247" y="1558775"/>
            <a:ext cx="1213578" cy="390844"/>
            <a:chOff x="744713" y="1110326"/>
            <a:chExt cx="1213578" cy="390844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45055F7-58B6-9AF1-6BC6-4F3E13F04323}"/>
                </a:ext>
              </a:extLst>
            </p:cNvPr>
            <p:cNvGrpSpPr/>
            <p:nvPr/>
          </p:nvGrpSpPr>
          <p:grpSpPr>
            <a:xfrm>
              <a:off x="1363975" y="1110326"/>
              <a:ext cx="214182" cy="390844"/>
              <a:chOff x="1416068" y="1060448"/>
              <a:chExt cx="214182" cy="390844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76A09B25-91F1-33AB-E8FE-E9B50750F3C1}"/>
                  </a:ext>
                </a:extLst>
              </p:cNvPr>
              <p:cNvSpPr/>
              <p:nvPr/>
            </p:nvSpPr>
            <p:spPr>
              <a:xfrm>
                <a:off x="1416068" y="1219562"/>
                <a:ext cx="214182" cy="8657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91636A54-7A18-0909-215D-99B08D8DE1CE}"/>
                  </a:ext>
                </a:extLst>
              </p:cNvPr>
              <p:cNvGrpSpPr/>
              <p:nvPr/>
            </p:nvGrpSpPr>
            <p:grpSpPr>
              <a:xfrm>
                <a:off x="1444558" y="10604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E020A5C9-BB34-9AC6-312B-C230693B9F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EA6DF0AC-2697-38F6-F1A1-40EBCD415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E2D3C600-24F0-58F8-EB3D-827778B1A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8C46AD1-6FD2-B50D-E4C5-EAF82886F717}"/>
                  </a:ext>
                </a:extLst>
              </p:cNvPr>
              <p:cNvGrpSpPr/>
              <p:nvPr/>
            </p:nvGrpSpPr>
            <p:grpSpPr>
              <a:xfrm rot="10800000">
                <a:off x="1447402" y="13210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126" name="Straight Arrow Connector 125">
                  <a:extLst>
                    <a:ext uri="{FF2B5EF4-FFF2-40B4-BE49-F238E27FC236}">
                      <a16:creationId xmlns:a16="http://schemas.microsoft.com/office/drawing/2014/main" id="{E5030B35-E78F-E723-2864-24DC2D8F62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2570064D-3685-0545-DC5F-9A21348BC1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6E421A3C-C55F-1FD9-EE63-567D666DF1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F11282C-2450-4CBE-C809-24C7F8A53C9E}"/>
                </a:ext>
              </a:extLst>
            </p:cNvPr>
            <p:cNvSpPr txBox="1"/>
            <p:nvPr/>
          </p:nvSpPr>
          <p:spPr>
            <a:xfrm>
              <a:off x="1664208" y="1130044"/>
              <a:ext cx="2311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>
                  <a:solidFill>
                    <a:srgbClr val="C00000"/>
                  </a:solidFill>
                </a:rPr>
                <a:t>γ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7228887-06EC-C47A-CC86-CDEFE4FABD72}"/>
                </a:ext>
              </a:extLst>
            </p:cNvPr>
            <p:cNvCxnSpPr>
              <a:cxnSpLocks/>
            </p:cNvCxnSpPr>
            <p:nvPr/>
          </p:nvCxnSpPr>
          <p:spPr>
            <a:xfrm>
              <a:off x="1627989" y="1312725"/>
              <a:ext cx="33030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230C8D1-8568-5417-B490-4032A75F52B4}"/>
                </a:ext>
              </a:extLst>
            </p:cNvPr>
            <p:cNvSpPr txBox="1"/>
            <p:nvPr/>
          </p:nvSpPr>
          <p:spPr>
            <a:xfrm>
              <a:off x="744713" y="1189614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e</a:t>
              </a:r>
              <a:r>
                <a:rPr lang="en-US" sz="1000" baseline="30000" dirty="0">
                  <a:solidFill>
                    <a:srgbClr val="C00000"/>
                  </a:solidFill>
                </a:rPr>
                <a:t>-</a:t>
              </a:r>
              <a:r>
                <a:rPr lang="en-US" sz="10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4568AECE-9FDC-E69E-8B4E-6864681D52BC}"/>
              </a:ext>
            </a:extLst>
          </p:cNvPr>
          <p:cNvGrpSpPr/>
          <p:nvPr/>
        </p:nvGrpSpPr>
        <p:grpSpPr>
          <a:xfrm>
            <a:off x="5748072" y="2426693"/>
            <a:ext cx="738974" cy="1043386"/>
            <a:chOff x="5748072" y="2012514"/>
            <a:chExt cx="738974" cy="104338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09C81541-5637-2993-0BF9-09C78BE4813E}"/>
                </a:ext>
              </a:extLst>
            </p:cNvPr>
            <p:cNvGrpSpPr/>
            <p:nvPr/>
          </p:nvGrpSpPr>
          <p:grpSpPr>
            <a:xfrm>
              <a:off x="5748072" y="2013909"/>
              <a:ext cx="738974" cy="1041991"/>
              <a:chOff x="6646247" y="1553764"/>
              <a:chExt cx="738974" cy="1041991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AC12EDC9-51F0-AD0B-433D-D0566DE45962}"/>
                  </a:ext>
                </a:extLst>
              </p:cNvPr>
              <p:cNvGrpSpPr/>
              <p:nvPr/>
            </p:nvGrpSpPr>
            <p:grpSpPr>
              <a:xfrm>
                <a:off x="6646247" y="1553764"/>
                <a:ext cx="738974" cy="1041991"/>
                <a:chOff x="4791990" y="1553765"/>
                <a:chExt cx="738974" cy="1041991"/>
              </a:xfrm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6BBF9D48-3073-88A5-24AA-D603F3689B49}"/>
                    </a:ext>
                  </a:extLst>
                </p:cNvPr>
                <p:cNvGrpSpPr/>
                <p:nvPr/>
              </p:nvGrpSpPr>
              <p:grpSpPr>
                <a:xfrm>
                  <a:off x="4791990" y="1553765"/>
                  <a:ext cx="738974" cy="1041991"/>
                  <a:chOff x="2879403" y="1569490"/>
                  <a:chExt cx="738974" cy="1041991"/>
                </a:xfrm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DC658EF5-A842-F49C-588F-20F202559FAE}"/>
                      </a:ext>
                    </a:extLst>
                  </p:cNvPr>
                  <p:cNvGrpSpPr/>
                  <p:nvPr/>
                </p:nvGrpSpPr>
                <p:grpSpPr>
                  <a:xfrm>
                    <a:off x="2879403" y="1569490"/>
                    <a:ext cx="738974" cy="1041991"/>
                    <a:chOff x="769045" y="1424592"/>
                    <a:chExt cx="738974" cy="1041991"/>
                  </a:xfrm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6AE6617A-D96E-5735-4AB8-7192AE131606}"/>
                        </a:ext>
                      </a:extLst>
                    </p:cNvPr>
                    <p:cNvSpPr/>
                    <p:nvPr/>
                  </p:nvSpPr>
                  <p:spPr>
                    <a:xfrm rot="1974162">
                      <a:off x="1164018" y="1424592"/>
                      <a:ext cx="59869" cy="1041991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70152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CD3C97E-2424-0C66-901D-D71B21BF6971}"/>
                        </a:ext>
                      </a:extLst>
                    </p:cNvPr>
                    <p:cNvSpPr txBox="1"/>
                    <p:nvPr/>
                  </p:nvSpPr>
                  <p:spPr>
                    <a:xfrm rot="18168611">
                      <a:off x="662766" y="2094680"/>
                      <a:ext cx="45878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Laser</a:t>
                      </a:r>
                    </a:p>
                  </p:txBody>
                </p:sp>
                <p:cxnSp>
                  <p:nvCxnSpPr>
                    <p:cNvPr id="116" name="Straight Arrow Connector 115">
                      <a:extLst>
                        <a:ext uri="{FF2B5EF4-FFF2-40B4-BE49-F238E27FC236}">
                          <a16:creationId xmlns:a16="http://schemas.microsoft.com/office/drawing/2014/main" id="{451BEAD1-8D9D-03ED-9300-8EF039B47018}"/>
                        </a:ext>
                      </a:extLst>
                    </p:cNvPr>
                    <p:cNvCxnSpPr>
                      <a:cxnSpLocks/>
                      <a:stCxn id="114" idx="3"/>
                    </p:cNvCxnSpPr>
                    <p:nvPr/>
                  </p:nvCxnSpPr>
                  <p:spPr>
                    <a:xfrm>
                      <a:off x="1219085" y="1961849"/>
                      <a:ext cx="283013" cy="195596"/>
                    </a:xfrm>
                    <a:prstGeom prst="straightConnector1">
                      <a:avLst/>
                    </a:prstGeom>
                    <a:ln>
                      <a:tailEnd type="triangle" w="sm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1BB7BDC4-297D-EA3A-DEB8-0C8C0BD7E7B3}"/>
                        </a:ext>
                      </a:extLst>
                    </p:cNvPr>
                    <p:cNvSpPr txBox="1"/>
                    <p:nvPr/>
                  </p:nvSpPr>
                  <p:spPr>
                    <a:xfrm rot="2102616">
                      <a:off x="1265645" y="1863957"/>
                      <a:ext cx="2423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p:txBody>
                </p: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6EA55C51-66FE-419B-5C64-111AAD9DC6D5}"/>
                      </a:ext>
                    </a:extLst>
                  </p:cNvPr>
                  <p:cNvGrpSpPr/>
                  <p:nvPr/>
                </p:nvGrpSpPr>
                <p:grpSpPr>
                  <a:xfrm rot="21447469">
                    <a:off x="3400723" y="1795802"/>
                    <a:ext cx="65552" cy="190279"/>
                    <a:chOff x="3400653" y="1792625"/>
                    <a:chExt cx="65552" cy="190279"/>
                  </a:xfrm>
                  <a:solidFill>
                    <a:srgbClr val="002060"/>
                  </a:solidFill>
                </p:grpSpPr>
                <p:sp>
                  <p:nvSpPr>
                    <p:cNvPr id="112" name="Right Triangle 111">
                      <a:extLst>
                        <a:ext uri="{FF2B5EF4-FFF2-40B4-BE49-F238E27FC236}">
                          <a16:creationId xmlns:a16="http://schemas.microsoft.com/office/drawing/2014/main" id="{64C5E322-5737-74B1-5B36-A600EBC07C9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87006" y="1906739"/>
                      <a:ext cx="89812" cy="62518"/>
                    </a:xfrm>
                    <a:prstGeom prst="rtTriangle">
                      <a:avLst/>
                    </a:prstGeom>
                    <a:grp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ight Triangle 112">
                      <a:extLst>
                        <a:ext uri="{FF2B5EF4-FFF2-40B4-BE49-F238E27FC236}">
                          <a16:creationId xmlns:a16="http://schemas.microsoft.com/office/drawing/2014/main" id="{E7B8D53B-698A-A66B-81FE-D8838CB722B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390040" y="1806272"/>
                      <a:ext cx="89812" cy="62518"/>
                    </a:xfrm>
                    <a:prstGeom prst="rtTriangle">
                      <a:avLst/>
                    </a:prstGeom>
                    <a:grp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108" name="Right Triangle 107">
                  <a:extLst>
                    <a:ext uri="{FF2B5EF4-FFF2-40B4-BE49-F238E27FC236}">
                      <a16:creationId xmlns:a16="http://schemas.microsoft.com/office/drawing/2014/main" id="{73DB8808-2AEE-79E6-4F7B-B3BE3623546E}"/>
                    </a:ext>
                  </a:extLst>
                </p:cNvPr>
                <p:cNvSpPr/>
                <p:nvPr/>
              </p:nvSpPr>
              <p:spPr>
                <a:xfrm rot="16047469">
                  <a:off x="5231087" y="1901750"/>
                  <a:ext cx="89812" cy="6251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ight Triangle 108">
                  <a:extLst>
                    <a:ext uri="{FF2B5EF4-FFF2-40B4-BE49-F238E27FC236}">
                      <a16:creationId xmlns:a16="http://schemas.microsoft.com/office/drawing/2014/main" id="{9804F9D3-FF5B-ECBC-F279-E31D6BC9B5FA}"/>
                    </a:ext>
                  </a:extLst>
                </p:cNvPr>
                <p:cNvSpPr/>
                <p:nvPr/>
              </p:nvSpPr>
              <p:spPr>
                <a:xfrm rot="5247469">
                  <a:off x="5232513" y="2002253"/>
                  <a:ext cx="89812" cy="6251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2" name="Right Triangle 131">
                <a:extLst>
                  <a:ext uri="{FF2B5EF4-FFF2-40B4-BE49-F238E27FC236}">
                    <a16:creationId xmlns:a16="http://schemas.microsoft.com/office/drawing/2014/main" id="{55B996E1-C2C9-06BB-E56B-A67AE33C079A}"/>
                  </a:ext>
                </a:extLst>
              </p:cNvPr>
              <p:cNvSpPr/>
              <p:nvPr/>
            </p:nvSpPr>
            <p:spPr>
              <a:xfrm rot="16047469">
                <a:off x="7015316" y="2010136"/>
                <a:ext cx="89812" cy="62518"/>
              </a:xfrm>
              <a:prstGeom prst="rtTriangle">
                <a:avLst/>
              </a:prstGeom>
              <a:solidFill>
                <a:srgbClr val="DE6200"/>
              </a:solidFill>
              <a:ln>
                <a:solidFill>
                  <a:srgbClr val="DE62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Right Triangle 132">
                <a:extLst>
                  <a:ext uri="{FF2B5EF4-FFF2-40B4-BE49-F238E27FC236}">
                    <a16:creationId xmlns:a16="http://schemas.microsoft.com/office/drawing/2014/main" id="{FB56CE01-9740-A322-2161-CA3C3515C955}"/>
                  </a:ext>
                </a:extLst>
              </p:cNvPr>
              <p:cNvSpPr/>
              <p:nvPr/>
            </p:nvSpPr>
            <p:spPr>
              <a:xfrm rot="5247469">
                <a:off x="7013927" y="2107584"/>
                <a:ext cx="89812" cy="62518"/>
              </a:xfrm>
              <a:prstGeom prst="rtTriangle">
                <a:avLst/>
              </a:prstGeom>
              <a:solidFill>
                <a:srgbClr val="DE6200"/>
              </a:solidFill>
              <a:ln>
                <a:solidFill>
                  <a:srgbClr val="DE62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E66749B-6419-1CC1-2768-8A285F3BBC78}"/>
                </a:ext>
              </a:extLst>
            </p:cNvPr>
            <p:cNvSpPr/>
            <p:nvPr/>
          </p:nvSpPr>
          <p:spPr>
            <a:xfrm rot="1974162">
              <a:off x="6144261" y="2012514"/>
              <a:ext cx="59869" cy="104199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CA4223C-4EC1-AE3E-B496-5AAAC4AF2A1B}"/>
              </a:ext>
            </a:extLst>
          </p:cNvPr>
          <p:cNvGrpSpPr/>
          <p:nvPr/>
        </p:nvGrpSpPr>
        <p:grpSpPr>
          <a:xfrm>
            <a:off x="2713769" y="2043137"/>
            <a:ext cx="715260" cy="1298753"/>
            <a:chOff x="1328715" y="1491902"/>
            <a:chExt cx="715260" cy="129875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DEAD7E9-8C48-6B60-35D3-00EAC8614D2B}"/>
                </a:ext>
              </a:extLst>
            </p:cNvPr>
            <p:cNvSpPr/>
            <p:nvPr/>
          </p:nvSpPr>
          <p:spPr>
            <a:xfrm>
              <a:off x="1656411" y="1491902"/>
              <a:ext cx="59869" cy="10419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5996496-4DB9-1A89-1A89-E64910E12E4C}"/>
                </a:ext>
              </a:extLst>
            </p:cNvPr>
            <p:cNvSpPr txBox="1"/>
            <p:nvPr/>
          </p:nvSpPr>
          <p:spPr>
            <a:xfrm>
              <a:off x="1328715" y="2544434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67B3E9-A936-DF25-D58B-A503A4266E4D}"/>
              </a:ext>
            </a:extLst>
          </p:cNvPr>
          <p:cNvGrpSpPr/>
          <p:nvPr/>
        </p:nvGrpSpPr>
        <p:grpSpPr>
          <a:xfrm>
            <a:off x="2277271" y="1573472"/>
            <a:ext cx="1213578" cy="390844"/>
            <a:chOff x="744713" y="1110326"/>
            <a:chExt cx="1213578" cy="39084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2E6E9D7-E5A3-0A59-F98E-0F0A2C3855C2}"/>
                </a:ext>
              </a:extLst>
            </p:cNvPr>
            <p:cNvGrpSpPr/>
            <p:nvPr/>
          </p:nvGrpSpPr>
          <p:grpSpPr>
            <a:xfrm>
              <a:off x="1363975" y="1110326"/>
              <a:ext cx="214182" cy="390844"/>
              <a:chOff x="1416068" y="1060448"/>
              <a:chExt cx="214182" cy="39084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72308D4-278B-82AD-593E-682A2EED0A7E}"/>
                  </a:ext>
                </a:extLst>
              </p:cNvPr>
              <p:cNvSpPr/>
              <p:nvPr/>
            </p:nvSpPr>
            <p:spPr>
              <a:xfrm>
                <a:off x="1416068" y="1219562"/>
                <a:ext cx="214182" cy="8657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DCE76D0-FB0F-6C53-1E3F-578B165B7ED3}"/>
                  </a:ext>
                </a:extLst>
              </p:cNvPr>
              <p:cNvGrpSpPr/>
              <p:nvPr/>
            </p:nvGrpSpPr>
            <p:grpSpPr>
              <a:xfrm>
                <a:off x="1444558" y="10604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B22D8EEF-20AF-B65C-54FD-AA861A1B06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C3265C2D-D68F-5B10-0474-4EBE4D63C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C8BA241A-405A-0A12-07C0-81940C7171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70C6992-3D6D-FF6C-10E0-BD2BD4163E6B}"/>
                  </a:ext>
                </a:extLst>
              </p:cNvPr>
              <p:cNvGrpSpPr/>
              <p:nvPr/>
            </p:nvGrpSpPr>
            <p:grpSpPr>
              <a:xfrm rot="10800000">
                <a:off x="1447402" y="13210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3DD1913F-EEBB-B30A-0B79-00003E7801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AD55AD16-3369-A566-C4DA-52E4DE070C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F68BB8C3-5F45-DF75-BE4D-98CAE09184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034992-B05E-73C4-2B14-06AB3D893523}"/>
                </a:ext>
              </a:extLst>
            </p:cNvPr>
            <p:cNvSpPr txBox="1"/>
            <p:nvPr/>
          </p:nvSpPr>
          <p:spPr>
            <a:xfrm>
              <a:off x="1664208" y="1130044"/>
              <a:ext cx="2311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>
                  <a:solidFill>
                    <a:srgbClr val="C00000"/>
                  </a:solidFill>
                </a:rPr>
                <a:t>γ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D7BBDEE-A486-4493-79C9-92095B484E05}"/>
                </a:ext>
              </a:extLst>
            </p:cNvPr>
            <p:cNvCxnSpPr>
              <a:cxnSpLocks/>
            </p:cNvCxnSpPr>
            <p:nvPr/>
          </p:nvCxnSpPr>
          <p:spPr>
            <a:xfrm>
              <a:off x="1627989" y="1312725"/>
              <a:ext cx="33030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8C4633A-CDC5-B205-CD2F-EDFBEC019AAF}"/>
                </a:ext>
              </a:extLst>
            </p:cNvPr>
            <p:cNvSpPr txBox="1"/>
            <p:nvPr/>
          </p:nvSpPr>
          <p:spPr>
            <a:xfrm>
              <a:off x="744713" y="1189614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e</a:t>
              </a:r>
              <a:r>
                <a:rPr lang="en-US" sz="1000" baseline="30000" dirty="0">
                  <a:solidFill>
                    <a:srgbClr val="C00000"/>
                  </a:solidFill>
                </a:rPr>
                <a:t>-</a:t>
              </a:r>
              <a:r>
                <a:rPr lang="en-US" sz="10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39BE5F8-042E-F6C9-1513-4B0DE8A7CC53}"/>
              </a:ext>
            </a:extLst>
          </p:cNvPr>
          <p:cNvGrpSpPr/>
          <p:nvPr/>
        </p:nvGrpSpPr>
        <p:grpSpPr>
          <a:xfrm>
            <a:off x="2517040" y="2152968"/>
            <a:ext cx="738974" cy="1041992"/>
            <a:chOff x="2517040" y="2044493"/>
            <a:chExt cx="738974" cy="10419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87CD858-5110-F997-5E3B-59F6BC555D93}"/>
                </a:ext>
              </a:extLst>
            </p:cNvPr>
            <p:cNvGrpSpPr/>
            <p:nvPr/>
          </p:nvGrpSpPr>
          <p:grpSpPr>
            <a:xfrm>
              <a:off x="2517040" y="2044493"/>
              <a:ext cx="738974" cy="1041991"/>
              <a:chOff x="2879403" y="1569490"/>
              <a:chExt cx="738974" cy="1041991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5ABC8E1-E532-8B52-6070-10BAD78A9B0C}"/>
                  </a:ext>
                </a:extLst>
              </p:cNvPr>
              <p:cNvGrpSpPr/>
              <p:nvPr/>
            </p:nvGrpSpPr>
            <p:grpSpPr>
              <a:xfrm>
                <a:off x="2879403" y="1569490"/>
                <a:ext cx="738974" cy="1041991"/>
                <a:chOff x="769045" y="1424592"/>
                <a:chExt cx="738974" cy="1041991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45AC77C2-AC77-EE13-FCF4-561C393B58FF}"/>
                    </a:ext>
                  </a:extLst>
                </p:cNvPr>
                <p:cNvSpPr/>
                <p:nvPr/>
              </p:nvSpPr>
              <p:spPr>
                <a:xfrm rot="1974162">
                  <a:off x="1164018" y="1424592"/>
                  <a:ext cx="59869" cy="104199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70152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D29295EB-2892-1F99-BAB1-42767AD4BCEC}"/>
                    </a:ext>
                  </a:extLst>
                </p:cNvPr>
                <p:cNvSpPr txBox="1"/>
                <p:nvPr/>
              </p:nvSpPr>
              <p:spPr>
                <a:xfrm rot="18168611">
                  <a:off x="662766" y="2094680"/>
                  <a:ext cx="45878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Laser</a:t>
                  </a:r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A10C5971-36F1-5DCF-D586-C44079E7E5CA}"/>
                    </a:ext>
                  </a:extLst>
                </p:cNvPr>
                <p:cNvCxnSpPr>
                  <a:cxnSpLocks/>
                  <a:stCxn id="60" idx="3"/>
                </p:cNvCxnSpPr>
                <p:nvPr/>
              </p:nvCxnSpPr>
              <p:spPr>
                <a:xfrm>
                  <a:off x="1219085" y="1961849"/>
                  <a:ext cx="283013" cy="195596"/>
                </a:xfrm>
                <a:prstGeom prst="straightConnector1">
                  <a:avLst/>
                </a:prstGeom>
                <a:ln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C0B670E-ADB8-0ABE-1744-A2C154CF32BF}"/>
                    </a:ext>
                  </a:extLst>
                </p:cNvPr>
                <p:cNvSpPr txBox="1"/>
                <p:nvPr/>
              </p:nvSpPr>
              <p:spPr>
                <a:xfrm rot="2102616">
                  <a:off x="1265645" y="1863957"/>
                  <a:ext cx="2423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k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BB4323E-7AC3-BE23-1B63-4D4323BDBAE6}"/>
                  </a:ext>
                </a:extLst>
              </p:cNvPr>
              <p:cNvGrpSpPr/>
              <p:nvPr/>
            </p:nvGrpSpPr>
            <p:grpSpPr>
              <a:xfrm rot="21447469">
                <a:off x="3400723" y="1795802"/>
                <a:ext cx="65552" cy="190279"/>
                <a:chOff x="3400653" y="1792625"/>
                <a:chExt cx="65552" cy="190279"/>
              </a:xfrm>
              <a:solidFill>
                <a:srgbClr val="002060"/>
              </a:solidFill>
            </p:grpSpPr>
            <p:sp>
              <p:nvSpPr>
                <p:cNvPr id="69" name="Right Triangle 68">
                  <a:extLst>
                    <a:ext uri="{FF2B5EF4-FFF2-40B4-BE49-F238E27FC236}">
                      <a16:creationId xmlns:a16="http://schemas.microsoft.com/office/drawing/2014/main" id="{B69C7DC3-F590-A38C-8306-5B2F2A5EA0A6}"/>
                    </a:ext>
                  </a:extLst>
                </p:cNvPr>
                <p:cNvSpPr/>
                <p:nvPr/>
              </p:nvSpPr>
              <p:spPr>
                <a:xfrm rot="5400000">
                  <a:off x="3387006" y="1906739"/>
                  <a:ext cx="89812" cy="6251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ight Triangle 69">
                  <a:extLst>
                    <a:ext uri="{FF2B5EF4-FFF2-40B4-BE49-F238E27FC236}">
                      <a16:creationId xmlns:a16="http://schemas.microsoft.com/office/drawing/2014/main" id="{B3E41240-5C45-14D3-8A51-5177019C9FF1}"/>
                    </a:ext>
                  </a:extLst>
                </p:cNvPr>
                <p:cNvSpPr/>
                <p:nvPr/>
              </p:nvSpPr>
              <p:spPr>
                <a:xfrm rot="16200000">
                  <a:off x="3390040" y="1806272"/>
                  <a:ext cx="89812" cy="6251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02BBAD72-FC35-12FC-9998-0126F7D60260}"/>
                </a:ext>
              </a:extLst>
            </p:cNvPr>
            <p:cNvSpPr/>
            <p:nvPr/>
          </p:nvSpPr>
          <p:spPr>
            <a:xfrm rot="1974162">
              <a:off x="2910021" y="2044494"/>
              <a:ext cx="59869" cy="104199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F35E73D-7135-C604-3065-4AA40765551E}"/>
              </a:ext>
            </a:extLst>
          </p:cNvPr>
          <p:cNvGrpSpPr/>
          <p:nvPr/>
        </p:nvGrpSpPr>
        <p:grpSpPr>
          <a:xfrm>
            <a:off x="7149306" y="2032708"/>
            <a:ext cx="715260" cy="1298753"/>
            <a:chOff x="1239065" y="1491902"/>
            <a:chExt cx="715260" cy="1298753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4702330-2FB2-0F52-06B3-524F4585235E}"/>
                </a:ext>
              </a:extLst>
            </p:cNvPr>
            <p:cNvSpPr/>
            <p:nvPr/>
          </p:nvSpPr>
          <p:spPr>
            <a:xfrm>
              <a:off x="1656411" y="1491902"/>
              <a:ext cx="59869" cy="10419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9002F37-4336-7BF1-60C9-C3B25DA59847}"/>
                </a:ext>
              </a:extLst>
            </p:cNvPr>
            <p:cNvSpPr txBox="1"/>
            <p:nvPr/>
          </p:nvSpPr>
          <p:spPr>
            <a:xfrm>
              <a:off x="1239065" y="2544434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A46BC49-E65C-D0B2-6E44-4677F264480A}"/>
              </a:ext>
            </a:extLst>
          </p:cNvPr>
          <p:cNvGrpSpPr/>
          <p:nvPr/>
        </p:nvGrpSpPr>
        <p:grpSpPr>
          <a:xfrm>
            <a:off x="7347427" y="1556321"/>
            <a:ext cx="1213578" cy="390844"/>
            <a:chOff x="744713" y="1092158"/>
            <a:chExt cx="1213578" cy="390844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55575A4-EC4C-4F72-4408-FE657C4CBCB5}"/>
                </a:ext>
              </a:extLst>
            </p:cNvPr>
            <p:cNvGrpSpPr/>
            <p:nvPr/>
          </p:nvGrpSpPr>
          <p:grpSpPr>
            <a:xfrm>
              <a:off x="1363975" y="1092158"/>
              <a:ext cx="214182" cy="390844"/>
              <a:chOff x="1416068" y="1042280"/>
              <a:chExt cx="214182" cy="390844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A1722947-D1C9-77F7-EE4C-A7FABC5CC19D}"/>
                  </a:ext>
                </a:extLst>
              </p:cNvPr>
              <p:cNvSpPr/>
              <p:nvPr/>
            </p:nvSpPr>
            <p:spPr>
              <a:xfrm>
                <a:off x="1416068" y="1201394"/>
                <a:ext cx="214182" cy="8657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9EB64DD2-3D6E-4B62-9572-FCCCBEEC3B79}"/>
                  </a:ext>
                </a:extLst>
              </p:cNvPr>
              <p:cNvGrpSpPr/>
              <p:nvPr/>
            </p:nvGrpSpPr>
            <p:grpSpPr>
              <a:xfrm>
                <a:off x="1444558" y="1042280"/>
                <a:ext cx="152400" cy="130244"/>
                <a:chOff x="1444558" y="1042280"/>
                <a:chExt cx="152400" cy="130244"/>
              </a:xfrm>
            </p:grpSpPr>
            <p:cxnSp>
              <p:nvCxnSpPr>
                <p:cNvPr id="149" name="Straight Arrow Connector 148">
                  <a:extLst>
                    <a:ext uri="{FF2B5EF4-FFF2-40B4-BE49-F238E27FC236}">
                      <a16:creationId xmlns:a16="http://schemas.microsoft.com/office/drawing/2014/main" id="{CBBE87C6-67A6-31EB-C427-CB1FE4CA0D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09871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Arrow Connector 149">
                  <a:extLst>
                    <a:ext uri="{FF2B5EF4-FFF2-40B4-BE49-F238E27FC236}">
                      <a16:creationId xmlns:a16="http://schemas.microsoft.com/office/drawing/2014/main" id="{9849BB6D-3EA7-D947-4BAA-2DD48C505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098190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Arrow Connector 150">
                  <a:extLst>
                    <a:ext uri="{FF2B5EF4-FFF2-40B4-BE49-F238E27FC236}">
                      <a16:creationId xmlns:a16="http://schemas.microsoft.com/office/drawing/2014/main" id="{C9996481-67A5-A07C-D104-D17804AE73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42280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00C2DBAD-04CE-9C97-86E8-E0221C7F9D29}"/>
                  </a:ext>
                </a:extLst>
              </p:cNvPr>
              <p:cNvGrpSpPr/>
              <p:nvPr/>
            </p:nvGrpSpPr>
            <p:grpSpPr>
              <a:xfrm rot="10800000">
                <a:off x="1447402" y="1302880"/>
                <a:ext cx="152400" cy="130244"/>
                <a:chOff x="1444558" y="1078616"/>
                <a:chExt cx="152400" cy="130244"/>
              </a:xfrm>
            </p:grpSpPr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3298BB1F-7C12-1766-3F07-1C32595434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35054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97A4841D-2503-3C26-E087-50AF437F4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3452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Arrow Connector 147">
                  <a:extLst>
                    <a:ext uri="{FF2B5EF4-FFF2-40B4-BE49-F238E27FC236}">
                      <a16:creationId xmlns:a16="http://schemas.microsoft.com/office/drawing/2014/main" id="{874278D3-9358-5FE1-F513-A6B8A4AB23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78616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8CFE501-50EC-9BAC-8131-87325ABE9D16}"/>
                </a:ext>
              </a:extLst>
            </p:cNvPr>
            <p:cNvSpPr txBox="1"/>
            <p:nvPr/>
          </p:nvSpPr>
          <p:spPr>
            <a:xfrm>
              <a:off x="1664208" y="1111876"/>
              <a:ext cx="2311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>
                  <a:solidFill>
                    <a:srgbClr val="C00000"/>
                  </a:solidFill>
                </a:rPr>
                <a:t>γ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9F6A9637-FB3A-C863-CF44-07B2F0D19ECD}"/>
                </a:ext>
              </a:extLst>
            </p:cNvPr>
            <p:cNvCxnSpPr>
              <a:cxnSpLocks/>
            </p:cNvCxnSpPr>
            <p:nvPr/>
          </p:nvCxnSpPr>
          <p:spPr>
            <a:xfrm>
              <a:off x="1627989" y="1294557"/>
              <a:ext cx="33030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63E55B4-72A9-0F38-DA8A-80AC06059658}"/>
                </a:ext>
              </a:extLst>
            </p:cNvPr>
            <p:cNvSpPr txBox="1"/>
            <p:nvPr/>
          </p:nvSpPr>
          <p:spPr>
            <a:xfrm>
              <a:off x="744713" y="1171446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e</a:t>
              </a:r>
              <a:r>
                <a:rPr lang="en-US" sz="1000" baseline="30000" dirty="0">
                  <a:solidFill>
                    <a:srgbClr val="C00000"/>
                  </a:solidFill>
                </a:rPr>
                <a:t>-</a:t>
              </a:r>
              <a:r>
                <a:rPr lang="en-US" sz="10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D9DA2081-8FA6-2032-F14A-D7C6CA7881CF}"/>
              </a:ext>
            </a:extLst>
          </p:cNvPr>
          <p:cNvGrpSpPr/>
          <p:nvPr/>
        </p:nvGrpSpPr>
        <p:grpSpPr>
          <a:xfrm>
            <a:off x="7683668" y="2627073"/>
            <a:ext cx="738974" cy="1043419"/>
            <a:chOff x="7683668" y="2009844"/>
            <a:chExt cx="738974" cy="1043419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E9A0E18-BEC2-EE63-B8B2-73FD97007D61}"/>
                </a:ext>
              </a:extLst>
            </p:cNvPr>
            <p:cNvGrpSpPr/>
            <p:nvPr/>
          </p:nvGrpSpPr>
          <p:grpSpPr>
            <a:xfrm>
              <a:off x="7683668" y="2011272"/>
              <a:ext cx="738974" cy="1041991"/>
              <a:chOff x="6646247" y="1553764"/>
              <a:chExt cx="738974" cy="1041991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42EB885-8EA6-F6A3-81B7-82EFE727C643}"/>
                  </a:ext>
                </a:extLst>
              </p:cNvPr>
              <p:cNvGrpSpPr/>
              <p:nvPr/>
            </p:nvGrpSpPr>
            <p:grpSpPr>
              <a:xfrm>
                <a:off x="6646247" y="1553764"/>
                <a:ext cx="738974" cy="1041991"/>
                <a:chOff x="4791990" y="1553765"/>
                <a:chExt cx="738974" cy="1041991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E3E8310B-92D7-4184-1BB2-90A77C86F573}"/>
                    </a:ext>
                  </a:extLst>
                </p:cNvPr>
                <p:cNvGrpSpPr/>
                <p:nvPr/>
              </p:nvGrpSpPr>
              <p:grpSpPr>
                <a:xfrm>
                  <a:off x="4791990" y="1553765"/>
                  <a:ext cx="738974" cy="1041991"/>
                  <a:chOff x="2879403" y="1569490"/>
                  <a:chExt cx="738974" cy="1041991"/>
                </a:xfrm>
              </p:grpSpPr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07FB684E-EAE2-B463-7082-FD1E2F7D53CC}"/>
                      </a:ext>
                    </a:extLst>
                  </p:cNvPr>
                  <p:cNvGrpSpPr/>
                  <p:nvPr/>
                </p:nvGrpSpPr>
                <p:grpSpPr>
                  <a:xfrm>
                    <a:off x="2879403" y="1569490"/>
                    <a:ext cx="738974" cy="1041991"/>
                    <a:chOff x="769045" y="1424592"/>
                    <a:chExt cx="738974" cy="1041991"/>
                  </a:xfrm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377FFB80-3722-0D7A-7C06-F878B41810FE}"/>
                        </a:ext>
                      </a:extLst>
                    </p:cNvPr>
                    <p:cNvSpPr/>
                    <p:nvPr/>
                  </p:nvSpPr>
                  <p:spPr>
                    <a:xfrm rot="1974162">
                      <a:off x="1164018" y="1424592"/>
                      <a:ext cx="59869" cy="1041991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70152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TextBox 163">
                      <a:extLst>
                        <a:ext uri="{FF2B5EF4-FFF2-40B4-BE49-F238E27FC236}">
                          <a16:creationId xmlns:a16="http://schemas.microsoft.com/office/drawing/2014/main" id="{84CFB57D-1B66-F348-A95E-689ACA02478C}"/>
                        </a:ext>
                      </a:extLst>
                    </p:cNvPr>
                    <p:cNvSpPr txBox="1"/>
                    <p:nvPr/>
                  </p:nvSpPr>
                  <p:spPr>
                    <a:xfrm rot="18168611">
                      <a:off x="662766" y="2094680"/>
                      <a:ext cx="45878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Laser</a:t>
                      </a:r>
                    </a:p>
                  </p:txBody>
                </p:sp>
                <p:cxnSp>
                  <p:nvCxnSpPr>
                    <p:cNvPr id="165" name="Straight Arrow Connector 164">
                      <a:extLst>
                        <a:ext uri="{FF2B5EF4-FFF2-40B4-BE49-F238E27FC236}">
                          <a16:creationId xmlns:a16="http://schemas.microsoft.com/office/drawing/2014/main" id="{B24CF9C9-BE54-9F4D-8DEB-416FC3ED9BB7}"/>
                        </a:ext>
                      </a:extLst>
                    </p:cNvPr>
                    <p:cNvCxnSpPr>
                      <a:cxnSpLocks/>
                      <a:stCxn id="163" idx="3"/>
                    </p:cNvCxnSpPr>
                    <p:nvPr/>
                  </p:nvCxnSpPr>
                  <p:spPr>
                    <a:xfrm>
                      <a:off x="1219085" y="1961849"/>
                      <a:ext cx="283013" cy="195596"/>
                    </a:xfrm>
                    <a:prstGeom prst="straightConnector1">
                      <a:avLst/>
                    </a:prstGeom>
                    <a:ln>
                      <a:tailEnd type="triangle" w="sm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6" name="TextBox 165">
                      <a:extLst>
                        <a:ext uri="{FF2B5EF4-FFF2-40B4-BE49-F238E27FC236}">
                          <a16:creationId xmlns:a16="http://schemas.microsoft.com/office/drawing/2014/main" id="{D82849B3-DF75-997C-FD76-229FF5351BCC}"/>
                        </a:ext>
                      </a:extLst>
                    </p:cNvPr>
                    <p:cNvSpPr txBox="1"/>
                    <p:nvPr/>
                  </p:nvSpPr>
                  <p:spPr>
                    <a:xfrm rot="2102616">
                      <a:off x="1265645" y="1863957"/>
                      <a:ext cx="2423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p:txBody>
                </p:sp>
              </p:grp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E2A7B2A4-5A0B-43C9-CEEB-B5D6D8D78EF4}"/>
                      </a:ext>
                    </a:extLst>
                  </p:cNvPr>
                  <p:cNvGrpSpPr/>
                  <p:nvPr/>
                </p:nvGrpSpPr>
                <p:grpSpPr>
                  <a:xfrm rot="21447469">
                    <a:off x="3400723" y="1795802"/>
                    <a:ext cx="65552" cy="190279"/>
                    <a:chOff x="3400653" y="1792625"/>
                    <a:chExt cx="65552" cy="190279"/>
                  </a:xfrm>
                  <a:solidFill>
                    <a:srgbClr val="002060"/>
                  </a:solidFill>
                </p:grpSpPr>
                <p:sp>
                  <p:nvSpPr>
                    <p:cNvPr id="161" name="Right Triangle 160">
                      <a:extLst>
                        <a:ext uri="{FF2B5EF4-FFF2-40B4-BE49-F238E27FC236}">
                          <a16:creationId xmlns:a16="http://schemas.microsoft.com/office/drawing/2014/main" id="{192C5AE1-BDA0-88F3-25F5-B8B1070065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87006" y="1906739"/>
                      <a:ext cx="89812" cy="62518"/>
                    </a:xfrm>
                    <a:prstGeom prst="rtTriangle">
                      <a:avLst/>
                    </a:prstGeom>
                    <a:grp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Right Triangle 161">
                      <a:extLst>
                        <a:ext uri="{FF2B5EF4-FFF2-40B4-BE49-F238E27FC236}">
                          <a16:creationId xmlns:a16="http://schemas.microsoft.com/office/drawing/2014/main" id="{6950A9AC-6108-4FCA-37F5-85D89F29D7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390040" y="1806272"/>
                      <a:ext cx="89812" cy="62518"/>
                    </a:xfrm>
                    <a:prstGeom prst="rtTriangle">
                      <a:avLst/>
                    </a:prstGeom>
                    <a:grp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157" name="Right Triangle 156">
                  <a:extLst>
                    <a:ext uri="{FF2B5EF4-FFF2-40B4-BE49-F238E27FC236}">
                      <a16:creationId xmlns:a16="http://schemas.microsoft.com/office/drawing/2014/main" id="{E978A45E-00E0-C181-FBD6-F72AFC4B5902}"/>
                    </a:ext>
                  </a:extLst>
                </p:cNvPr>
                <p:cNvSpPr/>
                <p:nvPr/>
              </p:nvSpPr>
              <p:spPr>
                <a:xfrm rot="16047469">
                  <a:off x="5231087" y="1901750"/>
                  <a:ext cx="89812" cy="6251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Right Triangle 157">
                  <a:extLst>
                    <a:ext uri="{FF2B5EF4-FFF2-40B4-BE49-F238E27FC236}">
                      <a16:creationId xmlns:a16="http://schemas.microsoft.com/office/drawing/2014/main" id="{C6270EC0-C164-0015-2357-C1D3493CC1BC}"/>
                    </a:ext>
                  </a:extLst>
                </p:cNvPr>
                <p:cNvSpPr/>
                <p:nvPr/>
              </p:nvSpPr>
              <p:spPr>
                <a:xfrm rot="5247469">
                  <a:off x="5232513" y="2002253"/>
                  <a:ext cx="89812" cy="6251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4" name="Right Triangle 153">
                <a:extLst>
                  <a:ext uri="{FF2B5EF4-FFF2-40B4-BE49-F238E27FC236}">
                    <a16:creationId xmlns:a16="http://schemas.microsoft.com/office/drawing/2014/main" id="{851C7E29-61A4-3D8F-A88B-4A7EB999C778}"/>
                  </a:ext>
                </a:extLst>
              </p:cNvPr>
              <p:cNvSpPr/>
              <p:nvPr/>
            </p:nvSpPr>
            <p:spPr>
              <a:xfrm rot="16047469">
                <a:off x="7015316" y="2010136"/>
                <a:ext cx="89812" cy="62518"/>
              </a:xfrm>
              <a:prstGeom prst="rtTriangle">
                <a:avLst/>
              </a:prstGeom>
              <a:solidFill>
                <a:srgbClr val="DE6200"/>
              </a:solidFill>
              <a:ln>
                <a:solidFill>
                  <a:srgbClr val="DE62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ight Triangle 154">
                <a:extLst>
                  <a:ext uri="{FF2B5EF4-FFF2-40B4-BE49-F238E27FC236}">
                    <a16:creationId xmlns:a16="http://schemas.microsoft.com/office/drawing/2014/main" id="{04B38269-2DD7-B2FB-8F63-E9880541C985}"/>
                  </a:ext>
                </a:extLst>
              </p:cNvPr>
              <p:cNvSpPr/>
              <p:nvPr/>
            </p:nvSpPr>
            <p:spPr>
              <a:xfrm rot="5247469">
                <a:off x="7013927" y="2107584"/>
                <a:ext cx="89812" cy="62518"/>
              </a:xfrm>
              <a:prstGeom prst="rtTriangle">
                <a:avLst/>
              </a:prstGeom>
              <a:solidFill>
                <a:srgbClr val="DE6200"/>
              </a:solidFill>
              <a:ln>
                <a:solidFill>
                  <a:srgbClr val="DE62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0C54460-DD18-5453-C903-32CF59E7A193}"/>
                </a:ext>
              </a:extLst>
            </p:cNvPr>
            <p:cNvSpPr/>
            <p:nvPr/>
          </p:nvSpPr>
          <p:spPr>
            <a:xfrm rot="1974162">
              <a:off x="8077407" y="2009844"/>
              <a:ext cx="59869" cy="104199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4DCD3A47-405D-7E6A-4429-9E55886AFCBE}"/>
              </a:ext>
            </a:extLst>
          </p:cNvPr>
          <p:cNvGrpSpPr/>
          <p:nvPr/>
        </p:nvGrpSpPr>
        <p:grpSpPr>
          <a:xfrm>
            <a:off x="7386520" y="2825024"/>
            <a:ext cx="1661032" cy="1473182"/>
            <a:chOff x="7391867" y="2855428"/>
            <a:chExt cx="1661032" cy="1473182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70959B6-0E19-0716-96B6-06F8DEFE62F8}"/>
                </a:ext>
              </a:extLst>
            </p:cNvPr>
            <p:cNvSpPr txBox="1"/>
            <p:nvPr/>
          </p:nvSpPr>
          <p:spPr>
            <a:xfrm>
              <a:off x="7391867" y="4020833"/>
              <a:ext cx="16610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Rotated Polarization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8D61718-CA42-4ED8-5602-C0ABE0716239}"/>
                </a:ext>
              </a:extLst>
            </p:cNvPr>
            <p:cNvGrpSpPr/>
            <p:nvPr/>
          </p:nvGrpSpPr>
          <p:grpSpPr>
            <a:xfrm>
              <a:off x="7942221" y="2855428"/>
              <a:ext cx="600369" cy="1224338"/>
              <a:chOff x="7942221" y="1705675"/>
              <a:chExt cx="600369" cy="1224338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03CB23F0-0F5C-AD89-55FB-34749E76BCE0}"/>
                  </a:ext>
                </a:extLst>
              </p:cNvPr>
              <p:cNvSpPr/>
              <p:nvPr/>
            </p:nvSpPr>
            <p:spPr>
              <a:xfrm>
                <a:off x="7942221" y="1705675"/>
                <a:ext cx="600369" cy="545574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2792F8AB-EB50-64A0-AF89-CA9A3EB969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47531" y="2303508"/>
                <a:ext cx="193103" cy="6265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2764C29E-086D-101D-EF5B-5DF45A10855F}"/>
                </a:ext>
              </a:extLst>
            </p:cNvPr>
            <p:cNvSpPr txBox="1"/>
            <p:nvPr/>
          </p:nvSpPr>
          <p:spPr>
            <a:xfrm>
              <a:off x="8475133" y="32659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9501029C-3EC3-23EB-FCB2-04664897AAAD}"/>
              </a:ext>
            </a:extLst>
          </p:cNvPr>
          <p:cNvSpPr txBox="1"/>
          <p:nvPr/>
        </p:nvSpPr>
        <p:spPr>
          <a:xfrm>
            <a:off x="2093940" y="3684898"/>
            <a:ext cx="5229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Temporal information mapped to transverse profile of laser</a:t>
            </a:r>
            <a:r>
              <a:rPr lang="en-US" sz="1600" baseline="30000" dirty="0"/>
              <a:t>1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1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F3EC-3680-D080-9210-F3DFCE876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72F8973-4E07-2E89-AFE7-BD62559B7FB4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BFC3C9-CB8D-7BF8-53B9-4C958F6A7AD0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9DFCC3B-D286-7F12-43BF-736A47244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69750E-DEE7-4C53-352E-3799638F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0A66C-8D1C-3368-D2B3-28A80578ADA3}"/>
              </a:ext>
            </a:extLst>
          </p:cNvPr>
          <p:cNvSpPr txBox="1"/>
          <p:nvPr/>
        </p:nvSpPr>
        <p:spPr>
          <a:xfrm>
            <a:off x="370305" y="40416"/>
            <a:ext cx="334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Background: EO Sampling</a:t>
            </a:r>
            <a:endParaRPr lang="en-US" sz="2400" dirty="0">
              <a:latin typeface="+mj-lt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7A4E14D-AEF8-954F-C9AC-66231AE3E0A6}"/>
              </a:ext>
            </a:extLst>
          </p:cNvPr>
          <p:cNvGrpSpPr/>
          <p:nvPr/>
        </p:nvGrpSpPr>
        <p:grpSpPr>
          <a:xfrm>
            <a:off x="121158" y="1029419"/>
            <a:ext cx="4149957" cy="3254162"/>
            <a:chOff x="121158" y="1733089"/>
            <a:chExt cx="4149957" cy="325416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3ECF3F-3946-6F96-A27E-424AD3D21BB7}"/>
                </a:ext>
              </a:extLst>
            </p:cNvPr>
            <p:cNvSpPr/>
            <p:nvPr/>
          </p:nvSpPr>
          <p:spPr>
            <a:xfrm>
              <a:off x="2567476" y="2735245"/>
              <a:ext cx="75750" cy="118456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8C9C4B1-47A0-6AE1-D2A3-CAE2E0E10D8C}"/>
                </a:ext>
              </a:extLst>
            </p:cNvPr>
            <p:cNvGrpSpPr/>
            <p:nvPr/>
          </p:nvGrpSpPr>
          <p:grpSpPr>
            <a:xfrm>
              <a:off x="409104" y="1733089"/>
              <a:ext cx="876516" cy="1234717"/>
              <a:chOff x="556394" y="1804472"/>
              <a:chExt cx="876516" cy="123471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CA246D7-DCD3-55D2-DCF6-3703041FAE9C}"/>
                  </a:ext>
                </a:extLst>
              </p:cNvPr>
              <p:cNvSpPr/>
              <p:nvPr/>
            </p:nvSpPr>
            <p:spPr>
              <a:xfrm rot="1974162">
                <a:off x="1029396" y="1804472"/>
                <a:ext cx="132314" cy="12347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DD697F-D502-C9FF-0BCE-9A95274C51BA}"/>
                  </a:ext>
                </a:extLst>
              </p:cNvPr>
              <p:cNvSpPr txBox="1"/>
              <p:nvPr/>
            </p:nvSpPr>
            <p:spPr>
              <a:xfrm rot="2102616">
                <a:off x="1243783" y="2337794"/>
                <a:ext cx="1891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1">
                        <a:lumMod val="75000"/>
                      </a:schemeClr>
                    </a:solidFill>
                  </a:rPr>
                  <a:t>k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27DD6977-D785-32F6-139E-2F3F10255D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114" y="2460904"/>
                <a:ext cx="283013" cy="195596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7D0E1-04D6-97C3-03C8-2E69E836982B}"/>
                  </a:ext>
                </a:extLst>
              </p:cNvPr>
              <p:cNvSpPr txBox="1"/>
              <p:nvPr/>
            </p:nvSpPr>
            <p:spPr>
              <a:xfrm rot="18168611">
                <a:off x="438253" y="257227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Laser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D7A3CED-4198-8410-08C6-80D60148F6CD}"/>
                </a:ext>
              </a:extLst>
            </p:cNvPr>
            <p:cNvSpPr/>
            <p:nvPr/>
          </p:nvSpPr>
          <p:spPr>
            <a:xfrm rot="1895775">
              <a:off x="1407633" y="2123910"/>
              <a:ext cx="126175" cy="11490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2EF530-D5D4-EF4E-CFEF-F6ABC55DEDBF}"/>
                </a:ext>
              </a:extLst>
            </p:cNvPr>
            <p:cNvSpPr txBox="1"/>
            <p:nvPr/>
          </p:nvSpPr>
          <p:spPr>
            <a:xfrm>
              <a:off x="677055" y="3119267"/>
              <a:ext cx="727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Polarizer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1E0999-0743-807C-15DA-F1FD27499D8E}"/>
                </a:ext>
              </a:extLst>
            </p:cNvPr>
            <p:cNvSpPr/>
            <p:nvPr/>
          </p:nvSpPr>
          <p:spPr>
            <a:xfrm rot="1974162">
              <a:off x="1851785" y="2373298"/>
              <a:ext cx="132314" cy="1234717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152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A58290-4D2B-AF9C-C124-D4CE0F2DBE52}"/>
                </a:ext>
              </a:extLst>
            </p:cNvPr>
            <p:cNvSpPr txBox="1"/>
            <p:nvPr/>
          </p:nvSpPr>
          <p:spPr>
            <a:xfrm>
              <a:off x="121158" y="3626362"/>
              <a:ext cx="1067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Horizontally polarized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B02D4B6-30B7-5A52-FC16-05A5413D0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487" y="3479370"/>
              <a:ext cx="389727" cy="226939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44E1D30-29EF-50A8-0D52-4999140E3D22}"/>
                </a:ext>
              </a:extLst>
            </p:cNvPr>
            <p:cNvGrpSpPr/>
            <p:nvPr/>
          </p:nvGrpSpPr>
          <p:grpSpPr>
            <a:xfrm>
              <a:off x="2190467" y="2012656"/>
              <a:ext cx="1196047" cy="637676"/>
              <a:chOff x="2332255" y="1701909"/>
              <a:chExt cx="1196047" cy="63767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88AEF6A-FAC1-BF2B-104F-390823DBD958}"/>
                  </a:ext>
                </a:extLst>
              </p:cNvPr>
              <p:cNvGrpSpPr/>
              <p:nvPr/>
            </p:nvGrpSpPr>
            <p:grpSpPr>
              <a:xfrm>
                <a:off x="2332255" y="1701909"/>
                <a:ext cx="1196047" cy="637676"/>
                <a:chOff x="762244" y="863494"/>
                <a:chExt cx="1196047" cy="637676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B8FEF0B-B44D-202F-C156-1963C1641285}"/>
                    </a:ext>
                  </a:extLst>
                </p:cNvPr>
                <p:cNvGrpSpPr/>
                <p:nvPr/>
              </p:nvGrpSpPr>
              <p:grpSpPr>
                <a:xfrm>
                  <a:off x="1363975" y="1110326"/>
                  <a:ext cx="214182" cy="390844"/>
                  <a:chOff x="1416068" y="1060448"/>
                  <a:chExt cx="214182" cy="390844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72C8D404-8304-674D-771D-C716A51D7099}"/>
                      </a:ext>
                    </a:extLst>
                  </p:cNvPr>
                  <p:cNvSpPr/>
                  <p:nvPr/>
                </p:nvSpPr>
                <p:spPr>
                  <a:xfrm>
                    <a:off x="1416068" y="1219562"/>
                    <a:ext cx="214182" cy="8657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A814ECA-4286-7167-2531-86E33DEF0D97}"/>
                      </a:ext>
                    </a:extLst>
                  </p:cNvPr>
                  <p:cNvGrpSpPr/>
                  <p:nvPr/>
                </p:nvGrpSpPr>
                <p:grpSpPr>
                  <a:xfrm>
                    <a:off x="1444558" y="1060448"/>
                    <a:ext cx="152400" cy="130244"/>
                    <a:chOff x="1444558" y="1060448"/>
                    <a:chExt cx="152400" cy="130244"/>
                  </a:xfrm>
                </p:grpSpPr>
                <p:cxnSp>
                  <p:nvCxnSpPr>
                    <p:cNvPr id="23" name="Straight Arrow Connector 22">
                      <a:extLst>
                        <a:ext uri="{FF2B5EF4-FFF2-40B4-BE49-F238E27FC236}">
                          <a16:creationId xmlns:a16="http://schemas.microsoft.com/office/drawing/2014/main" id="{B0AE4CB1-766B-342E-F2E7-6229F5363B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444558" y="1116886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5F86990F-F41E-7645-EA71-1047CF2766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96958" y="1116358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>
                      <a:extLst>
                        <a:ext uri="{FF2B5EF4-FFF2-40B4-BE49-F238E27FC236}">
                          <a16:creationId xmlns:a16="http://schemas.microsoft.com/office/drawing/2014/main" id="{CB74C2C5-7A9A-1443-D56E-27C343D81E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23152" y="1060448"/>
                      <a:ext cx="0" cy="12600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86E19253-FFE6-8ED0-B271-9270EEC40D90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447402" y="1321048"/>
                    <a:ext cx="152400" cy="130244"/>
                    <a:chOff x="1444558" y="1060448"/>
                    <a:chExt cx="152400" cy="130244"/>
                  </a:xfrm>
                </p:grpSpPr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0D074B26-61E6-CF9C-2506-BC1AA4A40D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444558" y="1116886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634DF83C-95B7-E9A2-E295-7E6BFE3D7D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96958" y="1116358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7E3543DF-E121-9BCC-A506-8F9E193338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23152" y="1060448"/>
                      <a:ext cx="0" cy="12600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456C718-B410-72C8-AF17-126C20412D40}"/>
                    </a:ext>
                  </a:extLst>
                </p:cNvPr>
                <p:cNvSpPr txBox="1"/>
                <p:nvPr/>
              </p:nvSpPr>
              <p:spPr>
                <a:xfrm>
                  <a:off x="1664208" y="1130044"/>
                  <a:ext cx="23115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800" dirty="0">
                      <a:solidFill>
                        <a:srgbClr val="C00000"/>
                      </a:solidFill>
                    </a:rPr>
                    <a:t>γ</a:t>
                  </a:r>
                  <a:endParaRPr lang="en-US" sz="800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A242FB62-3159-EF76-2810-0DAED20FF5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27989" y="1312725"/>
                  <a:ext cx="330302" cy="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7F8795B-FDBA-AB4D-4D3E-B8453D4CA863}"/>
                    </a:ext>
                  </a:extLst>
                </p:cNvPr>
                <p:cNvSpPr txBox="1"/>
                <p:nvPr/>
              </p:nvSpPr>
              <p:spPr>
                <a:xfrm>
                  <a:off x="762244" y="863494"/>
                  <a:ext cx="6832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C00000"/>
                      </a:solidFill>
                    </a:rPr>
                    <a:t>e</a:t>
                  </a:r>
                  <a:r>
                    <a:rPr lang="en-US" sz="1200" baseline="30000" dirty="0">
                      <a:solidFill>
                        <a:srgbClr val="C00000"/>
                      </a:solidFill>
                    </a:rPr>
                    <a:t>-</a:t>
                  </a:r>
                  <a:r>
                    <a:rPr lang="en-US" sz="1200" dirty="0">
                      <a:solidFill>
                        <a:srgbClr val="C00000"/>
                      </a:solidFill>
                    </a:rPr>
                    <a:t> beam</a:t>
                  </a: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BD1799E-3CF8-8A50-42D8-9ECAF4AD1BDD}"/>
                  </a:ext>
                </a:extLst>
              </p:cNvPr>
              <p:cNvGrpSpPr/>
              <p:nvPr/>
            </p:nvGrpSpPr>
            <p:grpSpPr>
              <a:xfrm>
                <a:off x="2670944" y="1991773"/>
                <a:ext cx="162790" cy="297062"/>
                <a:chOff x="1416068" y="1060448"/>
                <a:chExt cx="214182" cy="390844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9D1E378-756D-DE30-2478-46822806D286}"/>
                    </a:ext>
                  </a:extLst>
                </p:cNvPr>
                <p:cNvSpPr/>
                <p:nvPr/>
              </p:nvSpPr>
              <p:spPr>
                <a:xfrm>
                  <a:off x="1416068" y="1219562"/>
                  <a:ext cx="214182" cy="8657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0F0B8219-0981-7B81-DE5F-A1E22BE44EEE}"/>
                    </a:ext>
                  </a:extLst>
                </p:cNvPr>
                <p:cNvGrpSpPr/>
                <p:nvPr/>
              </p:nvGrpSpPr>
              <p:grpSpPr>
                <a:xfrm>
                  <a:off x="1444558" y="1060448"/>
                  <a:ext cx="152400" cy="130244"/>
                  <a:chOff x="1444558" y="1060448"/>
                  <a:chExt cx="152400" cy="130244"/>
                </a:xfrm>
              </p:grpSpPr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5E0E3EF1-714B-D57E-F328-F18A68ED8E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44558" y="1116886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7746DD1D-5796-2307-2645-5E98DBD6EE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96958" y="1116358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id="{0899527C-2C3D-F990-FB07-0347A9AF91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23152" y="1060448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7190FC7-DE83-26BA-CAD6-E0D521929038}"/>
                    </a:ext>
                  </a:extLst>
                </p:cNvPr>
                <p:cNvGrpSpPr/>
                <p:nvPr/>
              </p:nvGrpSpPr>
              <p:grpSpPr>
                <a:xfrm rot="10800000">
                  <a:off x="1447402" y="1321048"/>
                  <a:ext cx="152400" cy="130244"/>
                  <a:chOff x="1444558" y="1060448"/>
                  <a:chExt cx="152400" cy="130244"/>
                </a:xfrm>
              </p:grpSpPr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1671D3A0-D925-B9C6-FDFA-D745FC50F1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44558" y="1116886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A8E81551-CEC7-19C9-17E9-153AFE5160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96958" y="1116358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B26197CA-E399-9328-CFB8-7D88565868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23152" y="1060448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B4043CA-15BF-51C1-046F-7CE5D3AC3484}"/>
                </a:ext>
              </a:extLst>
            </p:cNvPr>
            <p:cNvGrpSpPr/>
            <p:nvPr/>
          </p:nvGrpSpPr>
          <p:grpSpPr>
            <a:xfrm>
              <a:off x="2570651" y="2893172"/>
              <a:ext cx="348435" cy="1234717"/>
              <a:chOff x="2570651" y="2893172"/>
              <a:chExt cx="348435" cy="123471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40FD741-5A06-DA41-395D-BCAB162AA1FB}"/>
                  </a:ext>
                </a:extLst>
              </p:cNvPr>
              <p:cNvSpPr/>
              <p:nvPr/>
            </p:nvSpPr>
            <p:spPr>
              <a:xfrm rot="1974162">
                <a:off x="2658788" y="2893172"/>
                <a:ext cx="132314" cy="123471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70152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9F66103-CD4E-BD0C-BBB7-7ADCB288D9D7}"/>
                  </a:ext>
                </a:extLst>
              </p:cNvPr>
              <p:cNvGrpSpPr/>
              <p:nvPr/>
            </p:nvGrpSpPr>
            <p:grpSpPr>
              <a:xfrm>
                <a:off x="2570651" y="3524267"/>
                <a:ext cx="70435" cy="346224"/>
                <a:chOff x="2570651" y="3524267"/>
                <a:chExt cx="70435" cy="346224"/>
              </a:xfrm>
            </p:grpSpPr>
            <p:sp>
              <p:nvSpPr>
                <p:cNvPr id="68" name="Right Triangle 67">
                  <a:extLst>
                    <a:ext uri="{FF2B5EF4-FFF2-40B4-BE49-F238E27FC236}">
                      <a16:creationId xmlns:a16="http://schemas.microsoft.com/office/drawing/2014/main" id="{DE4D0A7C-D2E5-8A27-17EA-9C316B1F8383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ight Triangle 68">
                  <a:extLst>
                    <a:ext uri="{FF2B5EF4-FFF2-40B4-BE49-F238E27FC236}">
                      <a16:creationId xmlns:a16="http://schemas.microsoft.com/office/drawing/2014/main" id="{08FB7BB8-AF18-B895-8832-6845853E516F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B548E30-0F33-7E2E-8485-FC071DEBA26B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DD10F4D-83EE-6CE3-C9FE-A3F00F591331}"/>
                  </a:ext>
                </a:extLst>
              </p:cNvPr>
              <p:cNvGrpSpPr/>
              <p:nvPr/>
            </p:nvGrpSpPr>
            <p:grpSpPr>
              <a:xfrm>
                <a:off x="2847775" y="3097444"/>
                <a:ext cx="71311" cy="346224"/>
                <a:chOff x="2568881" y="3524267"/>
                <a:chExt cx="71311" cy="346224"/>
              </a:xfrm>
              <a:solidFill>
                <a:srgbClr val="002060"/>
              </a:solidFill>
            </p:grpSpPr>
            <p:sp>
              <p:nvSpPr>
                <p:cNvPr id="73" name="Right Triangle 72">
                  <a:extLst>
                    <a:ext uri="{FF2B5EF4-FFF2-40B4-BE49-F238E27FC236}">
                      <a16:creationId xmlns:a16="http://schemas.microsoft.com/office/drawing/2014/main" id="{480C0FC4-8DE0-54D4-BBF1-AAA0A3EEF119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ight Triangle 73">
                  <a:extLst>
                    <a:ext uri="{FF2B5EF4-FFF2-40B4-BE49-F238E27FC236}">
                      <a16:creationId xmlns:a16="http://schemas.microsoft.com/office/drawing/2014/main" id="{890C583B-0A10-7465-2124-E22C2049EAE6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29C4F91-1944-D006-96AD-BAC194EB9311}"/>
                    </a:ext>
                  </a:extLst>
                </p:cNvPr>
                <p:cNvSpPr/>
                <p:nvPr/>
              </p:nvSpPr>
              <p:spPr>
                <a:xfrm>
                  <a:off x="2568881" y="3629536"/>
                  <a:ext cx="69542" cy="129431"/>
                </a:xfrm>
                <a:prstGeom prst="rect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419D27C-7E22-3CA7-D5F1-A2B364F2AA08}"/>
                </a:ext>
              </a:extLst>
            </p:cNvPr>
            <p:cNvGrpSpPr/>
            <p:nvPr/>
          </p:nvGrpSpPr>
          <p:grpSpPr>
            <a:xfrm rot="21352175">
              <a:off x="3434296" y="3843402"/>
              <a:ext cx="836819" cy="788085"/>
              <a:chOff x="3263861" y="3787477"/>
              <a:chExt cx="836819" cy="788085"/>
            </a:xfrm>
          </p:grpSpPr>
          <p:sp>
            <p:nvSpPr>
              <p:cNvPr id="76" name="Diagonal Stripe 75">
                <a:extLst>
                  <a:ext uri="{FF2B5EF4-FFF2-40B4-BE49-F238E27FC236}">
                    <a16:creationId xmlns:a16="http://schemas.microsoft.com/office/drawing/2014/main" id="{0938EE04-A4D0-0467-8B51-EAF5CEEC6102}"/>
                  </a:ext>
                </a:extLst>
              </p:cNvPr>
              <p:cNvSpPr/>
              <p:nvPr/>
            </p:nvSpPr>
            <p:spPr>
              <a:xfrm rot="10370212">
                <a:off x="3263861" y="3787477"/>
                <a:ext cx="489550" cy="515440"/>
              </a:xfrm>
              <a:prstGeom prst="diagStrip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11DCC00-E7A0-B687-BCB2-551E074C97CB}"/>
                  </a:ext>
                </a:extLst>
              </p:cNvPr>
              <p:cNvSpPr/>
              <p:nvPr/>
            </p:nvSpPr>
            <p:spPr>
              <a:xfrm rot="18422784">
                <a:off x="3562523" y="4037406"/>
                <a:ext cx="554557" cy="52175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F03FC7D-E9AA-C3F5-72B5-E3B3B33C5E07}"/>
                </a:ext>
              </a:extLst>
            </p:cNvPr>
            <p:cNvSpPr/>
            <p:nvPr/>
          </p:nvSpPr>
          <p:spPr>
            <a:xfrm rot="1895775">
              <a:off x="3047329" y="3202042"/>
              <a:ext cx="126175" cy="11490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5149DC4-03D5-1D7E-50D6-81F403B45670}"/>
                </a:ext>
              </a:extLst>
            </p:cNvPr>
            <p:cNvSpPr txBox="1"/>
            <p:nvPr/>
          </p:nvSpPr>
          <p:spPr>
            <a:xfrm>
              <a:off x="2389536" y="4207761"/>
              <a:ext cx="727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Polarizer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88C0804-535C-E659-DFFA-C5003B84D065}"/>
                </a:ext>
              </a:extLst>
            </p:cNvPr>
            <p:cNvGrpSpPr/>
            <p:nvPr/>
          </p:nvGrpSpPr>
          <p:grpSpPr>
            <a:xfrm>
              <a:off x="3273509" y="3353959"/>
              <a:ext cx="349329" cy="1234717"/>
              <a:chOff x="2570651" y="2893172"/>
              <a:chExt cx="349329" cy="1234717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9CE441A-3CFE-D6BE-A68E-7B0C93F13CF9}"/>
                  </a:ext>
                </a:extLst>
              </p:cNvPr>
              <p:cNvSpPr/>
              <p:nvPr/>
            </p:nvSpPr>
            <p:spPr>
              <a:xfrm rot="1974162">
                <a:off x="2658788" y="2893172"/>
                <a:ext cx="132314" cy="123471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B309805-8993-B0F6-6D42-B1EB7BEE9718}"/>
                  </a:ext>
                </a:extLst>
              </p:cNvPr>
              <p:cNvGrpSpPr/>
              <p:nvPr/>
            </p:nvGrpSpPr>
            <p:grpSpPr>
              <a:xfrm>
                <a:off x="2570651" y="3524267"/>
                <a:ext cx="70435" cy="346224"/>
                <a:chOff x="2570651" y="3524267"/>
                <a:chExt cx="70435" cy="346224"/>
              </a:xfrm>
            </p:grpSpPr>
            <p:sp>
              <p:nvSpPr>
                <p:cNvPr id="98" name="Right Triangle 97">
                  <a:extLst>
                    <a:ext uri="{FF2B5EF4-FFF2-40B4-BE49-F238E27FC236}">
                      <a16:creationId xmlns:a16="http://schemas.microsoft.com/office/drawing/2014/main" id="{2DEB75EF-FD8C-93F3-5221-247F034D02C3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ight Triangle 98">
                  <a:extLst>
                    <a:ext uri="{FF2B5EF4-FFF2-40B4-BE49-F238E27FC236}">
                      <a16:creationId xmlns:a16="http://schemas.microsoft.com/office/drawing/2014/main" id="{A577D3FA-5A5D-BE63-08DD-870DF9457E24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AA9E876-A332-457E-20ED-8580D6120677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75CC8D-D6E5-2C5C-EE66-72E5E2362CFE}"/>
                  </a:ext>
                </a:extLst>
              </p:cNvPr>
              <p:cNvGrpSpPr/>
              <p:nvPr/>
            </p:nvGrpSpPr>
            <p:grpSpPr>
              <a:xfrm>
                <a:off x="2849545" y="3097444"/>
                <a:ext cx="70435" cy="346224"/>
                <a:chOff x="2570651" y="3524267"/>
                <a:chExt cx="70435" cy="346224"/>
              </a:xfrm>
              <a:solidFill>
                <a:srgbClr val="002060"/>
              </a:solidFill>
            </p:grpSpPr>
            <p:sp>
              <p:nvSpPr>
                <p:cNvPr id="95" name="Right Triangle 94">
                  <a:extLst>
                    <a:ext uri="{FF2B5EF4-FFF2-40B4-BE49-F238E27FC236}">
                      <a16:creationId xmlns:a16="http://schemas.microsoft.com/office/drawing/2014/main" id="{73D08C3A-3BD4-301F-45AF-7E46088E629D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ight Triangle 95">
                  <a:extLst>
                    <a:ext uri="{FF2B5EF4-FFF2-40B4-BE49-F238E27FC236}">
                      <a16:creationId xmlns:a16="http://schemas.microsoft.com/office/drawing/2014/main" id="{B5A530A8-3572-87DC-8DD8-8688494F24A0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1FF65F7B-0910-2D37-A442-ACD708FADE84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30114CF-FF55-F6B6-FDEB-215529B34064}"/>
                </a:ext>
              </a:extLst>
            </p:cNvPr>
            <p:cNvSpPr txBox="1"/>
            <p:nvPr/>
          </p:nvSpPr>
          <p:spPr>
            <a:xfrm>
              <a:off x="1905929" y="4525586"/>
              <a:ext cx="1067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Vertically  Polarized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25011A71-68D3-6A8D-C631-F18A73E04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163" y="4277354"/>
              <a:ext cx="501591" cy="31953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E9E7F0-4C86-692A-1D5D-F527C40A5AE4}"/>
              </a:ext>
            </a:extLst>
          </p:cNvPr>
          <p:cNvGrpSpPr/>
          <p:nvPr/>
        </p:nvGrpSpPr>
        <p:grpSpPr>
          <a:xfrm>
            <a:off x="4936439" y="773583"/>
            <a:ext cx="3797435" cy="3213377"/>
            <a:chOff x="4936439" y="773583"/>
            <a:chExt cx="3797435" cy="32133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7064DD-4904-4CC4-68E1-E92A3239D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089" y="1251351"/>
              <a:ext cx="3733800" cy="2654300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77EAFB6-A7A8-4E1F-A0DC-FF186235E642}"/>
                </a:ext>
              </a:extLst>
            </p:cNvPr>
            <p:cNvSpPr/>
            <p:nvPr/>
          </p:nvSpPr>
          <p:spPr>
            <a:xfrm>
              <a:off x="4936439" y="1170043"/>
              <a:ext cx="3797435" cy="281691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F96AF3-CB3A-7CAE-B0AD-4D43CC874339}"/>
                </a:ext>
              </a:extLst>
            </p:cNvPr>
            <p:cNvSpPr txBox="1"/>
            <p:nvPr/>
          </p:nvSpPr>
          <p:spPr>
            <a:xfrm>
              <a:off x="5876084" y="773583"/>
              <a:ext cx="1801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 on camera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FE76A152-5D24-799B-F215-FAA1E6D05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3397" y="2221091"/>
              <a:ext cx="354376" cy="336093"/>
            </a:xfrm>
            <a:prstGeom prst="straightConnector1">
              <a:avLst/>
            </a:prstGeom>
            <a:ln w="12700">
              <a:solidFill>
                <a:schemeClr val="accent1">
                  <a:lumMod val="40000"/>
                  <a:lumOff val="6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2810A3F-2A41-901C-F98A-12089AF2250B}"/>
                </a:ext>
              </a:extLst>
            </p:cNvPr>
            <p:cNvSpPr txBox="1"/>
            <p:nvPr/>
          </p:nvSpPr>
          <p:spPr>
            <a:xfrm>
              <a:off x="7051412" y="1908540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Witness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323DD29-AE7F-3D3B-A9A7-181856E700AF}"/>
                </a:ext>
              </a:extLst>
            </p:cNvPr>
            <p:cNvSpPr txBox="1"/>
            <p:nvPr/>
          </p:nvSpPr>
          <p:spPr>
            <a:xfrm>
              <a:off x="5360741" y="1697339"/>
              <a:ext cx="569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Drive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F756729-011E-7426-11B1-F0BBE3F86240}"/>
                </a:ext>
              </a:extLst>
            </p:cNvPr>
            <p:cNvCxnSpPr>
              <a:cxnSpLocks/>
            </p:cNvCxnSpPr>
            <p:nvPr/>
          </p:nvCxnSpPr>
          <p:spPr>
            <a:xfrm>
              <a:off x="5831729" y="1968315"/>
              <a:ext cx="342794" cy="292212"/>
            </a:xfrm>
            <a:prstGeom prst="straightConnector1">
              <a:avLst/>
            </a:prstGeom>
            <a:ln w="12700">
              <a:solidFill>
                <a:schemeClr val="accent1">
                  <a:lumMod val="40000"/>
                  <a:lumOff val="6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6A8B4C8E-CDE0-788A-BB5A-D1135256A546}"/>
              </a:ext>
            </a:extLst>
          </p:cNvPr>
          <p:cNvSpPr txBox="1"/>
          <p:nvPr/>
        </p:nvSpPr>
        <p:spPr>
          <a:xfrm>
            <a:off x="3482234" y="4062975"/>
            <a:ext cx="1085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CMOS Camera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E5E8A11-6770-605B-E5F3-9FC71D3D1239}"/>
              </a:ext>
            </a:extLst>
          </p:cNvPr>
          <p:cNvCxnSpPr>
            <a:endCxn id="68" idx="4"/>
          </p:cNvCxnSpPr>
          <p:nvPr/>
        </p:nvCxnSpPr>
        <p:spPr>
          <a:xfrm>
            <a:off x="2567476" y="2922692"/>
            <a:ext cx="3175" cy="244129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36E263D-7985-EB87-3205-5A2AC5FA9AEE}"/>
              </a:ext>
            </a:extLst>
          </p:cNvPr>
          <p:cNvCxnSpPr/>
          <p:nvPr/>
        </p:nvCxnSpPr>
        <p:spPr>
          <a:xfrm>
            <a:off x="2642932" y="2814367"/>
            <a:ext cx="3175" cy="244129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1517F4C-C5D2-CCB3-3DBC-94DE20E212E3}"/>
              </a:ext>
            </a:extLst>
          </p:cNvPr>
          <p:cNvCxnSpPr/>
          <p:nvPr/>
        </p:nvCxnSpPr>
        <p:spPr>
          <a:xfrm>
            <a:off x="2848528" y="2493389"/>
            <a:ext cx="3175" cy="24412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0864EB5-D206-A660-E2E8-C94EAB56ED15}"/>
              </a:ext>
            </a:extLst>
          </p:cNvPr>
          <p:cNvCxnSpPr/>
          <p:nvPr/>
        </p:nvCxnSpPr>
        <p:spPr>
          <a:xfrm>
            <a:off x="2917887" y="2380272"/>
            <a:ext cx="3175" cy="24412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06F0F5A-5767-31E4-21C1-3E1FE5E013C9}"/>
              </a:ext>
            </a:extLst>
          </p:cNvPr>
          <p:cNvCxnSpPr/>
          <p:nvPr/>
        </p:nvCxnSpPr>
        <p:spPr>
          <a:xfrm>
            <a:off x="3547194" y="2956388"/>
            <a:ext cx="3175" cy="24412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5D625CD-1E92-8252-888F-7ECC095192B5}"/>
              </a:ext>
            </a:extLst>
          </p:cNvPr>
          <p:cNvCxnSpPr/>
          <p:nvPr/>
        </p:nvCxnSpPr>
        <p:spPr>
          <a:xfrm>
            <a:off x="3621095" y="2850344"/>
            <a:ext cx="3175" cy="24412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6A38E07-B400-52D1-392D-418C6A1F69AA}"/>
              </a:ext>
            </a:extLst>
          </p:cNvPr>
          <p:cNvCxnSpPr/>
          <p:nvPr/>
        </p:nvCxnSpPr>
        <p:spPr>
          <a:xfrm>
            <a:off x="3266564" y="3383479"/>
            <a:ext cx="3175" cy="244129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6EB2B8C-47BF-F009-44A2-01F894EBA471}"/>
              </a:ext>
            </a:extLst>
          </p:cNvPr>
          <p:cNvCxnSpPr/>
          <p:nvPr/>
        </p:nvCxnSpPr>
        <p:spPr>
          <a:xfrm>
            <a:off x="3342308" y="3271002"/>
            <a:ext cx="3175" cy="244129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61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F0021-9B8F-4DD2-215B-57E78184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8645A48-0DEA-145E-6773-E2CE4402D378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CB9207-0598-E0CF-5786-29BF1FEEF1D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00127FD-D4D9-126A-B442-81601038E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A2A22A-0FB4-DAD0-02CA-DA160214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F12B54-51EA-D843-81EA-6E8E1B1BB0FC}"/>
              </a:ext>
            </a:extLst>
          </p:cNvPr>
          <p:cNvSpPr txBox="1"/>
          <p:nvPr/>
        </p:nvSpPr>
        <p:spPr>
          <a:xfrm>
            <a:off x="370305" y="40416"/>
            <a:ext cx="588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Electro Optic Sampling Beam Position Monitor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2D49D-A9BE-3197-7F69-F505EA5A787C}"/>
              </a:ext>
            </a:extLst>
          </p:cNvPr>
          <p:cNvSpPr txBox="1"/>
          <p:nvPr/>
        </p:nvSpPr>
        <p:spPr>
          <a:xfrm>
            <a:off x="790973" y="769508"/>
            <a:ext cx="157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EOS BPM Mk.1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A66619-24A1-97C1-5D76-AD251A5C19A3}"/>
              </a:ext>
            </a:extLst>
          </p:cNvPr>
          <p:cNvGrpSpPr/>
          <p:nvPr/>
        </p:nvGrpSpPr>
        <p:grpSpPr>
          <a:xfrm>
            <a:off x="14379" y="1115816"/>
            <a:ext cx="3053941" cy="3344395"/>
            <a:chOff x="14379" y="1115816"/>
            <a:chExt cx="3053941" cy="334439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C2EE109-AE15-253A-12BB-29932240F3EB}"/>
                </a:ext>
              </a:extLst>
            </p:cNvPr>
            <p:cNvGrpSpPr/>
            <p:nvPr/>
          </p:nvGrpSpPr>
          <p:grpSpPr>
            <a:xfrm>
              <a:off x="2394111" y="1365395"/>
              <a:ext cx="60313" cy="1811432"/>
              <a:chOff x="2160431" y="1363383"/>
              <a:chExt cx="60313" cy="181143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BC0653-249F-F095-9152-C07FBA20F376}"/>
                  </a:ext>
                </a:extLst>
              </p:cNvPr>
              <p:cNvSpPr/>
              <p:nvPr/>
            </p:nvSpPr>
            <p:spPr>
              <a:xfrm>
                <a:off x="2160431" y="1363383"/>
                <a:ext cx="60313" cy="77480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AC758C-BC30-4951-8651-4EB9A8E49142}"/>
                  </a:ext>
                </a:extLst>
              </p:cNvPr>
              <p:cNvSpPr/>
              <p:nvPr/>
            </p:nvSpPr>
            <p:spPr>
              <a:xfrm>
                <a:off x="2160431" y="2400013"/>
                <a:ext cx="60313" cy="77480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1FF4E3C-2BC8-EE14-19E9-302BD89DECD0}"/>
                </a:ext>
              </a:extLst>
            </p:cNvPr>
            <p:cNvGrpSpPr/>
            <p:nvPr/>
          </p:nvGrpSpPr>
          <p:grpSpPr>
            <a:xfrm>
              <a:off x="521555" y="1343406"/>
              <a:ext cx="1279813" cy="428134"/>
              <a:chOff x="521555" y="1312926"/>
              <a:chExt cx="1279813" cy="42813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D4C3D3A-6135-B448-DD2E-E5C3958E6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555" y="1312926"/>
                <a:ext cx="291936" cy="4115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ADE1BCE-DB36-4DF1-F04F-79608E9D9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7048" y="1329552"/>
                <a:ext cx="274320" cy="4115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1DC4F6-AD42-6944-046C-2EE7255BDEE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2427" y="2666637"/>
              <a:ext cx="274320" cy="4115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23529BE-2E8C-9124-CECE-B1C35965943E}"/>
                </a:ext>
              </a:extLst>
            </p:cNvPr>
            <p:cNvCxnSpPr>
              <a:cxnSpLocks/>
            </p:cNvCxnSpPr>
            <p:nvPr/>
          </p:nvCxnSpPr>
          <p:spPr>
            <a:xfrm>
              <a:off x="1801368" y="2638519"/>
              <a:ext cx="274320" cy="4115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81AB34B-FC27-C6A3-931D-A1E78EDB2865}"/>
                </a:ext>
              </a:extLst>
            </p:cNvPr>
            <p:cNvCxnSpPr>
              <a:cxnSpLocks/>
            </p:cNvCxnSpPr>
            <p:nvPr/>
          </p:nvCxnSpPr>
          <p:spPr>
            <a:xfrm>
              <a:off x="245731" y="2250440"/>
              <a:ext cx="2822589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CD6E16B-5A5B-BA89-685D-640006E7254A}"/>
                </a:ext>
              </a:extLst>
            </p:cNvPr>
            <p:cNvCxnSpPr/>
            <p:nvPr/>
          </p:nvCxnSpPr>
          <p:spPr>
            <a:xfrm flipV="1">
              <a:off x="1938528" y="2844273"/>
              <a:ext cx="0" cy="135180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A05FC9E-28A4-0D15-EC73-714034D7C4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310" y="2860461"/>
              <a:ext cx="1241218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C87F494-30DA-B3F4-EC61-FEEC92C6A1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117" y="1557172"/>
              <a:ext cx="2014781" cy="1301912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7BD974-0328-CC5D-1D72-A0F420B881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54993" y="1565786"/>
              <a:ext cx="9215" cy="2630294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C4245BA-175D-569B-67A6-C680EA02C7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182" y="1563211"/>
              <a:ext cx="976651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76587A5-30E9-A312-E0CF-2E25F72AA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8182" y="1557172"/>
              <a:ext cx="2052716" cy="1387311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EA0D92D-33C8-7787-0AF3-6CE06ADFB285}"/>
                </a:ext>
              </a:extLst>
            </p:cNvPr>
            <p:cNvSpPr txBox="1"/>
            <p:nvPr/>
          </p:nvSpPr>
          <p:spPr>
            <a:xfrm>
              <a:off x="2016270" y="3176827"/>
              <a:ext cx="8159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73FFE6-3449-617C-5026-EC2EA32D03EB}"/>
                </a:ext>
              </a:extLst>
            </p:cNvPr>
            <p:cNvSpPr txBox="1"/>
            <p:nvPr/>
          </p:nvSpPr>
          <p:spPr>
            <a:xfrm>
              <a:off x="1516674" y="4152434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Laser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797E109-776D-E8B6-5BA6-40D133DD8F6C}"/>
                </a:ext>
              </a:extLst>
            </p:cNvPr>
            <p:cNvSpPr txBox="1"/>
            <p:nvPr/>
          </p:nvSpPr>
          <p:spPr>
            <a:xfrm>
              <a:off x="1986114" y="1115816"/>
              <a:ext cx="8159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6FD2FC0-3B1E-0A72-FEDD-84D33955C445}"/>
                </a:ext>
              </a:extLst>
            </p:cNvPr>
            <p:cNvSpPr txBox="1"/>
            <p:nvPr/>
          </p:nvSpPr>
          <p:spPr>
            <a:xfrm>
              <a:off x="14379" y="1979408"/>
              <a:ext cx="7649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91041A53-9291-880E-1636-49F8E2E8A800}"/>
              </a:ext>
            </a:extLst>
          </p:cNvPr>
          <p:cNvSpPr txBox="1"/>
          <p:nvPr/>
        </p:nvSpPr>
        <p:spPr>
          <a:xfrm>
            <a:off x="2904306" y="3983156"/>
            <a:ext cx="5865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Leverages correlation between strength of phase retardation and location of e</a:t>
            </a:r>
            <a:r>
              <a:rPr lang="en-US" baseline="30000" dirty="0"/>
              <a:t>-</a:t>
            </a:r>
            <a:r>
              <a:rPr lang="en-US" dirty="0"/>
              <a:t> beam with respect to crystal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</p:txBody>
      </p:sp>
      <p:pic>
        <p:nvPicPr>
          <p:cNvPr id="8" name="Picture 7" descr="A diagram of a machine&#10;&#10;AI-generated content may be incorrect.">
            <a:extLst>
              <a:ext uri="{FF2B5EF4-FFF2-40B4-BE49-F238E27FC236}">
                <a16:creationId xmlns:a16="http://schemas.microsoft.com/office/drawing/2014/main" id="{C70EEE5F-3AC2-2BE3-24D8-332F6AF0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49" y="1138840"/>
            <a:ext cx="3523002" cy="22448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6A1CCB-8028-29F1-055F-49BD6F239B59}"/>
              </a:ext>
            </a:extLst>
          </p:cNvPr>
          <p:cNvSpPr/>
          <p:nvPr/>
        </p:nvSpPr>
        <p:spPr>
          <a:xfrm>
            <a:off x="4676931" y="1138840"/>
            <a:ext cx="3597639" cy="2314986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8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AE357-951A-82A0-2F7B-5E2CD889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beam position&#10;&#10;AI-generated content may be incorrect.">
            <a:extLst>
              <a:ext uri="{FF2B5EF4-FFF2-40B4-BE49-F238E27FC236}">
                <a16:creationId xmlns:a16="http://schemas.microsoft.com/office/drawing/2014/main" id="{E1989406-9BED-C18D-3809-073C0459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76"/>
          <a:stretch>
            <a:fillRect/>
          </a:stretch>
        </p:blipFill>
        <p:spPr>
          <a:xfrm>
            <a:off x="4700115" y="1133601"/>
            <a:ext cx="4420907" cy="3296095"/>
          </a:xfrm>
          <a:prstGeom prst="rect">
            <a:avLst/>
          </a:prstGeom>
        </p:spPr>
      </p:pic>
      <p:pic>
        <p:nvPicPr>
          <p:cNvPr id="5" name="Picture 4" descr="A graph of a beam position&#10;&#10;AI-generated content may be incorrect.">
            <a:extLst>
              <a:ext uri="{FF2B5EF4-FFF2-40B4-BE49-F238E27FC236}">
                <a16:creationId xmlns:a16="http://schemas.microsoft.com/office/drawing/2014/main" id="{A490078A-F1AC-5599-EFAB-924CAAF4E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73" r="7025"/>
          <a:stretch>
            <a:fillRect/>
          </a:stretch>
        </p:blipFill>
        <p:spPr>
          <a:xfrm>
            <a:off x="0" y="867289"/>
            <a:ext cx="4885860" cy="37397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D13A68-88A5-6581-AA72-8B07E34DFE3D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DD3BBF-2F7A-3736-2BB9-3E961FAFD6A7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AF012B9-27CB-5C81-4371-BCFFBE97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E272D6-71EE-C327-98A1-73BC77FA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76" y="4829240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3BE4D-2D94-7111-18B0-F9149BC24A97}"/>
              </a:ext>
            </a:extLst>
          </p:cNvPr>
          <p:cNvSpPr txBox="1"/>
          <p:nvPr/>
        </p:nvSpPr>
        <p:spPr>
          <a:xfrm>
            <a:off x="370305" y="40416"/>
            <a:ext cx="453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Mk1. / Experimental Data</a:t>
            </a:r>
            <a:endParaRPr lang="en-US" sz="24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EBA21D-3AA1-500C-FC4D-654AB13E97FB}"/>
              </a:ext>
            </a:extLst>
          </p:cNvPr>
          <p:cNvSpPr/>
          <p:nvPr/>
        </p:nvSpPr>
        <p:spPr>
          <a:xfrm>
            <a:off x="2461466" y="662339"/>
            <a:ext cx="4212771" cy="245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position monitor for high intensity environments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78E2F-7F87-A6DF-CABA-BE49C0D60E0C}"/>
              </a:ext>
            </a:extLst>
          </p:cNvPr>
          <p:cNvSpPr/>
          <p:nvPr/>
        </p:nvSpPr>
        <p:spPr>
          <a:xfrm rot="16200000">
            <a:off x="3471581" y="2509392"/>
            <a:ext cx="2894500" cy="34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from DTOTR2 (</a:t>
            </a:r>
            <a:r>
              <a:rPr lang="el-G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B83D04-24CD-09EC-77D0-6EC54FFEA56D}"/>
              </a:ext>
            </a:extLst>
          </p:cNvPr>
          <p:cNvSpPr/>
          <p:nvPr/>
        </p:nvSpPr>
        <p:spPr>
          <a:xfrm>
            <a:off x="4850481" y="1133601"/>
            <a:ext cx="4212771" cy="245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AECE3-4A24-4E5D-2ACC-31CCEA0A4052}"/>
              </a:ext>
            </a:extLst>
          </p:cNvPr>
          <p:cNvSpPr/>
          <p:nvPr/>
        </p:nvSpPr>
        <p:spPr>
          <a:xfrm>
            <a:off x="231116" y="887767"/>
            <a:ext cx="4212771" cy="245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FB484C-3F0E-A023-45A8-079B14449B50}"/>
              </a:ext>
            </a:extLst>
          </p:cNvPr>
          <p:cNvSpPr/>
          <p:nvPr/>
        </p:nvSpPr>
        <p:spPr>
          <a:xfrm>
            <a:off x="5463318" y="4247867"/>
            <a:ext cx="2894500" cy="34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from EOS-BPM (</a:t>
            </a:r>
            <a:r>
              <a:rPr lang="el-G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DB7646-922D-269E-741B-1E1D6346FEB5}"/>
              </a:ext>
            </a:extLst>
          </p:cNvPr>
          <p:cNvSpPr/>
          <p:nvPr/>
        </p:nvSpPr>
        <p:spPr>
          <a:xfrm rot="16200000">
            <a:off x="-780620" y="3516889"/>
            <a:ext cx="1814811" cy="255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EOS2 Drive Bunch Signal (arb)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EE9AF-D299-CB76-F565-9DCCBAD9F345}"/>
              </a:ext>
            </a:extLst>
          </p:cNvPr>
          <p:cNvSpPr/>
          <p:nvPr/>
        </p:nvSpPr>
        <p:spPr>
          <a:xfrm rot="16200000">
            <a:off x="-793829" y="1803793"/>
            <a:ext cx="1814810" cy="22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EOS1 Drive Bunch Signal (arb)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6248FA-65D3-0D00-C9DE-9E430169569A}"/>
              </a:ext>
            </a:extLst>
          </p:cNvPr>
          <p:cNvSpPr/>
          <p:nvPr/>
        </p:nvSpPr>
        <p:spPr>
          <a:xfrm>
            <a:off x="464953" y="4404288"/>
            <a:ext cx="3394710" cy="255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 Bunch </a:t>
            </a:r>
            <a:r>
              <a:rPr lang="el-G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at EOS-BPM inferred from DTOTR (</a:t>
            </a:r>
            <a:r>
              <a:rPr lang="el-G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112882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2F1EB-AB10-27D3-3B1E-73D7EF1D1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8F84FD8-9785-6945-D2E2-28C8D6226A5F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DCCAD4-884D-F773-5CDE-4B3BBA1E6CBB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2937B13C-E6D9-1E87-C1F4-2382AAA8C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8527D8-0BA5-DD84-63EB-A38875E9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788CE3-E6D6-E0EC-A285-64FF841F986A}"/>
              </a:ext>
            </a:extLst>
          </p:cNvPr>
          <p:cNvSpPr txBox="1"/>
          <p:nvPr/>
        </p:nvSpPr>
        <p:spPr>
          <a:xfrm>
            <a:off x="370305" y="40416"/>
            <a:ext cx="291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Design</a:t>
            </a:r>
            <a:endParaRPr lang="en-US" sz="2400" dirty="0">
              <a:latin typeface="+mj-lt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4F7BE23-8F9F-C75C-E585-3A57745677FE}"/>
              </a:ext>
            </a:extLst>
          </p:cNvPr>
          <p:cNvGrpSpPr/>
          <p:nvPr/>
        </p:nvGrpSpPr>
        <p:grpSpPr>
          <a:xfrm>
            <a:off x="-233270" y="959328"/>
            <a:ext cx="6098683" cy="3607976"/>
            <a:chOff x="164673" y="726518"/>
            <a:chExt cx="5467286" cy="323444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632E1AA-05DE-21B9-D0B5-CEFE5815399F}"/>
                </a:ext>
              </a:extLst>
            </p:cNvPr>
            <p:cNvGrpSpPr/>
            <p:nvPr/>
          </p:nvGrpSpPr>
          <p:grpSpPr>
            <a:xfrm>
              <a:off x="164673" y="726518"/>
              <a:ext cx="5467286" cy="3234442"/>
              <a:chOff x="164673" y="552894"/>
              <a:chExt cx="5467286" cy="323444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FE87487-3FC4-00FE-3E4D-57E276DBE392}"/>
                  </a:ext>
                </a:extLst>
              </p:cNvPr>
              <p:cNvGrpSpPr/>
              <p:nvPr/>
            </p:nvGrpSpPr>
            <p:grpSpPr>
              <a:xfrm>
                <a:off x="164673" y="827233"/>
                <a:ext cx="5467286" cy="2960103"/>
                <a:chOff x="-756211" y="63712"/>
                <a:chExt cx="12948211" cy="7010431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9FAAA4C-7291-3B63-ACCD-646BE6BBB47A}"/>
                    </a:ext>
                  </a:extLst>
                </p:cNvPr>
                <p:cNvSpPr/>
                <p:nvPr/>
              </p:nvSpPr>
              <p:spPr>
                <a:xfrm>
                  <a:off x="7764728" y="63712"/>
                  <a:ext cx="286603" cy="1254782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A436FB6A-417A-857C-56C8-10D994404E92}"/>
                    </a:ext>
                  </a:extLst>
                </p:cNvPr>
                <p:cNvGrpSpPr/>
                <p:nvPr/>
              </p:nvGrpSpPr>
              <p:grpSpPr>
                <a:xfrm>
                  <a:off x="0" y="84762"/>
                  <a:ext cx="12192000" cy="6536997"/>
                  <a:chOff x="0" y="84762"/>
                  <a:chExt cx="12192000" cy="6536997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23E81B42-B638-58E3-040E-93321E1412F7}"/>
                      </a:ext>
                    </a:extLst>
                  </p:cNvPr>
                  <p:cNvGrpSpPr/>
                  <p:nvPr/>
                </p:nvGrpSpPr>
                <p:grpSpPr>
                  <a:xfrm>
                    <a:off x="1531521" y="84762"/>
                    <a:ext cx="7121255" cy="6536997"/>
                    <a:chOff x="1531521" y="84762"/>
                    <a:chExt cx="7121255" cy="6536997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7C55E32F-464F-D671-BA0A-1F7774866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0946" y="1862683"/>
                      <a:ext cx="286603" cy="1254782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58D5C3F4-A287-4B0F-0774-0E06E7021C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31521" y="691103"/>
                      <a:ext cx="1840285" cy="1833874"/>
                    </a:xfrm>
                    <a:prstGeom prst="line">
                      <a:avLst/>
                    </a:prstGeom>
                    <a:ln w="6350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B33380D7-2EF2-7E5D-5540-C4AEE40069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165503" y="84762"/>
                      <a:ext cx="5487273" cy="789975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8B6EEB5C-F26D-55DC-C57A-3589D786AF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927412" y="2197039"/>
                      <a:ext cx="6701252" cy="913445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  <a:head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" name="Triangle 36">
                      <a:extLst>
                        <a:ext uri="{FF2B5EF4-FFF2-40B4-BE49-F238E27FC236}">
                          <a16:creationId xmlns:a16="http://schemas.microsoft.com/office/drawing/2014/main" id="{C5ACA341-CCA9-6D89-1959-070F7C45E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1971" y="6548036"/>
                      <a:ext cx="919386" cy="73723"/>
                    </a:xfrm>
                    <a:prstGeom prst="triangle">
                      <a:avLst/>
                    </a:prstGeom>
                    <a:solidFill>
                      <a:schemeClr val="accent1">
                        <a:alpha val="44045"/>
                      </a:schemeClr>
                    </a:solidFill>
                    <a:ln w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D40F9FDA-8731-9AEF-5D99-2A24A01FEF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52862" y="621944"/>
                      <a:ext cx="5738204" cy="77716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triangle"/>
                      <a:tailEnd type="non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FC747FE4-B7B2-B82B-E48A-11EEAABD2C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322416" y="1782071"/>
                      <a:ext cx="6068650" cy="77058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triangle"/>
                      <a:tailEnd type="non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84BC7269-72F7-7B5C-5717-36581A250E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451665" y="869851"/>
                      <a:ext cx="717197" cy="5645767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7AFA3649-2F89-9BDD-89D7-5E2E859C0DE3}"/>
                        </a:ext>
                      </a:extLst>
                    </p:cNvPr>
                    <p:cNvCxnSpPr>
                      <a:cxnSpLocks/>
                      <a:stCxn id="37" idx="0"/>
                    </p:cNvCxnSpPr>
                    <p:nvPr/>
                  </p:nvCxnSpPr>
                  <p:spPr>
                    <a:xfrm flipH="1" flipV="1">
                      <a:off x="1927412" y="2197038"/>
                      <a:ext cx="524252" cy="4350998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D8F9F267-D416-7432-D915-D448212639CC}"/>
                        </a:ext>
                      </a:extLst>
                    </p:cNvPr>
                    <p:cNvCxnSpPr>
                      <a:cxnSpLocks/>
                      <a:stCxn id="37" idx="4"/>
                    </p:cNvCxnSpPr>
                    <p:nvPr/>
                  </p:nvCxnSpPr>
                  <p:spPr>
                    <a:xfrm flipH="1" flipV="1">
                      <a:off x="2322415" y="1782072"/>
                      <a:ext cx="588942" cy="483968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69E9E4A0-9F64-F645-D18D-71F168B2B2A8}"/>
                        </a:ext>
                      </a:extLst>
                    </p:cNvPr>
                    <p:cNvSpPr/>
                    <p:nvPr/>
                  </p:nvSpPr>
                  <p:spPr>
                    <a:xfrm rot="8142752">
                      <a:off x="2359006" y="1474941"/>
                      <a:ext cx="263451" cy="1942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C3300E75-1616-9571-F0AB-943202EBE7B7}"/>
                        </a:ext>
                      </a:extLst>
                    </p:cNvPr>
                    <p:cNvCxnSpPr>
                      <a:cxnSpLocks/>
                      <a:stCxn id="37" idx="2"/>
                    </p:cNvCxnSpPr>
                    <p:nvPr/>
                  </p:nvCxnSpPr>
                  <p:spPr>
                    <a:xfrm flipV="1">
                      <a:off x="1991971" y="1382885"/>
                      <a:ext cx="660891" cy="5238874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2CAA9935-D69E-9E12-5254-E9B5530CB9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0" y="1602823"/>
                    <a:ext cx="12192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C5ABC95-5221-6AFD-6FC4-4405E794F4D0}"/>
                    </a:ext>
                  </a:extLst>
                </p:cNvPr>
                <p:cNvGrpSpPr/>
                <p:nvPr/>
              </p:nvGrpSpPr>
              <p:grpSpPr>
                <a:xfrm>
                  <a:off x="8733181" y="2464844"/>
                  <a:ext cx="3143250" cy="2723313"/>
                  <a:chOff x="4409743" y="3443584"/>
                  <a:chExt cx="3143250" cy="2723313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362F222-6988-1691-9957-515710CA90AA}"/>
                      </a:ext>
                    </a:extLst>
                  </p:cNvPr>
                  <p:cNvGrpSpPr/>
                  <p:nvPr/>
                </p:nvGrpSpPr>
                <p:grpSpPr>
                  <a:xfrm>
                    <a:off x="4987480" y="3983196"/>
                    <a:ext cx="2171532" cy="2183701"/>
                    <a:chOff x="5184982" y="3871032"/>
                    <a:chExt cx="2752390" cy="2767814"/>
                  </a:xfrm>
                </p:grpSpPr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AD165955-EBDD-746C-867D-2266F3E44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4982" y="3871032"/>
                      <a:ext cx="2752390" cy="2767814"/>
                    </a:xfrm>
                    <a:prstGeom prst="rect">
                      <a:avLst/>
                    </a:prstGeom>
                    <a:solidFill>
                      <a:schemeClr val="bg1">
                        <a:alpha val="0"/>
                      </a:schemeClr>
                    </a:solidFill>
                    <a:ln w="254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C3D26472-52DD-F73A-4FF5-BC308854A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1" y="3896961"/>
                      <a:ext cx="923370" cy="888467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00119EA1-5078-EB49-2B20-EA8E4B619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5699826"/>
                      <a:ext cx="923370" cy="909103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8FD615D8-9F73-C82A-F7EF-E0584BD7DE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192666" y="4791196"/>
                      <a:ext cx="909102" cy="897571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0209C196-4D7F-31A8-F15B-8BDA7B1B0F5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7013604" y="4791196"/>
                      <a:ext cx="909104" cy="897571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41689B8-3AEB-7680-4203-63D614F81905}"/>
                      </a:ext>
                    </a:extLst>
                  </p:cNvPr>
                  <p:cNvSpPr txBox="1"/>
                  <p:nvPr/>
                </p:nvSpPr>
                <p:spPr>
                  <a:xfrm>
                    <a:off x="4409743" y="3443584"/>
                    <a:ext cx="3143250" cy="588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4 Crystal Design</a:t>
                    </a:r>
                  </a:p>
                </p:txBody>
              </p:sp>
              <p:sp>
                <p:nvSpPr>
                  <p:cNvPr id="24" name="Donut 23">
                    <a:extLst>
                      <a:ext uri="{FF2B5EF4-FFF2-40B4-BE49-F238E27FC236}">
                        <a16:creationId xmlns:a16="http://schemas.microsoft.com/office/drawing/2014/main" id="{5C386E82-364A-F605-1732-F39495E7DE34}"/>
                      </a:ext>
                    </a:extLst>
                  </p:cNvPr>
                  <p:cNvSpPr/>
                  <p:nvPr/>
                </p:nvSpPr>
                <p:spPr>
                  <a:xfrm>
                    <a:off x="5171334" y="4180709"/>
                    <a:ext cx="1800225" cy="1782348"/>
                  </a:xfrm>
                  <a:prstGeom prst="donut">
                    <a:avLst>
                      <a:gd name="adj" fmla="val 2314"/>
                    </a:avLst>
                  </a:prstGeom>
                  <a:solidFill>
                    <a:srgbClr val="92D050"/>
                  </a:solidFill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Donut 24">
                    <a:extLst>
                      <a:ext uri="{FF2B5EF4-FFF2-40B4-BE49-F238E27FC236}">
                        <a16:creationId xmlns:a16="http://schemas.microsoft.com/office/drawing/2014/main" id="{B5603A08-0C49-EE30-174B-4E6FEF4DEEDF}"/>
                      </a:ext>
                    </a:extLst>
                  </p:cNvPr>
                  <p:cNvSpPr/>
                  <p:nvPr/>
                </p:nvSpPr>
                <p:spPr>
                  <a:xfrm>
                    <a:off x="5448254" y="4458988"/>
                    <a:ext cx="1244474" cy="1232116"/>
                  </a:xfrm>
                  <a:prstGeom prst="donut">
                    <a:avLst>
                      <a:gd name="adj" fmla="val 2314"/>
                    </a:avLst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312D6DC6-13DA-6291-9619-46AC3744A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38995" y="1877431"/>
                  <a:ext cx="1255805" cy="1122849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A93EEDC3-D7F8-D2D0-7F73-2FEED666D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55113" y="3085495"/>
                  <a:ext cx="1195322" cy="2079059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51E43BB-7997-9AB6-428D-DD0EF8E6D456}"/>
                    </a:ext>
                  </a:extLst>
                </p:cNvPr>
                <p:cNvSpPr txBox="1"/>
                <p:nvPr/>
              </p:nvSpPr>
              <p:spPr>
                <a:xfrm>
                  <a:off x="-231894" y="6345233"/>
                  <a:ext cx="3143250" cy="7289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Axicon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1D87596-0D97-3886-99F0-7D2730D3B60E}"/>
                    </a:ext>
                  </a:extLst>
                </p:cNvPr>
                <p:cNvSpPr txBox="1"/>
                <p:nvPr/>
              </p:nvSpPr>
              <p:spPr>
                <a:xfrm>
                  <a:off x="-756211" y="989803"/>
                  <a:ext cx="3143250" cy="7289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</a:t>
                  </a:r>
                  <a:r>
                    <a:rPr lang="en-US" sz="1400" baseline="30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-</a:t>
                  </a:r>
                  <a:r>
                    <a:rPr 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beam </a:t>
                  </a:r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05DA6107-0F63-565E-C998-B3920290D9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6367" y="1580923"/>
                  <a:ext cx="75784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7749E37-ED8F-0BDD-9F99-918C65FD33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91971" y="5580993"/>
                  <a:ext cx="0" cy="10407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2FCF0FE8-6B74-CBF9-E190-E5E40D8D1536}"/>
                    </a:ext>
                  </a:extLst>
                </p:cNvPr>
                <p:cNvSpPr/>
                <p:nvPr/>
              </p:nvSpPr>
              <p:spPr>
                <a:xfrm rot="19527413">
                  <a:off x="1979359" y="5902608"/>
                  <a:ext cx="101690" cy="126124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B1E9BC7-6EF4-F603-03B6-325D88A758B1}"/>
                    </a:ext>
                  </a:extLst>
                </p:cNvPr>
                <p:cNvSpPr txBox="1"/>
                <p:nvPr/>
              </p:nvSpPr>
              <p:spPr>
                <a:xfrm>
                  <a:off x="1109939" y="5439412"/>
                  <a:ext cx="342282" cy="656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θ</a:t>
                  </a:r>
                  <a:endParaRPr 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9A72457B-4204-CC7C-7843-102C6C853C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28514" y="5803866"/>
                  <a:ext cx="501690" cy="221745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type="none" w="sm" len="med"/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84D317D3-64E7-12D4-BBA5-E514C12D07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63667" y="63712"/>
                  <a:ext cx="3402665" cy="2936568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6E3AADB-5CED-4C74-1C31-09BFF79CC453}"/>
                  </a:ext>
                </a:extLst>
              </p:cNvPr>
              <p:cNvSpPr txBox="1"/>
              <p:nvPr/>
            </p:nvSpPr>
            <p:spPr>
              <a:xfrm>
                <a:off x="3436081" y="552894"/>
                <a:ext cx="8159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</a:rPr>
                  <a:t>EO Crystal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4CFF8E6-7F33-B341-69E6-8A7645F3E9A4}"/>
                </a:ext>
              </a:extLst>
            </p:cNvPr>
            <p:cNvGrpSpPr/>
            <p:nvPr/>
          </p:nvGrpSpPr>
          <p:grpSpPr>
            <a:xfrm rot="21145114">
              <a:off x="3063844" y="1067342"/>
              <a:ext cx="216460" cy="413926"/>
              <a:chOff x="3037056" y="1081499"/>
              <a:chExt cx="216460" cy="413926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73CAD0D-FD0B-E5EB-314F-6C9438A5D3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081499"/>
                <a:ext cx="0" cy="413926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BF23931-E8AB-9670-67EC-67A8F47CC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279664"/>
                <a:ext cx="216460" cy="0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DFCDCA8-1A53-BAE7-0193-32FC500D5010}"/>
                </a:ext>
              </a:extLst>
            </p:cNvPr>
            <p:cNvGrpSpPr/>
            <p:nvPr/>
          </p:nvGrpSpPr>
          <p:grpSpPr>
            <a:xfrm rot="479000">
              <a:off x="3062682" y="1854652"/>
              <a:ext cx="216460" cy="413926"/>
              <a:chOff x="3037056" y="1081499"/>
              <a:chExt cx="216460" cy="413926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2D16BB9-BC89-97F5-CE2D-353045404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081499"/>
                <a:ext cx="0" cy="413926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4C7F696-ABEF-DB1E-846D-FC52E0CAF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279664"/>
                <a:ext cx="216460" cy="0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1EEA8F7-3F55-62FF-8FD9-A52FFBA974B4}"/>
                </a:ext>
              </a:extLst>
            </p:cNvPr>
            <p:cNvSpPr txBox="1"/>
            <p:nvPr/>
          </p:nvSpPr>
          <p:spPr>
            <a:xfrm rot="444424">
              <a:off x="3033834" y="1893384"/>
              <a:ext cx="2375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238414D-FA7F-B093-FDDE-5E119809044D}"/>
                </a:ext>
              </a:extLst>
            </p:cNvPr>
            <p:cNvSpPr txBox="1"/>
            <p:nvPr/>
          </p:nvSpPr>
          <p:spPr>
            <a:xfrm rot="21066815">
              <a:off x="3019191" y="1099449"/>
              <a:ext cx="2375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6F33C4-0745-7CA9-7827-667481F79F8E}"/>
                </a:ext>
              </a:extLst>
            </p:cNvPr>
            <p:cNvSpPr txBox="1"/>
            <p:nvPr/>
          </p:nvSpPr>
          <p:spPr>
            <a:xfrm>
              <a:off x="2495691" y="2264403"/>
              <a:ext cx="1142047" cy="24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Tilted Pulse Front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74D04497-79D5-854E-A9DD-7B7C9AE6CBD9}"/>
              </a:ext>
            </a:extLst>
          </p:cNvPr>
          <p:cNvSpPr txBox="1"/>
          <p:nvPr/>
        </p:nvSpPr>
        <p:spPr>
          <a:xfrm>
            <a:off x="5978709" y="1219993"/>
            <a:ext cx="3097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Axicon creates circular donut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4 crystals around e</a:t>
            </a:r>
            <a:r>
              <a:rPr lang="en-US" sz="1600" baseline="30000" dirty="0"/>
              <a:t>-</a:t>
            </a:r>
            <a:r>
              <a:rPr lang="en-US" sz="1600" dirty="0"/>
              <a:t> beam axis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More complete azimuthal coverage allows for position measurement in x and y.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Increase in total signal leads to better temporal and transverse resolution.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1EC8AE-BE76-5AD0-38C4-7D549156C278}"/>
              </a:ext>
            </a:extLst>
          </p:cNvPr>
          <p:cNvGrpSpPr/>
          <p:nvPr/>
        </p:nvGrpSpPr>
        <p:grpSpPr>
          <a:xfrm>
            <a:off x="1992860" y="3281234"/>
            <a:ext cx="2090234" cy="1139760"/>
            <a:chOff x="1895530" y="3202359"/>
            <a:chExt cx="2090234" cy="113976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8FB80F4-11CB-9D42-EE25-E5177CB747BD}"/>
                </a:ext>
              </a:extLst>
            </p:cNvPr>
            <p:cNvSpPr/>
            <p:nvPr/>
          </p:nvSpPr>
          <p:spPr>
            <a:xfrm>
              <a:off x="1895530" y="3202359"/>
              <a:ext cx="2090234" cy="113976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F4635D5-5330-BE7F-193E-AC78839F1ACE}"/>
                </a:ext>
              </a:extLst>
            </p:cNvPr>
            <p:cNvGrpSpPr/>
            <p:nvPr/>
          </p:nvGrpSpPr>
          <p:grpSpPr>
            <a:xfrm>
              <a:off x="1946623" y="3223863"/>
              <a:ext cx="1995887" cy="1110801"/>
              <a:chOff x="1946623" y="3223863"/>
              <a:chExt cx="1995887" cy="1110801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5FBB73E-6C33-DE1E-0017-2B4F1252DEEE}"/>
                  </a:ext>
                </a:extLst>
              </p:cNvPr>
              <p:cNvSpPr txBox="1"/>
              <p:nvPr/>
            </p:nvSpPr>
            <p:spPr>
              <a:xfrm>
                <a:off x="1994541" y="3223863"/>
                <a:ext cx="1947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5</a:t>
                </a:r>
                <a:r>
                  <a:rPr lang="en-US" sz="1400" baseline="30000" dirty="0"/>
                  <a:t>o</a:t>
                </a:r>
                <a:r>
                  <a:rPr lang="en-US" sz="1400" dirty="0"/>
                  <a:t> angle of incidence (</a:t>
                </a:r>
                <a:r>
                  <a:rPr lang="el-GR" sz="1400" dirty="0"/>
                  <a:t>θ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7187FC4-4FE9-2D24-BAE1-C8ED23A992FB}"/>
                  </a:ext>
                </a:extLst>
              </p:cNvPr>
              <p:cNvSpPr txBox="1"/>
              <p:nvPr/>
            </p:nvSpPr>
            <p:spPr>
              <a:xfrm>
                <a:off x="2027937" y="3530825"/>
                <a:ext cx="1809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3 </a:t>
                </a:r>
                <a:r>
                  <a:rPr lang="en-US" sz="1400" dirty="0" err="1"/>
                  <a:t>ps</a:t>
                </a:r>
                <a:r>
                  <a:rPr lang="en-US" sz="1400" dirty="0"/>
                  <a:t> temporal window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26F447E-DFA2-F415-5CA4-E1F0C9E47D94}"/>
                  </a:ext>
                </a:extLst>
              </p:cNvPr>
              <p:cNvSpPr txBox="1"/>
              <p:nvPr/>
            </p:nvSpPr>
            <p:spPr>
              <a:xfrm>
                <a:off x="1946623" y="3811444"/>
                <a:ext cx="19878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4 10mm x 10mm 100</a:t>
                </a:r>
                <a:r>
                  <a:rPr lang="el-GR" sz="1400" dirty="0"/>
                  <a:t>μ</a:t>
                </a:r>
                <a:r>
                  <a:rPr lang="en-US" sz="1400" dirty="0"/>
                  <a:t>m thick </a:t>
                </a:r>
                <a:r>
                  <a:rPr lang="en-US" sz="1400" dirty="0" err="1"/>
                  <a:t>GaP</a:t>
                </a:r>
                <a:r>
                  <a:rPr lang="en-US" sz="1400" dirty="0"/>
                  <a:t> wafers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870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AB58-03F3-5577-AB4F-7D7A79372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49DFAB5-2E61-8758-416A-2B20E1234FD1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9DE907-5CC9-7321-7870-0FADD29F085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10AFCF2-1110-88D9-CEE8-0A0E287F8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223DAA-D10F-CDF5-5C80-498CE9C4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FAECET-II Long-Term Planning- July 25, 2024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32969-8451-7853-E5DB-EA62A9BB4A2F}"/>
              </a:ext>
            </a:extLst>
          </p:cNvPr>
          <p:cNvSpPr txBox="1"/>
          <p:nvPr/>
        </p:nvSpPr>
        <p:spPr>
          <a:xfrm>
            <a:off x="370305" y="40416"/>
            <a:ext cx="514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CAD Model/Pictures Inside Picnic Basket</a:t>
            </a:r>
            <a:endParaRPr lang="en-US" sz="24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999E68-0E17-A74E-B946-F7313247B11D}"/>
              </a:ext>
            </a:extLst>
          </p:cNvPr>
          <p:cNvSpPr txBox="1"/>
          <p:nvPr/>
        </p:nvSpPr>
        <p:spPr>
          <a:xfrm>
            <a:off x="5001519" y="4060598"/>
            <a:ext cx="4142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Mounted 100</a:t>
            </a:r>
            <a:r>
              <a:rPr lang="el-GR" sz="1200" dirty="0"/>
              <a:t>μ</a:t>
            </a:r>
            <a:r>
              <a:rPr lang="en-US" sz="1200" dirty="0"/>
              <a:t>m Glass Wafers in EOS BPM Mk.2 Crystal Holder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0CDFB3-03FD-4CB0-7AB2-F5FD60946F76}"/>
              </a:ext>
            </a:extLst>
          </p:cNvPr>
          <p:cNvGrpSpPr/>
          <p:nvPr/>
        </p:nvGrpSpPr>
        <p:grpSpPr>
          <a:xfrm>
            <a:off x="5469322" y="1250696"/>
            <a:ext cx="3206874" cy="2679644"/>
            <a:chOff x="5439135" y="728454"/>
            <a:chExt cx="3206874" cy="2679644"/>
          </a:xfrm>
        </p:grpSpPr>
        <p:pic>
          <p:nvPicPr>
            <p:cNvPr id="46" name="Picture 45" descr="A clear plastic piece with screws&#10;&#10;AI-generated content may be incorrect.">
              <a:extLst>
                <a:ext uri="{FF2B5EF4-FFF2-40B4-BE49-F238E27FC236}">
                  <a16:creationId xmlns:a16="http://schemas.microsoft.com/office/drawing/2014/main" id="{430D54F0-34C8-B511-A4D9-2A6B16047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844" t="-108" r="24548" b="108"/>
            <a:stretch/>
          </p:blipFill>
          <p:spPr>
            <a:xfrm rot="5400000">
              <a:off x="5710084" y="464081"/>
              <a:ext cx="2671551" cy="3200298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F9441C0-56A4-E208-EEFD-2BAD48FC7ABB}"/>
                </a:ext>
              </a:extLst>
            </p:cNvPr>
            <p:cNvSpPr/>
            <p:nvPr/>
          </p:nvSpPr>
          <p:spPr>
            <a:xfrm>
              <a:off x="5439135" y="736546"/>
              <a:ext cx="3200299" cy="267155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9A659F-1179-DCC3-6C51-6A7490986937}"/>
              </a:ext>
            </a:extLst>
          </p:cNvPr>
          <p:cNvGrpSpPr/>
          <p:nvPr/>
        </p:nvGrpSpPr>
        <p:grpSpPr>
          <a:xfrm>
            <a:off x="370305" y="799475"/>
            <a:ext cx="5148750" cy="3256382"/>
            <a:chOff x="370305" y="640669"/>
            <a:chExt cx="5148750" cy="325638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0BF3EF6-3E30-DD03-A03C-8DAD3E24CFDD}"/>
                </a:ext>
              </a:extLst>
            </p:cNvPr>
            <p:cNvGrpSpPr/>
            <p:nvPr/>
          </p:nvGrpSpPr>
          <p:grpSpPr>
            <a:xfrm>
              <a:off x="370305" y="949755"/>
              <a:ext cx="4528511" cy="2947296"/>
              <a:chOff x="114583" y="1357013"/>
              <a:chExt cx="4528511" cy="2947296"/>
            </a:xfrm>
          </p:grpSpPr>
          <p:pic>
            <p:nvPicPr>
              <p:cNvPr id="53" name="Picture 52" descr="A diagram of a machine&#10;&#10;AI-generated content may be incorrect.">
                <a:extLst>
                  <a:ext uri="{FF2B5EF4-FFF2-40B4-BE49-F238E27FC236}">
                    <a16:creationId xmlns:a16="http://schemas.microsoft.com/office/drawing/2014/main" id="{FE184CC9-84B1-833E-E4A3-4A16CE919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158" y="1357013"/>
                <a:ext cx="4521936" cy="2947296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18613E2-4163-89B9-F74A-EDA392B0B8F6}"/>
                  </a:ext>
                </a:extLst>
              </p:cNvPr>
              <p:cNvSpPr/>
              <p:nvPr/>
            </p:nvSpPr>
            <p:spPr>
              <a:xfrm>
                <a:off x="114583" y="1373633"/>
                <a:ext cx="4521935" cy="2930675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3938D57-C7C1-6395-D88E-833D79E27BB9}"/>
                </a:ext>
              </a:extLst>
            </p:cNvPr>
            <p:cNvSpPr txBox="1"/>
            <p:nvPr/>
          </p:nvSpPr>
          <p:spPr>
            <a:xfrm>
              <a:off x="4672348" y="640669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  <a:r>
                <a:rPr lang="en-US" sz="1600" baseline="30000" dirty="0">
                  <a:solidFill>
                    <a:schemeClr val="accent6">
                      <a:lumMod val="75000"/>
                    </a:schemeClr>
                  </a:solidFill>
                </a:rPr>
                <a:t>-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 beam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3562E71-4CDE-AD67-3821-5B8DA4A4CE76}"/>
                </a:ext>
              </a:extLst>
            </p:cNvPr>
            <p:cNvCxnSpPr/>
            <p:nvPr/>
          </p:nvCxnSpPr>
          <p:spPr>
            <a:xfrm flipH="1">
              <a:off x="4655127" y="949755"/>
              <a:ext cx="440575" cy="687852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1A3BF2-12BD-F191-E0CB-857B3A8D0ACF}"/>
              </a:ext>
            </a:extLst>
          </p:cNvPr>
          <p:cNvSpPr txBox="1"/>
          <p:nvPr/>
        </p:nvSpPr>
        <p:spPr>
          <a:xfrm>
            <a:off x="732933" y="4087944"/>
            <a:ext cx="3922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This design fits on the delay stage currently installed for EOS in the picnic basket.</a:t>
            </a:r>
          </a:p>
        </p:txBody>
      </p:sp>
    </p:spTree>
    <p:extLst>
      <p:ext uri="{BB962C8B-B14F-4D97-AF65-F5344CB8AC3E}">
        <p14:creationId xmlns:p14="http://schemas.microsoft.com/office/powerpoint/2010/main" val="790741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46107</TotalTime>
  <Words>1750</Words>
  <Application>Microsoft Macintosh PowerPoint</Application>
  <PresentationFormat>On-screen Show (16:9)</PresentationFormat>
  <Paragraphs>406</Paragraphs>
  <Slides>30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Office 2013 - 2022 Theme</vt:lpstr>
      <vt:lpstr>Electro-Optic Sampling Beam Positioning Monitor for Relativistic Electron Beams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EmittanceGrowth</dc:title>
  <dc:creator>Robert Ariniello</dc:creator>
  <cp:lastModifiedBy>Elena Ros</cp:lastModifiedBy>
  <cp:revision>1501</cp:revision>
  <cp:lastPrinted>2023-09-13T22:51:52Z</cp:lastPrinted>
  <dcterms:created xsi:type="dcterms:W3CDTF">2016-01-26T18:12:20Z</dcterms:created>
  <dcterms:modified xsi:type="dcterms:W3CDTF">2025-07-26T21:08:30Z</dcterms:modified>
</cp:coreProperties>
</file>