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5" r:id="rId1"/>
  </p:sldMasterIdLst>
  <p:notesMasterIdLst>
    <p:notesMasterId r:id="rId25"/>
  </p:notesMasterIdLst>
  <p:sldIdLst>
    <p:sldId id="256" r:id="rId2"/>
    <p:sldId id="439" r:id="rId3"/>
    <p:sldId id="506" r:id="rId4"/>
    <p:sldId id="448" r:id="rId5"/>
    <p:sldId id="352" r:id="rId6"/>
    <p:sldId id="501" r:id="rId7"/>
    <p:sldId id="449" r:id="rId8"/>
    <p:sldId id="500" r:id="rId9"/>
    <p:sldId id="502" r:id="rId10"/>
    <p:sldId id="503" r:id="rId11"/>
    <p:sldId id="347" r:id="rId12"/>
    <p:sldId id="353" r:id="rId13"/>
    <p:sldId id="447" r:id="rId14"/>
    <p:sldId id="366" r:id="rId15"/>
    <p:sldId id="356" r:id="rId16"/>
    <p:sldId id="357" r:id="rId17"/>
    <p:sldId id="261" r:id="rId18"/>
    <p:sldId id="295" r:id="rId19"/>
    <p:sldId id="413" r:id="rId20"/>
    <p:sldId id="329" r:id="rId21"/>
    <p:sldId id="351" r:id="rId22"/>
    <p:sldId id="429" r:id="rId23"/>
    <p:sldId id="423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C78F8E"/>
    <a:srgbClr val="420954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929C9C-1441-4E6B-8AFE-7301CA85C3A2}" v="3" dt="2025-07-25T21:53:22.9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4" autoAdjust="0"/>
    <p:restoredTop sz="94849" autoAdjust="0"/>
  </p:normalViewPr>
  <p:slideViewPr>
    <p:cSldViewPr snapToGrid="0">
      <p:cViewPr varScale="1">
        <p:scale>
          <a:sx n="136" d="100"/>
          <a:sy n="136" d="100"/>
        </p:scale>
        <p:origin x="150" y="294"/>
      </p:cViewPr>
      <p:guideLst/>
    </p:cSldViewPr>
  </p:slideViewPr>
  <p:notesTextViewPr>
    <p:cViewPr>
      <p:scale>
        <a:sx n="3" d="2"/>
        <a:sy n="3" d="2"/>
      </p:scale>
      <p:origin x="-6" y="-18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Brooks" userId="dcfde700bb2a3a65" providerId="LiveId" clId="{D4929C9C-1441-4E6B-8AFE-7301CA85C3A2}"/>
    <pc:docChg chg="modSld">
      <pc:chgData name="Jason Brooks" userId="dcfde700bb2a3a65" providerId="LiveId" clId="{D4929C9C-1441-4E6B-8AFE-7301CA85C3A2}" dt="2025-07-25T21:53:22.937" v="2"/>
      <pc:docMkLst>
        <pc:docMk/>
      </pc:docMkLst>
      <pc:sldChg chg="modAnim">
        <pc:chgData name="Jason Brooks" userId="dcfde700bb2a3a65" providerId="LiveId" clId="{D4929C9C-1441-4E6B-8AFE-7301CA85C3A2}" dt="2025-07-25T21:53:22.937" v="2"/>
        <pc:sldMkLst>
          <pc:docMk/>
          <pc:sldMk cId="276020125" sldId="503"/>
        </pc:sldMkLst>
      </pc:sldChg>
      <pc:sldChg chg="modAnim">
        <pc:chgData name="Jason Brooks" userId="dcfde700bb2a3a65" providerId="LiveId" clId="{D4929C9C-1441-4E6B-8AFE-7301CA85C3A2}" dt="2025-07-25T21:52:56.638" v="0"/>
        <pc:sldMkLst>
          <pc:docMk/>
          <pc:sldMk cId="659205256" sldId="50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60268181b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60268181b_0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Plasma based accelerators and light sources - need to know rep rate for operation comparable to match conventional equivalents (luminosity and brilliance)</a:t>
            </a:r>
          </a:p>
          <a:p>
            <a:r>
              <a:rPr lang="en-US" dirty="0"/>
              <a:t>Meter scale beam driven plasma targets are more sensitive than e.g. gas jets because there’s no rapid laminar flow </a:t>
            </a:r>
          </a:p>
          <a:p>
            <a:pPr lvl="1"/>
            <a:r>
              <a:rPr lang="en-US" dirty="0"/>
              <a:t>Gas jets also carry complications/limitations at high rep rate</a:t>
            </a:r>
          </a:p>
          <a:p>
            <a:r>
              <a:rPr lang="en-US" dirty="0"/>
              <a:t>How rapidly does a stationary, meter scale plasma recover, and is recovery time dependent on rep rate, beam energy and/or charge?</a:t>
            </a:r>
          </a:p>
          <a:p>
            <a:pPr lvl="1"/>
            <a:r>
              <a:rPr lang="en-US" dirty="0"/>
              <a:t>J/m heating; developing probes to measure [R. </a:t>
            </a:r>
            <a:r>
              <a:rPr lang="en-US" dirty="0" err="1"/>
              <a:t>Zgadzaj</a:t>
            </a:r>
            <a:r>
              <a:rPr lang="en-US" dirty="0"/>
              <a:t> et al., Nat Commun 11, 4753 (2020)]</a:t>
            </a:r>
          </a:p>
          <a:p>
            <a:pPr lvl="1"/>
            <a:endParaRPr lang="en-US" dirty="0"/>
          </a:p>
          <a:p>
            <a:pPr marL="9144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tabLst/>
              <a:defRPr/>
            </a:pPr>
            <a:r>
              <a:rPr lang="en-US" dirty="0"/>
              <a:t>Similar study in H2 performed in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R.Pompili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et al., Commun Phys 7, 241(2024).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605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79992-29C9-314F-837F-4DB098924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E3BD14-CBD7-8004-B8FB-80AF689C58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C38DC-79FC-5A05-9822-22CDFC8806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Plasma based accelerators and light sources - need to know rep rate for operation comparable to match conventional equivalents (luminosity and brilliance)</a:t>
            </a:r>
          </a:p>
          <a:p>
            <a:r>
              <a:rPr lang="en-US" dirty="0"/>
              <a:t>Meter scale beam driven plasma targets are more sensitive than e.g. gas jets because there’s no rapid laminar flow </a:t>
            </a:r>
          </a:p>
          <a:p>
            <a:pPr lvl="1"/>
            <a:r>
              <a:rPr lang="en-US" dirty="0"/>
              <a:t>Gas jets also carry complications/limitations at high rep rate</a:t>
            </a:r>
          </a:p>
          <a:p>
            <a:r>
              <a:rPr lang="en-US" dirty="0"/>
              <a:t>How rapidly does a stationary, meter scale plasma recover, and is recovery time dependent on rep rate, beam energy and/or charge?</a:t>
            </a:r>
          </a:p>
          <a:p>
            <a:pPr lvl="1"/>
            <a:r>
              <a:rPr lang="en-US" dirty="0"/>
              <a:t>J/m heating; developing probes to measure [R. </a:t>
            </a:r>
            <a:r>
              <a:rPr lang="en-US" dirty="0" err="1"/>
              <a:t>Zgadzaj</a:t>
            </a:r>
            <a:r>
              <a:rPr lang="en-US" dirty="0"/>
              <a:t> et al., Nat Commun 11, 4753 (2020)]</a:t>
            </a:r>
          </a:p>
          <a:p>
            <a:pPr lvl="1"/>
            <a:endParaRPr lang="en-US" dirty="0"/>
          </a:p>
          <a:p>
            <a:pPr marL="9144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tabLst/>
              <a:defRPr/>
            </a:pPr>
            <a:r>
              <a:rPr lang="en-US" dirty="0"/>
              <a:t>Similar study in H2 performed in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R.Pompili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et al., Commun Phys 7, 241(2024).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531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Repeating every 60 ns can lead to cumulative heating</a:t>
            </a:r>
          </a:p>
        </p:txBody>
      </p:sp>
    </p:spTree>
    <p:extLst>
      <p:ext uri="{BB962C8B-B14F-4D97-AF65-F5344CB8AC3E}">
        <p14:creationId xmlns:p14="http://schemas.microsoft.com/office/powerpoint/2010/main" val="4128973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FF329-829E-7699-629F-66BD39F79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A862E7-D62C-87D2-040C-DD66FCBDC6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03111B-3911-45BF-53C1-20AF47E920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marL="15875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206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Plot in red shows sum of all pixels measured by scattered light from 6 </a:t>
            </a:r>
            <a:r>
              <a:rPr lang="en-US" dirty="0" err="1"/>
              <a:t>mrad</a:t>
            </a:r>
            <a:r>
              <a:rPr lang="en-US" dirty="0"/>
              <a:t> probe in Li with blue showing relative size of trailing e bunch measured in [D’Arcy et al. 2022]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Different beam energies, charge, gas species ( blue line </a:t>
            </a:r>
            <a:r>
              <a:rPr lang="en-US" dirty="0" err="1"/>
              <a:t>Ar</a:t>
            </a:r>
            <a:r>
              <a:rPr lang="en-US" dirty="0"/>
              <a:t> plasma with e density ~10</a:t>
            </a:r>
            <a:r>
              <a:rPr lang="en-US" baseline="30000" dirty="0"/>
              <a:t>17 </a:t>
            </a:r>
            <a:r>
              <a:rPr lang="en-US" dirty="0"/>
              <a:t>cm</a:t>
            </a:r>
            <a:r>
              <a:rPr lang="en-US" baseline="30000" dirty="0"/>
              <a:t>-3</a:t>
            </a:r>
            <a:r>
              <a:rPr lang="en-US" dirty="0"/>
              <a:t>; red line Li density ~5 x 10</a:t>
            </a:r>
            <a:r>
              <a:rPr lang="en-US" baseline="30000" dirty="0"/>
              <a:t>16</a:t>
            </a:r>
            <a:r>
              <a:rPr lang="en-US" dirty="0"/>
              <a:t> cm</a:t>
            </a:r>
            <a:r>
              <a:rPr lang="en-US" baseline="30000" dirty="0"/>
              <a:t>-3</a:t>
            </a:r>
            <a:r>
              <a:rPr lang="en-US" dirty="0"/>
              <a:t>)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68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7/25/2025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791449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7/25/2025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0153901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7/25/2025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0822155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7C82-8F43-4E26-A546-DA8214B1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9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7/25/2025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93014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7/25/2025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631666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7/25/2025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8453827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7/25/2025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0315249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7/25/2025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6888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7/25/2025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1395456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7/25/2025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3227394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7/25/2025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0595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40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gif"/><Relationship Id="rId5" Type="http://schemas.openxmlformats.org/officeDocument/2006/relationships/image" Target="../media/image38.emf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Relationship Id="rId9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70.png"/><Relationship Id="rId7" Type="http://schemas.openxmlformats.org/officeDocument/2006/relationships/image" Target="../media/image25.sv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0" y="742670"/>
            <a:ext cx="9144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3500" dirty="0">
                <a:latin typeface="+mj-lt"/>
              </a:rPr>
              <a:t>Lifetime of 10Hz, 10 GeV Beam Driven Wakes in H2, </a:t>
            </a:r>
            <a:r>
              <a:rPr lang="en-US" sz="3500" dirty="0" err="1">
                <a:latin typeface="+mj-lt"/>
              </a:rPr>
              <a:t>Ar</a:t>
            </a:r>
            <a:r>
              <a:rPr lang="en-US" sz="3500" dirty="0">
                <a:latin typeface="+mj-lt"/>
              </a:rPr>
              <a:t> and Li at the FACET-II Facility</a:t>
            </a:r>
            <a:endParaRPr sz="3500" dirty="0"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CE53982-47C7-4AA2-92B1-BAB7E23FAE64}"/>
              </a:ext>
            </a:extLst>
          </p:cNvPr>
          <p:cNvGrpSpPr/>
          <p:nvPr/>
        </p:nvGrpSpPr>
        <p:grpSpPr>
          <a:xfrm>
            <a:off x="0" y="35851"/>
            <a:ext cx="1490962" cy="1417448"/>
            <a:chOff x="3303214" y="2758382"/>
            <a:chExt cx="1424847" cy="140978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6E8BECC-7A9A-485D-AB25-B99D7323F0AB}"/>
                </a:ext>
              </a:extLst>
            </p:cNvPr>
            <p:cNvSpPr/>
            <p:nvPr/>
          </p:nvSpPr>
          <p:spPr>
            <a:xfrm>
              <a:off x="3345495" y="2787041"/>
              <a:ext cx="1364292" cy="1364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0B727DF-6F38-40BB-B71C-E966937FC6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03214" y="2758382"/>
              <a:ext cx="1424847" cy="1409786"/>
            </a:xfrm>
            <a:prstGeom prst="rect">
              <a:avLst/>
            </a:prstGeom>
          </p:spPr>
        </p:pic>
      </p:grpSp>
      <p:sp>
        <p:nvSpPr>
          <p:cNvPr id="2" name="Google Shape;55;p13">
            <a:extLst>
              <a:ext uri="{FF2B5EF4-FFF2-40B4-BE49-F238E27FC236}">
                <a16:creationId xmlns:a16="http://schemas.microsoft.com/office/drawing/2014/main" id="{A83F9E30-94AD-873C-0AC8-018C5E29A56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11699" y="2617127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Jason Brooks, </a:t>
            </a:r>
            <a:r>
              <a:rPr lang="en-US" dirty="0" err="1"/>
              <a:t>Rafal</a:t>
            </a:r>
            <a:r>
              <a:rPr lang="en-US" dirty="0"/>
              <a:t> </a:t>
            </a:r>
            <a:r>
              <a:rPr lang="en-US" dirty="0" err="1"/>
              <a:t>Zgadzaj</a:t>
            </a:r>
            <a:r>
              <a:rPr lang="en-US" dirty="0"/>
              <a:t>, Timothy Araujo, Robert </a:t>
            </a:r>
            <a:r>
              <a:rPr lang="en-US" dirty="0" err="1"/>
              <a:t>Ariniello</a:t>
            </a:r>
            <a:r>
              <a:rPr lang="en-US" dirty="0"/>
              <a:t>, Michael Downer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8C59F2-A85B-D370-1794-576FD2864739}"/>
              </a:ext>
            </a:extLst>
          </p:cNvPr>
          <p:cNvSpPr txBox="1"/>
          <p:nvPr/>
        </p:nvSpPr>
        <p:spPr>
          <a:xfrm>
            <a:off x="931632" y="4153608"/>
            <a:ext cx="72807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E</a:t>
            </a:r>
            <a:r>
              <a:rPr lang="en-US" sz="1800" b="1" dirty="0">
                <a:solidFill>
                  <a:schemeClr val="tx1"/>
                </a:solidFill>
              </a:rPr>
              <a:t>xperiment Goal</a:t>
            </a:r>
            <a:r>
              <a:rPr lang="en-US" sz="1800" dirty="0">
                <a:solidFill>
                  <a:schemeClr val="tx1"/>
                </a:solidFill>
              </a:rPr>
              <a:t>:  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observe, analyze, understand 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post-wake plasma recovery 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its potential bearing on accelerator repetition rates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71BD5D-E80F-8935-DB92-8F48D6CA1349}"/>
              </a:ext>
            </a:extLst>
          </p:cNvPr>
          <p:cNvSpPr txBox="1"/>
          <p:nvPr/>
        </p:nvSpPr>
        <p:spPr>
          <a:xfrm>
            <a:off x="-33611" y="3206870"/>
            <a:ext cx="9202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E-224 publications</a:t>
            </a:r>
            <a:r>
              <a:rPr lang="en-US" sz="1400" dirty="0">
                <a:solidFill>
                  <a:srgbClr val="FF0000"/>
                </a:solidFill>
              </a:rPr>
              <a:t>: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Zgadzaj</a:t>
            </a:r>
            <a:r>
              <a:rPr lang="en-US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 al</a:t>
            </a:r>
            <a:r>
              <a:rPr lang="en-US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., “Dissipation of electron-beam-driven plasma wakes,” </a:t>
            </a:r>
            <a:r>
              <a:rPr lang="en-US" sz="1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Nature Commun.</a:t>
            </a:r>
            <a:r>
              <a:rPr lang="en-US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en-US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4753 (2020).</a:t>
            </a:r>
          </a:p>
          <a:p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</a:rPr>
              <a:t>		 </a:t>
            </a:r>
            <a:r>
              <a:rPr lang="en-US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Khudyakov </a:t>
            </a:r>
            <a:r>
              <a:rPr lang="en-US" sz="1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et al</a:t>
            </a:r>
            <a:r>
              <a:rPr lang="en-US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., "Ion dynamics driven by strongly nonlinear plasma wake," </a:t>
            </a:r>
            <a:r>
              <a:rPr lang="en-US" sz="1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PPCF</a:t>
            </a:r>
            <a:r>
              <a:rPr lang="en-US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64</a:t>
            </a:r>
            <a:r>
              <a:rPr lang="en-US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045003 (2022).</a:t>
            </a:r>
          </a:p>
          <a:p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		</a:t>
            </a:r>
            <a:r>
              <a:rPr lang="en-US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Chang </a:t>
            </a:r>
            <a:r>
              <a:rPr lang="en-US" sz="1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et al</a:t>
            </a:r>
            <a:r>
              <a:rPr lang="en-US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., "Faraday rotation study of plasma bubbles in GeV </a:t>
            </a:r>
            <a:r>
              <a:rPr lang="en-US" sz="1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wakefield</a:t>
            </a:r>
            <a:r>
              <a:rPr lang="en-US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accelerators," </a:t>
            </a:r>
            <a:r>
              <a:rPr lang="en-US" sz="1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PoP</a:t>
            </a:r>
            <a:r>
              <a:rPr lang="en-US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28</a:t>
            </a:r>
            <a:r>
              <a:rPr lang="en-US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123105 (2021). </a:t>
            </a:r>
          </a:p>
          <a:p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		 Silva </a:t>
            </a:r>
            <a:r>
              <a:rPr lang="en-US" sz="1400" i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et al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., “Stable positron acceleration in thin, warm, hollow plasma channels,“ </a:t>
            </a:r>
            <a:r>
              <a:rPr lang="en-US" sz="1400" i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PRL 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127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104801 (2021)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3853B3B-9C02-710C-73E1-B6D673389A02}"/>
              </a:ext>
            </a:extLst>
          </p:cNvPr>
          <p:cNvGrpSpPr/>
          <p:nvPr/>
        </p:nvGrpSpPr>
        <p:grpSpPr>
          <a:xfrm>
            <a:off x="6038940" y="128780"/>
            <a:ext cx="2793359" cy="1650083"/>
            <a:chOff x="9156700" y="0"/>
            <a:chExt cx="3035300" cy="1981200"/>
          </a:xfrm>
        </p:grpSpPr>
        <p:pic>
          <p:nvPicPr>
            <p:cNvPr id="9" name="Picture 8" descr="Diagram of a diagram of a heat pipe&#10;&#10;Description automatically generated">
              <a:extLst>
                <a:ext uri="{FF2B5EF4-FFF2-40B4-BE49-F238E27FC236}">
                  <a16:creationId xmlns:a16="http://schemas.microsoft.com/office/drawing/2014/main" id="{AB4E3ACE-BEE9-AB0C-F267-8F6A2F22F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56700" y="0"/>
              <a:ext cx="3035300" cy="19812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9A89DAA-D7D0-3DAA-D5ED-990588DFFF70}"/>
                </a:ext>
              </a:extLst>
            </p:cNvPr>
            <p:cNvSpPr/>
            <p:nvPr/>
          </p:nvSpPr>
          <p:spPr>
            <a:xfrm>
              <a:off x="9156700" y="0"/>
              <a:ext cx="450596" cy="402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B277DE3-4E01-E21F-837A-F80F50C15C2B}"/>
              </a:ext>
            </a:extLst>
          </p:cNvPr>
          <p:cNvSpPr txBox="1"/>
          <p:nvPr/>
        </p:nvSpPr>
        <p:spPr>
          <a:xfrm>
            <a:off x="2633637" y="-2309"/>
            <a:ext cx="377462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/>
              <a:t>Summary of main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D0276A5-E663-C38D-283C-FB23B8F83CAC}"/>
                  </a:ext>
                </a:extLst>
              </p:cNvPr>
              <p:cNvSpPr txBox="1"/>
              <p:nvPr/>
            </p:nvSpPr>
            <p:spPr>
              <a:xfrm>
                <a:off x="502973" y="885610"/>
                <a:ext cx="951094" cy="341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𝑟𝑒𝑐𝑜𝑣𝑒𝑟𝑦</m:t>
                          </m:r>
                        </m:sub>
                      </m:sSub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D0276A5-E663-C38D-283C-FB23B8F83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73" y="885610"/>
                <a:ext cx="951094" cy="3413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D2F4E39F-D633-96EB-06D6-7169DC93FB3A}"/>
              </a:ext>
            </a:extLst>
          </p:cNvPr>
          <p:cNvSpPr txBox="1"/>
          <p:nvPr/>
        </p:nvSpPr>
        <p:spPr>
          <a:xfrm>
            <a:off x="1516593" y="737371"/>
            <a:ext cx="69762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plasma</a:t>
            </a:r>
          </a:p>
          <a:p>
            <a:r>
              <a:rPr lang="en-US" sz="1350" u="sng"/>
              <a:t>species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112B2BC-D36A-6536-4CB9-5351F4493B15}"/>
              </a:ext>
            </a:extLst>
          </p:cNvPr>
          <p:cNvSpPr txBox="1"/>
          <p:nvPr/>
        </p:nvSpPr>
        <p:spPr>
          <a:xfrm>
            <a:off x="3215079" y="906031"/>
            <a:ext cx="13058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u="sng" dirty="0"/>
              <a:t>Probe method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1C784F-142E-194A-21C7-7AB120EB5AF8}"/>
              </a:ext>
            </a:extLst>
          </p:cNvPr>
          <p:cNvSpPr txBox="1"/>
          <p:nvPr/>
        </p:nvSpPr>
        <p:spPr>
          <a:xfrm>
            <a:off x="709148" y="2410923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...1 µs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B4A173D-9B0C-F247-5C54-EB3E796401B1}"/>
              </a:ext>
            </a:extLst>
          </p:cNvPr>
          <p:cNvSpPr txBox="1"/>
          <p:nvPr/>
        </p:nvSpPr>
        <p:spPr>
          <a:xfrm>
            <a:off x="1710338" y="2412850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C1A42BB-0065-1EFA-0A9C-6CC1E82A75E2}"/>
              </a:ext>
            </a:extLst>
          </p:cNvPr>
          <p:cNvSpPr txBox="1"/>
          <p:nvPr/>
        </p:nvSpPr>
        <p:spPr>
          <a:xfrm>
            <a:off x="2531388" y="2416199"/>
            <a:ext cx="217867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near-forward light scatter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E9583B0-4336-BE32-D068-EE7F1E45D07F}"/>
              </a:ext>
            </a:extLst>
          </p:cNvPr>
          <p:cNvSpPr txBox="1"/>
          <p:nvPr/>
        </p:nvSpPr>
        <p:spPr>
          <a:xfrm>
            <a:off x="536267" y="1814903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...0.3 µs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410DBDB-D681-507F-00D1-0F6EF27C7104}"/>
              </a:ext>
            </a:extLst>
          </p:cNvPr>
          <p:cNvSpPr txBox="1"/>
          <p:nvPr/>
        </p:nvSpPr>
        <p:spPr>
          <a:xfrm>
            <a:off x="1693862" y="1807052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</a:t>
            </a:r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0E896C4-B7F3-2957-0AE6-F95D4A783FC8}"/>
              </a:ext>
            </a:extLst>
          </p:cNvPr>
          <p:cNvSpPr txBox="1"/>
          <p:nvPr/>
        </p:nvSpPr>
        <p:spPr>
          <a:xfrm>
            <a:off x="2550438" y="1824913"/>
            <a:ext cx="272587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grazing-incidence </a:t>
            </a:r>
            <a:r>
              <a:rPr lang="en-US" sz="1500" dirty="0" err="1"/>
              <a:t>shadowgraphy</a:t>
            </a:r>
            <a:endParaRPr lang="en-US" sz="15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851964A-88BB-4246-87A9-49784D2CE4F4}"/>
              </a:ext>
            </a:extLst>
          </p:cNvPr>
          <p:cNvSpPr txBox="1"/>
          <p:nvPr/>
        </p:nvSpPr>
        <p:spPr>
          <a:xfrm>
            <a:off x="424897" y="2128321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...0.07 µs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35C8DD5-DE16-C985-0773-5210A1E1EB70}"/>
              </a:ext>
            </a:extLst>
          </p:cNvPr>
          <p:cNvSpPr txBox="1"/>
          <p:nvPr/>
        </p:nvSpPr>
        <p:spPr>
          <a:xfrm>
            <a:off x="1711521" y="2129593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</a:t>
            </a:r>
            <a:r>
              <a:rPr lang="en-US" baseline="-25000"/>
              <a:t>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E56873D-84D6-FA70-64A7-AC1176FEC569}"/>
              </a:ext>
            </a:extLst>
          </p:cNvPr>
          <p:cNvSpPr txBox="1"/>
          <p:nvPr/>
        </p:nvSpPr>
        <p:spPr>
          <a:xfrm>
            <a:off x="3672910" y="2166421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ADEC992-F9AD-BB2A-D3F0-9334AB0FD59D}"/>
              </a:ext>
            </a:extLst>
          </p:cNvPr>
          <p:cNvCxnSpPr/>
          <p:nvPr/>
        </p:nvCxnSpPr>
        <p:spPr>
          <a:xfrm>
            <a:off x="559830" y="1173611"/>
            <a:ext cx="68786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E77971C9-D5DB-CF6F-68BA-85188AF3E85B}"/>
              </a:ext>
            </a:extLst>
          </p:cNvPr>
          <p:cNvSpPr txBox="1"/>
          <p:nvPr/>
        </p:nvSpPr>
        <p:spPr>
          <a:xfrm>
            <a:off x="295981" y="3103807"/>
            <a:ext cx="500223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aseline="30000" dirty="0">
                <a:solidFill>
                  <a:srgbClr val="FF0000"/>
                </a:solidFill>
              </a:rPr>
              <a:t>2</a:t>
            </a:r>
            <a:r>
              <a:rPr lang="en-US" sz="1050" dirty="0">
                <a:solidFill>
                  <a:srgbClr val="FF0000"/>
                </a:solidFill>
              </a:rPr>
              <a:t>D’Arcy </a:t>
            </a:r>
            <a:r>
              <a:rPr lang="en-US" sz="1050" i="1" dirty="0">
                <a:solidFill>
                  <a:srgbClr val="FF0000"/>
                </a:solidFill>
              </a:rPr>
              <a:t>et al. “Recovery time of a plasma-</a:t>
            </a:r>
            <a:r>
              <a:rPr lang="en-US" sz="1050" i="1" dirty="0" err="1">
                <a:solidFill>
                  <a:srgbClr val="FF0000"/>
                </a:solidFill>
              </a:rPr>
              <a:t>wakefield</a:t>
            </a:r>
            <a:r>
              <a:rPr lang="en-US" sz="1050" i="1" dirty="0">
                <a:solidFill>
                  <a:srgbClr val="FF0000"/>
                </a:solidFill>
              </a:rPr>
              <a:t> accelerator.” Nature </a:t>
            </a:r>
            <a:r>
              <a:rPr lang="en-US" sz="1050" b="1" dirty="0">
                <a:solidFill>
                  <a:srgbClr val="FF0000"/>
                </a:solidFill>
              </a:rPr>
              <a:t>603</a:t>
            </a:r>
            <a:r>
              <a:rPr lang="en-US" sz="1050" i="1" dirty="0">
                <a:solidFill>
                  <a:srgbClr val="FF0000"/>
                </a:solidFill>
              </a:rPr>
              <a:t>, 58 (2022).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C6D3A-DAE9-0872-DA64-FFD5A34467B1}"/>
              </a:ext>
            </a:extLst>
          </p:cNvPr>
          <p:cNvSpPr txBox="1"/>
          <p:nvPr/>
        </p:nvSpPr>
        <p:spPr>
          <a:xfrm>
            <a:off x="6281728" y="910422"/>
            <a:ext cx="228549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u="sng" dirty="0"/>
              <a:t>Wake excitation conditions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86735C-BF9D-548D-D8E8-ACFB37B389A6}"/>
              </a:ext>
            </a:extLst>
          </p:cNvPr>
          <p:cNvSpPr txBox="1"/>
          <p:nvPr/>
        </p:nvSpPr>
        <p:spPr>
          <a:xfrm>
            <a:off x="482306" y="2706219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...&gt;10 µs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C504F4-FA75-0DC2-F998-E48D3299E1F3}"/>
              </a:ext>
            </a:extLst>
          </p:cNvPr>
          <p:cNvSpPr txBox="1"/>
          <p:nvPr/>
        </p:nvSpPr>
        <p:spPr>
          <a:xfrm>
            <a:off x="1674409" y="2694896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AFF7ED-39E3-35A8-9C5E-FB9D5632E03A}"/>
              </a:ext>
            </a:extLst>
          </p:cNvPr>
          <p:cNvSpPr txBox="1"/>
          <p:nvPr/>
        </p:nvSpPr>
        <p:spPr>
          <a:xfrm>
            <a:off x="2527124" y="2714948"/>
            <a:ext cx="23753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Bessel-beam interferometry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A2857C6-AA08-EB49-A971-61275DD77535}"/>
              </a:ext>
            </a:extLst>
          </p:cNvPr>
          <p:cNvGrpSpPr/>
          <p:nvPr/>
        </p:nvGrpSpPr>
        <p:grpSpPr>
          <a:xfrm>
            <a:off x="416659" y="1512029"/>
            <a:ext cx="5651516" cy="315019"/>
            <a:chOff x="3035329" y="3579704"/>
            <a:chExt cx="7535354" cy="52137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BC8CDE5-4ACD-5C6E-DF27-C7F8F8EC4AA1}"/>
                </a:ext>
              </a:extLst>
            </p:cNvPr>
            <p:cNvSpPr txBox="1"/>
            <p:nvPr/>
          </p:nvSpPr>
          <p:spPr>
            <a:xfrm>
              <a:off x="3035329" y="3579704"/>
              <a:ext cx="1381148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2F19FF"/>
                  </a:solidFill>
                </a:rPr>
                <a:t>...0.06 µs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DDDA3F-6ECA-C16B-AB96-B3B456570CF1}"/>
                </a:ext>
              </a:extLst>
            </p:cNvPr>
            <p:cNvSpPr txBox="1"/>
            <p:nvPr/>
          </p:nvSpPr>
          <p:spPr>
            <a:xfrm>
              <a:off x="4750828" y="3608636"/>
              <a:ext cx="530488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F19FF"/>
                  </a:solidFill>
                </a:rPr>
                <a:t>Ar</a:t>
              </a:r>
              <a:endParaRPr lang="en-US" dirty="0">
                <a:solidFill>
                  <a:srgbClr val="2F19FF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1324B7B-DF73-DCB4-E75A-2E1318D17AF7}"/>
                </a:ext>
              </a:extLst>
            </p:cNvPr>
            <p:cNvSpPr txBox="1"/>
            <p:nvPr/>
          </p:nvSpPr>
          <p:spPr>
            <a:xfrm>
              <a:off x="5863240" y="3597792"/>
              <a:ext cx="4707443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solidFill>
                    <a:srgbClr val="2F19FF"/>
                  </a:solidFill>
                </a:rPr>
                <a:t>recovery of wake-accelerated e- properties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F32E0C3-2408-4A39-371A-026FEE68AA21}"/>
              </a:ext>
            </a:extLst>
          </p:cNvPr>
          <p:cNvSpPr txBox="1"/>
          <p:nvPr/>
        </p:nvSpPr>
        <p:spPr>
          <a:xfrm>
            <a:off x="6203739" y="1538646"/>
            <a:ext cx="256925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2F19FF"/>
                </a:solidFill>
              </a:rPr>
              <a:t>1 GeV, 0.5 </a:t>
            </a:r>
            <a:r>
              <a:rPr lang="en-US" sz="1500" dirty="0" err="1">
                <a:solidFill>
                  <a:srgbClr val="2F19FF"/>
                </a:solidFill>
              </a:rPr>
              <a:t>nC</a:t>
            </a:r>
            <a:r>
              <a:rPr lang="en-US" sz="1500" dirty="0">
                <a:solidFill>
                  <a:srgbClr val="2F19FF"/>
                </a:solidFill>
              </a:rPr>
              <a:t> drive bunch</a:t>
            </a:r>
            <a:r>
              <a:rPr lang="en-US" sz="1500" baseline="30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7A95BA-68CB-6A99-7891-99492801034F}"/>
              </a:ext>
            </a:extLst>
          </p:cNvPr>
          <p:cNvSpPr txBox="1"/>
          <p:nvPr/>
        </p:nvSpPr>
        <p:spPr>
          <a:xfrm>
            <a:off x="6193271" y="1812758"/>
            <a:ext cx="256925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/>
              <a:t>10 GeV, 2 </a:t>
            </a:r>
            <a:r>
              <a:rPr lang="en-US" sz="1500" dirty="0" err="1"/>
              <a:t>nC</a:t>
            </a:r>
            <a:r>
              <a:rPr lang="en-US" sz="1500" dirty="0"/>
              <a:t> drive bunch</a:t>
            </a:r>
            <a:r>
              <a:rPr lang="en-US" sz="1500" baseline="300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CFA82C-CED8-669C-B11B-3CFD613C662E}"/>
              </a:ext>
            </a:extLst>
          </p:cNvPr>
          <p:cNvSpPr txBox="1"/>
          <p:nvPr/>
        </p:nvSpPr>
        <p:spPr>
          <a:xfrm>
            <a:off x="6969439" y="2128321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67E747-2C5A-E184-2EDC-D9D0286BDC65}"/>
              </a:ext>
            </a:extLst>
          </p:cNvPr>
          <p:cNvSpPr txBox="1"/>
          <p:nvPr/>
        </p:nvSpPr>
        <p:spPr>
          <a:xfrm>
            <a:off x="6970237" y="2418939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C55A88-18B9-1E45-6F20-88C986212881}"/>
              </a:ext>
            </a:extLst>
          </p:cNvPr>
          <p:cNvSpPr txBox="1"/>
          <p:nvPr/>
        </p:nvSpPr>
        <p:spPr>
          <a:xfrm>
            <a:off x="6969439" y="2673161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“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06E452-DEB0-2EB4-ABF7-5B43EE82B252}"/>
              </a:ext>
            </a:extLst>
          </p:cNvPr>
          <p:cNvSpPr txBox="1"/>
          <p:nvPr/>
        </p:nvSpPr>
        <p:spPr>
          <a:xfrm>
            <a:off x="300465" y="3243597"/>
            <a:ext cx="104675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aseline="30000" dirty="0">
                <a:solidFill>
                  <a:srgbClr val="FF0000"/>
                </a:solidFill>
              </a:rPr>
              <a:t>3</a:t>
            </a:r>
            <a:r>
              <a:rPr lang="en-US" sz="1050" dirty="0">
                <a:solidFill>
                  <a:srgbClr val="FF0000"/>
                </a:solidFill>
              </a:rPr>
              <a:t>This work</a:t>
            </a:r>
            <a:endParaRPr lang="en-US" sz="1050" i="1" dirty="0">
              <a:solidFill>
                <a:srgbClr val="FF0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494300E-8555-BA31-AD87-FB4CBF5E5F00}"/>
              </a:ext>
            </a:extLst>
          </p:cNvPr>
          <p:cNvGrpSpPr/>
          <p:nvPr/>
        </p:nvGrpSpPr>
        <p:grpSpPr>
          <a:xfrm>
            <a:off x="213144" y="3438110"/>
            <a:ext cx="8907544" cy="1520853"/>
            <a:chOff x="305721" y="4532310"/>
            <a:chExt cx="11876723" cy="2253955"/>
          </a:xfrm>
        </p:grpSpPr>
        <p:sp>
          <p:nvSpPr>
            <p:cNvPr id="3" name="Rounded Rectangle 65">
              <a:extLst>
                <a:ext uri="{FF2B5EF4-FFF2-40B4-BE49-F238E27FC236}">
                  <a16:creationId xmlns:a16="http://schemas.microsoft.com/office/drawing/2014/main" id="{69452304-5E94-1B16-EE0F-9930D828FC71}"/>
                </a:ext>
              </a:extLst>
            </p:cNvPr>
            <p:cNvSpPr/>
            <p:nvPr/>
          </p:nvSpPr>
          <p:spPr>
            <a:xfrm>
              <a:off x="305721" y="4594621"/>
              <a:ext cx="11695779" cy="219164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AF8B7CA-D5B1-85E4-3631-E2693A89FDE1}"/>
                </a:ext>
              </a:extLst>
            </p:cNvPr>
            <p:cNvSpPr txBox="1"/>
            <p:nvPr/>
          </p:nvSpPr>
          <p:spPr>
            <a:xfrm>
              <a:off x="329198" y="5040141"/>
              <a:ext cx="1185324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• </a:t>
              </a:r>
              <a:r>
                <a:rPr lang="en-US" b="1" dirty="0"/>
                <a:t>Calibrate</a:t>
              </a:r>
              <a:r>
                <a:rPr lang="en-US" dirty="0"/>
                <a:t> optical methods for conditions of </a:t>
              </a:r>
              <a:r>
                <a:rPr lang="en-US" dirty="0">
                  <a:solidFill>
                    <a:srgbClr val="FF0000"/>
                  </a:solidFill>
                </a:rPr>
                <a:t>Ref. 1,2</a:t>
              </a:r>
              <a:r>
                <a:rPr lang="en-US" dirty="0"/>
                <a:t>:  e.g. </a:t>
              </a:r>
              <a:r>
                <a:rPr lang="en-US" dirty="0">
                  <a:solidFill>
                    <a:srgbClr val="2F19FF"/>
                  </a:solidFill>
                </a:rPr>
                <a:t>10 GeV, sub-</a:t>
              </a:r>
              <a:r>
                <a:rPr lang="en-US" dirty="0" err="1">
                  <a:solidFill>
                    <a:srgbClr val="2F19FF"/>
                  </a:solidFill>
                </a:rPr>
                <a:t>nC</a:t>
              </a:r>
              <a:r>
                <a:rPr lang="en-US" dirty="0">
                  <a:solidFill>
                    <a:srgbClr val="2F19FF"/>
                  </a:solidFill>
                </a:rPr>
                <a:t> excitation of </a:t>
              </a:r>
              <a:r>
                <a:rPr lang="en-US" dirty="0" err="1">
                  <a:solidFill>
                    <a:srgbClr val="2F19FF"/>
                  </a:solidFill>
                </a:rPr>
                <a:t>Ar</a:t>
              </a:r>
              <a:r>
                <a:rPr lang="en-US" dirty="0">
                  <a:solidFill>
                    <a:srgbClr val="2F19FF"/>
                  </a:solidFill>
                </a:rPr>
                <a:t>, H</a:t>
              </a:r>
              <a:r>
                <a:rPr lang="en-US" baseline="-25000" dirty="0">
                  <a:solidFill>
                    <a:srgbClr val="2F19FF"/>
                  </a:solidFill>
                </a:rPr>
                <a:t>2</a:t>
              </a:r>
              <a:endParaRPr lang="en-US" dirty="0">
                <a:solidFill>
                  <a:srgbClr val="2F19FF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05F612-E8E2-38E1-0872-45B801ABBD53}"/>
                </a:ext>
              </a:extLst>
            </p:cNvPr>
            <p:cNvSpPr txBox="1"/>
            <p:nvPr/>
          </p:nvSpPr>
          <p:spPr>
            <a:xfrm>
              <a:off x="2467997" y="4532310"/>
              <a:ext cx="725600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b="1" dirty="0"/>
                <a:t>Requirements for an impactful study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1C54C70-45CD-98FF-A8A7-1DE062D7CAEB}"/>
                </a:ext>
              </a:extLst>
            </p:cNvPr>
            <p:cNvSpPr txBox="1"/>
            <p:nvPr/>
          </p:nvSpPr>
          <p:spPr>
            <a:xfrm>
              <a:off x="535766" y="5448300"/>
              <a:ext cx="539002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This will require laser pre-ionization of </a:t>
              </a:r>
              <a:r>
                <a:rPr lang="en-US" dirty="0" err="1"/>
                <a:t>Ar</a:t>
              </a:r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27E29BB-2389-3C64-732C-3E502577A0EF}"/>
                </a:ext>
              </a:extLst>
            </p:cNvPr>
            <p:cNvSpPr txBox="1"/>
            <p:nvPr/>
          </p:nvSpPr>
          <p:spPr>
            <a:xfrm>
              <a:off x="5845077" y="5446006"/>
              <a:ext cx="51338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⇒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87B61C7-CCE0-0A96-892B-4C28D645EF40}"/>
                </a:ext>
              </a:extLst>
            </p:cNvPr>
            <p:cNvSpPr txBox="1"/>
            <p:nvPr/>
          </p:nvSpPr>
          <p:spPr>
            <a:xfrm>
              <a:off x="6310871" y="5437181"/>
              <a:ext cx="576884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/>
                <a:t>independent probe laser </a:t>
              </a:r>
              <a:r>
                <a:rPr lang="en-US"/>
                <a:t>needed for ∆</a:t>
              </a:r>
              <a:r>
                <a:rPr lang="en-US" i="1"/>
                <a:t>t</a:t>
              </a:r>
              <a:r>
                <a:rPr lang="en-US"/>
                <a:t> </a:t>
              </a: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~</a:t>
              </a:r>
              <a:r>
                <a:rPr lang="en-US"/>
                <a:t> µs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5F5F1AB-8492-60AD-1DDD-9E2EB789545C}"/>
                </a:ext>
              </a:extLst>
            </p:cNvPr>
            <p:cNvSpPr txBox="1"/>
            <p:nvPr/>
          </p:nvSpPr>
          <p:spPr>
            <a:xfrm>
              <a:off x="306101" y="5980809"/>
              <a:ext cx="619776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• Address </a:t>
              </a:r>
              <a:r>
                <a:rPr lang="en-US" b="1" dirty="0"/>
                <a:t>cumulative plasma heating </a:t>
              </a:r>
              <a:r>
                <a:rPr lang="en-US" dirty="0"/>
                <a:t>question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1901372-B7EC-0ED2-889D-C252ED34C3AE}"/>
                </a:ext>
              </a:extLst>
            </p:cNvPr>
            <p:cNvSpPr txBox="1"/>
            <p:nvPr/>
          </p:nvSpPr>
          <p:spPr>
            <a:xfrm>
              <a:off x="6171463" y="5978665"/>
              <a:ext cx="51338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⇒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DBEE30C-B283-2175-2B67-F9F19453041A}"/>
                </a:ext>
              </a:extLst>
            </p:cNvPr>
            <p:cNvSpPr txBox="1"/>
            <p:nvPr/>
          </p:nvSpPr>
          <p:spPr>
            <a:xfrm>
              <a:off x="6462592" y="5974326"/>
              <a:ext cx="529281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measure </a:t>
              </a:r>
              <a:r>
                <a:rPr lang="en-US" b="1" dirty="0"/>
                <a:t>vessel heating </a:t>
              </a:r>
              <a:r>
                <a:rPr lang="en-US" dirty="0"/>
                <a:t>at</a:t>
              </a:r>
              <a:r>
                <a:rPr lang="en-US" b="1" dirty="0"/>
                <a:t> 10 </a:t>
              </a:r>
              <a:r>
                <a:rPr lang="en-US" dirty="0"/>
                <a:t>and </a:t>
              </a:r>
              <a:r>
                <a:rPr lang="en-US" b="1" dirty="0"/>
                <a:t>30 Hz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FCBE830-6B3D-E7C9-AE2A-1C7D267C06D3}"/>
              </a:ext>
            </a:extLst>
          </p:cNvPr>
          <p:cNvGrpSpPr/>
          <p:nvPr/>
        </p:nvGrpSpPr>
        <p:grpSpPr>
          <a:xfrm>
            <a:off x="-48786" y="1236054"/>
            <a:ext cx="5215700" cy="386813"/>
            <a:chOff x="2376294" y="3579704"/>
            <a:chExt cx="6954268" cy="6401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1AF30848-8DAC-41F4-1840-8B3F5C49ACF6}"/>
                    </a:ext>
                  </a:extLst>
                </p:cNvPr>
                <p:cNvSpPr txBox="1"/>
                <p:nvPr/>
              </p:nvSpPr>
              <p:spPr>
                <a:xfrm>
                  <a:off x="2376294" y="3579704"/>
                  <a:ext cx="2011578" cy="6112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1"/>
                      </a:solidFill>
                    </a:rPr>
                    <a:t>...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a14:m>
                  <a:r>
                    <a:rPr lang="en-US" dirty="0">
                      <a:solidFill>
                        <a:schemeClr val="accent1"/>
                      </a:solidFill>
                    </a:rPr>
                    <a:t> µs</a:t>
                  </a: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1AF30848-8DAC-41F4-1840-8B3F5C49AC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6294" y="3579704"/>
                  <a:ext cx="2011578" cy="611265"/>
                </a:xfrm>
                <a:prstGeom prst="rect">
                  <a:avLst/>
                </a:prstGeom>
                <a:blipFill>
                  <a:blip r:embed="rId3"/>
                  <a:stretch>
                    <a:fillRect l="-3644" t="-10000" r="-2834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1D9A502-8BD9-7D7C-C176-416830688088}"/>
                </a:ext>
              </a:extLst>
            </p:cNvPr>
            <p:cNvSpPr txBox="1"/>
            <p:nvPr/>
          </p:nvSpPr>
          <p:spPr>
            <a:xfrm>
              <a:off x="4717875" y="3608636"/>
              <a:ext cx="543312" cy="611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H</a:t>
              </a:r>
              <a:r>
                <a:rPr lang="en-US" baseline="-25000" dirty="0">
                  <a:solidFill>
                    <a:schemeClr val="accent1"/>
                  </a:solidFill>
                </a:rPr>
                <a:t>2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873EA9D-4040-A993-87CF-E3256B65E3C3}"/>
                </a:ext>
              </a:extLst>
            </p:cNvPr>
            <p:cNvSpPr txBox="1"/>
            <p:nvPr/>
          </p:nvSpPr>
          <p:spPr>
            <a:xfrm>
              <a:off x="5830287" y="3597792"/>
              <a:ext cx="3500275" cy="534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solidFill>
                    <a:schemeClr val="accent1"/>
                  </a:solidFill>
                </a:rPr>
                <a:t>recovery of probe e- properties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1E76950-222E-AF42-61CB-7043BFCA2466}"/>
              </a:ext>
            </a:extLst>
          </p:cNvPr>
          <p:cNvSpPr txBox="1"/>
          <p:nvPr/>
        </p:nvSpPr>
        <p:spPr>
          <a:xfrm>
            <a:off x="6199617" y="1262671"/>
            <a:ext cx="256925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</a:rPr>
              <a:t>0.084 GeV, 0.5 </a:t>
            </a:r>
            <a:r>
              <a:rPr lang="en-US" sz="1500" dirty="0" err="1">
                <a:solidFill>
                  <a:schemeClr val="accent1"/>
                </a:solidFill>
              </a:rPr>
              <a:t>nC</a:t>
            </a:r>
            <a:r>
              <a:rPr lang="en-US" sz="1500" dirty="0">
                <a:solidFill>
                  <a:schemeClr val="accent1"/>
                </a:solidFill>
              </a:rPr>
              <a:t> drive bunch</a:t>
            </a:r>
            <a:r>
              <a:rPr lang="en-US" sz="1500" baseline="300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680A4EF-C696-6025-2F4F-E2B9249A5267}"/>
              </a:ext>
            </a:extLst>
          </p:cNvPr>
          <p:cNvSpPr txBox="1"/>
          <p:nvPr/>
        </p:nvSpPr>
        <p:spPr>
          <a:xfrm>
            <a:off x="285107" y="2928732"/>
            <a:ext cx="826960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i="1" baseline="30000" dirty="0">
                <a:solidFill>
                  <a:srgbClr val="FF0000"/>
                </a:solidFill>
              </a:rPr>
              <a:t>1</a:t>
            </a:r>
            <a:r>
              <a:rPr lang="fr-FR" sz="1050" i="1" dirty="0" err="1">
                <a:solidFill>
                  <a:srgbClr val="FF0000"/>
                </a:solidFill>
              </a:rPr>
              <a:t>R.Pompili</a:t>
            </a:r>
            <a:r>
              <a:rPr lang="fr-FR" sz="1050" i="1" dirty="0">
                <a:solidFill>
                  <a:srgbClr val="FF0000"/>
                </a:solidFill>
              </a:rPr>
              <a:t> et al., </a:t>
            </a:r>
            <a:r>
              <a:rPr lang="en-US" sz="1050" i="1" dirty="0">
                <a:solidFill>
                  <a:srgbClr val="FF0000"/>
                </a:solidFill>
              </a:rPr>
              <a:t>“Recovery of hydrogen plasma at the sub-nanosecond timescale in a plasma-</a:t>
            </a:r>
            <a:r>
              <a:rPr lang="en-US" sz="1050" i="1" dirty="0" err="1">
                <a:solidFill>
                  <a:srgbClr val="FF0000"/>
                </a:solidFill>
              </a:rPr>
              <a:t>wakefield</a:t>
            </a:r>
            <a:r>
              <a:rPr lang="en-US" sz="1050" i="1" dirty="0">
                <a:solidFill>
                  <a:srgbClr val="FF0000"/>
                </a:solidFill>
              </a:rPr>
              <a:t> accelerator” </a:t>
            </a:r>
            <a:r>
              <a:rPr lang="fr-FR" sz="1050" i="1" dirty="0">
                <a:solidFill>
                  <a:srgbClr val="FF0000"/>
                </a:solidFill>
              </a:rPr>
              <a:t>Commun Phys </a:t>
            </a:r>
            <a:r>
              <a:rPr lang="fr-FR" sz="1050" b="1" i="1" dirty="0">
                <a:solidFill>
                  <a:srgbClr val="FF0000"/>
                </a:solidFill>
              </a:rPr>
              <a:t>7</a:t>
            </a:r>
            <a:r>
              <a:rPr lang="fr-FR" sz="1050" i="1" dirty="0">
                <a:solidFill>
                  <a:srgbClr val="FF0000"/>
                </a:solidFill>
              </a:rPr>
              <a:t>, 241(2024).</a:t>
            </a:r>
            <a:endParaRPr lang="en-US" sz="105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2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C1C89-57CD-4685-9070-BED122EE3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966F3-B081-025F-BDB0-EA1A7B1C3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Thanks to Mark Hogan, Brendan O’Shea, Robert </a:t>
            </a:r>
            <a:r>
              <a:rPr lang="en-US" sz="2800" dirty="0" err="1"/>
              <a:t>Ariniello</a:t>
            </a:r>
            <a:r>
              <a:rPr lang="en-US" sz="2800" dirty="0"/>
              <a:t> and all of the FACET-II staff for their help with this experiment</a:t>
            </a:r>
          </a:p>
          <a:p>
            <a:r>
              <a:rPr lang="en-US" sz="2800" dirty="0"/>
              <a:t>Thanks to NSF for supporting this project (award number 2308921)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C136C0-43B0-EFB5-7F7D-D7D6D755A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7C82-8F43-4E26-A546-DA8214B152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97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C047-1F16-68F5-3B77-99B20C636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6CB0E-767D-385B-8954-84D30BAFD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D4C6F-19E4-1FB2-BFF3-EEF8DFB5A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7C82-8F43-4E26-A546-DA8214B152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EC8E7-E2A3-FCC9-F811-864F13224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ECF0B04-0D21-9F86-AB07-A78DDEF80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2" y="2452085"/>
            <a:ext cx="5517736" cy="26761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806E99-A119-AA02-D392-218095AE7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905" y="339530"/>
            <a:ext cx="3021929" cy="2471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49220F-847F-77DB-C3C2-6D87FFAA0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76" y="439039"/>
            <a:ext cx="3169730" cy="14897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94A6BC-2271-A3CF-2946-26B2E3A39E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2689" y="329449"/>
            <a:ext cx="2117230" cy="1680108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520914-BABD-A057-9A94-F0DDC611DDAB}"/>
              </a:ext>
            </a:extLst>
          </p:cNvPr>
          <p:cNvSpPr txBox="1"/>
          <p:nvPr/>
        </p:nvSpPr>
        <p:spPr>
          <a:xfrm>
            <a:off x="2503629" y="2263453"/>
            <a:ext cx="75698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$1,986.71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044FB5-2A04-9137-CE73-A45F1A86D54C}"/>
              </a:ext>
            </a:extLst>
          </p:cNvPr>
          <p:cNvSpPr txBox="1"/>
          <p:nvPr/>
        </p:nvSpPr>
        <p:spPr>
          <a:xfrm>
            <a:off x="1765782" y="2240369"/>
            <a:ext cx="799845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dirty="0"/>
              <a:t>$</a:t>
            </a:r>
            <a:r>
              <a:rPr lang="en-US" sz="1050" dirty="0"/>
              <a:t>2,998.80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717E0A-CF78-9464-84FA-A2E32A9755F6}"/>
              </a:ext>
            </a:extLst>
          </p:cNvPr>
          <p:cNvSpPr txBox="1"/>
          <p:nvPr/>
        </p:nvSpPr>
        <p:spPr>
          <a:xfrm>
            <a:off x="3192492" y="2240369"/>
            <a:ext cx="787598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dirty="0"/>
              <a:t>$</a:t>
            </a:r>
            <a:r>
              <a:rPr lang="en-US" sz="1050" dirty="0"/>
              <a:t>2,168.78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0D0BDC-904B-3D9D-59FE-20BF275116DE}"/>
              </a:ext>
            </a:extLst>
          </p:cNvPr>
          <p:cNvSpPr txBox="1"/>
          <p:nvPr/>
        </p:nvSpPr>
        <p:spPr>
          <a:xfrm>
            <a:off x="3939524" y="2240369"/>
            <a:ext cx="772291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dirty="0"/>
              <a:t>$</a:t>
            </a:r>
            <a:r>
              <a:rPr lang="en-US" sz="1050" dirty="0"/>
              <a:t>1,874.25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FDED5F-F8D0-2277-E301-915FBC5E3F14}"/>
              </a:ext>
            </a:extLst>
          </p:cNvPr>
          <p:cNvSpPr txBox="1"/>
          <p:nvPr/>
        </p:nvSpPr>
        <p:spPr>
          <a:xfrm>
            <a:off x="4701863" y="2240369"/>
            <a:ext cx="82739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dirty="0"/>
              <a:t>$</a:t>
            </a:r>
            <a:r>
              <a:rPr lang="en-US" sz="1050" dirty="0"/>
              <a:t>1,820.70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3420FD8-95B6-29AD-EE49-7433A883F437}"/>
              </a:ext>
            </a:extLst>
          </p:cNvPr>
          <p:cNvGrpSpPr/>
          <p:nvPr/>
        </p:nvGrpSpPr>
        <p:grpSpPr>
          <a:xfrm>
            <a:off x="6029926" y="3138053"/>
            <a:ext cx="2805811" cy="1863438"/>
            <a:chOff x="7942919" y="4239489"/>
            <a:chExt cx="3253157" cy="2281381"/>
          </a:xfrm>
        </p:grpSpPr>
        <p:pic>
          <p:nvPicPr>
            <p:cNvPr id="17" name="Picture 16" descr="A graph of a blue line&#10;&#10;Description automatically generated">
              <a:extLst>
                <a:ext uri="{FF2B5EF4-FFF2-40B4-BE49-F238E27FC236}">
                  <a16:creationId xmlns:a16="http://schemas.microsoft.com/office/drawing/2014/main" id="{4F2FC4B8-E2AB-8250-915A-50544D2FC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2919" y="4239489"/>
              <a:ext cx="3253157" cy="2281381"/>
            </a:xfrm>
            <a:prstGeom prst="rect">
              <a:avLst/>
            </a:prstGeom>
          </p:spPr>
        </p:pic>
        <p:pic>
          <p:nvPicPr>
            <p:cNvPr id="19" name="Picture 18" descr="A group of black and yellow sunglasses&#10;&#10;Description automatically generated">
              <a:extLst>
                <a:ext uri="{FF2B5EF4-FFF2-40B4-BE49-F238E27FC236}">
                  <a16:creationId xmlns:a16="http://schemas.microsoft.com/office/drawing/2014/main" id="{B07FB2E3-5DC9-DEC3-90F5-E2DF42720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9" t="2202" r="49515" b="68788"/>
            <a:stretch/>
          </p:blipFill>
          <p:spPr>
            <a:xfrm>
              <a:off x="10009196" y="5357091"/>
              <a:ext cx="1028258" cy="61421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A303417-00D9-6904-B0F1-BC37A5FD7BEB}"/>
                </a:ext>
              </a:extLst>
            </p:cNvPr>
            <p:cNvSpPr/>
            <p:nvPr/>
          </p:nvSpPr>
          <p:spPr>
            <a:xfrm>
              <a:off x="8996218" y="5412510"/>
              <a:ext cx="226291" cy="28632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80C5444-15AC-3ADB-7B42-015C08B23C39}"/>
                </a:ext>
              </a:extLst>
            </p:cNvPr>
            <p:cNvSpPr txBox="1"/>
            <p:nvPr/>
          </p:nvSpPr>
          <p:spPr>
            <a:xfrm>
              <a:off x="9175124" y="4857160"/>
              <a:ext cx="1020617" cy="4099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788" dirty="0">
                  <a:solidFill>
                    <a:srgbClr val="FF0000"/>
                  </a:solidFill>
                </a:rPr>
                <a:t>45% Light transmission</a:t>
              </a:r>
              <a:endParaRPr lang="en-US" sz="675" dirty="0">
                <a:solidFill>
                  <a:srgbClr val="FF0000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32C3C0A-ED4E-4EBE-457C-F49C29D28F25}"/>
                </a:ext>
              </a:extLst>
            </p:cNvPr>
            <p:cNvSpPr/>
            <p:nvPr/>
          </p:nvSpPr>
          <p:spPr>
            <a:xfrm>
              <a:off x="10039927" y="4461164"/>
              <a:ext cx="226291" cy="28632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02F1E8FD-83B5-FEBD-D075-65C683BE050B}"/>
              </a:ext>
            </a:extLst>
          </p:cNvPr>
          <p:cNvSpPr/>
          <p:nvPr/>
        </p:nvSpPr>
        <p:spPr>
          <a:xfrm>
            <a:off x="2466113" y="2244437"/>
            <a:ext cx="748142" cy="2802083"/>
          </a:xfrm>
          <a:prstGeom prst="rect">
            <a:avLst/>
          </a:prstGeom>
          <a:solidFill>
            <a:srgbClr val="FF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75F6E7E-9A20-D9D1-D226-30C321FC9526}"/>
              </a:ext>
            </a:extLst>
          </p:cNvPr>
          <p:cNvSpPr/>
          <p:nvPr/>
        </p:nvSpPr>
        <p:spPr>
          <a:xfrm>
            <a:off x="4714013" y="2240974"/>
            <a:ext cx="755069" cy="2809010"/>
          </a:xfrm>
          <a:prstGeom prst="rect">
            <a:avLst/>
          </a:prstGeom>
          <a:solidFill>
            <a:srgbClr val="C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EE0554-A967-FBA7-6547-B9FD280892C5}"/>
              </a:ext>
            </a:extLst>
          </p:cNvPr>
          <p:cNvSpPr txBox="1"/>
          <p:nvPr/>
        </p:nvSpPr>
        <p:spPr>
          <a:xfrm>
            <a:off x="0" y="0"/>
            <a:ext cx="9144000" cy="300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350" b="1" dirty="0"/>
              <a:t>THORLABS  -   Nanosecond Pulsed Laser Diode System, 6 - 129 ns Adjustable Pulse Width</a:t>
            </a:r>
            <a:r>
              <a:rPr lang="en-US" sz="1350" dirty="0"/>
              <a:t> 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E45121D-35C6-E056-3A27-78D44B83EDA6}"/>
              </a:ext>
            </a:extLst>
          </p:cNvPr>
          <p:cNvSpPr/>
          <p:nvPr/>
        </p:nvSpPr>
        <p:spPr>
          <a:xfrm>
            <a:off x="124691" y="1440873"/>
            <a:ext cx="3054927" cy="207818"/>
          </a:xfrm>
          <a:prstGeom prst="rect">
            <a:avLst/>
          </a:prstGeom>
          <a:solidFill>
            <a:srgbClr val="FFC000">
              <a:alpha val="18824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B0A1263-BF3C-3DF7-2478-DF4A28A129BB}"/>
              </a:ext>
            </a:extLst>
          </p:cNvPr>
          <p:cNvSpPr/>
          <p:nvPr/>
        </p:nvSpPr>
        <p:spPr>
          <a:xfrm>
            <a:off x="2514600" y="2680855"/>
            <a:ext cx="640773" cy="162791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19884F7-F378-1881-E969-5A6E564D53DF}"/>
              </a:ext>
            </a:extLst>
          </p:cNvPr>
          <p:cNvSpPr/>
          <p:nvPr/>
        </p:nvSpPr>
        <p:spPr>
          <a:xfrm>
            <a:off x="4769427" y="2680855"/>
            <a:ext cx="640773" cy="162791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22821DC-FAA8-50DA-21C0-A77A4C5A64CF}"/>
              </a:ext>
            </a:extLst>
          </p:cNvPr>
          <p:cNvSpPr/>
          <p:nvPr/>
        </p:nvSpPr>
        <p:spPr>
          <a:xfrm>
            <a:off x="2514600" y="3529446"/>
            <a:ext cx="640773" cy="162791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38FF9F4-C3C7-942D-BD1C-7EEA2845C1A9}"/>
              </a:ext>
            </a:extLst>
          </p:cNvPr>
          <p:cNvSpPr/>
          <p:nvPr/>
        </p:nvSpPr>
        <p:spPr>
          <a:xfrm>
            <a:off x="4769427" y="3525982"/>
            <a:ext cx="640773" cy="162791"/>
          </a:xfrm>
          <a:prstGeom prst="rect">
            <a:avLst/>
          </a:prstGeom>
          <a:noFill/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616BC1-036C-A498-BF2B-1974CE2B8286}"/>
              </a:ext>
            </a:extLst>
          </p:cNvPr>
          <p:cNvSpPr txBox="1"/>
          <p:nvPr/>
        </p:nvSpPr>
        <p:spPr>
          <a:xfrm>
            <a:off x="4759037" y="716972"/>
            <a:ext cx="665018" cy="438582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75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Laser can be interlocked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B815698-5BC9-D45B-16B9-698F8092E334}"/>
              </a:ext>
            </a:extLst>
          </p:cNvPr>
          <p:cNvCxnSpPr>
            <a:cxnSpLocks/>
            <a:stCxn id="35" idx="1"/>
          </p:cNvCxnSpPr>
          <p:nvPr/>
        </p:nvCxnSpPr>
        <p:spPr>
          <a:xfrm flipH="1" flipV="1">
            <a:off x="4547755" y="824345"/>
            <a:ext cx="211282" cy="111918"/>
          </a:xfrm>
          <a:prstGeom prst="straightConnector1">
            <a:avLst/>
          </a:prstGeom>
          <a:ln>
            <a:solidFill>
              <a:schemeClr val="tx2">
                <a:lumMod val="25000"/>
                <a:lumOff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68C4EE82-1188-87D5-BB45-63357E1F85C0}"/>
              </a:ext>
            </a:extLst>
          </p:cNvPr>
          <p:cNvSpPr txBox="1"/>
          <p:nvPr/>
        </p:nvSpPr>
        <p:spPr>
          <a:xfrm>
            <a:off x="6213764" y="2964874"/>
            <a:ext cx="235833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/>
              <a:t>Goggles that could function for 450nm and 800nm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B693212-180D-5049-4B66-0D440F1F8A09}"/>
              </a:ext>
            </a:extLst>
          </p:cNvPr>
          <p:cNvSpPr/>
          <p:nvPr/>
        </p:nvSpPr>
        <p:spPr>
          <a:xfrm>
            <a:off x="3283527" y="2850573"/>
            <a:ext cx="613064" cy="33943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C4D7533-DAE7-E3F2-CCBF-2B2A95455AF8}"/>
              </a:ext>
            </a:extLst>
          </p:cNvPr>
          <p:cNvSpPr/>
          <p:nvPr/>
        </p:nvSpPr>
        <p:spPr>
          <a:xfrm>
            <a:off x="3179618" y="1600196"/>
            <a:ext cx="1873828" cy="335973"/>
          </a:xfrm>
          <a:custGeom>
            <a:avLst/>
            <a:gdLst>
              <a:gd name="connsiteX0" fmla="*/ 0 w 2581563"/>
              <a:gd name="connsiteY0" fmla="*/ 0 h 254000"/>
              <a:gd name="connsiteX1" fmla="*/ 595745 w 2581563"/>
              <a:gd name="connsiteY1" fmla="*/ 240146 h 254000"/>
              <a:gd name="connsiteX2" fmla="*/ 2286000 w 2581563"/>
              <a:gd name="connsiteY2" fmla="*/ 254000 h 254000"/>
              <a:gd name="connsiteX3" fmla="*/ 2581563 w 2581563"/>
              <a:gd name="connsiteY3" fmla="*/ 18473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1563" h="254000">
                <a:moveTo>
                  <a:pt x="0" y="0"/>
                </a:moveTo>
                <a:lnTo>
                  <a:pt x="595745" y="240146"/>
                </a:lnTo>
                <a:lnTo>
                  <a:pt x="2286000" y="254000"/>
                </a:lnTo>
                <a:lnTo>
                  <a:pt x="2581563" y="18473"/>
                </a:lnTo>
              </a:path>
            </a:pathLst>
          </a:custGeom>
          <a:noFill/>
          <a:ln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3896DB05-509E-C438-54E9-93CDB34B0833}"/>
              </a:ext>
            </a:extLst>
          </p:cNvPr>
          <p:cNvSpPr/>
          <p:nvPr/>
        </p:nvSpPr>
        <p:spPr>
          <a:xfrm>
            <a:off x="3896591" y="1572492"/>
            <a:ext cx="581891" cy="1444336"/>
          </a:xfrm>
          <a:custGeom>
            <a:avLst/>
            <a:gdLst>
              <a:gd name="connsiteX0" fmla="*/ 0 w 775854"/>
              <a:gd name="connsiteY0" fmla="*/ 1925781 h 1925781"/>
              <a:gd name="connsiteX1" fmla="*/ 563418 w 775854"/>
              <a:gd name="connsiteY1" fmla="*/ 1824181 h 1925781"/>
              <a:gd name="connsiteX2" fmla="*/ 775854 w 775854"/>
              <a:gd name="connsiteY2" fmla="*/ 0 h 192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5854" h="1925781">
                <a:moveTo>
                  <a:pt x="0" y="1925781"/>
                </a:moveTo>
                <a:lnTo>
                  <a:pt x="563418" y="1824181"/>
                </a:lnTo>
                <a:lnTo>
                  <a:pt x="775854" y="0"/>
                </a:lnTo>
              </a:path>
            </a:pathLst>
          </a:custGeom>
          <a:noFill/>
          <a:ln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907808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36AEB-974E-1041-79AC-0C7C6120F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Diode intensity and phase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2A99B-D2A1-4690-C4AC-6F2EE4751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7C82-8F43-4E26-A546-DA8214B1527A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 descr="A red circle with a green line&#10;&#10;AI-generated content may be incorrect.">
            <a:extLst>
              <a:ext uri="{FF2B5EF4-FFF2-40B4-BE49-F238E27FC236}">
                <a16:creationId xmlns:a16="http://schemas.microsoft.com/office/drawing/2014/main" id="{B067AA3E-DA58-DA9A-8F43-118194401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11" y="2416536"/>
            <a:ext cx="3247642" cy="1314789"/>
          </a:xfrm>
          <a:prstGeom prst="rect">
            <a:avLst/>
          </a:prstGeom>
        </p:spPr>
      </p:pic>
      <p:pic>
        <p:nvPicPr>
          <p:cNvPr id="10" name="Picture 9" descr="A diagram of a line&#10;&#10;AI-generated content may be incorrect.">
            <a:extLst>
              <a:ext uri="{FF2B5EF4-FFF2-40B4-BE49-F238E27FC236}">
                <a16:creationId xmlns:a16="http://schemas.microsoft.com/office/drawing/2014/main" id="{F7424EB3-7A12-F3CC-3440-F8B05B0C0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6688" y="1566607"/>
            <a:ext cx="1405349" cy="3145651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CD995EBC-EB76-1B8B-E5D0-1A76432C3783}"/>
              </a:ext>
            </a:extLst>
          </p:cNvPr>
          <p:cNvSpPr/>
          <p:nvPr/>
        </p:nvSpPr>
        <p:spPr>
          <a:xfrm>
            <a:off x="6930600" y="1905640"/>
            <a:ext cx="776088" cy="5108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030BA8-98C7-0B79-9EEE-7B1C93CD81AF}"/>
              </a:ext>
            </a:extLst>
          </p:cNvPr>
          <p:cNvSpPr txBox="1"/>
          <p:nvPr/>
        </p:nvSpPr>
        <p:spPr>
          <a:xfrm>
            <a:off x="4782450" y="3667793"/>
            <a:ext cx="264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Profile at laser output (</a:t>
            </a:r>
            <a:r>
              <a:rPr lang="en-US" dirty="0" err="1"/>
              <a:t>zL</a:t>
            </a:r>
            <a:r>
              <a:rPr lang="en-US" dirty="0"/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B70246-E8AE-D7A3-3B42-CAB98369B2D2}"/>
              </a:ext>
            </a:extLst>
          </p:cNvPr>
          <p:cNvSpPr txBox="1"/>
          <p:nvPr/>
        </p:nvSpPr>
        <p:spPr>
          <a:xfrm>
            <a:off x="6512004" y="1490446"/>
            <a:ext cx="1405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zL</a:t>
            </a:r>
            <a:r>
              <a:rPr lang="en-US" dirty="0"/>
              <a:t> + 1.75m </a:t>
            </a:r>
          </a:p>
        </p:txBody>
      </p:sp>
      <p:pic>
        <p:nvPicPr>
          <p:cNvPr id="5" name="Picture 4" descr="A graph of a graph of a number of objects&#10;&#10;AI-generated content may be incorrect.">
            <a:extLst>
              <a:ext uri="{FF2B5EF4-FFF2-40B4-BE49-F238E27FC236}">
                <a16:creationId xmlns:a16="http://schemas.microsoft.com/office/drawing/2014/main" id="{71965D3B-7F52-D74F-1FA4-7B83E8EFD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028" y="1406653"/>
            <a:ext cx="4298604" cy="324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92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47602F-5C8E-5DFA-2861-FB5457D25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764" y="1152776"/>
            <a:ext cx="3615514" cy="25570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EFA6CE-F8FA-93A8-666E-F3D4D6C5B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06" y="1152776"/>
            <a:ext cx="3615512" cy="25570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94CAC5-4D57-49C0-10A2-D4B101E40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expander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BAE4FC-E704-DA8B-8DBD-CE5F9F299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7C82-8F43-4E26-A546-DA8214B1527A}" type="slidenum">
              <a:rPr lang="en-US" smtClean="0"/>
              <a:t>15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F856CE-901F-5157-A662-F29B249807BD}"/>
              </a:ext>
            </a:extLst>
          </p:cNvPr>
          <p:cNvSpPr txBox="1"/>
          <p:nvPr/>
        </p:nvSpPr>
        <p:spPr>
          <a:xfrm>
            <a:off x="668830" y="3161581"/>
            <a:ext cx="969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Y/Z view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252E33-F532-D5A0-E80E-C40FE0787B6E}"/>
              </a:ext>
            </a:extLst>
          </p:cNvPr>
          <p:cNvSpPr txBox="1"/>
          <p:nvPr/>
        </p:nvSpPr>
        <p:spPr>
          <a:xfrm>
            <a:off x="4345061" y="3157342"/>
            <a:ext cx="991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X/Z view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7CFD45A-700C-52E1-344D-B9C0028DF113}"/>
              </a:ext>
            </a:extLst>
          </p:cNvPr>
          <p:cNvSpPr txBox="1"/>
          <p:nvPr/>
        </p:nvSpPr>
        <p:spPr>
          <a:xfrm>
            <a:off x="4388632" y="3712805"/>
            <a:ext cx="3539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L1:Thorlabs LJ1277L1-A (250 mm </a:t>
            </a:r>
            <a:r>
              <a:rPr lang="en-US" sz="1200" dirty="0" err="1"/>
              <a:t>fl</a:t>
            </a:r>
            <a:r>
              <a:rPr lang="en-US" sz="1200" dirty="0"/>
              <a:t> in y)</a:t>
            </a:r>
          </a:p>
          <a:p>
            <a:r>
              <a:rPr lang="en-US" sz="1200" dirty="0"/>
              <a:t>L2: LA1484-A-ML (spherical; 300 mm </a:t>
            </a:r>
            <a:r>
              <a:rPr lang="en-US" sz="1200" dirty="0" err="1"/>
              <a:t>fl</a:t>
            </a:r>
            <a:r>
              <a:rPr lang="en-US" sz="1200" dirty="0"/>
              <a:t>)</a:t>
            </a:r>
          </a:p>
          <a:p>
            <a:r>
              <a:rPr lang="en-US" sz="1200" dirty="0"/>
              <a:t>L3: LJ1144L2-A (500 mm </a:t>
            </a:r>
            <a:r>
              <a:rPr lang="en-US" sz="1200" dirty="0" err="1"/>
              <a:t>fl</a:t>
            </a:r>
            <a:r>
              <a:rPr lang="en-US" sz="1200" dirty="0"/>
              <a:t> in y)</a:t>
            </a:r>
          </a:p>
          <a:p>
            <a:r>
              <a:rPr lang="en-US" sz="1200" dirty="0"/>
              <a:t>L4: LJ1516L1-A(1000 mm </a:t>
            </a:r>
            <a:r>
              <a:rPr lang="en-US" sz="1200" dirty="0" err="1"/>
              <a:t>fl</a:t>
            </a:r>
            <a:r>
              <a:rPr lang="en-US" sz="1200" dirty="0"/>
              <a:t> in x)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C45A624-96CD-474F-8CAA-94401E2B3D4B}"/>
              </a:ext>
            </a:extLst>
          </p:cNvPr>
          <p:cNvSpPr txBox="1"/>
          <p:nvPr/>
        </p:nvSpPr>
        <p:spPr>
          <a:xfrm>
            <a:off x="752127" y="3712805"/>
            <a:ext cx="3636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d1: 273.6432 mm (0mm defined to be laser output)</a:t>
            </a:r>
          </a:p>
          <a:p>
            <a:r>
              <a:rPr lang="en-US" sz="1200" dirty="0"/>
              <a:t>d2: 215.1291 mm </a:t>
            </a:r>
          </a:p>
          <a:p>
            <a:r>
              <a:rPr lang="en-US" sz="1200" dirty="0"/>
              <a:t>d3: 489.4393 mm</a:t>
            </a:r>
          </a:p>
          <a:p>
            <a:r>
              <a:rPr lang="en-US" sz="1200" dirty="0"/>
              <a:t>d4: 491.9747 mm</a:t>
            </a:r>
          </a:p>
          <a:p>
            <a:r>
              <a:rPr lang="en-US" sz="1200" dirty="0"/>
              <a:t>Total distance: ~1500 mm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153E36A7-B708-0177-114C-C1F8B7EB5365}"/>
              </a:ext>
            </a:extLst>
          </p:cNvPr>
          <p:cNvSpPr/>
          <p:nvPr/>
        </p:nvSpPr>
        <p:spPr>
          <a:xfrm rot="5400000">
            <a:off x="1379826" y="1728482"/>
            <a:ext cx="138144" cy="470353"/>
          </a:xfrm>
          <a:prstGeom prst="lef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454C9BDE-795F-8FDC-5AEF-6386C638DC31}"/>
              </a:ext>
            </a:extLst>
          </p:cNvPr>
          <p:cNvSpPr/>
          <p:nvPr/>
        </p:nvSpPr>
        <p:spPr>
          <a:xfrm rot="5400000">
            <a:off x="1820107" y="1782105"/>
            <a:ext cx="138145" cy="363105"/>
          </a:xfrm>
          <a:prstGeom prst="lef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463E18CE-A327-E93B-B6A4-3D278F89E4C8}"/>
              </a:ext>
            </a:extLst>
          </p:cNvPr>
          <p:cNvSpPr/>
          <p:nvPr/>
        </p:nvSpPr>
        <p:spPr>
          <a:xfrm rot="5400000">
            <a:off x="3291116" y="1534679"/>
            <a:ext cx="138148" cy="857956"/>
          </a:xfrm>
          <a:prstGeom prst="lef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4D1091-BC27-A991-0222-DA7779BD6697}"/>
              </a:ext>
            </a:extLst>
          </p:cNvPr>
          <p:cNvSpPr txBox="1"/>
          <p:nvPr/>
        </p:nvSpPr>
        <p:spPr>
          <a:xfrm>
            <a:off x="1229640" y="157106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2515E7-6AA5-86E2-27D2-A21C239726C8}"/>
              </a:ext>
            </a:extLst>
          </p:cNvPr>
          <p:cNvSpPr txBox="1"/>
          <p:nvPr/>
        </p:nvSpPr>
        <p:spPr>
          <a:xfrm>
            <a:off x="1658122" y="158759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89FA01-5C97-1074-49E9-405700803917}"/>
              </a:ext>
            </a:extLst>
          </p:cNvPr>
          <p:cNvSpPr txBox="1"/>
          <p:nvPr/>
        </p:nvSpPr>
        <p:spPr>
          <a:xfrm>
            <a:off x="2280554" y="158962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d3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97DBFB6-059C-FBC2-5F58-29626BAC1215}"/>
              </a:ext>
            </a:extLst>
          </p:cNvPr>
          <p:cNvCxnSpPr>
            <a:cxnSpLocks/>
          </p:cNvCxnSpPr>
          <p:nvPr/>
        </p:nvCxnSpPr>
        <p:spPr>
          <a:xfrm>
            <a:off x="2086604" y="1230164"/>
            <a:ext cx="0" cy="222909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Left Brace 17">
            <a:extLst>
              <a:ext uri="{FF2B5EF4-FFF2-40B4-BE49-F238E27FC236}">
                <a16:creationId xmlns:a16="http://schemas.microsoft.com/office/drawing/2014/main" id="{797A6461-A135-8270-C331-450355FE0EA8}"/>
              </a:ext>
            </a:extLst>
          </p:cNvPr>
          <p:cNvSpPr/>
          <p:nvPr/>
        </p:nvSpPr>
        <p:spPr>
          <a:xfrm rot="5400000">
            <a:off x="2440874" y="1542393"/>
            <a:ext cx="138145" cy="842529"/>
          </a:xfrm>
          <a:prstGeom prst="lef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69EF21-1312-D6BB-4F3D-0797715385B0}"/>
              </a:ext>
            </a:extLst>
          </p:cNvPr>
          <p:cNvSpPr txBox="1"/>
          <p:nvPr/>
        </p:nvSpPr>
        <p:spPr>
          <a:xfrm>
            <a:off x="3137517" y="1594325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E17B47-8215-9403-B792-266A5E761A54}"/>
              </a:ext>
            </a:extLst>
          </p:cNvPr>
          <p:cNvSpPr txBox="1"/>
          <p:nvPr/>
        </p:nvSpPr>
        <p:spPr>
          <a:xfrm>
            <a:off x="4543788" y="1210688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L1, L2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ED3CC3F-F02C-43C3-3E40-9755991179DA}"/>
              </a:ext>
            </a:extLst>
          </p:cNvPr>
          <p:cNvCxnSpPr/>
          <p:nvPr/>
        </p:nvCxnSpPr>
        <p:spPr>
          <a:xfrm>
            <a:off x="4966705" y="1657761"/>
            <a:ext cx="315764" cy="97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37CBDC9-7F47-5428-DFB5-352CA4D33C45}"/>
              </a:ext>
            </a:extLst>
          </p:cNvPr>
          <p:cNvSpPr txBox="1"/>
          <p:nvPr/>
        </p:nvSpPr>
        <p:spPr>
          <a:xfrm>
            <a:off x="5957141" y="1279643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L3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1B7995F-6EDF-E7A2-8CED-E792B3BBCD2C}"/>
              </a:ext>
            </a:extLst>
          </p:cNvPr>
          <p:cNvCxnSpPr/>
          <p:nvPr/>
        </p:nvCxnSpPr>
        <p:spPr>
          <a:xfrm>
            <a:off x="6198727" y="1587594"/>
            <a:ext cx="315764" cy="97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2E43D61-5AEB-333B-C0DF-1C3223BC10C5}"/>
              </a:ext>
            </a:extLst>
          </p:cNvPr>
          <p:cNvSpPr txBox="1"/>
          <p:nvPr/>
        </p:nvSpPr>
        <p:spPr>
          <a:xfrm>
            <a:off x="6943709" y="1260642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L4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90290B4-253C-2456-C87A-82AD65028E08}"/>
              </a:ext>
            </a:extLst>
          </p:cNvPr>
          <p:cNvCxnSpPr/>
          <p:nvPr/>
        </p:nvCxnSpPr>
        <p:spPr>
          <a:xfrm>
            <a:off x="7105830" y="1629295"/>
            <a:ext cx="315764" cy="97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21DBBD3-6F8A-1739-FB58-E7997FCAE07B}"/>
              </a:ext>
            </a:extLst>
          </p:cNvPr>
          <p:cNvSpPr txBox="1"/>
          <p:nvPr/>
        </p:nvSpPr>
        <p:spPr>
          <a:xfrm>
            <a:off x="2047560" y="288070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Pinhole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07688E4-DD05-A54D-9196-46C5D636E33C}"/>
              </a:ext>
            </a:extLst>
          </p:cNvPr>
          <p:cNvCxnSpPr>
            <a:cxnSpLocks/>
          </p:cNvCxnSpPr>
          <p:nvPr/>
        </p:nvCxnSpPr>
        <p:spPr>
          <a:xfrm flipH="1" flipV="1">
            <a:off x="2088682" y="2370047"/>
            <a:ext cx="258018" cy="507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808C0D4-A6AD-9218-3361-5B72437A16D9}"/>
              </a:ext>
            </a:extLst>
          </p:cNvPr>
          <p:cNvSpPr txBox="1"/>
          <p:nvPr/>
        </p:nvSpPr>
        <p:spPr>
          <a:xfrm>
            <a:off x="5663072" y="285897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Pinhole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D13ED00-2853-6050-D116-CE2EB32584E5}"/>
              </a:ext>
            </a:extLst>
          </p:cNvPr>
          <p:cNvCxnSpPr>
            <a:cxnSpLocks/>
          </p:cNvCxnSpPr>
          <p:nvPr/>
        </p:nvCxnSpPr>
        <p:spPr>
          <a:xfrm flipH="1" flipV="1">
            <a:off x="5704194" y="2348311"/>
            <a:ext cx="258018" cy="507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E77BA28-0D23-A3DA-2F86-9DDE7EF20117}"/>
              </a:ext>
            </a:extLst>
          </p:cNvPr>
          <p:cNvCxnSpPr>
            <a:cxnSpLocks/>
          </p:cNvCxnSpPr>
          <p:nvPr/>
        </p:nvCxnSpPr>
        <p:spPr>
          <a:xfrm>
            <a:off x="5695408" y="1276807"/>
            <a:ext cx="0" cy="222909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37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2C8AE-3DB9-D1EE-8132-472709810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shape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3B690-3E77-C7AF-51DB-9C069F1C5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7C82-8F43-4E26-A546-DA8214B1527A}" type="slidenum">
              <a:rPr lang="en-US" smtClean="0"/>
              <a:t>16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AD22F8-DAAB-A7BE-2899-B353AEF9672D}"/>
              </a:ext>
            </a:extLst>
          </p:cNvPr>
          <p:cNvSpPr txBox="1"/>
          <p:nvPr/>
        </p:nvSpPr>
        <p:spPr>
          <a:xfrm>
            <a:off x="4226281" y="297322"/>
            <a:ext cx="45789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w</a:t>
            </a:r>
            <a:r>
              <a:rPr lang="en-US" baseline="-25000" dirty="0" err="1"/>
              <a:t>x</a:t>
            </a:r>
            <a:r>
              <a:rPr lang="en-US" dirty="0"/>
              <a:t>(e</a:t>
            </a:r>
            <a:r>
              <a:rPr lang="en-US" baseline="30000" dirty="0"/>
              <a:t>-2</a:t>
            </a:r>
            <a:r>
              <a:rPr lang="en-US" dirty="0"/>
              <a:t>) radius: 3.77 mm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w</a:t>
            </a:r>
            <a:r>
              <a:rPr lang="en-US" baseline="-25000" dirty="0" err="1"/>
              <a:t>y</a:t>
            </a:r>
            <a:r>
              <a:rPr lang="en-US" dirty="0"/>
              <a:t>(e</a:t>
            </a:r>
            <a:r>
              <a:rPr lang="en-US" baseline="30000" dirty="0"/>
              <a:t>-2</a:t>
            </a:r>
            <a:r>
              <a:rPr lang="en-US" dirty="0"/>
              <a:t>) radius: 1.85 mm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&lt;=lambda/10 variation in phase across 1/e^2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65D9A3-2E5B-A6B6-ACD6-3EDC62871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1618128"/>
            <a:ext cx="4076013" cy="30646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72A2B0-D738-56F6-22BE-BF98C0FC3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213" y="1618128"/>
            <a:ext cx="4076013" cy="306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0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1C2E17D-567C-3045-CDEE-A518E3DF80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687" y="400482"/>
            <a:ext cx="6796999" cy="4088141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EF60D92-042F-08B1-DDDC-D98567B88A2E}"/>
              </a:ext>
            </a:extLst>
          </p:cNvPr>
          <p:cNvCxnSpPr>
            <a:cxnSpLocks/>
          </p:cNvCxnSpPr>
          <p:nvPr/>
        </p:nvCxnSpPr>
        <p:spPr>
          <a:xfrm>
            <a:off x="2463294" y="2722760"/>
            <a:ext cx="32147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1593F58-3D49-48F5-2228-29E408438DC7}"/>
              </a:ext>
            </a:extLst>
          </p:cNvPr>
          <p:cNvCxnSpPr>
            <a:cxnSpLocks/>
          </p:cNvCxnSpPr>
          <p:nvPr/>
        </p:nvCxnSpPr>
        <p:spPr>
          <a:xfrm flipV="1">
            <a:off x="2756342" y="2490356"/>
            <a:ext cx="0" cy="25671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A96F418-9E52-FB15-2B8E-ECD3C09719D2}"/>
              </a:ext>
            </a:extLst>
          </p:cNvPr>
          <p:cNvCxnSpPr>
            <a:cxnSpLocks/>
          </p:cNvCxnSpPr>
          <p:nvPr/>
        </p:nvCxnSpPr>
        <p:spPr>
          <a:xfrm>
            <a:off x="2729994" y="2508014"/>
            <a:ext cx="1458409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2E5CF73-EAAB-9A42-9E8F-76776E6635EA}"/>
              </a:ext>
            </a:extLst>
          </p:cNvPr>
          <p:cNvCxnSpPr>
            <a:cxnSpLocks/>
          </p:cNvCxnSpPr>
          <p:nvPr/>
        </p:nvCxnSpPr>
        <p:spPr>
          <a:xfrm flipH="1" flipV="1">
            <a:off x="4162579" y="2490355"/>
            <a:ext cx="74315" cy="689264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5C15D23-24B2-5240-BE84-B3C8014977E9}"/>
              </a:ext>
            </a:extLst>
          </p:cNvPr>
          <p:cNvSpPr/>
          <p:nvPr/>
        </p:nvSpPr>
        <p:spPr>
          <a:xfrm rot="18900000">
            <a:off x="4137623" y="2305111"/>
            <a:ext cx="79602" cy="327593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C000">
                  <a:lumMod val="16000"/>
                  <a:lumOff val="84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E40ABE-820A-EBCF-9018-D4E30A74AD42}"/>
              </a:ext>
            </a:extLst>
          </p:cNvPr>
          <p:cNvSpPr/>
          <p:nvPr/>
        </p:nvSpPr>
        <p:spPr>
          <a:xfrm rot="2700000">
            <a:off x="2772950" y="2568349"/>
            <a:ext cx="79602" cy="327593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C000">
                  <a:lumMod val="16000"/>
                  <a:lumOff val="84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18BB22-CB9C-F749-BFF6-B0BD6053E428}"/>
              </a:ext>
            </a:extLst>
          </p:cNvPr>
          <p:cNvSpPr/>
          <p:nvPr/>
        </p:nvSpPr>
        <p:spPr>
          <a:xfrm rot="2700000">
            <a:off x="2703678" y="2305111"/>
            <a:ext cx="79602" cy="327593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C000">
                  <a:lumMod val="16000"/>
                  <a:lumOff val="84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387A888-242B-344C-8A0B-32A650D8FB3E}"/>
              </a:ext>
            </a:extLst>
          </p:cNvPr>
          <p:cNvSpPr/>
          <p:nvPr/>
        </p:nvSpPr>
        <p:spPr>
          <a:xfrm rot="5400000">
            <a:off x="1038514" y="4180464"/>
            <a:ext cx="335212" cy="20041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7BD6C7E-4A0E-0705-17EE-DC71E27C6F7B}"/>
              </a:ext>
            </a:extLst>
          </p:cNvPr>
          <p:cNvSpPr/>
          <p:nvPr/>
        </p:nvSpPr>
        <p:spPr>
          <a:xfrm>
            <a:off x="1051955" y="3961137"/>
            <a:ext cx="312284" cy="7347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145233A-B735-E6E8-5F7C-B18639EBF0F3}"/>
              </a:ext>
            </a:extLst>
          </p:cNvPr>
          <p:cNvSpPr/>
          <p:nvPr/>
        </p:nvSpPr>
        <p:spPr>
          <a:xfrm>
            <a:off x="1051955" y="3869287"/>
            <a:ext cx="312284" cy="7347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6756435-496A-9BE7-C24E-8776AB1EA7AB}"/>
              </a:ext>
            </a:extLst>
          </p:cNvPr>
          <p:cNvCxnSpPr>
            <a:cxnSpLocks/>
            <a:stCxn id="31" idx="1"/>
            <a:endCxn id="32" idx="4"/>
          </p:cNvCxnSpPr>
          <p:nvPr/>
        </p:nvCxnSpPr>
        <p:spPr>
          <a:xfrm flipV="1">
            <a:off x="1206120" y="4034614"/>
            <a:ext cx="1977" cy="7845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4C3FE93-C140-03DF-DCDC-AFE7BDB1970E}"/>
              </a:ext>
            </a:extLst>
          </p:cNvPr>
          <p:cNvSpPr txBox="1"/>
          <p:nvPr/>
        </p:nvSpPr>
        <p:spPr>
          <a:xfrm>
            <a:off x="31464" y="3841115"/>
            <a:ext cx="10690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rgbClr val="FF0000"/>
                </a:solidFill>
              </a:rPr>
              <a:t>Thorlabs</a:t>
            </a:r>
          </a:p>
          <a:p>
            <a:pPr algn="ctr"/>
            <a:r>
              <a:rPr lang="en-US" sz="1500" b="1" dirty="0">
                <a:solidFill>
                  <a:srgbClr val="FF0000"/>
                </a:solidFill>
              </a:rPr>
              <a:t>6 ns-pulsed laser diode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35593C-1690-F3C8-FC1F-2F526B81040B}"/>
              </a:ext>
            </a:extLst>
          </p:cNvPr>
          <p:cNvSpPr txBox="1"/>
          <p:nvPr/>
        </p:nvSpPr>
        <p:spPr>
          <a:xfrm>
            <a:off x="204029" y="-9525"/>
            <a:ext cx="650319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/>
              <a:t>Proposed E-324 interferometric probe setup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4F4803-65DA-0DD7-4F04-97708291E7BD}"/>
              </a:ext>
            </a:extLst>
          </p:cNvPr>
          <p:cNvSpPr/>
          <p:nvPr/>
        </p:nvSpPr>
        <p:spPr>
          <a:xfrm>
            <a:off x="2782670" y="3695700"/>
            <a:ext cx="3581482" cy="792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5D2804-EB19-479D-803E-4F6B56270030}"/>
              </a:ext>
            </a:extLst>
          </p:cNvPr>
          <p:cNvSpPr txBox="1"/>
          <p:nvPr/>
        </p:nvSpPr>
        <p:spPr>
          <a:xfrm>
            <a:off x="3962461" y="668467"/>
            <a:ext cx="6511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Ar gas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854F17-6165-BA80-2E19-103D351F6052}"/>
              </a:ext>
            </a:extLst>
          </p:cNvPr>
          <p:cNvSpPr txBox="1"/>
          <p:nvPr/>
        </p:nvSpPr>
        <p:spPr>
          <a:xfrm>
            <a:off x="1789147" y="3981246"/>
            <a:ext cx="113043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solidFill>
                  <a:srgbClr val="FF0000"/>
                </a:solidFill>
              </a:rPr>
              <a:t>&lt; $2 K</a:t>
            </a:r>
          </a:p>
          <a:p>
            <a:pPr algn="ctr"/>
            <a:r>
              <a:rPr lang="en-US" sz="1500" dirty="0">
                <a:solidFill>
                  <a:srgbClr val="FF0000"/>
                </a:solidFill>
              </a:rPr>
              <a:t>450 nm</a:t>
            </a:r>
          </a:p>
          <a:p>
            <a:pPr algn="ctr"/>
            <a:r>
              <a:rPr lang="en-US" sz="1500" dirty="0">
                <a:solidFill>
                  <a:srgbClr val="FF0000"/>
                </a:solidFill>
              </a:rPr>
              <a:t>0.2 µJ/pulse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5907DC-8ACF-8396-C3D6-F8D92C7DB41D}"/>
              </a:ext>
            </a:extLst>
          </p:cNvPr>
          <p:cNvSpPr txBox="1"/>
          <p:nvPr/>
        </p:nvSpPr>
        <p:spPr>
          <a:xfrm>
            <a:off x="6364152" y="952332"/>
            <a:ext cx="729687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b="1"/>
              <a:t>e-beam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B32038-9ACE-FEC1-F4E8-75E75B2EC97C}"/>
              </a:ext>
            </a:extLst>
          </p:cNvPr>
          <p:cNvSpPr/>
          <p:nvPr/>
        </p:nvSpPr>
        <p:spPr>
          <a:xfrm>
            <a:off x="694156" y="687517"/>
            <a:ext cx="144044" cy="560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5E9644-5236-483E-3BBB-7C9C93BFA910}"/>
              </a:ext>
            </a:extLst>
          </p:cNvPr>
          <p:cNvSpPr/>
          <p:nvPr/>
        </p:nvSpPr>
        <p:spPr>
          <a:xfrm>
            <a:off x="713206" y="1287592"/>
            <a:ext cx="144044" cy="560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B0700D-7D57-3F92-85B3-914A513747EA}"/>
              </a:ext>
            </a:extLst>
          </p:cNvPr>
          <p:cNvSpPr/>
          <p:nvPr/>
        </p:nvSpPr>
        <p:spPr>
          <a:xfrm>
            <a:off x="342900" y="1159888"/>
            <a:ext cx="666750" cy="220151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02469C-0730-405C-0832-9621051C9460}"/>
              </a:ext>
            </a:extLst>
          </p:cNvPr>
          <p:cNvSpPr txBox="1"/>
          <p:nvPr/>
        </p:nvSpPr>
        <p:spPr>
          <a:xfrm>
            <a:off x="173917" y="1337751"/>
            <a:ext cx="72968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>
                <a:solidFill>
                  <a:srgbClr val="FF0000"/>
                </a:solidFill>
              </a:rPr>
              <a:t>ionizing</a:t>
            </a:r>
          </a:p>
          <a:p>
            <a:pPr algn="ctr"/>
            <a:r>
              <a:rPr lang="en-US" sz="1350">
                <a:solidFill>
                  <a:srgbClr val="FF0000"/>
                </a:solidFill>
              </a:rPr>
              <a:t>laser</a:t>
            </a:r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72EFF129-F6E6-4A3A-7A4C-46E5CEEC7793}"/>
              </a:ext>
            </a:extLst>
          </p:cNvPr>
          <p:cNvSpPr/>
          <p:nvPr/>
        </p:nvSpPr>
        <p:spPr>
          <a:xfrm rot="5400000">
            <a:off x="2492910" y="-363946"/>
            <a:ext cx="223196" cy="3264773"/>
          </a:xfrm>
          <a:prstGeom prst="triangle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D21EA8-655B-186D-5CEF-D3F67AFABF44}"/>
              </a:ext>
            </a:extLst>
          </p:cNvPr>
          <p:cNvSpPr txBox="1"/>
          <p:nvPr/>
        </p:nvSpPr>
        <p:spPr>
          <a:xfrm>
            <a:off x="6554287" y="1842093"/>
            <a:ext cx="209333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/>
              <a:t>• dedicated E-324 probe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37E9EC-DD8D-100B-05F0-80D34217B4CA}"/>
              </a:ext>
            </a:extLst>
          </p:cNvPr>
          <p:cNvSpPr txBox="1"/>
          <p:nvPr/>
        </p:nvSpPr>
        <p:spPr>
          <a:xfrm>
            <a:off x="6554288" y="2080572"/>
            <a:ext cx="25701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/>
              <a:t>• high-beam quality &amp; stability</a:t>
            </a:r>
          </a:p>
          <a:p>
            <a:r>
              <a:rPr lang="en-US" sz="1500"/>
              <a:t>     + independent wavelength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537AE4-FB1A-9BE3-D688-C93CFFB623A3}"/>
              </a:ext>
            </a:extLst>
          </p:cNvPr>
          <p:cNvSpPr txBox="1"/>
          <p:nvPr/>
        </p:nvSpPr>
        <p:spPr>
          <a:xfrm>
            <a:off x="6780604" y="2568514"/>
            <a:ext cx="23611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for improved bkgd. subtraction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AC003E5-0D96-223D-29AE-44D090BCCBA0}"/>
              </a:ext>
            </a:extLst>
          </p:cNvPr>
          <p:cNvSpPr txBox="1"/>
          <p:nvPr/>
        </p:nvSpPr>
        <p:spPr>
          <a:xfrm>
            <a:off x="6557101" y="2807530"/>
            <a:ext cx="263392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• enables study of laser-preionized</a:t>
            </a:r>
          </a:p>
          <a:p>
            <a:r>
              <a:rPr lang="en-US" sz="1350"/>
              <a:t>    Ar, H</a:t>
            </a:r>
            <a:r>
              <a:rPr lang="en-US" sz="1350" baseline="-25000"/>
              <a:t>2</a:t>
            </a:r>
            <a:r>
              <a:rPr lang="en-US" sz="1350"/>
              <a:t> plasmas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3A220E0-36E3-895E-46AB-32220DB2F703}"/>
              </a:ext>
            </a:extLst>
          </p:cNvPr>
          <p:cNvSpPr txBox="1"/>
          <p:nvPr/>
        </p:nvSpPr>
        <p:spPr>
          <a:xfrm>
            <a:off x="6564085" y="3262447"/>
            <a:ext cx="2624758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• interferometric shadowgraphy</a:t>
            </a:r>
          </a:p>
          <a:p>
            <a:r>
              <a:rPr lang="en-US" sz="1350"/>
              <a:t>   enables sensitive plasma probing</a:t>
            </a:r>
          </a:p>
          <a:p>
            <a:r>
              <a:rPr lang="en-US" sz="1350"/>
              <a:t>   at multi-µs ∆t.</a:t>
            </a:r>
          </a:p>
        </p:txBody>
      </p:sp>
    </p:spTree>
    <p:extLst>
      <p:ext uri="{BB962C8B-B14F-4D97-AF65-F5344CB8AC3E}">
        <p14:creationId xmlns:p14="http://schemas.microsoft.com/office/powerpoint/2010/main" val="4275132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588121-55EB-C944-BE2F-22D950F0B7FB}"/>
              </a:ext>
            </a:extLst>
          </p:cNvPr>
          <p:cNvSpPr txBox="1"/>
          <p:nvPr/>
        </p:nvSpPr>
        <p:spPr>
          <a:xfrm>
            <a:off x="2214562" y="459105"/>
            <a:ext cx="59266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aseline="30000" dirty="0">
                <a:solidFill>
                  <a:srgbClr val="FF0000"/>
                </a:solidFill>
              </a:rPr>
              <a:t>(1) </a:t>
            </a:r>
            <a:r>
              <a:rPr lang="en-US" sz="900" dirty="0">
                <a:solidFill>
                  <a:srgbClr val="FF0000"/>
                </a:solidFill>
              </a:rPr>
              <a:t>Chang </a:t>
            </a:r>
            <a:r>
              <a:rPr lang="en-US" sz="900" i="1" dirty="0">
                <a:solidFill>
                  <a:srgbClr val="FF0000"/>
                </a:solidFill>
              </a:rPr>
              <a:t>et al</a:t>
            </a:r>
            <a:r>
              <a:rPr lang="en-US" sz="900" dirty="0">
                <a:solidFill>
                  <a:srgbClr val="FF0000"/>
                </a:solidFill>
              </a:rPr>
              <a:t>., “Faraday rotation study of plasma bubbles in GeV </a:t>
            </a:r>
            <a:r>
              <a:rPr lang="en-US" sz="900" dirty="0" err="1">
                <a:solidFill>
                  <a:srgbClr val="FF0000"/>
                </a:solidFill>
              </a:rPr>
              <a:t>wakefield</a:t>
            </a:r>
            <a:r>
              <a:rPr lang="en-US" sz="900" dirty="0">
                <a:solidFill>
                  <a:srgbClr val="FF0000"/>
                </a:solidFill>
              </a:rPr>
              <a:t> accelerators,” </a:t>
            </a:r>
            <a:r>
              <a:rPr lang="en-US" sz="900" i="1" dirty="0">
                <a:solidFill>
                  <a:srgbClr val="FF0000"/>
                </a:solidFill>
              </a:rPr>
              <a:t>Phys. Plasmas </a:t>
            </a:r>
            <a:r>
              <a:rPr lang="en-US" sz="900" b="1" dirty="0">
                <a:solidFill>
                  <a:srgbClr val="FF0000"/>
                </a:solidFill>
              </a:rPr>
              <a:t>28</a:t>
            </a:r>
            <a:r>
              <a:rPr lang="en-US" sz="900" dirty="0">
                <a:solidFill>
                  <a:srgbClr val="FF0000"/>
                </a:solidFill>
              </a:rPr>
              <a:t>, 123105 (2021)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7613244-3EE9-EC44-8BEA-1A23C2A93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08" y="1697355"/>
            <a:ext cx="2504324" cy="2630805"/>
          </a:xfrm>
          <a:prstGeom prst="rect">
            <a:avLst/>
          </a:prstGeom>
        </p:spPr>
      </p:pic>
      <p:pic>
        <p:nvPicPr>
          <p:cNvPr id="8" name="Picture 7" descr="Chart, diagram&#10;&#10;Description automatically generated">
            <a:extLst>
              <a:ext uri="{FF2B5EF4-FFF2-40B4-BE49-F238E27FC236}">
                <a16:creationId xmlns:a16="http://schemas.microsoft.com/office/drawing/2014/main" id="{4A26FE4E-51A0-CD42-B8F9-4E4F5B8FD3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801" r="28558" b="2667"/>
          <a:stretch/>
        </p:blipFill>
        <p:spPr>
          <a:xfrm>
            <a:off x="4544435" y="1577340"/>
            <a:ext cx="3820006" cy="31104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B501B4-992D-6A4D-ACD7-3B75A287A3A0}"/>
              </a:ext>
            </a:extLst>
          </p:cNvPr>
          <p:cNvSpPr txBox="1"/>
          <p:nvPr/>
        </p:nvSpPr>
        <p:spPr>
          <a:xfrm>
            <a:off x="1107758" y="643280"/>
            <a:ext cx="117692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/>
              <a:t>n</a:t>
            </a:r>
            <a:r>
              <a:rPr lang="en-US" sz="1350" baseline="-25000" dirty="0"/>
              <a:t>e</a:t>
            </a:r>
            <a:r>
              <a:rPr lang="en-US" sz="1350" dirty="0"/>
              <a:t> &gt; 10</a:t>
            </a:r>
            <a:r>
              <a:rPr lang="en-US" sz="1350" baseline="30000" dirty="0"/>
              <a:t>19</a:t>
            </a:r>
            <a:r>
              <a:rPr lang="en-US" sz="1350" dirty="0"/>
              <a:t> cm</a:t>
            </a:r>
            <a:r>
              <a:rPr lang="en-US" sz="1350" baseline="30000" dirty="0"/>
              <a:t>-3</a:t>
            </a:r>
            <a:r>
              <a:rPr lang="en-US" sz="1350" dirty="0"/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5FEF84-B281-8744-9D92-0B6B1751C0FF}"/>
              </a:ext>
            </a:extLst>
          </p:cNvPr>
          <p:cNvSpPr txBox="1"/>
          <p:nvPr/>
        </p:nvSpPr>
        <p:spPr>
          <a:xfrm>
            <a:off x="1102995" y="411823"/>
            <a:ext cx="117692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/>
              <a:t>n</a:t>
            </a:r>
            <a:r>
              <a:rPr lang="en-US" sz="1350" baseline="-25000" dirty="0"/>
              <a:t>e</a:t>
            </a:r>
            <a:r>
              <a:rPr lang="en-US" sz="1350" dirty="0"/>
              <a:t> ≈ 10</a:t>
            </a:r>
            <a:r>
              <a:rPr lang="en-US" sz="1350" baseline="30000" dirty="0"/>
              <a:t>17</a:t>
            </a:r>
            <a:r>
              <a:rPr lang="en-US" sz="1350" dirty="0"/>
              <a:t> cm</a:t>
            </a:r>
            <a:r>
              <a:rPr lang="en-US" sz="1350" baseline="30000" dirty="0"/>
              <a:t>-3</a:t>
            </a:r>
            <a:r>
              <a:rPr lang="en-US" sz="1350" dirty="0"/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07828A-0A94-5F43-8294-D6BF7B026636}"/>
              </a:ext>
            </a:extLst>
          </p:cNvPr>
          <p:cNvSpPr txBox="1"/>
          <p:nvPr/>
        </p:nvSpPr>
        <p:spPr>
          <a:xfrm>
            <a:off x="2213776" y="664845"/>
            <a:ext cx="2587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aseline="30000" dirty="0">
                <a:solidFill>
                  <a:srgbClr val="FF0000"/>
                </a:solidFill>
              </a:rPr>
              <a:t>(2) </a:t>
            </a:r>
            <a:r>
              <a:rPr lang="en-US" sz="900" dirty="0" err="1">
                <a:solidFill>
                  <a:srgbClr val="FF0000"/>
                </a:solidFill>
              </a:rPr>
              <a:t>Kaluza</a:t>
            </a:r>
            <a:r>
              <a:rPr lang="en-US" sz="900" dirty="0">
                <a:solidFill>
                  <a:srgbClr val="FF0000"/>
                </a:solidFill>
              </a:rPr>
              <a:t> </a:t>
            </a:r>
            <a:r>
              <a:rPr lang="en-US" sz="900" i="1" dirty="0">
                <a:solidFill>
                  <a:srgbClr val="FF0000"/>
                </a:solidFill>
              </a:rPr>
              <a:t>et al</a:t>
            </a:r>
            <a:r>
              <a:rPr lang="en-US" sz="900" dirty="0">
                <a:solidFill>
                  <a:srgbClr val="FF0000"/>
                </a:solidFill>
              </a:rPr>
              <a:t>., </a:t>
            </a:r>
            <a:r>
              <a:rPr lang="en-US" sz="900" i="1" dirty="0">
                <a:solidFill>
                  <a:srgbClr val="FF0000"/>
                </a:solidFill>
              </a:rPr>
              <a:t>Phys. Rev. Lett</a:t>
            </a:r>
            <a:r>
              <a:rPr lang="en-US" sz="900" dirty="0">
                <a:solidFill>
                  <a:srgbClr val="FF0000"/>
                </a:solidFill>
              </a:rPr>
              <a:t>. </a:t>
            </a:r>
            <a:r>
              <a:rPr lang="en-US" sz="900" b="1" dirty="0">
                <a:solidFill>
                  <a:srgbClr val="FF0000"/>
                </a:solidFill>
              </a:rPr>
              <a:t>105</a:t>
            </a:r>
            <a:r>
              <a:rPr lang="en-US" sz="900" dirty="0">
                <a:solidFill>
                  <a:srgbClr val="FF0000"/>
                </a:solidFill>
              </a:rPr>
              <a:t>, 115002 (2010); </a:t>
            </a:r>
          </a:p>
          <a:p>
            <a:r>
              <a:rPr lang="en-US" sz="900" baseline="30000" dirty="0">
                <a:solidFill>
                  <a:srgbClr val="FF0000"/>
                </a:solidFill>
              </a:rPr>
              <a:t>(3) </a:t>
            </a:r>
            <a:r>
              <a:rPr lang="en-US" sz="900" dirty="0">
                <a:solidFill>
                  <a:srgbClr val="FF0000"/>
                </a:solidFill>
              </a:rPr>
              <a:t>Buck </a:t>
            </a:r>
            <a:r>
              <a:rPr lang="en-US" sz="900" i="1" dirty="0">
                <a:solidFill>
                  <a:srgbClr val="FF0000"/>
                </a:solidFill>
              </a:rPr>
              <a:t>et al</a:t>
            </a:r>
            <a:r>
              <a:rPr lang="en-US" sz="900" dirty="0">
                <a:solidFill>
                  <a:srgbClr val="FF0000"/>
                </a:solidFill>
              </a:rPr>
              <a:t>., </a:t>
            </a:r>
            <a:r>
              <a:rPr lang="en-US" sz="900" i="1" dirty="0">
                <a:solidFill>
                  <a:srgbClr val="FF0000"/>
                </a:solidFill>
              </a:rPr>
              <a:t>Nat. Phys</a:t>
            </a:r>
            <a:r>
              <a:rPr lang="en-US" sz="900" dirty="0">
                <a:solidFill>
                  <a:srgbClr val="FF0000"/>
                </a:solidFill>
              </a:rPr>
              <a:t>. </a:t>
            </a:r>
            <a:r>
              <a:rPr lang="en-US" sz="900" b="1" dirty="0">
                <a:solidFill>
                  <a:srgbClr val="FF0000"/>
                </a:solidFill>
              </a:rPr>
              <a:t>7</a:t>
            </a:r>
            <a:r>
              <a:rPr lang="en-US" sz="900" dirty="0">
                <a:solidFill>
                  <a:srgbClr val="FF0000"/>
                </a:solidFill>
              </a:rPr>
              <a:t>, 453 (2011).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078057-764D-944D-A42F-DA3D38EC5471}"/>
              </a:ext>
            </a:extLst>
          </p:cNvPr>
          <p:cNvSpPr txBox="1"/>
          <p:nvPr/>
        </p:nvSpPr>
        <p:spPr>
          <a:xfrm>
            <a:off x="4470688" y="1015931"/>
            <a:ext cx="403418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b="1" dirty="0"/>
              <a:t>Faraday “streaks” of magnetized plasma bubble walls </a:t>
            </a:r>
          </a:p>
          <a:p>
            <a:pPr algn="ctr"/>
            <a:r>
              <a:rPr lang="en-US" sz="1350" b="1" dirty="0"/>
              <a:t>in </a:t>
            </a:r>
            <a:r>
              <a:rPr lang="en-US" sz="1350" b="1" i="1" dirty="0"/>
              <a:t>n</a:t>
            </a:r>
            <a:r>
              <a:rPr lang="en-US" sz="1350" b="1" baseline="-25000" dirty="0"/>
              <a:t>e</a:t>
            </a:r>
            <a:r>
              <a:rPr lang="en-US" sz="1350" b="1" dirty="0"/>
              <a:t> ≈ 10</a:t>
            </a:r>
            <a:r>
              <a:rPr lang="en-US" sz="1350" b="1" baseline="30000" dirty="0"/>
              <a:t>17</a:t>
            </a:r>
            <a:r>
              <a:rPr lang="en-US" sz="1350" b="1" dirty="0"/>
              <a:t> cm</a:t>
            </a:r>
            <a:r>
              <a:rPr lang="en-US" sz="1350" b="1" baseline="30000" dirty="0"/>
              <a:t>-3</a:t>
            </a:r>
            <a:r>
              <a:rPr lang="en-US" sz="1350" b="1" dirty="0"/>
              <a:t> plasma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1AAEA8-D2E5-5049-85F6-B1CFCA590BFB}"/>
              </a:ext>
            </a:extLst>
          </p:cNvPr>
          <p:cNvSpPr/>
          <p:nvPr/>
        </p:nvSpPr>
        <p:spPr>
          <a:xfrm>
            <a:off x="3171826" y="2151698"/>
            <a:ext cx="184034" cy="137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17440C-CE00-DC45-AC9C-8A332E1B2090}"/>
              </a:ext>
            </a:extLst>
          </p:cNvPr>
          <p:cNvSpPr txBox="1"/>
          <p:nvPr/>
        </p:nvSpPr>
        <p:spPr>
          <a:xfrm>
            <a:off x="3111818" y="2057400"/>
            <a:ext cx="95487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𝜏</a:t>
            </a:r>
            <a:r>
              <a:rPr lang="en-US" sz="1350" baseline="-25000" dirty="0"/>
              <a:t>pr</a:t>
            </a:r>
            <a:r>
              <a:rPr lang="en-US" sz="1350" dirty="0"/>
              <a:t> = 1-2 </a:t>
            </a:r>
            <a:r>
              <a:rPr lang="en-US" sz="1350" dirty="0" err="1"/>
              <a:t>ps</a:t>
            </a:r>
            <a:endParaRPr lang="en-US" sz="135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8923D6-28C2-804C-A827-9A4A7F1D9F43}"/>
              </a:ext>
            </a:extLst>
          </p:cNvPr>
          <p:cNvSpPr txBox="1"/>
          <p:nvPr/>
        </p:nvSpPr>
        <p:spPr>
          <a:xfrm>
            <a:off x="2568377" y="2797507"/>
            <a:ext cx="1040413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Texas PW</a:t>
            </a:r>
          </a:p>
          <a:p>
            <a:r>
              <a:rPr lang="en-US" sz="1500" dirty="0">
                <a:solidFill>
                  <a:srgbClr val="FF0000"/>
                </a:solidFill>
              </a:rPr>
              <a:t>drive pulse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9B5A32-6AA2-3241-982D-989FB319D2BF}"/>
              </a:ext>
            </a:extLst>
          </p:cNvPr>
          <p:cNvSpPr txBox="1"/>
          <p:nvPr/>
        </p:nvSpPr>
        <p:spPr>
          <a:xfrm>
            <a:off x="668491" y="2806884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/>
              <a:t>n</a:t>
            </a:r>
            <a:r>
              <a:rPr lang="en-US" sz="1200" baseline="-25000" dirty="0"/>
              <a:t>e</a:t>
            </a:r>
            <a:r>
              <a:rPr lang="en-US" sz="1200" dirty="0"/>
              <a:t> ≈ 10</a:t>
            </a:r>
            <a:r>
              <a:rPr lang="en-US" sz="1200" baseline="30000" dirty="0"/>
              <a:t>17</a:t>
            </a:r>
            <a:r>
              <a:rPr lang="en-US" sz="1200" dirty="0"/>
              <a:t> cm</a:t>
            </a:r>
            <a:r>
              <a:rPr lang="en-US" sz="1200" baseline="30000" dirty="0"/>
              <a:t>-3</a:t>
            </a:r>
            <a:r>
              <a:rPr lang="en-US" sz="1200" dirty="0"/>
              <a:t> </a:t>
            </a:r>
          </a:p>
          <a:p>
            <a:pPr algn="ctr"/>
            <a:r>
              <a:rPr lang="en-US" sz="1200" dirty="0"/>
              <a:t>plasma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6FAB64-9325-3B48-9B83-9DB924819F98}"/>
              </a:ext>
            </a:extLst>
          </p:cNvPr>
          <p:cNvGrpSpPr/>
          <p:nvPr/>
        </p:nvGrpSpPr>
        <p:grpSpPr>
          <a:xfrm>
            <a:off x="51434" y="36277"/>
            <a:ext cx="857723" cy="874478"/>
            <a:chOff x="3303214" y="2758382"/>
            <a:chExt cx="1424847" cy="1409786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6F4DDF7-E379-864E-8085-56024A19A8E2}"/>
                </a:ext>
              </a:extLst>
            </p:cNvPr>
            <p:cNvSpPr/>
            <p:nvPr/>
          </p:nvSpPr>
          <p:spPr>
            <a:xfrm>
              <a:off x="3345495" y="2787041"/>
              <a:ext cx="1364292" cy="1364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B0D0921-B75A-C741-820C-819882504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1"/>
            <a:stretch/>
          </p:blipFill>
          <p:spPr>
            <a:xfrm>
              <a:off x="3303214" y="2758382"/>
              <a:ext cx="1424847" cy="1409786"/>
            </a:xfrm>
            <a:prstGeom prst="rect">
              <a:avLst/>
            </a:prstGeom>
          </p:spPr>
        </p:pic>
      </p:grpSp>
      <p:pic>
        <p:nvPicPr>
          <p:cNvPr id="22" name="Picture 21" descr="Text&#10;&#10;Description automatically generated with medium confidence">
            <a:extLst>
              <a:ext uri="{FF2B5EF4-FFF2-40B4-BE49-F238E27FC236}">
                <a16:creationId xmlns:a16="http://schemas.microsoft.com/office/drawing/2014/main" id="{66B4E53D-62E7-5E46-AE6B-C5BE947CB6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072" y="4443146"/>
            <a:ext cx="2080942" cy="55462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C500F5D-F8A0-324E-9B0E-52100F11910B}"/>
              </a:ext>
            </a:extLst>
          </p:cNvPr>
          <p:cNvSpPr txBox="1"/>
          <p:nvPr/>
        </p:nvSpPr>
        <p:spPr>
          <a:xfrm>
            <a:off x="2908055" y="4061169"/>
            <a:ext cx="1157113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solidFill>
                  <a:srgbClr val="FF0000"/>
                </a:solidFill>
              </a:rPr>
              <a:t>large </a:t>
            </a:r>
            <a:r>
              <a:rPr lang="en-US" sz="13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350" baseline="-25000" dirty="0">
                <a:solidFill>
                  <a:srgbClr val="FF0000"/>
                </a:solidFill>
              </a:rPr>
              <a:t>𝜑</a:t>
            </a:r>
            <a:r>
              <a:rPr lang="en-US" sz="1350" dirty="0">
                <a:solidFill>
                  <a:srgbClr val="FF0000"/>
                </a:solidFill>
              </a:rPr>
              <a:t> and </a:t>
            </a:r>
            <a:r>
              <a:rPr lang="en-US" sz="135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 algn="ctr"/>
            <a:r>
              <a:rPr lang="en-US" sz="1350" dirty="0">
                <a:solidFill>
                  <a:srgbClr val="FF0000"/>
                </a:solidFill>
              </a:rPr>
              <a:t>compensate </a:t>
            </a:r>
          </a:p>
          <a:p>
            <a:pPr algn="ctr"/>
            <a:r>
              <a:rPr lang="en-US" sz="1350" dirty="0">
                <a:solidFill>
                  <a:srgbClr val="FF0000"/>
                </a:solidFill>
              </a:rPr>
              <a:t>small </a:t>
            </a:r>
            <a:r>
              <a:rPr lang="en-US" sz="1350" i="1" dirty="0">
                <a:solidFill>
                  <a:srgbClr val="FF0000"/>
                </a:solidFill>
              </a:rPr>
              <a:t>n</a:t>
            </a:r>
            <a:r>
              <a:rPr lang="en-US" sz="1350" baseline="-25000" dirty="0">
                <a:solidFill>
                  <a:srgbClr val="FF0000"/>
                </a:solidFill>
              </a:rPr>
              <a:t>e</a:t>
            </a:r>
            <a:r>
              <a:rPr lang="en-US" sz="1350" dirty="0">
                <a:solidFill>
                  <a:srgbClr val="FF0000"/>
                </a:solidFill>
              </a:rPr>
              <a:t>/</a:t>
            </a:r>
            <a:r>
              <a:rPr lang="en-US" sz="1350" i="1" dirty="0" err="1">
                <a:solidFill>
                  <a:srgbClr val="FF0000"/>
                </a:solidFill>
              </a:rPr>
              <a:t>n</a:t>
            </a:r>
            <a:r>
              <a:rPr lang="en-US" sz="1350" baseline="-25000" dirty="0" err="1">
                <a:solidFill>
                  <a:srgbClr val="FF0000"/>
                </a:solidFill>
              </a:rPr>
              <a:t>cr</a:t>
            </a:r>
            <a:r>
              <a:rPr lang="en-US" sz="1350" baseline="30000" dirty="0">
                <a:solidFill>
                  <a:srgbClr val="FF0000"/>
                </a:solidFill>
              </a:rPr>
              <a:t>(pr)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3828B2-3D40-A047-B87D-C73ECE637112}"/>
              </a:ext>
            </a:extLst>
          </p:cNvPr>
          <p:cNvSpPr txBox="1"/>
          <p:nvPr/>
        </p:nvSpPr>
        <p:spPr>
          <a:xfrm>
            <a:off x="4834890" y="3636080"/>
            <a:ext cx="679994" cy="253916"/>
          </a:xfrm>
          <a:prstGeom prst="rect">
            <a:avLst/>
          </a:prstGeom>
          <a:solidFill>
            <a:srgbClr val="00FF94"/>
          </a:solidFill>
        </p:spPr>
        <p:txBody>
          <a:bodyPr wrap="none" rtlCol="0">
            <a:spAutoFit/>
          </a:bodyPr>
          <a:lstStyle/>
          <a:p>
            <a:r>
              <a:rPr lang="en-US" sz="1050" b="1" dirty="0"/>
              <a:t>𝜏</a:t>
            </a:r>
            <a:r>
              <a:rPr lang="en-US" sz="1050" b="1" baseline="-25000" dirty="0"/>
              <a:t>pr</a:t>
            </a:r>
            <a:r>
              <a:rPr lang="en-US" sz="1050" b="1" dirty="0"/>
              <a:t> = 1 </a:t>
            </a:r>
            <a:r>
              <a:rPr lang="en-US" sz="1050" b="1" dirty="0" err="1"/>
              <a:t>ps</a:t>
            </a:r>
            <a:endParaRPr lang="en-US" sz="105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BD2DBE-1A7B-EC4F-8DBF-6E42F20CCC02}"/>
              </a:ext>
            </a:extLst>
          </p:cNvPr>
          <p:cNvSpPr txBox="1"/>
          <p:nvPr/>
        </p:nvSpPr>
        <p:spPr>
          <a:xfrm>
            <a:off x="4846320" y="1855858"/>
            <a:ext cx="679994" cy="253916"/>
          </a:xfrm>
          <a:prstGeom prst="rect">
            <a:avLst/>
          </a:prstGeom>
          <a:solidFill>
            <a:srgbClr val="78CE7C"/>
          </a:solidFill>
        </p:spPr>
        <p:txBody>
          <a:bodyPr wrap="none" rtlCol="0">
            <a:spAutoFit/>
          </a:bodyPr>
          <a:lstStyle/>
          <a:p>
            <a:r>
              <a:rPr lang="en-US" sz="1050" b="1" dirty="0"/>
              <a:t>𝜏</a:t>
            </a:r>
            <a:r>
              <a:rPr lang="en-US" sz="1050" b="1" baseline="-25000" dirty="0"/>
              <a:t>pr</a:t>
            </a:r>
            <a:r>
              <a:rPr lang="en-US" sz="1050" b="1" dirty="0"/>
              <a:t> = 2 </a:t>
            </a:r>
            <a:r>
              <a:rPr lang="en-US" sz="1050" b="1" dirty="0" err="1"/>
              <a:t>ps</a:t>
            </a:r>
            <a:endParaRPr lang="en-US" sz="1050" b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2D615F2-662E-A24C-8BC5-ADA1A7F84A92}"/>
              </a:ext>
            </a:extLst>
          </p:cNvPr>
          <p:cNvSpPr/>
          <p:nvPr/>
        </p:nvSpPr>
        <p:spPr>
          <a:xfrm>
            <a:off x="4920615" y="2563178"/>
            <a:ext cx="334328" cy="171450"/>
          </a:xfrm>
          <a:prstGeom prst="rect">
            <a:avLst/>
          </a:prstGeom>
          <a:solidFill>
            <a:srgbClr val="78C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AD608ED-883B-D64F-9C45-36BF2449D490}"/>
              </a:ext>
            </a:extLst>
          </p:cNvPr>
          <p:cNvSpPr txBox="1"/>
          <p:nvPr/>
        </p:nvSpPr>
        <p:spPr>
          <a:xfrm>
            <a:off x="4840605" y="2510225"/>
            <a:ext cx="6799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𝜏</a:t>
            </a:r>
            <a:r>
              <a:rPr lang="en-US" sz="1050" b="1" baseline="-25000" dirty="0"/>
              <a:t>pr</a:t>
            </a:r>
            <a:r>
              <a:rPr lang="en-US" sz="1050" b="1" dirty="0"/>
              <a:t> = 2 </a:t>
            </a:r>
            <a:r>
              <a:rPr lang="en-US" sz="1050" b="1" dirty="0" err="1"/>
              <a:t>ps</a:t>
            </a:r>
            <a:endParaRPr lang="en-US" sz="1050" b="1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686B0BC-4075-8C49-95E3-086CE8B96181}"/>
              </a:ext>
            </a:extLst>
          </p:cNvPr>
          <p:cNvSpPr/>
          <p:nvPr/>
        </p:nvSpPr>
        <p:spPr>
          <a:xfrm>
            <a:off x="5381625" y="1529254"/>
            <a:ext cx="2724150" cy="32660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0B38C51F-0E15-C145-91A9-4AECCA7BF8F7}"/>
              </a:ext>
            </a:extLst>
          </p:cNvPr>
          <p:cNvSpPr/>
          <p:nvPr/>
        </p:nvSpPr>
        <p:spPr>
          <a:xfrm>
            <a:off x="5391150" y="3358054"/>
            <a:ext cx="2724150" cy="32660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1AFAD1F-7912-F747-B349-F516B1AF1E2D}"/>
              </a:ext>
            </a:extLst>
          </p:cNvPr>
          <p:cNvSpPr txBox="1"/>
          <p:nvPr/>
        </p:nvSpPr>
        <p:spPr>
          <a:xfrm>
            <a:off x="3108084" y="2315826"/>
            <a:ext cx="8980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𝜆</a:t>
            </a:r>
            <a:r>
              <a:rPr lang="en-US" sz="1350" baseline="-25000" dirty="0"/>
              <a:t>pr</a:t>
            </a:r>
            <a:r>
              <a:rPr lang="en-US" sz="1350" dirty="0"/>
              <a:t> = 1 µm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F62D3BA-FE13-003F-EA73-1053322B7D77}"/>
              </a:ext>
            </a:extLst>
          </p:cNvPr>
          <p:cNvGrpSpPr/>
          <p:nvPr/>
        </p:nvGrpSpPr>
        <p:grpSpPr>
          <a:xfrm>
            <a:off x="7976930" y="209800"/>
            <a:ext cx="1249894" cy="714948"/>
            <a:chOff x="10635910" y="279733"/>
            <a:chExt cx="1666525" cy="953263"/>
          </a:xfrm>
        </p:grpSpPr>
        <p:pic>
          <p:nvPicPr>
            <p:cNvPr id="35" name="Picture 34" descr="A close-up of a star&#10;&#10;Description automatically generated with low confidence">
              <a:extLst>
                <a:ext uri="{FF2B5EF4-FFF2-40B4-BE49-F238E27FC236}">
                  <a16:creationId xmlns:a16="http://schemas.microsoft.com/office/drawing/2014/main" id="{771D9F56-CD84-D342-A2A3-BC6B6427D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81762" y="279733"/>
              <a:ext cx="1515158" cy="66144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A6A59A1-AB19-E688-A1A4-3C2806866172}"/>
                </a:ext>
              </a:extLst>
            </p:cNvPr>
            <p:cNvSpPr txBox="1"/>
            <p:nvPr/>
          </p:nvSpPr>
          <p:spPr>
            <a:xfrm>
              <a:off x="10635910" y="832887"/>
              <a:ext cx="1666525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/>
                <a:t>Texas Petawatt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0BF0CB7-E682-5048-B102-A25C5976FE57}"/>
              </a:ext>
            </a:extLst>
          </p:cNvPr>
          <p:cNvSpPr txBox="1"/>
          <p:nvPr/>
        </p:nvSpPr>
        <p:spPr>
          <a:xfrm>
            <a:off x="912941" y="35440"/>
            <a:ext cx="747140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u="sng" dirty="0"/>
              <a:t>2026</a:t>
            </a:r>
            <a:r>
              <a:rPr lang="en-US" sz="2100" b="1" dirty="0"/>
              <a:t>: Faraday rotation to image plasma bubbles in low-</a:t>
            </a:r>
            <a:r>
              <a:rPr lang="en-US" sz="2100" b="1" i="1" dirty="0"/>
              <a:t>n</a:t>
            </a:r>
            <a:r>
              <a:rPr lang="en-US" sz="2100" b="1" baseline="-25000" dirty="0"/>
              <a:t>e</a:t>
            </a:r>
            <a:r>
              <a:rPr lang="en-US" sz="2100" b="1" dirty="0"/>
              <a:t> plasma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580A75-9DDD-EFE5-3E4B-84F6BDB5459B}"/>
              </a:ext>
            </a:extLst>
          </p:cNvPr>
          <p:cNvSpPr txBox="1"/>
          <p:nvPr/>
        </p:nvSpPr>
        <p:spPr>
          <a:xfrm>
            <a:off x="3922292" y="4714834"/>
            <a:ext cx="53162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/>
              <a:t>At FACET-II, the drive bunch will magnetize the front end of the bubble. </a:t>
            </a:r>
          </a:p>
        </p:txBody>
      </p:sp>
    </p:spTree>
    <p:extLst>
      <p:ext uri="{BB962C8B-B14F-4D97-AF65-F5344CB8AC3E}">
        <p14:creationId xmlns:p14="http://schemas.microsoft.com/office/powerpoint/2010/main" val="84724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 animBg="1"/>
      <p:bldP spid="31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9FF15-6CCC-FA70-8E2E-9FF3A1A73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48FECC-7035-37B7-8B64-802DAA3A1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5" name="Picture 4" descr="A graph of a diagram&#10;&#10;Description automatically generated with medium confidence">
            <a:extLst>
              <a:ext uri="{FF2B5EF4-FFF2-40B4-BE49-F238E27FC236}">
                <a16:creationId xmlns:a16="http://schemas.microsoft.com/office/drawing/2014/main" id="{802EF7F1-92B0-C2FE-6C60-BFC570AFC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984" y="365755"/>
            <a:ext cx="5760731" cy="42976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2CA63C-1448-4565-D6EC-C476D5063C12}"/>
              </a:ext>
            </a:extLst>
          </p:cNvPr>
          <p:cNvSpPr txBox="1"/>
          <p:nvPr/>
        </p:nvSpPr>
        <p:spPr>
          <a:xfrm>
            <a:off x="216434" y="404627"/>
            <a:ext cx="266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(right) Comparison with flat plasma, plasma with 1mrad tilt and no plasma (Code V simulation)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(below) FACET-II Bessel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 descr="A graph of lines with numbers and symbols&#10;&#10;Description automatically generated with medium confidence">
            <a:extLst>
              <a:ext uri="{FF2B5EF4-FFF2-40B4-BE49-F238E27FC236}">
                <a16:creationId xmlns:a16="http://schemas.microsoft.com/office/drawing/2014/main" id="{50DA6E6D-C8E5-2FCE-2154-E9A3FFB1E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52" y="2348406"/>
            <a:ext cx="2884365" cy="23904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BD777C-1B4A-41EE-686F-EC4121596528}"/>
              </a:ext>
            </a:extLst>
          </p:cNvPr>
          <p:cNvSpPr/>
          <p:nvPr/>
        </p:nvSpPr>
        <p:spPr>
          <a:xfrm>
            <a:off x="7651751" y="2348406"/>
            <a:ext cx="254000" cy="2353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17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B0D752-C2AA-4D6A-860D-F1439278B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728" y="52932"/>
            <a:ext cx="1940379" cy="3208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F13008-BE69-7DA2-4ACF-D9D5532C2912}"/>
              </a:ext>
            </a:extLst>
          </p:cNvPr>
          <p:cNvSpPr txBox="1"/>
          <p:nvPr/>
        </p:nvSpPr>
        <p:spPr>
          <a:xfrm>
            <a:off x="1835893" y="18193"/>
            <a:ext cx="54786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A recent DESY experiment reported 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sz="2400" b="1" dirty="0"/>
              <a:t>60 ns plasma recovery time (lower limit)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FFB95B-81DC-9FFA-7D9C-BCBFC1B83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9209" y="968890"/>
            <a:ext cx="4726314" cy="34713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74C444-27D7-B5CE-09B3-B906F7D9A55E}"/>
              </a:ext>
            </a:extLst>
          </p:cNvPr>
          <p:cNvSpPr txBox="1"/>
          <p:nvPr/>
        </p:nvSpPr>
        <p:spPr>
          <a:xfrm>
            <a:off x="2779333" y="784224"/>
            <a:ext cx="41820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D’Arcy </a:t>
            </a:r>
            <a:r>
              <a:rPr lang="en-US" sz="900" i="1" dirty="0">
                <a:solidFill>
                  <a:srgbClr val="FF0000"/>
                </a:solidFill>
              </a:rPr>
              <a:t>et al. “Recovery time of a plasma-</a:t>
            </a:r>
            <a:r>
              <a:rPr lang="en-US" sz="900" i="1" dirty="0" err="1">
                <a:solidFill>
                  <a:srgbClr val="FF0000"/>
                </a:solidFill>
              </a:rPr>
              <a:t>wakefield</a:t>
            </a:r>
            <a:r>
              <a:rPr lang="en-US" sz="900" i="1" dirty="0">
                <a:solidFill>
                  <a:srgbClr val="FF0000"/>
                </a:solidFill>
              </a:rPr>
              <a:t> accelerator.” Nature </a:t>
            </a:r>
            <a:r>
              <a:rPr lang="en-US" sz="900" b="1" dirty="0">
                <a:solidFill>
                  <a:srgbClr val="FF0000"/>
                </a:solidFill>
              </a:rPr>
              <a:t>603</a:t>
            </a:r>
            <a:r>
              <a:rPr lang="en-US" sz="900" i="1" dirty="0">
                <a:solidFill>
                  <a:srgbClr val="FF0000"/>
                </a:solidFill>
              </a:rPr>
              <a:t>, 58 (2022).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25ED621-23E5-FC16-CA81-198A5DC42B0E}"/>
              </a:ext>
            </a:extLst>
          </p:cNvPr>
          <p:cNvGrpSpPr/>
          <p:nvPr/>
        </p:nvGrpSpPr>
        <p:grpSpPr>
          <a:xfrm>
            <a:off x="0" y="1094090"/>
            <a:ext cx="2188100" cy="1417800"/>
            <a:chOff x="0" y="1555042"/>
            <a:chExt cx="2917466" cy="18904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000374B-974E-FC14-9E26-12D09B728598}"/>
                </a:ext>
              </a:extLst>
            </p:cNvPr>
            <p:cNvSpPr txBox="1"/>
            <p:nvPr/>
          </p:nvSpPr>
          <p:spPr>
            <a:xfrm>
              <a:off x="47503" y="1555042"/>
              <a:ext cx="274075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u="sng"/>
                <a:t>FlashForward parameters</a:t>
              </a:r>
              <a:r>
                <a:rPr lang="en-US" sz="1350" b="1"/>
                <a:t>: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C90F2F7-5E56-85A6-BCC0-E4B21775F83B}"/>
                </a:ext>
              </a:extLst>
            </p:cNvPr>
            <p:cNvSpPr txBox="1"/>
            <p:nvPr/>
          </p:nvSpPr>
          <p:spPr>
            <a:xfrm>
              <a:off x="3" y="1906099"/>
              <a:ext cx="25829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• drive bunch: 1 GeV, 0.5 </a:t>
              </a:r>
              <a:r>
                <a:rPr lang="en-US" sz="1200" dirty="0" err="1"/>
                <a:t>nC</a:t>
              </a:r>
              <a:endParaRPr lang="en-US" sz="12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55BB59-BA8D-EB33-00DD-C3498B6A555D}"/>
                </a:ext>
              </a:extLst>
            </p:cNvPr>
            <p:cNvSpPr txBox="1"/>
            <p:nvPr/>
          </p:nvSpPr>
          <p:spPr>
            <a:xfrm>
              <a:off x="2432" y="2247801"/>
              <a:ext cx="26379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• plasma: 1.75 x 10</a:t>
              </a:r>
              <a:r>
                <a:rPr lang="en-US" sz="1200" baseline="30000"/>
                <a:t>16</a:t>
              </a:r>
              <a:r>
                <a:rPr lang="en-US" sz="1200"/>
                <a:t> cm</a:t>
              </a:r>
              <a:r>
                <a:rPr lang="en-US" sz="1200" baseline="30000"/>
                <a:t>-3</a:t>
              </a:r>
              <a:r>
                <a:rPr lang="en-US" sz="1200"/>
                <a:t> Ar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572077F-1A76-CA03-5836-0C46C9F343CB}"/>
                </a:ext>
              </a:extLst>
            </p:cNvPr>
            <p:cNvSpPr txBox="1"/>
            <p:nvPr/>
          </p:nvSpPr>
          <p:spPr>
            <a:xfrm>
              <a:off x="0" y="2583668"/>
              <a:ext cx="2917466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• probe: secondary PWFA driver</a:t>
              </a:r>
            </a:p>
            <a:p>
              <a:r>
                <a:rPr lang="en-US" sz="1200"/>
                <a:t>    at 1 ns &lt; ∆</a:t>
              </a:r>
              <a:r>
                <a:rPr lang="en-US" sz="1200" i="1"/>
                <a:t>t</a:t>
              </a:r>
              <a:r>
                <a:rPr lang="en-US" sz="1200"/>
                <a:t> ≤ 150 ns + trailing</a:t>
              </a:r>
            </a:p>
            <a:p>
              <a:r>
                <a:rPr lang="en-US" sz="1200"/>
                <a:t>    witness bunch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FA9A8D4-2456-3EFF-95AE-B95E91ACEA5B}"/>
              </a:ext>
            </a:extLst>
          </p:cNvPr>
          <p:cNvGrpSpPr/>
          <p:nvPr/>
        </p:nvGrpSpPr>
        <p:grpSpPr>
          <a:xfrm>
            <a:off x="7112768" y="1299530"/>
            <a:ext cx="1902029" cy="1146979"/>
            <a:chOff x="9635734" y="1557909"/>
            <a:chExt cx="2536039" cy="152930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73C45A8-B78A-76FC-2432-B44838E9C408}"/>
                </a:ext>
              </a:extLst>
            </p:cNvPr>
            <p:cNvSpPr txBox="1"/>
            <p:nvPr/>
          </p:nvSpPr>
          <p:spPr>
            <a:xfrm>
              <a:off x="9760457" y="1557909"/>
              <a:ext cx="2225140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u="sng"/>
                <a:t>FACET-II parameters</a:t>
              </a:r>
              <a:r>
                <a:rPr lang="en-US" sz="1350" b="1"/>
                <a:t>: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962F82-B8A9-E2C4-F3EA-32674DA9082A}"/>
                </a:ext>
              </a:extLst>
            </p:cNvPr>
            <p:cNvSpPr txBox="1"/>
            <p:nvPr/>
          </p:nvSpPr>
          <p:spPr>
            <a:xfrm>
              <a:off x="9640139" y="1906100"/>
              <a:ext cx="2531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• drive bunch: 10 GeV, 2 nC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A69E6BC-B50C-0921-985E-763FEFF017CE}"/>
                </a:ext>
              </a:extLst>
            </p:cNvPr>
            <p:cNvSpPr txBox="1"/>
            <p:nvPr/>
          </p:nvSpPr>
          <p:spPr>
            <a:xfrm>
              <a:off x="9635734" y="2171600"/>
              <a:ext cx="23194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• plasma: 5 x 10</a:t>
              </a:r>
              <a:r>
                <a:rPr lang="en-US" sz="1200" baseline="30000" dirty="0"/>
                <a:t>16</a:t>
              </a:r>
              <a:r>
                <a:rPr lang="en-US" sz="1200" dirty="0"/>
                <a:t> cm</a:t>
              </a:r>
              <a:r>
                <a:rPr lang="en-US" sz="1200" baseline="30000" dirty="0"/>
                <a:t>-3</a:t>
              </a:r>
              <a:r>
                <a:rPr lang="en-US" sz="1200" dirty="0"/>
                <a:t> Li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F849A05-13C2-815A-C990-551714D19665}"/>
                </a:ext>
              </a:extLst>
            </p:cNvPr>
            <p:cNvSpPr txBox="1"/>
            <p:nvPr/>
          </p:nvSpPr>
          <p:spPr>
            <a:xfrm>
              <a:off x="9643767" y="2471661"/>
              <a:ext cx="180288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• optical probe at </a:t>
              </a:r>
            </a:p>
            <a:p>
              <a:r>
                <a:rPr lang="en-US" sz="1200" dirty="0"/>
                <a:t>    1 ns &lt; ∆t &lt; </a:t>
              </a:r>
              <a:r>
                <a:rPr lang="en-US" sz="1200" dirty="0" err="1"/>
                <a:t>ms</a:t>
              </a:r>
              <a:endParaRPr lang="en-US" sz="1200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1933FDC-2374-E049-787B-35C9B335BFC7}"/>
              </a:ext>
            </a:extLst>
          </p:cNvPr>
          <p:cNvSpPr txBox="1"/>
          <p:nvPr/>
        </p:nvSpPr>
        <p:spPr>
          <a:xfrm>
            <a:off x="2329209" y="4244677"/>
            <a:ext cx="47994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/>
              <a:t>FACET-II is uniquely positioned to resolve current</a:t>
            </a:r>
          </a:p>
          <a:p>
            <a:pPr algn="ctr"/>
            <a:r>
              <a:rPr lang="en-US" sz="1500" b="1" dirty="0"/>
              <a:t>orders-of-magnitude uncertainty in plasma recovery time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26C15D0-59D8-5944-EF2B-7AB568ADD55F}"/>
              </a:ext>
            </a:extLst>
          </p:cNvPr>
          <p:cNvGrpSpPr/>
          <p:nvPr/>
        </p:nvGrpSpPr>
        <p:grpSpPr>
          <a:xfrm>
            <a:off x="6867057" y="2381649"/>
            <a:ext cx="2531719" cy="2501225"/>
            <a:chOff x="9135857" y="3497263"/>
            <a:chExt cx="3375627" cy="333496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524DE51-78ED-868D-0F3B-6A41FA057E67}"/>
                </a:ext>
              </a:extLst>
            </p:cNvPr>
            <p:cNvSpPr txBox="1"/>
            <p:nvPr/>
          </p:nvSpPr>
          <p:spPr>
            <a:xfrm>
              <a:off x="9166389" y="4255975"/>
              <a:ext cx="2982834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en-US" sz="1200" b="1" dirty="0"/>
                <a:t> </a:t>
              </a:r>
              <a:r>
                <a:rPr lang="en-US" sz="1200" dirty="0"/>
                <a:t>“Hail Mary” E-224 result </a:t>
              </a:r>
              <a:r>
                <a:rPr lang="en-US" sz="1050" dirty="0"/>
                <a:t>(</a:t>
              </a:r>
              <a:r>
                <a:rPr lang="en-US" sz="1050" dirty="0" err="1"/>
                <a:t>Zgadaj</a:t>
              </a:r>
              <a:r>
                <a:rPr lang="en-US" sz="1050" dirty="0"/>
                <a:t>, 2020):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B851C10-7C61-1B22-2945-6E17A4E428DD}"/>
                </a:ext>
              </a:extLst>
            </p:cNvPr>
            <p:cNvGrpSpPr/>
            <p:nvPr/>
          </p:nvGrpSpPr>
          <p:grpSpPr>
            <a:xfrm>
              <a:off x="9875512" y="4774616"/>
              <a:ext cx="2199523" cy="2057613"/>
              <a:chOff x="9007887" y="1416056"/>
              <a:chExt cx="2291968" cy="2521655"/>
            </a:xfrm>
          </p:grpSpPr>
          <p:pic>
            <p:nvPicPr>
              <p:cNvPr id="18" name="Picture 2">
                <a:extLst>
                  <a:ext uri="{FF2B5EF4-FFF2-40B4-BE49-F238E27FC236}">
                    <a16:creationId xmlns:a16="http://schemas.microsoft.com/office/drawing/2014/main" id="{18A82D1E-0C37-0CE4-A95E-9AC07DF5E3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07887" y="1462487"/>
                <a:ext cx="2280301" cy="122498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6">
                <a:extLst>
                  <a:ext uri="{FF2B5EF4-FFF2-40B4-BE49-F238E27FC236}">
                    <a16:creationId xmlns:a16="http://schemas.microsoft.com/office/drawing/2014/main" id="{CE2B18D5-592A-EA58-2201-C64968A1FE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07887" y="2693414"/>
                <a:ext cx="2291968" cy="124429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20591F0-BD79-2B69-31C4-C865A4EC4F8C}"/>
                  </a:ext>
                </a:extLst>
              </p:cNvPr>
              <p:cNvSpPr txBox="1"/>
              <p:nvPr/>
            </p:nvSpPr>
            <p:spPr>
              <a:xfrm>
                <a:off x="10324134" y="1416056"/>
                <a:ext cx="909131" cy="5280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b="1">
                    <a:solidFill>
                      <a:schemeClr val="bg1"/>
                    </a:solidFill>
                  </a:rPr>
                  <a:t>0.3 ns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BE13CDF-A10B-09F2-D7EB-81B700F87ED4}"/>
                  </a:ext>
                </a:extLst>
              </p:cNvPr>
              <p:cNvSpPr txBox="1"/>
              <p:nvPr/>
            </p:nvSpPr>
            <p:spPr>
              <a:xfrm>
                <a:off x="10350291" y="2623567"/>
                <a:ext cx="846770" cy="5280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b="1">
                    <a:solidFill>
                      <a:schemeClr val="bg1"/>
                    </a:solidFill>
                  </a:rPr>
                  <a:t>10 µs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84EB564A-CA60-AB76-4601-E593F006FD15}"/>
                  </a:ext>
                </a:extLst>
              </p:cNvPr>
              <p:cNvCxnSpPr/>
              <p:nvPr/>
            </p:nvCxnSpPr>
            <p:spPr>
              <a:xfrm>
                <a:off x="10302332" y="2720309"/>
                <a:ext cx="0" cy="116283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FA333B0-D78E-F00C-8ABC-1B080ACE7E86}"/>
                </a:ext>
              </a:extLst>
            </p:cNvPr>
            <p:cNvSpPr txBox="1"/>
            <p:nvPr/>
          </p:nvSpPr>
          <p:spPr>
            <a:xfrm>
              <a:off x="9135857" y="3497263"/>
              <a:ext cx="3375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• Previous experiment observations: 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60AA5BE-6C42-F401-C449-4EE14B4E39EE}"/>
              </a:ext>
            </a:extLst>
          </p:cNvPr>
          <p:cNvGrpSpPr/>
          <p:nvPr/>
        </p:nvGrpSpPr>
        <p:grpSpPr>
          <a:xfrm>
            <a:off x="7344" y="2515879"/>
            <a:ext cx="2343547" cy="2282796"/>
            <a:chOff x="9792" y="3354505"/>
            <a:chExt cx="3124729" cy="304372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F9956AA-8BC2-9A65-1F8F-A5087724B4B3}"/>
                </a:ext>
              </a:extLst>
            </p:cNvPr>
            <p:cNvSpPr txBox="1"/>
            <p:nvPr/>
          </p:nvSpPr>
          <p:spPr>
            <a:xfrm>
              <a:off x="9792" y="3354505"/>
              <a:ext cx="2888654" cy="861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• “recovery” measured after</a:t>
              </a:r>
            </a:p>
            <a:p>
              <a:r>
                <a:rPr lang="en-US" sz="1200" dirty="0"/>
                <a:t>   single shots only.  No account</a:t>
              </a:r>
            </a:p>
            <a:p>
              <a:r>
                <a:rPr lang="en-US" sz="1200" dirty="0"/>
                <a:t>   of cumulative plasma heating.</a:t>
              </a:r>
            </a:p>
          </p:txBody>
        </p:sp>
        <p:pic>
          <p:nvPicPr>
            <p:cNvPr id="27" name="Picture 26" descr="A graph showing the driving bunch and a bunch separation&#10;&#10;Description automatically generated with medium confidence">
              <a:extLst>
                <a:ext uri="{FF2B5EF4-FFF2-40B4-BE49-F238E27FC236}">
                  <a16:creationId xmlns:a16="http://schemas.microsoft.com/office/drawing/2014/main" id="{B50FB11A-FD38-8F6B-A515-A74655248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561" y="4416741"/>
              <a:ext cx="3111960" cy="1981492"/>
            </a:xfrm>
            <a:prstGeom prst="rect">
              <a:avLst/>
            </a:prstGeom>
          </p:spPr>
        </p:pic>
        <p:sp>
          <p:nvSpPr>
            <p:cNvPr id="31" name="Down Arrow 30">
              <a:extLst>
                <a:ext uri="{FF2B5EF4-FFF2-40B4-BE49-F238E27FC236}">
                  <a16:creationId xmlns:a16="http://schemas.microsoft.com/office/drawing/2014/main" id="{6FBC6444-99A6-CE59-12C6-106272C2D7AE}"/>
                </a:ext>
              </a:extLst>
            </p:cNvPr>
            <p:cNvSpPr/>
            <p:nvPr/>
          </p:nvSpPr>
          <p:spPr>
            <a:xfrm>
              <a:off x="1022684" y="4176573"/>
              <a:ext cx="594080" cy="264232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ED3047-9EEA-0493-7187-113C8DEF5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6" name="Picture 5" descr="http://w3.campusexplorer.com/media/376x262/media-2A09DA8D.png">
            <a:extLst>
              <a:ext uri="{FF2B5EF4-FFF2-40B4-BE49-F238E27FC236}">
                <a16:creationId xmlns:a16="http://schemas.microsoft.com/office/drawing/2014/main" id="{EAD6357E-5253-BCEC-ED8E-3385CF8274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43" b="14681"/>
          <a:stretch/>
        </p:blipFill>
        <p:spPr bwMode="auto">
          <a:xfrm>
            <a:off x="11052" y="8323"/>
            <a:ext cx="1323378" cy="67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61B3B3F-0FA2-75BE-55C6-5EBEC5EA601E}"/>
              </a:ext>
            </a:extLst>
          </p:cNvPr>
          <p:cNvSpPr txBox="1"/>
          <p:nvPr/>
        </p:nvSpPr>
        <p:spPr>
          <a:xfrm>
            <a:off x="7055523" y="2593785"/>
            <a:ext cx="20811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10 Hz heated Li oven tens ˚C within minutes</a:t>
            </a:r>
          </a:p>
        </p:txBody>
      </p:sp>
    </p:spTree>
    <p:extLst>
      <p:ext uri="{BB962C8B-B14F-4D97-AF65-F5344CB8AC3E}">
        <p14:creationId xmlns:p14="http://schemas.microsoft.com/office/powerpoint/2010/main" val="309614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FDC4B-129E-8F9C-EB18-F84465A00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266" y="214953"/>
            <a:ext cx="8794992" cy="1088068"/>
          </a:xfrm>
        </p:spPr>
        <p:txBody>
          <a:bodyPr/>
          <a:lstStyle/>
          <a:p>
            <a:r>
              <a:rPr lang="en-US" dirty="0"/>
              <a:t>Probing </a:t>
            </a:r>
            <a:r>
              <a:rPr lang="en-US" dirty="0" err="1"/>
              <a:t>Ar</a:t>
            </a:r>
            <a:r>
              <a:rPr lang="en-US" dirty="0"/>
              <a:t> wakes at 3 Torr with 17 </a:t>
            </a:r>
            <a:r>
              <a:rPr lang="en-US" dirty="0" err="1"/>
              <a:t>mrad</a:t>
            </a:r>
            <a:r>
              <a:rPr lang="en-US" dirty="0"/>
              <a:t> probe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F1C27-79C0-FBB8-64ED-157B33073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7C82-8F43-4E26-A546-DA8214B1527A}" type="slidenum">
              <a:rPr lang="en-US" smtClean="0"/>
              <a:t>20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0FF1AC4-7EE6-8491-D168-7DE076684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9188" y="1303021"/>
            <a:ext cx="5592034" cy="291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7F2CB7D5-5766-A1BD-03C2-2B2028A2A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78" y="1384301"/>
            <a:ext cx="3559303" cy="3017520"/>
          </a:xfrm>
        </p:spPr>
        <p:txBody>
          <a:bodyPr/>
          <a:lstStyle/>
          <a:p>
            <a:r>
              <a:rPr lang="en-US" sz="1800" dirty="0"/>
              <a:t>Probe from 0 ns to 400 ns</a:t>
            </a:r>
          </a:p>
          <a:p>
            <a:r>
              <a:rPr lang="en-US" sz="1800" dirty="0"/>
              <a:t>Probe fully recovered at ~T0 + 200 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300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>
            <a:extLst>
              <a:ext uri="{FF2B5EF4-FFF2-40B4-BE49-F238E27FC236}">
                <a16:creationId xmlns:a16="http://schemas.microsoft.com/office/drawing/2014/main" id="{C0A7E239-996E-187A-AE13-ECED31C66851}"/>
              </a:ext>
            </a:extLst>
          </p:cNvPr>
          <p:cNvSpPr/>
          <p:nvPr/>
        </p:nvSpPr>
        <p:spPr>
          <a:xfrm>
            <a:off x="2872773" y="959306"/>
            <a:ext cx="1882375" cy="176863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5B05B9-8F2E-772C-8AE3-66EC4B17C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object plane shallow angle probing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8447E-0346-4692-88B6-4CE23EF1C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7C82-8F43-4E26-A546-DA8214B1527A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5CA483-D5E6-3A6B-68DD-D8279D626A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78925" y="1890985"/>
            <a:ext cx="2367369" cy="222781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66E40F-04C6-6A48-40B5-83105182F3B9}"/>
              </a:ext>
            </a:extLst>
          </p:cNvPr>
          <p:cNvCxnSpPr/>
          <p:nvPr/>
        </p:nvCxnSpPr>
        <p:spPr>
          <a:xfrm>
            <a:off x="1973570" y="2822141"/>
            <a:ext cx="0" cy="5460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B9ADAB3-C56E-C9EB-2206-7EC960AB5391}"/>
              </a:ext>
            </a:extLst>
          </p:cNvPr>
          <p:cNvCxnSpPr>
            <a:cxnSpLocks/>
          </p:cNvCxnSpPr>
          <p:nvPr/>
        </p:nvCxnSpPr>
        <p:spPr>
          <a:xfrm>
            <a:off x="1434710" y="2372465"/>
            <a:ext cx="500979" cy="5870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8DC983C-FE60-696B-61F7-206834E27612}"/>
              </a:ext>
            </a:extLst>
          </p:cNvPr>
          <p:cNvSpPr txBox="1"/>
          <p:nvPr/>
        </p:nvSpPr>
        <p:spPr>
          <a:xfrm>
            <a:off x="333045" y="2082000"/>
            <a:ext cx="1747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 focus element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5318F5-8301-B037-5016-B4E773DCB020}"/>
              </a:ext>
            </a:extLst>
          </p:cNvPr>
          <p:cNvSpPr txBox="1"/>
          <p:nvPr/>
        </p:nvSpPr>
        <p:spPr>
          <a:xfrm>
            <a:off x="0" y="4145300"/>
            <a:ext cx="3202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Simulated probe beam passing through plasma using Code V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27F463-CCE9-96E0-EBA1-EAA658C494CF}"/>
              </a:ext>
            </a:extLst>
          </p:cNvPr>
          <p:cNvCxnSpPr>
            <a:cxnSpLocks/>
          </p:cNvCxnSpPr>
          <p:nvPr/>
        </p:nvCxnSpPr>
        <p:spPr>
          <a:xfrm>
            <a:off x="631902" y="2809121"/>
            <a:ext cx="1282462" cy="19029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47621EE-B075-3E48-ABBA-239772411004}"/>
              </a:ext>
            </a:extLst>
          </p:cNvPr>
          <p:cNvCxnSpPr>
            <a:cxnSpLocks/>
          </p:cNvCxnSpPr>
          <p:nvPr/>
        </p:nvCxnSpPr>
        <p:spPr>
          <a:xfrm flipV="1">
            <a:off x="2032777" y="2901283"/>
            <a:ext cx="471376" cy="9813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AC4EA3E-6287-D37C-452D-0DEAE88CABDA}"/>
              </a:ext>
            </a:extLst>
          </p:cNvPr>
          <p:cNvCxnSpPr>
            <a:cxnSpLocks/>
          </p:cNvCxnSpPr>
          <p:nvPr/>
        </p:nvCxnSpPr>
        <p:spPr>
          <a:xfrm flipV="1">
            <a:off x="631902" y="3155946"/>
            <a:ext cx="1312065" cy="21220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39E43AC-65AE-AF2D-D40E-AF7ABC8ADBBC}"/>
              </a:ext>
            </a:extLst>
          </p:cNvPr>
          <p:cNvCxnSpPr>
            <a:cxnSpLocks/>
          </p:cNvCxnSpPr>
          <p:nvPr/>
        </p:nvCxnSpPr>
        <p:spPr>
          <a:xfrm>
            <a:off x="2020056" y="3157546"/>
            <a:ext cx="512018" cy="14456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DAA4B88D-FB91-5576-F0CA-1DDD73278C8B}"/>
              </a:ext>
            </a:extLst>
          </p:cNvPr>
          <p:cNvSpPr/>
          <p:nvPr/>
        </p:nvSpPr>
        <p:spPr>
          <a:xfrm rot="5400000">
            <a:off x="3188756" y="1272603"/>
            <a:ext cx="665367" cy="1145809"/>
          </a:xfrm>
          <a:prstGeom prst="triangle">
            <a:avLst>
              <a:gd name="adj" fmla="val 50989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3A2DBECB-DE3A-CCC0-BD7A-1E68EB5F110B}"/>
              </a:ext>
            </a:extLst>
          </p:cNvPr>
          <p:cNvSpPr/>
          <p:nvPr/>
        </p:nvSpPr>
        <p:spPr>
          <a:xfrm rot="16200000">
            <a:off x="4129080" y="1498214"/>
            <a:ext cx="407931" cy="706332"/>
          </a:xfrm>
          <a:prstGeom prst="triangle">
            <a:avLst>
              <a:gd name="adj" fmla="val 50989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BAB4795-06C7-A7D2-CF10-5910ECC309AE}"/>
              </a:ext>
            </a:extLst>
          </p:cNvPr>
          <p:cNvSpPr/>
          <p:nvPr/>
        </p:nvSpPr>
        <p:spPr>
          <a:xfrm>
            <a:off x="5067691" y="959306"/>
            <a:ext cx="1882375" cy="176863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56055692-45A1-D9DA-CFFE-E5A2625517C3}"/>
              </a:ext>
            </a:extLst>
          </p:cNvPr>
          <p:cNvSpPr/>
          <p:nvPr/>
        </p:nvSpPr>
        <p:spPr>
          <a:xfrm rot="5400000">
            <a:off x="5225006" y="1388435"/>
            <a:ext cx="665367" cy="888236"/>
          </a:xfrm>
          <a:prstGeom prst="triangle">
            <a:avLst>
              <a:gd name="adj" fmla="val 50989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F6CDB818-507D-BF59-52DD-9D8633C3CA1C}"/>
              </a:ext>
            </a:extLst>
          </p:cNvPr>
          <p:cNvSpPr/>
          <p:nvPr/>
        </p:nvSpPr>
        <p:spPr>
          <a:xfrm rot="16200000">
            <a:off x="6051264" y="1368162"/>
            <a:ext cx="665367" cy="954687"/>
          </a:xfrm>
          <a:prstGeom prst="triangle">
            <a:avLst>
              <a:gd name="adj" fmla="val 50989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657901D-4FC5-7114-4054-B968B5C9957D}"/>
              </a:ext>
            </a:extLst>
          </p:cNvPr>
          <p:cNvSpPr/>
          <p:nvPr/>
        </p:nvSpPr>
        <p:spPr>
          <a:xfrm>
            <a:off x="7125013" y="936889"/>
            <a:ext cx="1882375" cy="176863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3F47979C-9BC3-C469-9738-F8719E0D2499}"/>
              </a:ext>
            </a:extLst>
          </p:cNvPr>
          <p:cNvSpPr/>
          <p:nvPr/>
        </p:nvSpPr>
        <p:spPr>
          <a:xfrm rot="5553549">
            <a:off x="7342405" y="1455797"/>
            <a:ext cx="407931" cy="724472"/>
          </a:xfrm>
          <a:prstGeom prst="triangle">
            <a:avLst>
              <a:gd name="adj" fmla="val 50989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BD54B532-DB1F-E149-A7DD-0730DB9E58D6}"/>
              </a:ext>
            </a:extLst>
          </p:cNvPr>
          <p:cNvSpPr/>
          <p:nvPr/>
        </p:nvSpPr>
        <p:spPr>
          <a:xfrm rot="16200000">
            <a:off x="8025576" y="1272602"/>
            <a:ext cx="665367" cy="1145809"/>
          </a:xfrm>
          <a:prstGeom prst="triangle">
            <a:avLst>
              <a:gd name="adj" fmla="val 50989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521AD93-8D07-74A8-1ACC-29188DA03CFA}"/>
              </a:ext>
            </a:extLst>
          </p:cNvPr>
          <p:cNvSpPr/>
          <p:nvPr/>
        </p:nvSpPr>
        <p:spPr>
          <a:xfrm>
            <a:off x="2893779" y="3000883"/>
            <a:ext cx="1882375" cy="176863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AB04641-1E09-9CA4-E191-FA03F4212546}"/>
              </a:ext>
            </a:extLst>
          </p:cNvPr>
          <p:cNvSpPr/>
          <p:nvPr/>
        </p:nvSpPr>
        <p:spPr>
          <a:xfrm>
            <a:off x="2918735" y="3851211"/>
            <a:ext cx="1802047" cy="1073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E7C61AF-E297-E212-DACE-6D9DB1DAEBC0}"/>
              </a:ext>
            </a:extLst>
          </p:cNvPr>
          <p:cNvSpPr txBox="1"/>
          <p:nvPr/>
        </p:nvSpPr>
        <p:spPr>
          <a:xfrm>
            <a:off x="3603076" y="2695097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8876FFA-23BC-94E1-9977-636E02F6FF92}"/>
              </a:ext>
            </a:extLst>
          </p:cNvPr>
          <p:cNvSpPr txBox="1"/>
          <p:nvPr/>
        </p:nvSpPr>
        <p:spPr>
          <a:xfrm>
            <a:off x="5731603" y="2672680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00ACF39-ED41-656E-6888-B43138B24F4F}"/>
              </a:ext>
            </a:extLst>
          </p:cNvPr>
          <p:cNvSpPr txBox="1"/>
          <p:nvPr/>
        </p:nvSpPr>
        <p:spPr>
          <a:xfrm>
            <a:off x="7917353" y="2665965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P3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AE9E95E-679B-0634-8F56-B7934AF70383}"/>
              </a:ext>
            </a:extLst>
          </p:cNvPr>
          <p:cNvCxnSpPr/>
          <p:nvPr/>
        </p:nvCxnSpPr>
        <p:spPr>
          <a:xfrm flipH="1">
            <a:off x="5879212" y="3122241"/>
            <a:ext cx="212311" cy="37666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8589DD32-DB05-A17E-2B93-D4DBA2107E9F}"/>
              </a:ext>
            </a:extLst>
          </p:cNvPr>
          <p:cNvSpPr/>
          <p:nvPr/>
        </p:nvSpPr>
        <p:spPr>
          <a:xfrm>
            <a:off x="5376853" y="3611551"/>
            <a:ext cx="3230003" cy="2359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DF3AD51-885F-41E1-9427-95EBE5FEDD23}"/>
              </a:ext>
            </a:extLst>
          </p:cNvPr>
          <p:cNvCxnSpPr/>
          <p:nvPr/>
        </p:nvCxnSpPr>
        <p:spPr>
          <a:xfrm>
            <a:off x="6009803" y="3347321"/>
            <a:ext cx="2677760" cy="9514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F64EA07-936E-CFBC-A8A9-3C476C382800}"/>
              </a:ext>
            </a:extLst>
          </p:cNvPr>
          <p:cNvCxnSpPr/>
          <p:nvPr/>
        </p:nvCxnSpPr>
        <p:spPr>
          <a:xfrm>
            <a:off x="5067691" y="3729531"/>
            <a:ext cx="386347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2C9EC30-32D5-47FD-2131-376E26FF44D3}"/>
              </a:ext>
            </a:extLst>
          </p:cNvPr>
          <p:cNvCxnSpPr/>
          <p:nvPr/>
        </p:nvCxnSpPr>
        <p:spPr>
          <a:xfrm>
            <a:off x="6269232" y="3493571"/>
            <a:ext cx="0" cy="4719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79AA739-4E74-407D-C191-3E0BA225CA14}"/>
              </a:ext>
            </a:extLst>
          </p:cNvPr>
          <p:cNvCxnSpPr/>
          <p:nvPr/>
        </p:nvCxnSpPr>
        <p:spPr>
          <a:xfrm>
            <a:off x="7125013" y="3479436"/>
            <a:ext cx="0" cy="4719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2A947D6-174F-A813-11AC-448269CE70BD}"/>
              </a:ext>
            </a:extLst>
          </p:cNvPr>
          <p:cNvCxnSpPr/>
          <p:nvPr/>
        </p:nvCxnSpPr>
        <p:spPr>
          <a:xfrm>
            <a:off x="8066200" y="3473522"/>
            <a:ext cx="0" cy="4719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A5250CCA-26EF-63FB-1944-4E09F9B5976D}"/>
              </a:ext>
            </a:extLst>
          </p:cNvPr>
          <p:cNvSpPr txBox="1"/>
          <p:nvPr/>
        </p:nvSpPr>
        <p:spPr>
          <a:xfrm>
            <a:off x="6258422" y="3826868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BA0A162-BB82-2B73-4D77-DC305DAE8646}"/>
              </a:ext>
            </a:extLst>
          </p:cNvPr>
          <p:cNvSpPr txBox="1"/>
          <p:nvPr/>
        </p:nvSpPr>
        <p:spPr>
          <a:xfrm>
            <a:off x="7119263" y="3811218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P2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73E9D69-6ABE-D7F4-4C98-CC270B44459E}"/>
              </a:ext>
            </a:extLst>
          </p:cNvPr>
          <p:cNvSpPr txBox="1"/>
          <p:nvPr/>
        </p:nvSpPr>
        <p:spPr>
          <a:xfrm>
            <a:off x="8108884" y="3778320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P3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48CF883-5012-F5D7-E62C-427A97FA4184}"/>
              </a:ext>
            </a:extLst>
          </p:cNvPr>
          <p:cNvSpPr txBox="1"/>
          <p:nvPr/>
        </p:nvSpPr>
        <p:spPr>
          <a:xfrm>
            <a:off x="4531812" y="4216073"/>
            <a:ext cx="4399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Reconstructed plasma profile via </a:t>
            </a:r>
            <a:r>
              <a:rPr lang="en-US" dirty="0" err="1"/>
              <a:t>Gerchberg-saxton</a:t>
            </a:r>
            <a:r>
              <a:rPr lang="en-US" dirty="0"/>
              <a:t> [Optics Letters 38, 5157 (2013).]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B5CF824-C6DF-053F-D78F-8B531B0C5D4B}"/>
              </a:ext>
            </a:extLst>
          </p:cNvPr>
          <p:cNvSpPr txBox="1"/>
          <p:nvPr/>
        </p:nvSpPr>
        <p:spPr>
          <a:xfrm>
            <a:off x="6059078" y="2969479"/>
            <a:ext cx="738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Probe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C185570-5301-64B0-EF3C-26EE9F58A807}"/>
              </a:ext>
            </a:extLst>
          </p:cNvPr>
          <p:cNvCxnSpPr>
            <a:cxnSpLocks/>
          </p:cNvCxnSpPr>
          <p:nvPr/>
        </p:nvCxnSpPr>
        <p:spPr>
          <a:xfrm flipH="1">
            <a:off x="8366760" y="3347321"/>
            <a:ext cx="42603" cy="264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21D07332-D166-1F3F-B1ED-C0A2ACCDD281}"/>
              </a:ext>
            </a:extLst>
          </p:cNvPr>
          <p:cNvSpPr txBox="1"/>
          <p:nvPr/>
        </p:nvSpPr>
        <p:spPr>
          <a:xfrm>
            <a:off x="8012708" y="3065503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plasma</a:t>
            </a:r>
          </a:p>
        </p:txBody>
      </p:sp>
    </p:spTree>
    <p:extLst>
      <p:ext uri="{BB962C8B-B14F-4D97-AF65-F5344CB8AC3E}">
        <p14:creationId xmlns:p14="http://schemas.microsoft.com/office/powerpoint/2010/main" val="1337239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992A9C-433E-4E29-C2F2-D9F4C213E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shift: off axis</a:t>
            </a:r>
          </a:p>
        </p:txBody>
      </p:sp>
      <p:pic>
        <p:nvPicPr>
          <p:cNvPr id="6" name="Content Placeholder 5" descr="A graph of a number of points&#10;&#10;AI-generated content may be incorrect.">
            <a:extLst>
              <a:ext uri="{FF2B5EF4-FFF2-40B4-BE49-F238E27FC236}">
                <a16:creationId xmlns:a16="http://schemas.microsoft.com/office/drawing/2014/main" id="{C68B495F-7573-C3B5-76EA-10CB2123C0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0464" y="2632087"/>
            <a:ext cx="3727451" cy="1861698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5EBA4E-9A91-45B4-8328-874BFE5C8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CA7C70-2FCD-F809-E8BB-9DC33EE184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951" t="-247" r="7143" b="17902"/>
          <a:stretch/>
        </p:blipFill>
        <p:spPr>
          <a:xfrm>
            <a:off x="247650" y="1345253"/>
            <a:ext cx="3727450" cy="24374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2C37D2-3893-706C-6EE9-2E158E11C624}"/>
              </a:ext>
            </a:extLst>
          </p:cNvPr>
          <p:cNvSpPr txBox="1"/>
          <p:nvPr/>
        </p:nvSpPr>
        <p:spPr>
          <a:xfrm>
            <a:off x="3003550" y="3607312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Plano-convex lens;</a:t>
            </a:r>
          </a:p>
          <a:p>
            <a:r>
              <a:rPr lang="en-US" dirty="0"/>
              <a:t>f=500mm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AD0319-160D-208A-AEC1-EBE527ED038A}"/>
              </a:ext>
            </a:extLst>
          </p:cNvPr>
          <p:cNvSpPr txBox="1"/>
          <p:nvPr/>
        </p:nvSpPr>
        <p:spPr>
          <a:xfrm>
            <a:off x="1511300" y="3695013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 plane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ED39E85-FD8C-B657-1C99-FF0E66B4C79B}"/>
              </a:ext>
            </a:extLst>
          </p:cNvPr>
          <p:cNvCxnSpPr>
            <a:stCxn id="8" idx="2"/>
          </p:cNvCxnSpPr>
          <p:nvPr/>
        </p:nvCxnSpPr>
        <p:spPr>
          <a:xfrm flipH="1" flipV="1">
            <a:off x="2012950" y="3501082"/>
            <a:ext cx="98425" cy="281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33E643A-58A8-E393-B193-06402AEDE7DD}"/>
              </a:ext>
            </a:extLst>
          </p:cNvPr>
          <p:cNvCxnSpPr>
            <a:cxnSpLocks/>
          </p:cNvCxnSpPr>
          <p:nvPr/>
        </p:nvCxnSpPr>
        <p:spPr>
          <a:xfrm flipH="1" flipV="1">
            <a:off x="2994025" y="3413381"/>
            <a:ext cx="252413" cy="223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Graphic 15">
            <a:extLst>
              <a:ext uri="{FF2B5EF4-FFF2-40B4-BE49-F238E27FC236}">
                <a16:creationId xmlns:a16="http://schemas.microsoft.com/office/drawing/2014/main" id="{83239D02-C213-2170-3A9E-3FF6586B8D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665" r="3322" b="16779"/>
          <a:stretch/>
        </p:blipFill>
        <p:spPr>
          <a:xfrm>
            <a:off x="4644449" y="399232"/>
            <a:ext cx="3467749" cy="22739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E8A14E1-D935-89AA-A30A-E8E94C911C2D}"/>
              </a:ext>
            </a:extLst>
          </p:cNvPr>
          <p:cNvSpPr txBox="1"/>
          <p:nvPr/>
        </p:nvSpPr>
        <p:spPr>
          <a:xfrm>
            <a:off x="285750" y="4033026"/>
            <a:ext cx="223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Plasma offset: X</a:t>
            </a:r>
            <a:r>
              <a:rPr lang="en-US" baseline="-25000" dirty="0"/>
              <a:t>0</a:t>
            </a:r>
            <a:r>
              <a:rPr lang="en-US" dirty="0"/>
              <a:t>=250</a:t>
            </a:r>
            <a:r>
              <a:rPr lang="el-GR" dirty="0"/>
              <a:t>μ</a:t>
            </a:r>
            <a:r>
              <a:rPr lang="en-US" dirty="0"/>
              <a:t>m, Y</a:t>
            </a:r>
            <a:r>
              <a:rPr lang="en-US" baseline="-25000" dirty="0"/>
              <a:t>0</a:t>
            </a:r>
            <a:r>
              <a:rPr lang="en-US" dirty="0"/>
              <a:t>=500</a:t>
            </a:r>
            <a:r>
              <a:rPr lang="el-GR" dirty="0"/>
              <a:t>μ</a:t>
            </a:r>
            <a:r>
              <a:rPr lang="en-US" dirty="0"/>
              <a:t>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E86496-8477-7919-3898-44275D3F5776}"/>
              </a:ext>
            </a:extLst>
          </p:cNvPr>
          <p:cNvSpPr txBox="1"/>
          <p:nvPr/>
        </p:nvSpPr>
        <p:spPr>
          <a:xfrm>
            <a:off x="5183514" y="4475507"/>
            <a:ext cx="2606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plane phase at X=0</a:t>
            </a:r>
          </a:p>
        </p:txBody>
      </p:sp>
    </p:spTree>
    <p:extLst>
      <p:ext uri="{BB962C8B-B14F-4D97-AF65-F5344CB8AC3E}">
        <p14:creationId xmlns:p14="http://schemas.microsoft.com/office/powerpoint/2010/main" val="3472901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BFA69-0C0C-4E68-D1FA-56665C344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 pointing throughout data collection</a:t>
            </a:r>
          </a:p>
        </p:txBody>
      </p:sp>
      <p:pic>
        <p:nvPicPr>
          <p:cNvPr id="6" name="Content Placeholder 5" descr="A chart with a number of dots&#10;&#10;AI-generated content may be incorrect.">
            <a:extLst>
              <a:ext uri="{FF2B5EF4-FFF2-40B4-BE49-F238E27FC236}">
                <a16:creationId xmlns:a16="http://schemas.microsoft.com/office/drawing/2014/main" id="{DA3D1EA6-F790-3131-176E-EA95B92F45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6711" y="1303021"/>
            <a:ext cx="4100627" cy="30178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8622BB-5856-C307-1810-27528184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7C82-8F43-4E26-A546-DA8214B1527A}" type="slidenum">
              <a:rPr lang="en-US" smtClean="0"/>
              <a:t>23</a:t>
            </a:fld>
            <a:endParaRPr lang="en-US"/>
          </a:p>
        </p:txBody>
      </p:sp>
      <p:pic>
        <p:nvPicPr>
          <p:cNvPr id="8" name="Picture 7" descr="A diagram of a graph&#10;&#10;AI-generated content may be incorrect.">
            <a:extLst>
              <a:ext uri="{FF2B5EF4-FFF2-40B4-BE49-F238E27FC236}">
                <a16:creationId xmlns:a16="http://schemas.microsoft.com/office/drawing/2014/main" id="{C5E68FCC-7C2C-B5D0-C265-7C4368F68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46" y="1372839"/>
            <a:ext cx="3886604" cy="286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97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ADEFE-3F86-EC36-B36C-AB50F952F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1EFB57-803C-FBDE-94AE-4153467B7B3C}"/>
              </a:ext>
            </a:extLst>
          </p:cNvPr>
          <p:cNvSpPr txBox="1"/>
          <p:nvPr/>
        </p:nvSpPr>
        <p:spPr>
          <a:xfrm>
            <a:off x="-49427" y="263093"/>
            <a:ext cx="9259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Another recent experiment reported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~0.7</a:t>
            </a:r>
            <a:r>
              <a:rPr lang="en-US" sz="2400" b="1" dirty="0"/>
              <a:t> ns plasma recovery time in H</a:t>
            </a:r>
            <a:r>
              <a:rPr lang="en-US" sz="2400" b="1" baseline="-25000" dirty="0"/>
              <a:t>2</a:t>
            </a:r>
            <a:endParaRPr lang="en-US" sz="2400" b="1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1747E37-7432-7036-103E-CF07E694851D}"/>
              </a:ext>
            </a:extLst>
          </p:cNvPr>
          <p:cNvGrpSpPr/>
          <p:nvPr/>
        </p:nvGrpSpPr>
        <p:grpSpPr>
          <a:xfrm>
            <a:off x="0" y="1877861"/>
            <a:ext cx="3247239" cy="1101149"/>
            <a:chOff x="-1" y="1555042"/>
            <a:chExt cx="4129294" cy="137435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C1D36CF-0241-4D7C-548B-32309C791A86}"/>
                </a:ext>
              </a:extLst>
            </p:cNvPr>
            <p:cNvSpPr txBox="1"/>
            <p:nvPr/>
          </p:nvSpPr>
          <p:spPr>
            <a:xfrm>
              <a:off x="47503" y="1555042"/>
              <a:ext cx="2539926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u="sng" dirty="0"/>
                <a:t>SPARC_LAB parameters</a:t>
              </a:r>
              <a:r>
                <a:rPr lang="en-US" sz="1350" b="1" dirty="0"/>
                <a:t>: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3B1CFB4-ACF5-660E-7709-2E77391E1396}"/>
                </a:ext>
              </a:extLst>
            </p:cNvPr>
            <p:cNvSpPr txBox="1"/>
            <p:nvPr/>
          </p:nvSpPr>
          <p:spPr>
            <a:xfrm>
              <a:off x="3" y="1906099"/>
              <a:ext cx="4129290" cy="345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• Drive bunch: </a:t>
              </a:r>
              <a:r>
                <a:rPr lang="en-US" sz="1200" b="1" dirty="0"/>
                <a:t>0.084 GeV</a:t>
              </a:r>
              <a:r>
                <a:rPr lang="en-US" sz="1200" dirty="0"/>
                <a:t>, </a:t>
              </a:r>
              <a:r>
                <a:rPr lang="en-US" sz="1200" b="1" dirty="0"/>
                <a:t>0.5 </a:t>
              </a:r>
              <a:r>
                <a:rPr lang="en-US" sz="1200" b="1" dirty="0" err="1"/>
                <a:t>nC</a:t>
              </a:r>
              <a:r>
                <a:rPr lang="en-US" sz="1200" dirty="0"/>
                <a:t>, 167 fs duration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6E7E7D1-4A7E-2FE7-6B28-E6B6762E6AB1}"/>
                </a:ext>
              </a:extLst>
            </p:cNvPr>
            <p:cNvSpPr txBox="1"/>
            <p:nvPr/>
          </p:nvSpPr>
          <p:spPr>
            <a:xfrm>
              <a:off x="2432" y="2247801"/>
              <a:ext cx="30368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• Gas species: H</a:t>
              </a:r>
              <a:r>
                <a:rPr lang="en-US" sz="1200" baseline="-25000" dirty="0"/>
                <a:t>2 </a:t>
              </a:r>
              <a:r>
                <a:rPr lang="en-US" sz="1200" dirty="0"/>
                <a:t>in 3 cm capillary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2D71FAE-780F-1FBC-E139-5D30453CD4FB}"/>
                </a:ext>
              </a:extLst>
            </p:cNvPr>
            <p:cNvSpPr txBox="1"/>
            <p:nvPr/>
          </p:nvSpPr>
          <p:spPr>
            <a:xfrm>
              <a:off x="-1" y="2583669"/>
              <a:ext cx="3036896" cy="345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• Probe: trailing 0.084 GeV bunch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D62A33-CAA5-5FDA-217F-7AC704A4A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E1FB214-2DF5-5B1D-5F88-5F43C2C61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300" y="1204486"/>
            <a:ext cx="4611502" cy="331863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76408B7-C54F-501E-9EB1-AA2EAAE4914E}"/>
              </a:ext>
            </a:extLst>
          </p:cNvPr>
          <p:cNvSpPr txBox="1"/>
          <p:nvPr/>
        </p:nvSpPr>
        <p:spPr>
          <a:xfrm>
            <a:off x="437198" y="763230"/>
            <a:ext cx="826960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i="1" dirty="0" err="1">
                <a:solidFill>
                  <a:srgbClr val="FF0000"/>
                </a:solidFill>
              </a:rPr>
              <a:t>R.Pompili</a:t>
            </a:r>
            <a:r>
              <a:rPr lang="fr-FR" sz="1050" i="1" dirty="0">
                <a:solidFill>
                  <a:srgbClr val="FF0000"/>
                </a:solidFill>
              </a:rPr>
              <a:t> et al., </a:t>
            </a:r>
            <a:r>
              <a:rPr lang="en-US" sz="1050" i="1" dirty="0">
                <a:solidFill>
                  <a:srgbClr val="FF0000"/>
                </a:solidFill>
              </a:rPr>
              <a:t>“Recovery of hydrogen plasma at the sub-nanosecond timescale in a plasma-</a:t>
            </a:r>
            <a:r>
              <a:rPr lang="en-US" sz="1050" i="1" dirty="0" err="1">
                <a:solidFill>
                  <a:srgbClr val="FF0000"/>
                </a:solidFill>
              </a:rPr>
              <a:t>wakefield</a:t>
            </a:r>
            <a:r>
              <a:rPr lang="en-US" sz="1050" i="1" dirty="0">
                <a:solidFill>
                  <a:srgbClr val="FF0000"/>
                </a:solidFill>
              </a:rPr>
              <a:t> accelerator” </a:t>
            </a:r>
            <a:r>
              <a:rPr lang="fr-FR" sz="1050" i="1" dirty="0">
                <a:solidFill>
                  <a:srgbClr val="FF0000"/>
                </a:solidFill>
              </a:rPr>
              <a:t>Commun Phys </a:t>
            </a:r>
            <a:r>
              <a:rPr lang="fr-FR" sz="1050" b="1" i="1" dirty="0">
                <a:solidFill>
                  <a:srgbClr val="FF0000"/>
                </a:solidFill>
              </a:rPr>
              <a:t>7</a:t>
            </a:r>
            <a:r>
              <a:rPr lang="fr-FR" sz="1050" i="1" dirty="0">
                <a:solidFill>
                  <a:srgbClr val="FF0000"/>
                </a:solidFill>
              </a:rPr>
              <a:t>, 241(2024).</a:t>
            </a:r>
            <a:endParaRPr lang="en-US" sz="1050" i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ABA96E-FCE9-BBA6-143E-B276FFC5C8AF}"/>
              </a:ext>
            </a:extLst>
          </p:cNvPr>
          <p:cNvSpPr txBox="1"/>
          <p:nvPr/>
        </p:nvSpPr>
        <p:spPr>
          <a:xfrm>
            <a:off x="1" y="2975787"/>
            <a:ext cx="3435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• Stated findings: Pump probe recovery at &lt;0.7ns</a:t>
            </a:r>
          </a:p>
        </p:txBody>
      </p:sp>
    </p:spTree>
    <p:extLst>
      <p:ext uri="{BB962C8B-B14F-4D97-AF65-F5344CB8AC3E}">
        <p14:creationId xmlns:p14="http://schemas.microsoft.com/office/powerpoint/2010/main" val="659205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6F439-48CD-BB7E-9727-9606D20B2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41" y="-476227"/>
            <a:ext cx="9190886" cy="1088068"/>
          </a:xfrm>
        </p:spPr>
        <p:txBody>
          <a:bodyPr>
            <a:normAutofit/>
          </a:bodyPr>
          <a:lstStyle/>
          <a:p>
            <a:r>
              <a:rPr lang="en-US" sz="3200" dirty="0"/>
              <a:t>Shallow angle shadowgraph results in 1 Torr </a:t>
            </a:r>
            <a:r>
              <a:rPr lang="en-US" sz="3200" dirty="0" err="1"/>
              <a:t>Ar</a:t>
            </a:r>
            <a:r>
              <a:rPr lang="en-US" sz="3200" dirty="0"/>
              <a:t> plasma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B36A1E-7D09-FD45-AE22-85014D23F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9A59DC1-7F17-6FDE-BBD4-F9362A4F6F33}"/>
              </a:ext>
            </a:extLst>
          </p:cNvPr>
          <p:cNvSpPr txBox="1"/>
          <p:nvPr/>
        </p:nvSpPr>
        <p:spPr>
          <a:xfrm>
            <a:off x="-49714" y="4068046"/>
            <a:ext cx="4372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• expanding plasma observed out to ∆</a:t>
            </a:r>
            <a:r>
              <a:rPr lang="en-US" sz="2000" i="1" dirty="0"/>
              <a:t>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sz="2000" dirty="0"/>
              <a:t>300 ns (~4x longer than DESY results)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8D99606-8ADA-7341-BEC2-BFFA5F5F2D24}"/>
              </a:ext>
            </a:extLst>
          </p:cNvPr>
          <p:cNvGrpSpPr/>
          <p:nvPr/>
        </p:nvGrpSpPr>
        <p:grpSpPr>
          <a:xfrm>
            <a:off x="103912" y="1777937"/>
            <a:ext cx="8562107" cy="2327783"/>
            <a:chOff x="-488414" y="1888986"/>
            <a:chExt cx="12366239" cy="300136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3041270E-904B-B225-D9C7-D575025B62E2}"/>
                </a:ext>
              </a:extLst>
            </p:cNvPr>
            <p:cNvGrpSpPr/>
            <p:nvPr/>
          </p:nvGrpSpPr>
          <p:grpSpPr>
            <a:xfrm>
              <a:off x="246521" y="1995177"/>
              <a:ext cx="7704088" cy="1334400"/>
              <a:chOff x="2086146" y="3655023"/>
              <a:chExt cx="7704088" cy="1334400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8AFBA199-5BE9-F632-6DEC-F14CB9FFC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86146" y="3691452"/>
                <a:ext cx="7704088" cy="1297971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39097F3-F20D-4D67-A18F-8E09DF5F3062}"/>
                  </a:ext>
                </a:extLst>
              </p:cNvPr>
              <p:cNvSpPr/>
              <p:nvPr/>
            </p:nvSpPr>
            <p:spPr>
              <a:xfrm>
                <a:off x="2469710" y="3957644"/>
                <a:ext cx="555691" cy="114049"/>
              </a:xfrm>
              <a:prstGeom prst="rect">
                <a:avLst/>
              </a:prstGeom>
              <a:solidFill>
                <a:srgbClr val="47045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E6E27D2-602A-42B8-25DE-F45F74AF8E5F}"/>
                  </a:ext>
                </a:extLst>
              </p:cNvPr>
              <p:cNvSpPr/>
              <p:nvPr/>
            </p:nvSpPr>
            <p:spPr>
              <a:xfrm>
                <a:off x="4445921" y="3955892"/>
                <a:ext cx="555691" cy="114049"/>
              </a:xfrm>
              <a:prstGeom prst="rect">
                <a:avLst/>
              </a:prstGeom>
              <a:solidFill>
                <a:srgbClr val="47045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12A6FCD-A2C4-E682-AE26-A245BAA06294}"/>
                  </a:ext>
                </a:extLst>
              </p:cNvPr>
              <p:cNvSpPr/>
              <p:nvPr/>
            </p:nvSpPr>
            <p:spPr>
              <a:xfrm>
                <a:off x="6392359" y="3952840"/>
                <a:ext cx="555691" cy="114049"/>
              </a:xfrm>
              <a:prstGeom prst="rect">
                <a:avLst/>
              </a:prstGeom>
              <a:solidFill>
                <a:srgbClr val="47045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31BC21B-12D6-BD46-8743-EACB957C1CF2}"/>
                  </a:ext>
                </a:extLst>
              </p:cNvPr>
              <p:cNvSpPr/>
              <p:nvPr/>
            </p:nvSpPr>
            <p:spPr>
              <a:xfrm>
                <a:off x="8410043" y="3949963"/>
                <a:ext cx="602215" cy="114049"/>
              </a:xfrm>
              <a:prstGeom prst="rect">
                <a:avLst/>
              </a:prstGeom>
              <a:solidFill>
                <a:srgbClr val="47045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5F96FB-24C6-5203-4536-6F800140E95B}"/>
                  </a:ext>
                </a:extLst>
              </p:cNvPr>
              <p:cNvSpPr txBox="1"/>
              <p:nvPr/>
            </p:nvSpPr>
            <p:spPr>
              <a:xfrm>
                <a:off x="8058796" y="3662090"/>
                <a:ext cx="742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10 ns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5268D0-FA9C-CD7B-D57E-49BAF55CB8D1}"/>
                  </a:ext>
                </a:extLst>
              </p:cNvPr>
              <p:cNvSpPr txBox="1"/>
              <p:nvPr/>
            </p:nvSpPr>
            <p:spPr>
              <a:xfrm>
                <a:off x="2097526" y="3674901"/>
                <a:ext cx="7889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∆</a:t>
                </a:r>
                <a:r>
                  <a:rPr lang="en-US" sz="2000" b="1" i="1" dirty="0">
                    <a:solidFill>
                      <a:schemeClr val="bg1"/>
                    </a:solidFill>
                  </a:rPr>
                  <a:t>t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 &lt; 0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7E08CD-B257-81F8-6F4B-9E6313528E38}"/>
                  </a:ext>
                </a:extLst>
              </p:cNvPr>
              <p:cNvSpPr txBox="1"/>
              <p:nvPr/>
            </p:nvSpPr>
            <p:spPr>
              <a:xfrm>
                <a:off x="4068924" y="3674901"/>
                <a:ext cx="6126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1 ns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9381BD-7E8D-163F-FF11-FA570BBEB279}"/>
                  </a:ext>
                </a:extLst>
              </p:cNvPr>
              <p:cNvSpPr txBox="1"/>
              <p:nvPr/>
            </p:nvSpPr>
            <p:spPr>
              <a:xfrm>
                <a:off x="6073557" y="3655023"/>
                <a:ext cx="6126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5 ns</a:t>
                </a: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31F1EC09-95FF-C4CD-040A-56E4E459CACE}"/>
                </a:ext>
              </a:extLst>
            </p:cNvPr>
            <p:cNvGrpSpPr/>
            <p:nvPr/>
          </p:nvGrpSpPr>
          <p:grpSpPr>
            <a:xfrm>
              <a:off x="8101708" y="2002244"/>
              <a:ext cx="3776117" cy="1345788"/>
              <a:chOff x="9941333" y="3662090"/>
              <a:chExt cx="3776117" cy="1345788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547F189-4933-C1D2-DC5A-308037C368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41333" y="3692601"/>
                <a:ext cx="3776117" cy="1315277"/>
              </a:xfrm>
              <a:prstGeom prst="rect">
                <a:avLst/>
              </a:prstGeom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B16E8C9-5BBF-2A6F-517A-5CD3F75BB44A}"/>
                  </a:ext>
                </a:extLst>
              </p:cNvPr>
              <p:cNvSpPr/>
              <p:nvPr/>
            </p:nvSpPr>
            <p:spPr>
              <a:xfrm>
                <a:off x="10321666" y="3953278"/>
                <a:ext cx="602215" cy="114049"/>
              </a:xfrm>
              <a:prstGeom prst="rect">
                <a:avLst/>
              </a:prstGeom>
              <a:solidFill>
                <a:srgbClr val="47045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208941F-27A1-7485-A3F9-DDFA7FC47C3C}"/>
                  </a:ext>
                </a:extLst>
              </p:cNvPr>
              <p:cNvSpPr/>
              <p:nvPr/>
            </p:nvSpPr>
            <p:spPr>
              <a:xfrm>
                <a:off x="12322742" y="3946654"/>
                <a:ext cx="602215" cy="114049"/>
              </a:xfrm>
              <a:prstGeom prst="rect">
                <a:avLst/>
              </a:prstGeom>
              <a:solidFill>
                <a:srgbClr val="47045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FF11ADD-CA7E-5896-2AC9-6F83680F95A1}"/>
                  </a:ext>
                </a:extLst>
              </p:cNvPr>
              <p:cNvSpPr txBox="1"/>
              <p:nvPr/>
            </p:nvSpPr>
            <p:spPr>
              <a:xfrm>
                <a:off x="9949290" y="3668719"/>
                <a:ext cx="742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25 ns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4D6BE8-D810-57B7-3804-7CC53284B81C}"/>
                  </a:ext>
                </a:extLst>
              </p:cNvPr>
              <p:cNvSpPr txBox="1"/>
              <p:nvPr/>
            </p:nvSpPr>
            <p:spPr>
              <a:xfrm>
                <a:off x="11967451" y="3662090"/>
                <a:ext cx="74251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50 ns</a:t>
                </a: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9104CDDF-3370-E1A6-F49F-0253CFA2C361}"/>
                </a:ext>
              </a:extLst>
            </p:cNvPr>
            <p:cNvGrpSpPr/>
            <p:nvPr/>
          </p:nvGrpSpPr>
          <p:grpSpPr>
            <a:xfrm>
              <a:off x="239842" y="3453336"/>
              <a:ext cx="3721861" cy="1390330"/>
              <a:chOff x="2079467" y="5113182"/>
              <a:chExt cx="3721861" cy="1390330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C5A7B64A-4220-300A-6490-B4B1E1726F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9467" y="5174276"/>
                <a:ext cx="3721861" cy="1329236"/>
              </a:xfrm>
              <a:prstGeom prst="rect">
                <a:avLst/>
              </a:prstGeom>
            </p:spPr>
          </p:pic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E52D508-6251-8DAE-8BA3-62F462E12818}"/>
                  </a:ext>
                </a:extLst>
              </p:cNvPr>
              <p:cNvSpPr/>
              <p:nvPr/>
            </p:nvSpPr>
            <p:spPr>
              <a:xfrm>
                <a:off x="2467724" y="5392190"/>
                <a:ext cx="608979" cy="114049"/>
              </a:xfrm>
              <a:prstGeom prst="rect">
                <a:avLst/>
              </a:prstGeom>
              <a:solidFill>
                <a:srgbClr val="47045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17083B8-2021-CFAA-3411-822CE8755542}"/>
                  </a:ext>
                </a:extLst>
              </p:cNvPr>
              <p:cNvSpPr/>
              <p:nvPr/>
            </p:nvSpPr>
            <p:spPr>
              <a:xfrm>
                <a:off x="4448007" y="5401967"/>
                <a:ext cx="672076" cy="114049"/>
              </a:xfrm>
              <a:prstGeom prst="rect">
                <a:avLst/>
              </a:prstGeom>
              <a:solidFill>
                <a:srgbClr val="47045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854A744-E0BE-D10D-71AA-8D3CD22DC228}"/>
                  </a:ext>
                </a:extLst>
              </p:cNvPr>
              <p:cNvSpPr txBox="1"/>
              <p:nvPr/>
            </p:nvSpPr>
            <p:spPr>
              <a:xfrm>
                <a:off x="2138249" y="5113182"/>
                <a:ext cx="74251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70 ns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1600CB2-126A-95BF-A064-5C884588CA9C}"/>
                  </a:ext>
                </a:extLst>
              </p:cNvPr>
              <p:cNvSpPr txBox="1"/>
              <p:nvPr/>
            </p:nvSpPr>
            <p:spPr>
              <a:xfrm>
                <a:off x="4074002" y="5121369"/>
                <a:ext cx="8723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150 ns</a:t>
                </a: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83F95E9C-1ACF-CD9F-94D4-F825C2E94E5C}"/>
                </a:ext>
              </a:extLst>
            </p:cNvPr>
            <p:cNvGrpSpPr/>
            <p:nvPr/>
          </p:nvGrpSpPr>
          <p:grpSpPr>
            <a:xfrm>
              <a:off x="4184670" y="3455454"/>
              <a:ext cx="7676167" cy="1356394"/>
              <a:chOff x="6024295" y="5115300"/>
              <a:chExt cx="7676167" cy="1356394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36F25B1D-E13E-BA46-88B4-DF8AB55E8E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24295" y="5173724"/>
                <a:ext cx="7676167" cy="1297970"/>
              </a:xfrm>
              <a:prstGeom prst="rect">
                <a:avLst/>
              </a:prstGeom>
            </p:spPr>
          </p:pic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8AFE02B-A4CB-0DAE-1921-0E2700A63360}"/>
                  </a:ext>
                </a:extLst>
              </p:cNvPr>
              <p:cNvSpPr/>
              <p:nvPr/>
            </p:nvSpPr>
            <p:spPr>
              <a:xfrm>
                <a:off x="6430750" y="5401150"/>
                <a:ext cx="672076" cy="114049"/>
              </a:xfrm>
              <a:prstGeom prst="rect">
                <a:avLst/>
              </a:prstGeom>
              <a:solidFill>
                <a:srgbClr val="47045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626EB8A-5EBB-0536-99DC-DD9E64B59AD1}"/>
                  </a:ext>
                </a:extLst>
              </p:cNvPr>
              <p:cNvSpPr txBox="1"/>
              <p:nvPr/>
            </p:nvSpPr>
            <p:spPr>
              <a:xfrm>
                <a:off x="6144089" y="5117069"/>
                <a:ext cx="8723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200 ns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4558B8D-2786-2A70-96D9-23FC41CF578E}"/>
                  </a:ext>
                </a:extLst>
              </p:cNvPr>
              <p:cNvSpPr/>
              <p:nvPr/>
            </p:nvSpPr>
            <p:spPr>
              <a:xfrm>
                <a:off x="8385903" y="5419335"/>
                <a:ext cx="672076" cy="114049"/>
              </a:xfrm>
              <a:prstGeom prst="rect">
                <a:avLst/>
              </a:prstGeom>
              <a:solidFill>
                <a:srgbClr val="47045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072A805-54CD-0A50-81D6-266815ADDD3F}"/>
                  </a:ext>
                </a:extLst>
              </p:cNvPr>
              <p:cNvSpPr txBox="1"/>
              <p:nvPr/>
            </p:nvSpPr>
            <p:spPr>
              <a:xfrm>
                <a:off x="8025065" y="5129762"/>
                <a:ext cx="8723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250 ns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6B8269F-5F4E-CE47-EDE7-45DE7B634462}"/>
                  </a:ext>
                </a:extLst>
              </p:cNvPr>
              <p:cNvSpPr/>
              <p:nvPr/>
            </p:nvSpPr>
            <p:spPr>
              <a:xfrm>
                <a:off x="10355950" y="5415620"/>
                <a:ext cx="672076" cy="114049"/>
              </a:xfrm>
              <a:prstGeom prst="rect">
                <a:avLst/>
              </a:prstGeom>
              <a:solidFill>
                <a:srgbClr val="47045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2A26F6F-277A-D615-00AB-1CDD5FFA25CE}"/>
                  </a:ext>
                </a:extLst>
              </p:cNvPr>
              <p:cNvSpPr txBox="1"/>
              <p:nvPr/>
            </p:nvSpPr>
            <p:spPr>
              <a:xfrm>
                <a:off x="10020289" y="5115300"/>
                <a:ext cx="8723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300 ns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C32CABE-CB34-E22A-41C7-92E8DD83CDF5}"/>
                  </a:ext>
                </a:extLst>
              </p:cNvPr>
              <p:cNvSpPr/>
              <p:nvPr/>
            </p:nvSpPr>
            <p:spPr>
              <a:xfrm>
                <a:off x="12337148" y="5423057"/>
                <a:ext cx="672076" cy="114049"/>
              </a:xfrm>
              <a:prstGeom prst="rect">
                <a:avLst/>
              </a:prstGeom>
              <a:solidFill>
                <a:srgbClr val="47045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CCA531B-EC66-542B-0D4B-AC5710322BC0}"/>
                  </a:ext>
                </a:extLst>
              </p:cNvPr>
              <p:cNvSpPr txBox="1"/>
              <p:nvPr/>
            </p:nvSpPr>
            <p:spPr>
              <a:xfrm>
                <a:off x="12029001" y="5122737"/>
                <a:ext cx="8723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400 ns</a:t>
                </a: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9605F99B-5F7E-AA2C-8AE9-D11BBAB400B9}"/>
                </a:ext>
              </a:extLst>
            </p:cNvPr>
            <p:cNvGrpSpPr/>
            <p:nvPr/>
          </p:nvGrpSpPr>
          <p:grpSpPr>
            <a:xfrm>
              <a:off x="-468150" y="1888986"/>
              <a:ext cx="696138" cy="1534493"/>
              <a:chOff x="1371475" y="3548832"/>
              <a:chExt cx="696138" cy="1534493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43F4B48-5149-F3E4-3CC8-674B5362DDE1}"/>
                  </a:ext>
                </a:extLst>
              </p:cNvPr>
              <p:cNvSpPr txBox="1"/>
              <p:nvPr/>
            </p:nvSpPr>
            <p:spPr>
              <a:xfrm>
                <a:off x="1765925" y="3548832"/>
                <a:ext cx="3016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2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BDA8272-F091-B0C9-F249-2592988DD130}"/>
                  </a:ext>
                </a:extLst>
              </p:cNvPr>
              <p:cNvSpPr txBox="1"/>
              <p:nvPr/>
            </p:nvSpPr>
            <p:spPr>
              <a:xfrm>
                <a:off x="1651247" y="4713993"/>
                <a:ext cx="3722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-2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AB6CFA1-2257-AC37-5CD0-F3DE1141BE26}"/>
                  </a:ext>
                </a:extLst>
              </p:cNvPr>
              <p:cNvSpPr txBox="1"/>
              <p:nvPr/>
            </p:nvSpPr>
            <p:spPr>
              <a:xfrm rot="16200000">
                <a:off x="1142405" y="4173291"/>
                <a:ext cx="8274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/>
                  <a:t>r</a:t>
                </a:r>
                <a:r>
                  <a:rPr lang="en-US" dirty="0"/>
                  <a:t> [mm]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A1F161F-A44E-D7F8-CCA0-6105F71F3006}"/>
                  </a:ext>
                </a:extLst>
              </p:cNvPr>
              <p:cNvSpPr txBox="1"/>
              <p:nvPr/>
            </p:nvSpPr>
            <p:spPr>
              <a:xfrm>
                <a:off x="1749786" y="416927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0</a:t>
                </a: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707980A3-C921-37E1-DDFC-CF22628067B2}"/>
                </a:ext>
              </a:extLst>
            </p:cNvPr>
            <p:cNvGrpSpPr/>
            <p:nvPr/>
          </p:nvGrpSpPr>
          <p:grpSpPr>
            <a:xfrm>
              <a:off x="-488414" y="3347668"/>
              <a:ext cx="696145" cy="1542678"/>
              <a:chOff x="1351211" y="5007514"/>
              <a:chExt cx="696145" cy="1542678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0B98547-7CDD-B11D-0AA9-A79C8851B098}"/>
                  </a:ext>
                </a:extLst>
              </p:cNvPr>
              <p:cNvSpPr txBox="1"/>
              <p:nvPr/>
            </p:nvSpPr>
            <p:spPr>
              <a:xfrm>
                <a:off x="1745670" y="500751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2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57063E1-9A84-CFE7-25E4-F9FC54A3B7E8}"/>
                  </a:ext>
                </a:extLst>
              </p:cNvPr>
              <p:cNvSpPr txBox="1"/>
              <p:nvPr/>
            </p:nvSpPr>
            <p:spPr>
              <a:xfrm>
                <a:off x="1630991" y="6180860"/>
                <a:ext cx="3722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-2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52BEA48-2855-81D3-AF1D-FEC34E490C72}"/>
                  </a:ext>
                </a:extLst>
              </p:cNvPr>
              <p:cNvSpPr txBox="1"/>
              <p:nvPr/>
            </p:nvSpPr>
            <p:spPr>
              <a:xfrm rot="16200000">
                <a:off x="1122140" y="5697474"/>
                <a:ext cx="827471" cy="369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/>
                  <a:t>r</a:t>
                </a:r>
                <a:r>
                  <a:rPr lang="en-US" dirty="0"/>
                  <a:t> [mm]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CDDF888-21B0-C8D9-827E-A0ECCF66929A}"/>
                  </a:ext>
                </a:extLst>
              </p:cNvPr>
              <p:cNvSpPr txBox="1"/>
              <p:nvPr/>
            </p:nvSpPr>
            <p:spPr>
              <a:xfrm>
                <a:off x="1720357" y="5613443"/>
                <a:ext cx="3016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0</a:t>
                </a:r>
              </a:p>
            </p:txBody>
          </p:sp>
        </p:grp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19E55965-570C-C3C6-3270-DE0D0CA692F7}"/>
              </a:ext>
            </a:extLst>
          </p:cNvPr>
          <p:cNvSpPr txBox="1"/>
          <p:nvPr/>
        </p:nvSpPr>
        <p:spPr>
          <a:xfrm>
            <a:off x="6486205" y="4020862"/>
            <a:ext cx="2625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-- similar results obtained in 3 Torr </a:t>
            </a:r>
            <a:r>
              <a:rPr lang="en-US" sz="2000" b="1" dirty="0" err="1"/>
              <a:t>Ar</a:t>
            </a:r>
            <a:endParaRPr lang="en-US" sz="2000" b="1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92E3A36-5719-9C7C-AD10-C2DF7CCB6320}"/>
              </a:ext>
            </a:extLst>
          </p:cNvPr>
          <p:cNvGrpSpPr/>
          <p:nvPr/>
        </p:nvGrpSpPr>
        <p:grpSpPr>
          <a:xfrm>
            <a:off x="4078059" y="2947870"/>
            <a:ext cx="2723694" cy="1896969"/>
            <a:chOff x="5703471" y="5061496"/>
            <a:chExt cx="2723694" cy="189696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8764229-BD2E-6BFA-AFC1-03911A42DDBF}"/>
                </a:ext>
              </a:extLst>
            </p:cNvPr>
            <p:cNvGrpSpPr/>
            <p:nvPr/>
          </p:nvGrpSpPr>
          <p:grpSpPr>
            <a:xfrm>
              <a:off x="6237007" y="5061496"/>
              <a:ext cx="1323495" cy="1072992"/>
              <a:chOff x="6237007" y="5061496"/>
              <a:chExt cx="1323495" cy="1072992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06D002AE-2C81-F9F1-61E0-D7A6FA21C1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 t="8712" b="17761"/>
              <a:stretch/>
            </p:blipFill>
            <p:spPr>
              <a:xfrm>
                <a:off x="6304289" y="5166646"/>
                <a:ext cx="1256213" cy="967842"/>
              </a:xfrm>
              <a:prstGeom prst="rect">
                <a:avLst/>
              </a:prstGeom>
            </p:spPr>
          </p:pic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A16D00A-7CA2-07C8-E3BC-A2D3C0B2C627}"/>
                  </a:ext>
                </a:extLst>
              </p:cNvPr>
              <p:cNvSpPr txBox="1"/>
              <p:nvPr/>
            </p:nvSpPr>
            <p:spPr>
              <a:xfrm>
                <a:off x="6237007" y="5061496"/>
                <a:ext cx="9112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250 ns</a:t>
                </a: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2523AF0-5829-5AFC-4D55-0296AF61CC0A}"/>
                </a:ext>
              </a:extLst>
            </p:cNvPr>
            <p:cNvSpPr txBox="1"/>
            <p:nvPr/>
          </p:nvSpPr>
          <p:spPr>
            <a:xfrm>
              <a:off x="5703471" y="6250579"/>
              <a:ext cx="27236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background-subtracted,</a:t>
              </a:r>
            </a:p>
            <a:p>
              <a:pPr algn="ctr"/>
              <a:r>
                <a:rPr lang="en-US" sz="2000" b="1" dirty="0"/>
                <a:t>spatially-filtered</a:t>
              </a: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1D6E7B9-9F30-5F16-57AA-2058CD85AA73}"/>
              </a:ext>
            </a:extLst>
          </p:cNvPr>
          <p:cNvCxnSpPr/>
          <p:nvPr/>
        </p:nvCxnSpPr>
        <p:spPr>
          <a:xfrm flipV="1">
            <a:off x="5213350" y="3266710"/>
            <a:ext cx="488950" cy="29345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95470-4036-91E6-3D21-39C71F0C250B}"/>
              </a:ext>
            </a:extLst>
          </p:cNvPr>
          <p:cNvCxnSpPr>
            <a:cxnSpLocks/>
          </p:cNvCxnSpPr>
          <p:nvPr/>
        </p:nvCxnSpPr>
        <p:spPr>
          <a:xfrm>
            <a:off x="5195480" y="3752155"/>
            <a:ext cx="424270" cy="6712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146F892-51AC-A9CD-4FBF-316F66C78F3D}"/>
              </a:ext>
            </a:extLst>
          </p:cNvPr>
          <p:cNvCxnSpPr/>
          <p:nvPr/>
        </p:nvCxnSpPr>
        <p:spPr>
          <a:xfrm>
            <a:off x="2495142" y="2250636"/>
            <a:ext cx="0" cy="33935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23DF253-5961-8BF8-3D30-72F78A4F005B}"/>
              </a:ext>
            </a:extLst>
          </p:cNvPr>
          <p:cNvSpPr txBox="1"/>
          <p:nvPr/>
        </p:nvSpPr>
        <p:spPr>
          <a:xfrm>
            <a:off x="1985596" y="2563138"/>
            <a:ext cx="1123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In-focus slice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E74015B-8B7C-F1FF-E69E-848EF01D8525}"/>
              </a:ext>
            </a:extLst>
          </p:cNvPr>
          <p:cNvCxnSpPr>
            <a:cxnSpLocks/>
          </p:cNvCxnSpPr>
          <p:nvPr/>
        </p:nvCxnSpPr>
        <p:spPr>
          <a:xfrm flipV="1">
            <a:off x="2526916" y="2366817"/>
            <a:ext cx="173761" cy="26616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E4079B0-561B-53BE-3FB2-A5CE63245DEB}"/>
              </a:ext>
            </a:extLst>
          </p:cNvPr>
          <p:cNvCxnSpPr>
            <a:cxnSpLocks/>
            <a:stCxn id="61" idx="0"/>
          </p:cNvCxnSpPr>
          <p:nvPr/>
        </p:nvCxnSpPr>
        <p:spPr>
          <a:xfrm flipV="1">
            <a:off x="2576487" y="2554572"/>
            <a:ext cx="136194" cy="8404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65DC1323-2B12-D32D-6269-17BF8C248036}"/>
              </a:ext>
            </a:extLst>
          </p:cNvPr>
          <p:cNvSpPr txBox="1"/>
          <p:nvPr/>
        </p:nvSpPr>
        <p:spPr>
          <a:xfrm>
            <a:off x="1920698" y="2638615"/>
            <a:ext cx="1311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Expanding plasma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1E244FB-CB35-6AE3-8F19-703F5519EFF2}"/>
              </a:ext>
            </a:extLst>
          </p:cNvPr>
          <p:cNvCxnSpPr/>
          <p:nvPr/>
        </p:nvCxnSpPr>
        <p:spPr>
          <a:xfrm>
            <a:off x="2568108" y="2250636"/>
            <a:ext cx="42314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8E26C26B-B4B5-E82C-76FD-66E91E6D45E2}"/>
              </a:ext>
            </a:extLst>
          </p:cNvPr>
          <p:cNvCxnSpPr>
            <a:cxnSpLocks/>
          </p:cNvCxnSpPr>
          <p:nvPr/>
        </p:nvCxnSpPr>
        <p:spPr>
          <a:xfrm flipH="1" flipV="1">
            <a:off x="2085297" y="2255156"/>
            <a:ext cx="373136" cy="152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5BE5D7FD-2ACC-AE16-BCF3-27C6172D0EB0}"/>
              </a:ext>
            </a:extLst>
          </p:cNvPr>
          <p:cNvSpPr txBox="1"/>
          <p:nvPr/>
        </p:nvSpPr>
        <p:spPr>
          <a:xfrm>
            <a:off x="2136777" y="2222637"/>
            <a:ext cx="2824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-Z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834A0D5-A279-47AC-6511-AF75C3012C01}"/>
              </a:ext>
            </a:extLst>
          </p:cNvPr>
          <p:cNvSpPr txBox="1"/>
          <p:nvPr/>
        </p:nvSpPr>
        <p:spPr>
          <a:xfrm>
            <a:off x="2568899" y="2032300"/>
            <a:ext cx="3080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+Z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AD409C97-F80D-D80F-ECD2-FD70A3A7808E}"/>
              </a:ext>
            </a:extLst>
          </p:cNvPr>
          <p:cNvSpPr/>
          <p:nvPr/>
        </p:nvSpPr>
        <p:spPr>
          <a:xfrm>
            <a:off x="3640318" y="1175782"/>
            <a:ext cx="2077118" cy="1537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E976FDBD-DAA4-2891-3FEC-8BA21E5FCCF9}"/>
              </a:ext>
            </a:extLst>
          </p:cNvPr>
          <p:cNvSpPr/>
          <p:nvPr/>
        </p:nvSpPr>
        <p:spPr>
          <a:xfrm rot="1288508">
            <a:off x="3466644" y="1190834"/>
            <a:ext cx="2684364" cy="169563"/>
          </a:xfrm>
          <a:prstGeom prst="rect">
            <a:avLst/>
          </a:prstGeom>
          <a:solidFill>
            <a:srgbClr val="C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A3AAE00B-81E4-871C-6264-E62A6888707C}"/>
              </a:ext>
            </a:extLst>
          </p:cNvPr>
          <p:cNvSpPr/>
          <p:nvPr/>
        </p:nvSpPr>
        <p:spPr>
          <a:xfrm>
            <a:off x="5971176" y="705350"/>
            <a:ext cx="103818" cy="116506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96CEE614-B088-E2CE-6531-DFBF006A27CF}"/>
              </a:ext>
            </a:extLst>
          </p:cNvPr>
          <p:cNvSpPr/>
          <p:nvPr/>
        </p:nvSpPr>
        <p:spPr>
          <a:xfrm rot="20712815">
            <a:off x="5954944" y="1354049"/>
            <a:ext cx="2364171" cy="179565"/>
          </a:xfrm>
          <a:prstGeom prst="rect">
            <a:avLst/>
          </a:prstGeom>
          <a:solidFill>
            <a:srgbClr val="C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8C77DA53-70A7-7A73-3057-D459A1E066EA}"/>
              </a:ext>
            </a:extLst>
          </p:cNvPr>
          <p:cNvSpPr/>
          <p:nvPr/>
        </p:nvSpPr>
        <p:spPr>
          <a:xfrm>
            <a:off x="8297494" y="911700"/>
            <a:ext cx="595739" cy="4313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CCD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F20EEFC4-E34F-F24F-5300-4FC8EBCEDAD9}"/>
              </a:ext>
            </a:extLst>
          </p:cNvPr>
          <p:cNvSpPr txBox="1"/>
          <p:nvPr/>
        </p:nvSpPr>
        <p:spPr>
          <a:xfrm>
            <a:off x="6088868" y="660352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f=750 mm</a:t>
            </a:r>
          </a:p>
          <a:p>
            <a:r>
              <a:rPr lang="en-US" dirty="0"/>
              <a:t>1:1 imaging</a:t>
            </a: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CD37B649-8DF1-AC06-ED29-266D203A55F5}"/>
              </a:ext>
            </a:extLst>
          </p:cNvPr>
          <p:cNvCxnSpPr/>
          <p:nvPr/>
        </p:nvCxnSpPr>
        <p:spPr>
          <a:xfrm flipV="1">
            <a:off x="3332241" y="1238874"/>
            <a:ext cx="2939603" cy="1376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3" name="Arc 122">
            <a:extLst>
              <a:ext uri="{FF2B5EF4-FFF2-40B4-BE49-F238E27FC236}">
                <a16:creationId xmlns:a16="http://schemas.microsoft.com/office/drawing/2014/main" id="{B3D77154-A9A1-193B-7374-902DE652F7B3}"/>
              </a:ext>
            </a:extLst>
          </p:cNvPr>
          <p:cNvSpPr/>
          <p:nvPr/>
        </p:nvSpPr>
        <p:spPr>
          <a:xfrm rot="13258831">
            <a:off x="3832895" y="877619"/>
            <a:ext cx="318171" cy="378775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087B644-85EE-A45E-3C93-9FA393BEE59C}"/>
              </a:ext>
            </a:extLst>
          </p:cNvPr>
          <p:cNvSpPr txBox="1"/>
          <p:nvPr/>
        </p:nvSpPr>
        <p:spPr>
          <a:xfrm>
            <a:off x="2975893" y="934978"/>
            <a:ext cx="8930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/>
              <a:t>Θ</a:t>
            </a:r>
            <a:r>
              <a:rPr lang="en-US" sz="1200" b="1" dirty="0"/>
              <a:t>=17 </a:t>
            </a:r>
            <a:r>
              <a:rPr lang="en-US" sz="1200" b="1" dirty="0" err="1"/>
              <a:t>mrad</a:t>
            </a:r>
            <a:endParaRPr lang="en-US" sz="1200" b="1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3F362C6-5D6C-F6F4-1A01-7B59F75565D5}"/>
              </a:ext>
            </a:extLst>
          </p:cNvPr>
          <p:cNvSpPr txBox="1"/>
          <p:nvPr/>
        </p:nvSpPr>
        <p:spPr>
          <a:xfrm>
            <a:off x="2730171" y="1281829"/>
            <a:ext cx="809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Ar</a:t>
            </a:r>
            <a:r>
              <a:rPr lang="en-US" sz="1200" dirty="0"/>
              <a:t> plasma</a:t>
            </a:r>
          </a:p>
        </p:txBody>
      </p: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AE289992-E836-2C8E-5595-ECB37A25EC36}"/>
              </a:ext>
            </a:extLst>
          </p:cNvPr>
          <p:cNvCxnSpPr>
            <a:cxnSpLocks/>
            <a:stCxn id="125" idx="3"/>
          </p:cNvCxnSpPr>
          <p:nvPr/>
        </p:nvCxnSpPr>
        <p:spPr>
          <a:xfrm flipV="1">
            <a:off x="3540008" y="1310065"/>
            <a:ext cx="107511" cy="110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901B5FE5-DEAC-1C8C-E791-4667116C6D13}"/>
              </a:ext>
            </a:extLst>
          </p:cNvPr>
          <p:cNvCxnSpPr>
            <a:cxnSpLocks/>
          </p:cNvCxnSpPr>
          <p:nvPr/>
        </p:nvCxnSpPr>
        <p:spPr>
          <a:xfrm>
            <a:off x="4743387" y="819703"/>
            <a:ext cx="2660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8AAC4A37-8506-F4F9-E6A6-15A7EBFBEAE5}"/>
              </a:ext>
            </a:extLst>
          </p:cNvPr>
          <p:cNvSpPr txBox="1"/>
          <p:nvPr/>
        </p:nvSpPr>
        <p:spPr>
          <a:xfrm>
            <a:off x="4425788" y="666362"/>
            <a:ext cx="3337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+Z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443FCFD7-CA7E-EEED-A43F-B0C0C24E7E64}"/>
              </a:ext>
            </a:extLst>
          </p:cNvPr>
          <p:cNvCxnSpPr/>
          <p:nvPr/>
        </p:nvCxnSpPr>
        <p:spPr>
          <a:xfrm>
            <a:off x="4748726" y="878753"/>
            <a:ext cx="0" cy="73400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0C3D964D-6E39-25A4-211A-462EFFD66F51}"/>
              </a:ext>
            </a:extLst>
          </p:cNvPr>
          <p:cNvSpPr txBox="1"/>
          <p:nvPr/>
        </p:nvSpPr>
        <p:spPr>
          <a:xfrm>
            <a:off x="4162503" y="1541395"/>
            <a:ext cx="785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Obj plane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03408A77-92F5-108D-7B11-43A0F1920F88}"/>
              </a:ext>
            </a:extLst>
          </p:cNvPr>
          <p:cNvSpPr txBox="1"/>
          <p:nvPr/>
        </p:nvSpPr>
        <p:spPr>
          <a:xfrm>
            <a:off x="5023337" y="934978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P1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00B19408-E441-74F2-D8C8-50B081FE498B}"/>
              </a:ext>
            </a:extLst>
          </p:cNvPr>
          <p:cNvCxnSpPr/>
          <p:nvPr/>
        </p:nvCxnSpPr>
        <p:spPr>
          <a:xfrm>
            <a:off x="2876997" y="2278521"/>
            <a:ext cx="0" cy="33935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D5BC459F-0E84-AE43-C1E4-E66C0DF0375D}"/>
              </a:ext>
            </a:extLst>
          </p:cNvPr>
          <p:cNvSpPr txBox="1"/>
          <p:nvPr/>
        </p:nvSpPr>
        <p:spPr>
          <a:xfrm>
            <a:off x="2830579" y="2299427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P1</a:t>
            </a: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A72A7258-B27F-AF92-471A-07CDD063B843}"/>
              </a:ext>
            </a:extLst>
          </p:cNvPr>
          <p:cNvCxnSpPr/>
          <p:nvPr/>
        </p:nvCxnSpPr>
        <p:spPr>
          <a:xfrm>
            <a:off x="5066839" y="885635"/>
            <a:ext cx="0" cy="73400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41035C06-3669-E793-AF9B-886353A3AC1B}"/>
              </a:ext>
            </a:extLst>
          </p:cNvPr>
          <p:cNvGrpSpPr/>
          <p:nvPr/>
        </p:nvGrpSpPr>
        <p:grpSpPr>
          <a:xfrm>
            <a:off x="-95168" y="856633"/>
            <a:ext cx="2921762" cy="533276"/>
            <a:chOff x="3" y="1906099"/>
            <a:chExt cx="3895680" cy="71103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0FF64BA-55C8-A4F6-337F-323ACAAF9380}"/>
                </a:ext>
              </a:extLst>
            </p:cNvPr>
            <p:cNvSpPr txBox="1"/>
            <p:nvPr/>
          </p:nvSpPr>
          <p:spPr>
            <a:xfrm>
              <a:off x="3" y="1906099"/>
              <a:ext cx="38956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• drive bunch: 1 GeV, 0.5 </a:t>
              </a:r>
              <a:r>
                <a:rPr lang="en-US" sz="1200" dirty="0" err="1"/>
                <a:t>nC</a:t>
              </a:r>
              <a:r>
                <a:rPr lang="en-US" sz="1200" dirty="0"/>
                <a:t> -&gt; 10 GeV, 1 </a:t>
              </a:r>
              <a:r>
                <a:rPr lang="en-US" sz="1200" dirty="0" err="1"/>
                <a:t>nC</a:t>
              </a:r>
              <a:endParaRPr lang="en-US" sz="12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E1647EF-5782-6143-C55B-156A4A5F8825}"/>
                </a:ext>
              </a:extLst>
            </p:cNvPr>
            <p:cNvSpPr txBox="1"/>
            <p:nvPr/>
          </p:nvSpPr>
          <p:spPr>
            <a:xfrm>
              <a:off x="2432" y="2247801"/>
              <a:ext cx="384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• plasma: 1.75 x 10</a:t>
              </a:r>
              <a:r>
                <a:rPr lang="en-US" sz="1200" baseline="30000" dirty="0"/>
                <a:t>16</a:t>
              </a:r>
              <a:r>
                <a:rPr lang="en-US" sz="1200" dirty="0"/>
                <a:t> cm</a:t>
              </a:r>
              <a:r>
                <a:rPr lang="en-US" sz="1200" baseline="30000" dirty="0"/>
                <a:t>-3</a:t>
              </a:r>
              <a:r>
                <a:rPr lang="en-US" sz="1200" dirty="0"/>
                <a:t> </a:t>
              </a:r>
              <a:r>
                <a:rPr lang="en-US" sz="1200" dirty="0" err="1"/>
                <a:t>Ar</a:t>
              </a:r>
              <a:r>
                <a:rPr lang="en-US" sz="1200" dirty="0"/>
                <a:t> -&gt; 3x10^16 </a:t>
              </a:r>
              <a:r>
                <a:rPr lang="en-US" sz="1200" dirty="0" err="1"/>
                <a:t>Ar</a:t>
              </a:r>
              <a:endParaRPr lang="en-US" sz="1200" dirty="0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DD59C441-214D-8544-DCB0-D08D0C3F03C9}"/>
              </a:ext>
            </a:extLst>
          </p:cNvPr>
          <p:cNvSpPr txBox="1"/>
          <p:nvPr/>
        </p:nvSpPr>
        <p:spPr>
          <a:xfrm>
            <a:off x="-65660" y="588686"/>
            <a:ext cx="22996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u="sng" dirty="0"/>
              <a:t>DESY accelerator parameters</a:t>
            </a:r>
            <a:r>
              <a:rPr lang="en-US" sz="135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2281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6" grpId="0"/>
      <p:bldP spid="28" grpId="0"/>
      <p:bldP spid="61" grpId="0"/>
      <p:bldP spid="70" grpId="0"/>
      <p:bldP spid="71" grpId="0"/>
      <p:bldP spid="138" grpId="0"/>
      <p:bldP spid="142" grpId="0"/>
      <p:bldP spid="145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0853E5-D86E-55B2-B09D-F701BA85AE8A}"/>
              </a:ext>
            </a:extLst>
          </p:cNvPr>
          <p:cNvSpPr txBox="1"/>
          <p:nvPr/>
        </p:nvSpPr>
        <p:spPr>
          <a:xfrm>
            <a:off x="647217" y="904932"/>
            <a:ext cx="553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3 Torr H</a:t>
            </a:r>
            <a:r>
              <a:rPr lang="en-US" b="1" baseline="-25000"/>
              <a:t>2</a:t>
            </a:r>
            <a:r>
              <a:rPr lang="en-US" b="1"/>
              <a:t> plasma, e-beam-ionized (June 16-17, 2024 run)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F5C659-2445-ADD1-4F02-0CCFE117A1DC}"/>
              </a:ext>
            </a:extLst>
          </p:cNvPr>
          <p:cNvSpPr txBox="1"/>
          <p:nvPr/>
        </p:nvSpPr>
        <p:spPr>
          <a:xfrm>
            <a:off x="336944" y="438097"/>
            <a:ext cx="835728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/>
              <a:t>We observed 5-6x faster ion wake evolution in H</a:t>
            </a:r>
            <a:r>
              <a:rPr lang="en-US" sz="2700" baseline="-25000" dirty="0"/>
              <a:t>2</a:t>
            </a:r>
            <a:r>
              <a:rPr lang="en-US" sz="2700" dirty="0"/>
              <a:t> plasma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4FD82DA-1022-16CC-C4BD-328310FC74E1}"/>
              </a:ext>
            </a:extLst>
          </p:cNvPr>
          <p:cNvGrpSpPr/>
          <p:nvPr/>
        </p:nvGrpSpPr>
        <p:grpSpPr>
          <a:xfrm>
            <a:off x="-18527" y="1185930"/>
            <a:ext cx="6200097" cy="1210794"/>
            <a:chOff x="-24702" y="1581240"/>
            <a:chExt cx="8266795" cy="161439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AFD76A1-B7AD-5D1C-077B-13F86B29C0AE}"/>
                </a:ext>
              </a:extLst>
            </p:cNvPr>
            <p:cNvGrpSpPr/>
            <p:nvPr/>
          </p:nvGrpSpPr>
          <p:grpSpPr>
            <a:xfrm>
              <a:off x="-24702" y="1581240"/>
              <a:ext cx="701954" cy="1614391"/>
              <a:chOff x="-24702" y="3148782"/>
              <a:chExt cx="701954" cy="1614391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D02632E-7EF0-7E12-2D44-1D026EC1FD79}"/>
                  </a:ext>
                </a:extLst>
              </p:cNvPr>
              <p:cNvSpPr txBox="1"/>
              <p:nvPr/>
            </p:nvSpPr>
            <p:spPr>
              <a:xfrm>
                <a:off x="311768" y="3148782"/>
                <a:ext cx="363776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b="1"/>
                  <a:t>2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9017612-11F4-5D25-5E1D-E4DC3D2A6535}"/>
                  </a:ext>
                </a:extLst>
              </p:cNvPr>
              <p:cNvSpPr txBox="1"/>
              <p:nvPr/>
            </p:nvSpPr>
            <p:spPr>
              <a:xfrm>
                <a:off x="242946" y="4363064"/>
                <a:ext cx="434306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b="1"/>
                  <a:t>-2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4DE188-93B1-9587-C4DC-D18B440446FE}"/>
                  </a:ext>
                </a:extLst>
              </p:cNvPr>
              <p:cNvSpPr txBox="1"/>
              <p:nvPr/>
            </p:nvSpPr>
            <p:spPr>
              <a:xfrm rot="16200000">
                <a:off x="-268358" y="3757852"/>
                <a:ext cx="887422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b="1" i="1"/>
                  <a:t>r</a:t>
                </a:r>
                <a:r>
                  <a:rPr lang="en-US" sz="1350"/>
                  <a:t> [mm]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7B9C92-A775-6227-F3EB-6B2D89F8CCA9}"/>
                  </a:ext>
                </a:extLst>
              </p:cNvPr>
              <p:cNvSpPr txBox="1"/>
              <p:nvPr/>
            </p:nvSpPr>
            <p:spPr>
              <a:xfrm>
                <a:off x="304799" y="3769222"/>
                <a:ext cx="363776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b="1"/>
                  <a:t>0</a:t>
                </a: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5425239-E3EA-1EBB-618A-43763E4E7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2943" y="1754035"/>
              <a:ext cx="7679150" cy="1264622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D043DC2-994C-4E9B-7DE3-1887B23AF3A0}"/>
                </a:ext>
              </a:extLst>
            </p:cNvPr>
            <p:cNvSpPr txBox="1"/>
            <p:nvPr/>
          </p:nvSpPr>
          <p:spPr>
            <a:xfrm>
              <a:off x="818707" y="1666700"/>
              <a:ext cx="857500" cy="430886"/>
            </a:xfrm>
            <a:prstGeom prst="rect">
              <a:avLst/>
            </a:prstGeom>
            <a:solidFill>
              <a:srgbClr val="420954"/>
            </a:solidFill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solidFill>
                    <a:schemeClr val="bg1"/>
                  </a:solidFill>
                </a:rPr>
                <a:t>∆</a:t>
              </a:r>
              <a:r>
                <a:rPr lang="en-US" sz="1500" b="1" i="1" dirty="0">
                  <a:solidFill>
                    <a:schemeClr val="bg1"/>
                  </a:solidFill>
                </a:rPr>
                <a:t>t</a:t>
              </a:r>
              <a:r>
                <a:rPr lang="en-US" sz="1500" b="1" dirty="0">
                  <a:solidFill>
                    <a:schemeClr val="bg1"/>
                  </a:solidFill>
                </a:rPr>
                <a:t> &lt; 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E0939DD-7CA2-8505-5A20-26CC0B0657B2}"/>
                </a:ext>
              </a:extLst>
            </p:cNvPr>
            <p:cNvSpPr txBox="1"/>
            <p:nvPr/>
          </p:nvSpPr>
          <p:spPr>
            <a:xfrm>
              <a:off x="2846183" y="1684077"/>
              <a:ext cx="673689" cy="430886"/>
            </a:xfrm>
            <a:prstGeom prst="rect">
              <a:avLst/>
            </a:prstGeom>
            <a:solidFill>
              <a:srgbClr val="420954"/>
            </a:solidFill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solidFill>
                    <a:schemeClr val="bg1"/>
                  </a:solidFill>
                </a:rPr>
                <a:t>1 ns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D1EC703-1446-4E84-0BE6-BD4B9C20635F}"/>
                </a:ext>
              </a:extLst>
            </p:cNvPr>
            <p:cNvSpPr txBox="1"/>
            <p:nvPr/>
          </p:nvSpPr>
          <p:spPr>
            <a:xfrm>
              <a:off x="4821283" y="1688676"/>
              <a:ext cx="682885" cy="430886"/>
            </a:xfrm>
            <a:prstGeom prst="rect">
              <a:avLst/>
            </a:prstGeom>
            <a:solidFill>
              <a:srgbClr val="420954"/>
            </a:solidFill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chemeClr val="bg1"/>
                  </a:solidFill>
                </a:rPr>
                <a:t>2 ns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71D94D-B32A-F6CF-1FA3-7AD898EBACEE}"/>
                </a:ext>
              </a:extLst>
            </p:cNvPr>
            <p:cNvSpPr txBox="1"/>
            <p:nvPr/>
          </p:nvSpPr>
          <p:spPr>
            <a:xfrm>
              <a:off x="6805579" y="1656367"/>
              <a:ext cx="673689" cy="430886"/>
            </a:xfrm>
            <a:prstGeom prst="rect">
              <a:avLst/>
            </a:prstGeom>
            <a:solidFill>
              <a:srgbClr val="420954"/>
            </a:solidFill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solidFill>
                    <a:schemeClr val="bg1"/>
                  </a:solidFill>
                </a:rPr>
                <a:t>4 ns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48D4276-9524-DB93-6982-27359206627B}"/>
              </a:ext>
            </a:extLst>
          </p:cNvPr>
          <p:cNvGrpSpPr/>
          <p:nvPr/>
        </p:nvGrpSpPr>
        <p:grpSpPr>
          <a:xfrm>
            <a:off x="6302658" y="1242273"/>
            <a:ext cx="2776028" cy="1040802"/>
            <a:chOff x="8403544" y="1656364"/>
            <a:chExt cx="3701370" cy="138773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A9FEEA4-5988-00A4-286B-2F1DD0DA0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03544" y="1739519"/>
              <a:ext cx="3701370" cy="130458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A07F676-F855-A6ED-B9EA-217D62562F59}"/>
                </a:ext>
              </a:extLst>
            </p:cNvPr>
            <p:cNvSpPr txBox="1"/>
            <p:nvPr/>
          </p:nvSpPr>
          <p:spPr>
            <a:xfrm>
              <a:off x="8744380" y="1656364"/>
              <a:ext cx="673689" cy="430887"/>
            </a:xfrm>
            <a:prstGeom prst="rect">
              <a:avLst/>
            </a:prstGeom>
            <a:solidFill>
              <a:srgbClr val="420954"/>
            </a:solidFill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solidFill>
                    <a:schemeClr val="bg1"/>
                  </a:solidFill>
                </a:rPr>
                <a:t>5 ns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B001CBE-BF0F-6457-A7E6-34BB4CA3C581}"/>
                </a:ext>
              </a:extLst>
            </p:cNvPr>
            <p:cNvSpPr txBox="1"/>
            <p:nvPr/>
          </p:nvSpPr>
          <p:spPr>
            <a:xfrm>
              <a:off x="10642724" y="1666699"/>
              <a:ext cx="804067" cy="430887"/>
            </a:xfrm>
            <a:prstGeom prst="rect">
              <a:avLst/>
            </a:prstGeom>
            <a:solidFill>
              <a:srgbClr val="420954"/>
            </a:solidFill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solidFill>
                    <a:schemeClr val="bg1"/>
                  </a:solidFill>
                </a:rPr>
                <a:t>10 ns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22B5E8-2455-4FA2-B00E-5EF8F2F7BB10}"/>
              </a:ext>
            </a:extLst>
          </p:cNvPr>
          <p:cNvGrpSpPr/>
          <p:nvPr/>
        </p:nvGrpSpPr>
        <p:grpSpPr>
          <a:xfrm>
            <a:off x="-13083" y="2279943"/>
            <a:ext cx="3234981" cy="1210794"/>
            <a:chOff x="-17444" y="3039922"/>
            <a:chExt cx="4313307" cy="161439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1ADF1F1-842A-8FC7-447D-4BF89E75EE10}"/>
                </a:ext>
              </a:extLst>
            </p:cNvPr>
            <p:cNvGrpSpPr/>
            <p:nvPr/>
          </p:nvGrpSpPr>
          <p:grpSpPr>
            <a:xfrm>
              <a:off x="-17444" y="3039922"/>
              <a:ext cx="701954" cy="1614391"/>
              <a:chOff x="-17444" y="4607464"/>
              <a:chExt cx="701954" cy="1614391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C107A56-201C-582D-E475-1E90919D2F20}"/>
                  </a:ext>
                </a:extLst>
              </p:cNvPr>
              <p:cNvSpPr txBox="1"/>
              <p:nvPr/>
            </p:nvSpPr>
            <p:spPr>
              <a:xfrm>
                <a:off x="319026" y="4607464"/>
                <a:ext cx="363776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b="1"/>
                  <a:t>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CD2B04-B9CC-E303-CD8C-6BBC46818EC4}"/>
                  </a:ext>
                </a:extLst>
              </p:cNvPr>
              <p:cNvSpPr txBox="1"/>
              <p:nvPr/>
            </p:nvSpPr>
            <p:spPr>
              <a:xfrm>
                <a:off x="250204" y="5821746"/>
                <a:ext cx="434306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b="1"/>
                  <a:t>-2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5125DC-8B8D-A47B-A0E7-71662771CEE1}"/>
                  </a:ext>
                </a:extLst>
              </p:cNvPr>
              <p:cNvSpPr txBox="1"/>
              <p:nvPr/>
            </p:nvSpPr>
            <p:spPr>
              <a:xfrm rot="16200000">
                <a:off x="-261100" y="5216534"/>
                <a:ext cx="887422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b="1" i="1"/>
                  <a:t>r</a:t>
                </a:r>
                <a:r>
                  <a:rPr lang="en-US" sz="1350"/>
                  <a:t> [mm]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4E798AA-DBB9-89E8-A92F-F49563C8C758}"/>
                  </a:ext>
                </a:extLst>
              </p:cNvPr>
              <p:cNvSpPr txBox="1"/>
              <p:nvPr/>
            </p:nvSpPr>
            <p:spPr>
              <a:xfrm>
                <a:off x="312056" y="5213393"/>
                <a:ext cx="363776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b="1"/>
                  <a:t>0</a:t>
                </a: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7E80870-D76B-F594-AA8B-CCACB290E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2943" y="3191450"/>
              <a:ext cx="3732920" cy="1264622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0D4F669-E272-6B52-501D-2D756EADCBE8}"/>
                </a:ext>
              </a:extLst>
            </p:cNvPr>
            <p:cNvSpPr txBox="1"/>
            <p:nvPr/>
          </p:nvSpPr>
          <p:spPr>
            <a:xfrm>
              <a:off x="793154" y="3135057"/>
              <a:ext cx="804066" cy="430886"/>
            </a:xfrm>
            <a:prstGeom prst="rect">
              <a:avLst/>
            </a:prstGeom>
            <a:solidFill>
              <a:srgbClr val="420954"/>
            </a:solidFill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solidFill>
                    <a:schemeClr val="bg1"/>
                  </a:solidFill>
                </a:rPr>
                <a:t>15 ns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BF7400E-DC08-1781-4DAA-138AEF1ADC5B}"/>
                </a:ext>
              </a:extLst>
            </p:cNvPr>
            <p:cNvSpPr txBox="1"/>
            <p:nvPr/>
          </p:nvSpPr>
          <p:spPr>
            <a:xfrm>
              <a:off x="2810350" y="3144153"/>
              <a:ext cx="801789" cy="430886"/>
            </a:xfrm>
            <a:prstGeom prst="rect">
              <a:avLst/>
            </a:prstGeom>
            <a:solidFill>
              <a:srgbClr val="420954"/>
            </a:solidFill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chemeClr val="bg1"/>
                  </a:solidFill>
                </a:rPr>
                <a:t>25 ns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CB8B9ED-8C05-C601-D37D-59842725CD09}"/>
              </a:ext>
            </a:extLst>
          </p:cNvPr>
          <p:cNvGrpSpPr/>
          <p:nvPr/>
        </p:nvGrpSpPr>
        <p:grpSpPr>
          <a:xfrm>
            <a:off x="3380984" y="2310971"/>
            <a:ext cx="5697702" cy="1061051"/>
            <a:chOff x="4507979" y="3081295"/>
            <a:chExt cx="7596935" cy="1414735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4F52F8D-39CC-ED5E-5572-5ABCC6B77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07979" y="3191450"/>
              <a:ext cx="7596935" cy="130458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077DEF0-5AFC-F93E-C187-A086358E66C7}"/>
                </a:ext>
              </a:extLst>
            </p:cNvPr>
            <p:cNvSpPr txBox="1"/>
            <p:nvPr/>
          </p:nvSpPr>
          <p:spPr>
            <a:xfrm>
              <a:off x="6740389" y="3081295"/>
              <a:ext cx="804067" cy="430887"/>
            </a:xfrm>
            <a:prstGeom prst="rect">
              <a:avLst/>
            </a:prstGeom>
            <a:solidFill>
              <a:srgbClr val="420954"/>
            </a:solidFill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solidFill>
                    <a:schemeClr val="bg1"/>
                  </a:solidFill>
                </a:rPr>
                <a:t>50 ns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8948703-BF34-EFF3-B08D-8551169499D4}"/>
                </a:ext>
              </a:extLst>
            </p:cNvPr>
            <p:cNvSpPr txBox="1"/>
            <p:nvPr/>
          </p:nvSpPr>
          <p:spPr>
            <a:xfrm>
              <a:off x="8744380" y="3081295"/>
              <a:ext cx="804067" cy="430887"/>
            </a:xfrm>
            <a:prstGeom prst="rect">
              <a:avLst/>
            </a:prstGeom>
            <a:solidFill>
              <a:srgbClr val="420954"/>
            </a:solidFill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solidFill>
                    <a:schemeClr val="bg1"/>
                  </a:solidFill>
                </a:rPr>
                <a:t>70 ns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235DD8C-BCE6-ECAE-B6F7-46997B7F5B96}"/>
                </a:ext>
              </a:extLst>
            </p:cNvPr>
            <p:cNvSpPr txBox="1"/>
            <p:nvPr/>
          </p:nvSpPr>
          <p:spPr>
            <a:xfrm>
              <a:off x="10681904" y="3088215"/>
              <a:ext cx="934444" cy="430887"/>
            </a:xfrm>
            <a:prstGeom prst="rect">
              <a:avLst/>
            </a:prstGeom>
            <a:solidFill>
              <a:srgbClr val="420954"/>
            </a:solidFill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solidFill>
                    <a:schemeClr val="bg1"/>
                  </a:solidFill>
                </a:rPr>
                <a:t>100 ns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4CDEE16-AC54-456B-7017-F2F9F8DDD129}"/>
                </a:ext>
              </a:extLst>
            </p:cNvPr>
            <p:cNvSpPr txBox="1"/>
            <p:nvPr/>
          </p:nvSpPr>
          <p:spPr>
            <a:xfrm>
              <a:off x="4722173" y="3097243"/>
              <a:ext cx="804067" cy="430887"/>
            </a:xfrm>
            <a:prstGeom prst="rect">
              <a:avLst/>
            </a:prstGeom>
            <a:solidFill>
              <a:srgbClr val="420954"/>
            </a:solidFill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solidFill>
                    <a:schemeClr val="bg1"/>
                  </a:solidFill>
                </a:rPr>
                <a:t>35 ns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C15EC162-4818-2359-F0D5-6EBEE48E1AC8}"/>
              </a:ext>
            </a:extLst>
          </p:cNvPr>
          <p:cNvSpPr txBox="1"/>
          <p:nvPr/>
        </p:nvSpPr>
        <p:spPr>
          <a:xfrm>
            <a:off x="582499" y="3522399"/>
            <a:ext cx="5341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• Plasma structures no longer discernible for ∆</a:t>
            </a:r>
            <a:r>
              <a:rPr lang="en-US" i="1"/>
              <a:t>t</a:t>
            </a:r>
            <a:r>
              <a:rPr lang="en-US"/>
              <a:t> ≥ 70 ns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14BFFD7-B8B3-C3C6-0A37-06DD3EAB6EFF}"/>
              </a:ext>
            </a:extLst>
          </p:cNvPr>
          <p:cNvSpPr txBox="1"/>
          <p:nvPr/>
        </p:nvSpPr>
        <p:spPr>
          <a:xfrm>
            <a:off x="591415" y="4029075"/>
            <a:ext cx="8700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• Faster evolution consistent with ion motion governing plasma dynamics for ∆</a:t>
            </a:r>
            <a:r>
              <a:rPr lang="en-US" i="1"/>
              <a:t>t</a:t>
            </a:r>
            <a:r>
              <a:rPr lang="en-US"/>
              <a:t> ≳ 0.3 ns </a:t>
            </a:r>
            <a:r>
              <a:rPr lang="en-US">
                <a:solidFill>
                  <a:srgbClr val="FF0000"/>
                </a:solidFill>
              </a:rPr>
              <a:t>*</a:t>
            </a:r>
            <a:r>
              <a:rPr lang="en-US"/>
              <a:t> 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5CE967C-D2F2-A27A-D07F-32918685BC1B}"/>
              </a:ext>
            </a:extLst>
          </p:cNvPr>
          <p:cNvGrpSpPr/>
          <p:nvPr/>
        </p:nvGrpSpPr>
        <p:grpSpPr>
          <a:xfrm>
            <a:off x="6284849" y="3402033"/>
            <a:ext cx="2793836" cy="420445"/>
            <a:chOff x="8379798" y="4536048"/>
            <a:chExt cx="3725115" cy="560593"/>
          </a:xfrm>
        </p:grpSpPr>
        <p:sp>
          <p:nvSpPr>
            <p:cNvPr id="34" name="Right Brace 33">
              <a:extLst>
                <a:ext uri="{FF2B5EF4-FFF2-40B4-BE49-F238E27FC236}">
                  <a16:creationId xmlns:a16="http://schemas.microsoft.com/office/drawing/2014/main" id="{E6259130-F6AA-D813-779B-26F1B8DCFE6A}"/>
                </a:ext>
              </a:extLst>
            </p:cNvPr>
            <p:cNvSpPr/>
            <p:nvPr/>
          </p:nvSpPr>
          <p:spPr>
            <a:xfrm rot="5400000">
              <a:off x="10165965" y="2749881"/>
              <a:ext cx="152781" cy="3725115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44897AC-5231-7431-5875-400B692036E5}"/>
                </a:ext>
              </a:extLst>
            </p:cNvPr>
            <p:cNvSpPr txBox="1"/>
            <p:nvPr/>
          </p:nvSpPr>
          <p:spPr>
            <a:xfrm>
              <a:off x="9160410" y="4696532"/>
              <a:ext cx="222642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/>
                <a:t>original probe profile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8D6E3B41-8317-3155-6B19-4B872260C32B}"/>
              </a:ext>
            </a:extLst>
          </p:cNvPr>
          <p:cNvSpPr txBox="1"/>
          <p:nvPr/>
        </p:nvSpPr>
        <p:spPr>
          <a:xfrm>
            <a:off x="3170876" y="4489745"/>
            <a:ext cx="3333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1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Zgadzaj</a:t>
            </a:r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et al</a:t>
            </a:r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., </a:t>
            </a:r>
            <a:r>
              <a:rPr lang="en-US" sz="1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Nature Commun.</a:t>
            </a:r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4753 (2020).</a:t>
            </a:r>
          </a:p>
        </p:txBody>
      </p:sp>
    </p:spTree>
    <p:extLst>
      <p:ext uri="{BB962C8B-B14F-4D97-AF65-F5344CB8AC3E}">
        <p14:creationId xmlns:p14="http://schemas.microsoft.com/office/powerpoint/2010/main" val="70288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E5CDB-F59B-8684-8B3C-91CE97D4F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539B9-6D17-3278-09EB-7072035B4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7C82-8F43-4E26-A546-DA8214B1527A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2ABD2F-6201-D79C-A232-CB622F29A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03690"/>
            <a:ext cx="4105728" cy="3526437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2BB58785-0DF4-1946-6FF2-3F2638D662D2}"/>
              </a:ext>
            </a:extLst>
          </p:cNvPr>
          <p:cNvSpPr/>
          <p:nvPr/>
        </p:nvSpPr>
        <p:spPr>
          <a:xfrm>
            <a:off x="5400539" y="1411462"/>
            <a:ext cx="961064" cy="567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E067BDB-33B3-7CA3-52E3-357E04C01095}"/>
              </a:ext>
            </a:extLst>
          </p:cNvPr>
          <p:cNvSpPr txBox="1"/>
          <p:nvPr/>
        </p:nvSpPr>
        <p:spPr>
          <a:xfrm>
            <a:off x="5290153" y="1351686"/>
            <a:ext cx="17642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 Torr </a:t>
            </a:r>
            <a:r>
              <a:rPr lang="en-US" sz="1000" dirty="0" err="1"/>
              <a:t>Ar</a:t>
            </a:r>
            <a:r>
              <a:rPr lang="en-US" sz="1000" dirty="0"/>
              <a:t> fit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2A2B6B-31A0-F14B-6CF6-57836ED48553}"/>
              </a:ext>
            </a:extLst>
          </p:cNvPr>
          <p:cNvSpPr txBox="1"/>
          <p:nvPr/>
        </p:nvSpPr>
        <p:spPr>
          <a:xfrm>
            <a:off x="5296505" y="1543650"/>
            <a:ext cx="17642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3 Torr </a:t>
            </a:r>
            <a:r>
              <a:rPr lang="en-US" sz="1000" dirty="0" err="1"/>
              <a:t>Ar</a:t>
            </a:r>
            <a:r>
              <a:rPr lang="en-US" sz="1000" dirty="0"/>
              <a:t> fit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9148987-EF8A-7965-0EBA-A09ADC4F1DD3}"/>
              </a:ext>
            </a:extLst>
          </p:cNvPr>
          <p:cNvSpPr txBox="1"/>
          <p:nvPr/>
        </p:nvSpPr>
        <p:spPr>
          <a:xfrm>
            <a:off x="5290153" y="1758242"/>
            <a:ext cx="17642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3 Torr H2 fit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1B4CFD-4F93-6428-2A90-44C5612D2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39" y="236991"/>
            <a:ext cx="8510087" cy="1088068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Ion wake radius vs time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D96992-06EF-368C-B0E0-8315A739119F}"/>
              </a:ext>
            </a:extLst>
          </p:cNvPr>
          <p:cNvSpPr txBox="1"/>
          <p:nvPr/>
        </p:nvSpPr>
        <p:spPr>
          <a:xfrm>
            <a:off x="4656013" y="4357774"/>
            <a:ext cx="4227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time delay ∆t after e-bunch (ns)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DEBDF6-68FC-B54C-B956-32E5F4867A18}"/>
              </a:ext>
            </a:extLst>
          </p:cNvPr>
          <p:cNvSpPr/>
          <p:nvPr/>
        </p:nvSpPr>
        <p:spPr>
          <a:xfrm>
            <a:off x="4978866" y="4063397"/>
            <a:ext cx="3698862" cy="364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2DB1D1-C238-86D3-E8C4-E2CB9565C296}"/>
              </a:ext>
            </a:extLst>
          </p:cNvPr>
          <p:cNvSpPr txBox="1"/>
          <p:nvPr/>
        </p:nvSpPr>
        <p:spPr>
          <a:xfrm>
            <a:off x="7384603" y="4048095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10</a:t>
            </a:r>
            <a:r>
              <a:rPr lang="en-US" b="1" baseline="30000" dirty="0"/>
              <a:t>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745D49-4EAC-ED5F-FC97-24597D9D6BE0}"/>
              </a:ext>
            </a:extLst>
          </p:cNvPr>
          <p:cNvCxnSpPr>
            <a:cxnSpLocks/>
          </p:cNvCxnSpPr>
          <p:nvPr/>
        </p:nvCxnSpPr>
        <p:spPr>
          <a:xfrm>
            <a:off x="7675655" y="3994841"/>
            <a:ext cx="0" cy="881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068E1B2-96E1-5075-8DD2-655E302CD70B}"/>
              </a:ext>
            </a:extLst>
          </p:cNvPr>
          <p:cNvSpPr txBox="1"/>
          <p:nvPr/>
        </p:nvSpPr>
        <p:spPr>
          <a:xfrm>
            <a:off x="5481050" y="4035712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10</a:t>
            </a:r>
            <a:r>
              <a:rPr lang="en-US" b="1" baseline="30000" dirty="0"/>
              <a:t>1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7053D5-8648-4A6B-3BC5-4BD5866A3EC3}"/>
              </a:ext>
            </a:extLst>
          </p:cNvPr>
          <p:cNvCxnSpPr>
            <a:cxnSpLocks/>
          </p:cNvCxnSpPr>
          <p:nvPr/>
        </p:nvCxnSpPr>
        <p:spPr>
          <a:xfrm>
            <a:off x="5772098" y="3982459"/>
            <a:ext cx="0" cy="881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1F0BCE7-D5C9-EDEE-702E-1DA6B05D9912}"/>
                  </a:ext>
                </a:extLst>
              </p:cNvPr>
              <p:cNvSpPr txBox="1"/>
              <p:nvPr/>
            </p:nvSpPr>
            <p:spPr>
              <a:xfrm>
                <a:off x="-188839" y="1942908"/>
                <a:ext cx="4068064" cy="2032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lvl="0" indent="-298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●"/>
                  <a:tabLst/>
                  <a:defRPr/>
                </a:pPr>
                <a:r>
                  <a:rPr lang="en-US" dirty="0"/>
                  <a:t>Cylindrical blast wave: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914400" lvl="1" indent="-298450" defTabSz="914400">
                  <a:buClr>
                    <a:srgbClr val="000000"/>
                  </a:buClr>
                  <a:buSzPts val="1100"/>
                  <a:buFont typeface="Arial"/>
                  <a:buChar char="●"/>
                  <a:defRPr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𝑡h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1/4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endParaRPr lang="en-US" dirty="0"/>
              </a:p>
              <a:p>
                <a:pPr marL="914400" lvl="1" indent="-298450" defTabSz="914400">
                  <a:buClr>
                    <a:srgbClr val="000000"/>
                  </a:buClr>
                  <a:buSzPts val="1100"/>
                  <a:buFont typeface="Arial"/>
                  <a:buChar char="●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energy per unit length</a:t>
                </a:r>
              </a:p>
              <a:p>
                <a:pPr marL="914400" lvl="1" indent="-298450" defTabSz="914400">
                  <a:buClr>
                    <a:srgbClr val="000000"/>
                  </a:buClr>
                  <a:buSzPts val="1100"/>
                  <a:buFont typeface="Arial"/>
                  <a:buChar char="●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= mass density</a:t>
                </a:r>
              </a:p>
              <a:p>
                <a:pPr marL="914400" lvl="1" indent="-298450" defTabSz="914400">
                  <a:buClr>
                    <a:srgbClr val="000000"/>
                  </a:buClr>
                  <a:buSzPts val="1100"/>
                  <a:buFont typeface="Arial"/>
                  <a:buChar char="●"/>
                  <a:defRPr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= dimensionless; function of the specific heat ratio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F143DF8-D9E3-005A-8F4F-5EF9B3269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8839" y="1942908"/>
                <a:ext cx="4068064" cy="2032992"/>
              </a:xfrm>
              <a:prstGeom prst="rect">
                <a:avLst/>
              </a:prstGeom>
              <a:blipFill>
                <a:blip r:embed="rId4"/>
                <a:stretch>
                  <a:fillRect t="-1802" b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77CB4185-BD22-C9B9-80D7-C6879F1F93C3}"/>
              </a:ext>
            </a:extLst>
          </p:cNvPr>
          <p:cNvSpPr/>
          <p:nvPr/>
        </p:nvSpPr>
        <p:spPr>
          <a:xfrm>
            <a:off x="4459163" y="1303021"/>
            <a:ext cx="495300" cy="2537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F48370-6044-316A-6268-9E74D76927E7}"/>
              </a:ext>
            </a:extLst>
          </p:cNvPr>
          <p:cNvSpPr txBox="1"/>
          <p:nvPr/>
        </p:nvSpPr>
        <p:spPr>
          <a:xfrm rot="16200000">
            <a:off x="2503262" y="2655576"/>
            <a:ext cx="3569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Average wake radius (mm)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02E99E-A844-1542-ECAA-5C848A2F65A0}"/>
              </a:ext>
            </a:extLst>
          </p:cNvPr>
          <p:cNvSpPr txBox="1"/>
          <p:nvPr/>
        </p:nvSpPr>
        <p:spPr>
          <a:xfrm>
            <a:off x="4542109" y="3556669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0.2</a:t>
            </a:r>
            <a:endParaRPr lang="en-US" b="1" baseline="30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42CDCF-990D-CFA2-68DC-4E6D207C10AB}"/>
              </a:ext>
            </a:extLst>
          </p:cNvPr>
          <p:cNvSpPr txBox="1"/>
          <p:nvPr/>
        </p:nvSpPr>
        <p:spPr>
          <a:xfrm>
            <a:off x="4534982" y="2354939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0.6</a:t>
            </a:r>
            <a:endParaRPr lang="en-US" b="1" baseline="30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E0371A-C91C-B8CA-C177-2008709CBB7F}"/>
              </a:ext>
            </a:extLst>
          </p:cNvPr>
          <p:cNvSpPr txBox="1"/>
          <p:nvPr/>
        </p:nvSpPr>
        <p:spPr>
          <a:xfrm>
            <a:off x="4547682" y="175824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0.8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F1D03D-F516-8953-F832-92B5C3EBD8CE}"/>
              </a:ext>
            </a:extLst>
          </p:cNvPr>
          <p:cNvSpPr txBox="1"/>
          <p:nvPr/>
        </p:nvSpPr>
        <p:spPr>
          <a:xfrm>
            <a:off x="4560382" y="2969991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0.4</a:t>
            </a:r>
            <a:endParaRPr lang="en-US" b="1" baseline="30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1A80E8-51E2-47FC-8CE4-EB70717E6C21}"/>
              </a:ext>
            </a:extLst>
          </p:cNvPr>
          <p:cNvSpPr txBox="1"/>
          <p:nvPr/>
        </p:nvSpPr>
        <p:spPr>
          <a:xfrm>
            <a:off x="4561261" y="1173711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1.0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202F79C-17B1-D2AD-EBD1-41F61F3AC122}"/>
              </a:ext>
            </a:extLst>
          </p:cNvPr>
          <p:cNvSpPr/>
          <p:nvPr/>
        </p:nvSpPr>
        <p:spPr>
          <a:xfrm>
            <a:off x="5400010" y="2348423"/>
            <a:ext cx="45719" cy="94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DD4420-2A4B-C2D2-C3B8-EB4B923830EF}"/>
              </a:ext>
            </a:extLst>
          </p:cNvPr>
          <p:cNvSpPr txBox="1"/>
          <p:nvPr/>
        </p:nvSpPr>
        <p:spPr>
          <a:xfrm>
            <a:off x="5296505" y="2273435"/>
            <a:ext cx="279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C61012E-D25D-DDEE-72BA-1F2C658C6803}"/>
              </a:ext>
            </a:extLst>
          </p:cNvPr>
          <p:cNvSpPr/>
          <p:nvPr/>
        </p:nvSpPr>
        <p:spPr>
          <a:xfrm>
            <a:off x="2467513" y="2360047"/>
            <a:ext cx="533400" cy="42541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9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E1520-D13E-75AA-C46A-832F416D2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7C82-8F43-4E26-A546-DA8214B1527A}" type="slidenum">
              <a:rPr lang="en-US" smtClean="0"/>
              <a:t>7</a:t>
            </a:fld>
            <a:endParaRPr lang="en-US"/>
          </a:p>
        </p:txBody>
      </p:sp>
      <p:pic>
        <p:nvPicPr>
          <p:cNvPr id="26" name="Picture 25" descr="A close-up of a graph&#10;&#10;Description automatically generated">
            <a:extLst>
              <a:ext uri="{FF2B5EF4-FFF2-40B4-BE49-F238E27FC236}">
                <a16:creationId xmlns:a16="http://schemas.microsoft.com/office/drawing/2014/main" id="{0121B028-067B-064F-9E19-E6E6408757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10" t="15800" r="35758" b="8282"/>
          <a:stretch/>
        </p:blipFill>
        <p:spPr>
          <a:xfrm>
            <a:off x="125382" y="360576"/>
            <a:ext cx="5440321" cy="347990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A9F9566-E22F-B42B-AA3D-284896B432E1}"/>
              </a:ext>
            </a:extLst>
          </p:cNvPr>
          <p:cNvSpPr txBox="1"/>
          <p:nvPr/>
        </p:nvSpPr>
        <p:spPr>
          <a:xfrm>
            <a:off x="709746" y="3828532"/>
            <a:ext cx="54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  <a:r>
              <a:rPr lang="en-US" b="1" baseline="30000" dirty="0"/>
              <a:t>-1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B3E58FD-13FC-6A87-7582-201AE35CCD9D}"/>
              </a:ext>
            </a:extLst>
          </p:cNvPr>
          <p:cNvSpPr txBox="1"/>
          <p:nvPr/>
        </p:nvSpPr>
        <p:spPr>
          <a:xfrm>
            <a:off x="1661201" y="3863419"/>
            <a:ext cx="497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  <a:r>
              <a:rPr lang="en-US" b="1" baseline="30000" dirty="0"/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13469C5-F4A2-D3B2-4053-0C890C01E45A}"/>
              </a:ext>
            </a:extLst>
          </p:cNvPr>
          <p:cNvSpPr txBox="1"/>
          <p:nvPr/>
        </p:nvSpPr>
        <p:spPr>
          <a:xfrm>
            <a:off x="2552605" y="3839618"/>
            <a:ext cx="497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  <a:r>
              <a:rPr lang="en-US" b="1" baseline="30000" dirty="0"/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C654B13-0D4B-F95D-FB96-CBD5FC6A4C03}"/>
              </a:ext>
            </a:extLst>
          </p:cNvPr>
          <p:cNvSpPr txBox="1"/>
          <p:nvPr/>
        </p:nvSpPr>
        <p:spPr>
          <a:xfrm>
            <a:off x="3480816" y="3828532"/>
            <a:ext cx="497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  <a:r>
              <a:rPr lang="en-US" b="1" baseline="30000" dirty="0"/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854DD0-CB57-99DC-F4DD-742719ACF36E}"/>
              </a:ext>
            </a:extLst>
          </p:cNvPr>
          <p:cNvSpPr txBox="1"/>
          <p:nvPr/>
        </p:nvSpPr>
        <p:spPr>
          <a:xfrm>
            <a:off x="4409027" y="3821561"/>
            <a:ext cx="497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  <a:r>
              <a:rPr lang="en-US" b="1" baseline="30000" dirty="0"/>
              <a:t>3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C49BCBC-48E7-1B0B-9F97-929541BB012B}"/>
              </a:ext>
            </a:extLst>
          </p:cNvPr>
          <p:cNvCxnSpPr>
            <a:cxnSpLocks/>
          </p:cNvCxnSpPr>
          <p:nvPr/>
        </p:nvCxnSpPr>
        <p:spPr>
          <a:xfrm>
            <a:off x="1957341" y="3803868"/>
            <a:ext cx="0" cy="881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30F9CC7-175F-328D-7104-ED4E92BE395C}"/>
              </a:ext>
            </a:extLst>
          </p:cNvPr>
          <p:cNvCxnSpPr>
            <a:cxnSpLocks/>
          </p:cNvCxnSpPr>
          <p:nvPr/>
        </p:nvCxnSpPr>
        <p:spPr>
          <a:xfrm>
            <a:off x="1022813" y="3768982"/>
            <a:ext cx="0" cy="881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F78D56A-39E7-E039-7E7F-E5BAAF698358}"/>
              </a:ext>
            </a:extLst>
          </p:cNvPr>
          <p:cNvCxnSpPr>
            <a:cxnSpLocks/>
          </p:cNvCxnSpPr>
          <p:nvPr/>
        </p:nvCxnSpPr>
        <p:spPr>
          <a:xfrm>
            <a:off x="2843653" y="3786365"/>
            <a:ext cx="0" cy="881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0BB8DAC-42BC-83A3-A50B-A9E2EE373179}"/>
              </a:ext>
            </a:extLst>
          </p:cNvPr>
          <p:cNvCxnSpPr>
            <a:cxnSpLocks/>
          </p:cNvCxnSpPr>
          <p:nvPr/>
        </p:nvCxnSpPr>
        <p:spPr>
          <a:xfrm>
            <a:off x="3771868" y="3775278"/>
            <a:ext cx="0" cy="881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B0BA11B-5739-7E26-333C-E2B20DE3F3D5}"/>
              </a:ext>
            </a:extLst>
          </p:cNvPr>
          <p:cNvCxnSpPr>
            <a:cxnSpLocks/>
          </p:cNvCxnSpPr>
          <p:nvPr/>
        </p:nvCxnSpPr>
        <p:spPr>
          <a:xfrm>
            <a:off x="4683148" y="3768307"/>
            <a:ext cx="0" cy="881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30607CE-F9E0-3F88-FC6C-786E3C2AE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5" y="214953"/>
            <a:ext cx="8858234" cy="108806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dirty="0"/>
              <a:t>Scattered light from probe persists up to ~1us in Li oven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E6CCF75-F072-12DB-CDDF-170C189CEF55}"/>
              </a:ext>
            </a:extLst>
          </p:cNvPr>
          <p:cNvSpPr txBox="1"/>
          <p:nvPr/>
        </p:nvSpPr>
        <p:spPr>
          <a:xfrm>
            <a:off x="709746" y="4190893"/>
            <a:ext cx="4227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time delay ∆t after e-bunch (ns)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9AC428-AFD6-2E65-2406-19B456730AFD}"/>
              </a:ext>
            </a:extLst>
          </p:cNvPr>
          <p:cNvSpPr/>
          <p:nvPr/>
        </p:nvSpPr>
        <p:spPr>
          <a:xfrm>
            <a:off x="5601803" y="2100511"/>
            <a:ext cx="2077118" cy="1537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CE5570-7A08-6F0F-FA4A-0279FB96825D}"/>
              </a:ext>
            </a:extLst>
          </p:cNvPr>
          <p:cNvSpPr/>
          <p:nvPr/>
        </p:nvSpPr>
        <p:spPr>
          <a:xfrm rot="951936">
            <a:off x="5565041" y="1799914"/>
            <a:ext cx="1172609" cy="169563"/>
          </a:xfrm>
          <a:prstGeom prst="rect">
            <a:avLst/>
          </a:prstGeom>
          <a:solidFill>
            <a:srgbClr val="C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1D96344-2CE5-7CD2-4840-1435F6A65D09}"/>
              </a:ext>
            </a:extLst>
          </p:cNvPr>
          <p:cNvSpPr/>
          <p:nvPr/>
        </p:nvSpPr>
        <p:spPr>
          <a:xfrm>
            <a:off x="7932661" y="1630079"/>
            <a:ext cx="103818" cy="116506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88F33B3-D3CF-AF68-402A-501AF6F7A9CE}"/>
              </a:ext>
            </a:extLst>
          </p:cNvPr>
          <p:cNvSpPr/>
          <p:nvPr/>
        </p:nvSpPr>
        <p:spPr>
          <a:xfrm rot="21012877">
            <a:off x="6711400" y="1828886"/>
            <a:ext cx="1318550" cy="189703"/>
          </a:xfrm>
          <a:prstGeom prst="rect">
            <a:avLst/>
          </a:prstGeom>
          <a:solidFill>
            <a:srgbClr val="C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027374-6AF2-994A-62EC-4B19D2FAA003}"/>
              </a:ext>
            </a:extLst>
          </p:cNvPr>
          <p:cNvSpPr/>
          <p:nvPr/>
        </p:nvSpPr>
        <p:spPr>
          <a:xfrm>
            <a:off x="8564724" y="1888658"/>
            <a:ext cx="595739" cy="4313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CCD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BF2D05-D242-E004-73B6-08A293CAAEDB}"/>
              </a:ext>
            </a:extLst>
          </p:cNvPr>
          <p:cNvSpPr txBox="1"/>
          <p:nvPr/>
        </p:nvSpPr>
        <p:spPr>
          <a:xfrm>
            <a:off x="7425344" y="2799036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f=750 mm</a:t>
            </a:r>
          </a:p>
          <a:p>
            <a:r>
              <a:rPr lang="en-US" dirty="0"/>
              <a:t>1:1 imaging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1FFFC91-3A97-3BC8-DC71-7571214CCAD9}"/>
              </a:ext>
            </a:extLst>
          </p:cNvPr>
          <p:cNvCxnSpPr/>
          <p:nvPr/>
        </p:nvCxnSpPr>
        <p:spPr>
          <a:xfrm flipV="1">
            <a:off x="5293726" y="2163603"/>
            <a:ext cx="2939603" cy="1376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Arc 22">
            <a:extLst>
              <a:ext uri="{FF2B5EF4-FFF2-40B4-BE49-F238E27FC236}">
                <a16:creationId xmlns:a16="http://schemas.microsoft.com/office/drawing/2014/main" id="{5AB3B3EA-CA1E-A42B-8BE6-E36DC6B6F9E8}"/>
              </a:ext>
            </a:extLst>
          </p:cNvPr>
          <p:cNvSpPr/>
          <p:nvPr/>
        </p:nvSpPr>
        <p:spPr>
          <a:xfrm rot="13258831">
            <a:off x="5794380" y="1802348"/>
            <a:ext cx="318171" cy="378775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FE1032C-927B-1486-775B-5258A1916964}"/>
                  </a:ext>
                </a:extLst>
              </p:cNvPr>
              <p:cNvSpPr txBox="1"/>
              <p:nvPr/>
            </p:nvSpPr>
            <p:spPr>
              <a:xfrm>
                <a:off x="5487580" y="1407602"/>
                <a:ext cx="8465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200" b="1" dirty="0"/>
                  <a:t>Θ</a:t>
                </a:r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1200" b="1" dirty="0"/>
                  <a:t>5 </a:t>
                </a:r>
                <a:r>
                  <a:rPr lang="en-US" sz="1200" b="1" dirty="0" err="1"/>
                  <a:t>mrad</a:t>
                </a:r>
                <a:endParaRPr lang="en-US" sz="1200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FE1032C-927B-1486-775B-5258A1916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580" y="1407602"/>
                <a:ext cx="846514" cy="276999"/>
              </a:xfrm>
              <a:prstGeom prst="rect">
                <a:avLst/>
              </a:prstGeom>
              <a:blipFill>
                <a:blip r:embed="rId4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7BB6794-4B00-70B8-CA97-3C725E9230D9}"/>
              </a:ext>
            </a:extLst>
          </p:cNvPr>
          <p:cNvCxnSpPr/>
          <p:nvPr/>
        </p:nvCxnSpPr>
        <p:spPr>
          <a:xfrm>
            <a:off x="6710211" y="1803482"/>
            <a:ext cx="0" cy="73400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C16B7439-B5C2-8B90-E343-CC4F591CA3F9}"/>
              </a:ext>
            </a:extLst>
          </p:cNvPr>
          <p:cNvSpPr txBox="1"/>
          <p:nvPr/>
        </p:nvSpPr>
        <p:spPr>
          <a:xfrm>
            <a:off x="6273115" y="2505073"/>
            <a:ext cx="785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Obj plane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2175D3-944D-31CD-1AA9-A884AB6783A5}"/>
              </a:ext>
            </a:extLst>
          </p:cNvPr>
          <p:cNvSpPr/>
          <p:nvPr/>
        </p:nvSpPr>
        <p:spPr>
          <a:xfrm rot="1269009">
            <a:off x="7978062" y="1820850"/>
            <a:ext cx="584091" cy="214762"/>
          </a:xfrm>
          <a:prstGeom prst="rect">
            <a:avLst/>
          </a:prstGeom>
          <a:solidFill>
            <a:srgbClr val="C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61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C3C9FD-8F3F-551F-8F62-528430E1B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Bessel interferometry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7548EF-1AE9-5E83-BC8C-073311757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Interferometry used to improve sensitivity to us+ effects</a:t>
            </a:r>
          </a:p>
          <a:p>
            <a:r>
              <a:rPr lang="en-US" dirty="0"/>
              <a:t>New approach: </a:t>
            </a:r>
            <a:r>
              <a:rPr lang="en-US" b="1" dirty="0"/>
              <a:t>repurpose Bessel beam as an interferometer</a:t>
            </a:r>
          </a:p>
          <a:p>
            <a:pPr lvl="1"/>
            <a:r>
              <a:rPr lang="en-US" dirty="0"/>
              <a:t>Longitudinal variations -&gt; shift in Bessel rings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DF6BE7-DF6F-740A-6F79-28EDEA30E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91065" y="3400763"/>
            <a:ext cx="984019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4B46EB-4D55-3CC8-6A2C-F977C771AB88}"/>
              </a:ext>
            </a:extLst>
          </p:cNvPr>
          <p:cNvSpPr/>
          <p:nvPr/>
        </p:nvSpPr>
        <p:spPr>
          <a:xfrm>
            <a:off x="6920556" y="147850"/>
            <a:ext cx="1845993" cy="185839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9C5FC1F-3420-839E-4C2D-14EB1286570D}"/>
              </a:ext>
            </a:extLst>
          </p:cNvPr>
          <p:cNvSpPr/>
          <p:nvPr/>
        </p:nvSpPr>
        <p:spPr>
          <a:xfrm>
            <a:off x="7183876" y="427381"/>
            <a:ext cx="1319352" cy="1305149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9099D9F-32AB-C6F8-ADFA-6181CE82BA23}"/>
              </a:ext>
            </a:extLst>
          </p:cNvPr>
          <p:cNvSpPr/>
          <p:nvPr/>
        </p:nvSpPr>
        <p:spPr>
          <a:xfrm>
            <a:off x="7521251" y="716275"/>
            <a:ext cx="663233" cy="65938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C479A50-6EBB-67C4-E5A6-EF30A4EB0117}"/>
              </a:ext>
            </a:extLst>
          </p:cNvPr>
          <p:cNvSpPr/>
          <p:nvPr/>
        </p:nvSpPr>
        <p:spPr>
          <a:xfrm>
            <a:off x="7747058" y="932051"/>
            <a:ext cx="210625" cy="23093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DD2A8F3-A4FE-091D-CA6A-18B63654167E}"/>
                  </a:ext>
                </a:extLst>
              </p:cNvPr>
              <p:cNvSpPr txBox="1"/>
              <p:nvPr/>
            </p:nvSpPr>
            <p:spPr>
              <a:xfrm>
                <a:off x="522524" y="2792508"/>
                <a:ext cx="3681714" cy="470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~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DD2A8F3-A4FE-091D-CA6A-18B636541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24" y="2792508"/>
                <a:ext cx="3681714" cy="4706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8BBDE10-424F-6D2E-8559-36F34AF6C0C9}"/>
              </a:ext>
            </a:extLst>
          </p:cNvPr>
          <p:cNvCxnSpPr>
            <a:cxnSpLocks/>
          </p:cNvCxnSpPr>
          <p:nvPr/>
        </p:nvCxnSpPr>
        <p:spPr>
          <a:xfrm flipV="1">
            <a:off x="1901990" y="3062430"/>
            <a:ext cx="0" cy="612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Left Brace 16">
            <a:extLst>
              <a:ext uri="{FF2B5EF4-FFF2-40B4-BE49-F238E27FC236}">
                <a16:creationId xmlns:a16="http://schemas.microsoft.com/office/drawing/2014/main" id="{4E8C5F7E-C91B-F1F7-99FD-DDB4545B8D13}"/>
              </a:ext>
            </a:extLst>
          </p:cNvPr>
          <p:cNvSpPr/>
          <p:nvPr/>
        </p:nvSpPr>
        <p:spPr>
          <a:xfrm rot="16200000">
            <a:off x="2701418" y="3037181"/>
            <a:ext cx="196604" cy="357066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39FA6714-E9BA-A2F7-9557-D68051FC7E12}"/>
              </a:ext>
            </a:extLst>
          </p:cNvPr>
          <p:cNvSpPr/>
          <p:nvPr/>
        </p:nvSpPr>
        <p:spPr>
          <a:xfrm rot="16200000">
            <a:off x="3683254" y="2967186"/>
            <a:ext cx="113020" cy="630814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69511F-6A36-9214-857E-5B3FE9EFDC91}"/>
              </a:ext>
            </a:extLst>
          </p:cNvPr>
          <p:cNvSpPr txBox="1"/>
          <p:nvPr/>
        </p:nvSpPr>
        <p:spPr>
          <a:xfrm>
            <a:off x="2419058" y="3182290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angle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147AAD-1DF4-9D39-293B-AC494DE5095D}"/>
              </a:ext>
            </a:extLst>
          </p:cNvPr>
          <p:cNvSpPr txBox="1"/>
          <p:nvPr/>
        </p:nvSpPr>
        <p:spPr>
          <a:xfrm>
            <a:off x="3368205" y="3221750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</a:t>
            </a:r>
            <a:r>
              <a:rPr lang="en-US" dirty="0"/>
              <a:t>OPD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A3AD940-FEAC-2798-B10F-1D79A84ADBD1}"/>
                  </a:ext>
                </a:extLst>
              </p:cNvPr>
              <p:cNvSpPr txBox="1"/>
              <p:nvPr/>
            </p:nvSpPr>
            <p:spPr>
              <a:xfrm>
                <a:off x="6475468" y="6135436"/>
                <a:ext cx="3681714" cy="470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~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A3AD940-FEAC-2798-B10F-1D79A84AD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468" y="6135436"/>
                <a:ext cx="3681714" cy="4706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F929B87-D1E8-5202-F3A2-7EF03E35BAF8}"/>
              </a:ext>
            </a:extLst>
          </p:cNvPr>
          <p:cNvCxnSpPr>
            <a:cxnSpLocks/>
          </p:cNvCxnSpPr>
          <p:nvPr/>
        </p:nvCxnSpPr>
        <p:spPr>
          <a:xfrm flipH="1" flipV="1">
            <a:off x="7859668" y="6479499"/>
            <a:ext cx="102880" cy="576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Left Brace 46">
            <a:extLst>
              <a:ext uri="{FF2B5EF4-FFF2-40B4-BE49-F238E27FC236}">
                <a16:creationId xmlns:a16="http://schemas.microsoft.com/office/drawing/2014/main" id="{1EDD0178-1E28-BDC2-CFFD-914B8C084132}"/>
              </a:ext>
            </a:extLst>
          </p:cNvPr>
          <p:cNvSpPr/>
          <p:nvPr/>
        </p:nvSpPr>
        <p:spPr>
          <a:xfrm rot="16200000">
            <a:off x="8649120" y="6448668"/>
            <a:ext cx="196604" cy="357066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eft Brace 47">
            <a:extLst>
              <a:ext uri="{FF2B5EF4-FFF2-40B4-BE49-F238E27FC236}">
                <a16:creationId xmlns:a16="http://schemas.microsoft.com/office/drawing/2014/main" id="{52C95437-BE42-2A51-4601-D006F5EB3075}"/>
              </a:ext>
            </a:extLst>
          </p:cNvPr>
          <p:cNvSpPr/>
          <p:nvPr/>
        </p:nvSpPr>
        <p:spPr>
          <a:xfrm rot="16200000">
            <a:off x="9630956" y="6378673"/>
            <a:ext cx="113020" cy="630814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C0C187F-D152-3EDA-D89D-F32DA45DA7AE}"/>
              </a:ext>
            </a:extLst>
          </p:cNvPr>
          <p:cNvSpPr txBox="1"/>
          <p:nvPr/>
        </p:nvSpPr>
        <p:spPr>
          <a:xfrm>
            <a:off x="8366760" y="6593777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angle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89CB07C-5B6A-6224-8DF9-D147B469BBA0}"/>
              </a:ext>
            </a:extLst>
          </p:cNvPr>
          <p:cNvSpPr txBox="1"/>
          <p:nvPr/>
        </p:nvSpPr>
        <p:spPr>
          <a:xfrm>
            <a:off x="9315907" y="6633237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</a:t>
            </a:r>
            <a:r>
              <a:rPr lang="en-US" dirty="0"/>
              <a:t>OPD</a:t>
            </a:r>
          </a:p>
        </p:txBody>
      </p:sp>
      <p:pic>
        <p:nvPicPr>
          <p:cNvPr id="51" name="Graphic 50">
            <a:extLst>
              <a:ext uri="{FF2B5EF4-FFF2-40B4-BE49-F238E27FC236}">
                <a16:creationId xmlns:a16="http://schemas.microsoft.com/office/drawing/2014/main" id="{2112BC3F-F7DF-1814-8E12-5D8EF43C69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56732" y="2204801"/>
            <a:ext cx="4572000" cy="2524125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12F62A97-E6B4-2D9A-8CA9-336657BF17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46481" y="2214319"/>
            <a:ext cx="4572000" cy="2524125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9ED17593-7F13-E658-EF10-234300E8E0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46481" y="2214341"/>
            <a:ext cx="4572000" cy="2524125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F1FBD9A6-AE7B-A2BA-9954-BC860C23C039}"/>
              </a:ext>
            </a:extLst>
          </p:cNvPr>
          <p:cNvSpPr txBox="1"/>
          <p:nvPr/>
        </p:nvSpPr>
        <p:spPr>
          <a:xfrm>
            <a:off x="6642732" y="4098760"/>
            <a:ext cx="6848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Obj plane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B9FB1D2-A7C0-4D19-804C-67C1D9B542C3}"/>
              </a:ext>
            </a:extLst>
          </p:cNvPr>
          <p:cNvSpPr txBox="1"/>
          <p:nvPr/>
        </p:nvSpPr>
        <p:spPr>
          <a:xfrm>
            <a:off x="7720027" y="4125755"/>
            <a:ext cx="6495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Thin lens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B223C02-CA0C-3D5A-D127-10E47127CFCA}"/>
              </a:ext>
            </a:extLst>
          </p:cNvPr>
          <p:cNvSpPr txBox="1"/>
          <p:nvPr/>
        </p:nvSpPr>
        <p:spPr>
          <a:xfrm>
            <a:off x="4766210" y="3118386"/>
            <a:ext cx="914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Ar</a:t>
            </a:r>
            <a:r>
              <a:rPr lang="en-US" sz="1400" dirty="0"/>
              <a:t> plasma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57E27FA-66AF-E1F7-779E-7FCAF2CF0A59}"/>
              </a:ext>
            </a:extLst>
          </p:cNvPr>
          <p:cNvSpPr txBox="1"/>
          <p:nvPr/>
        </p:nvSpPr>
        <p:spPr>
          <a:xfrm>
            <a:off x="4851867" y="2781608"/>
            <a:ext cx="8755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Head erosion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E4A0FD1-5E8F-F158-D51C-267338C770D0}"/>
              </a:ext>
            </a:extLst>
          </p:cNvPr>
          <p:cNvCxnSpPr/>
          <p:nvPr/>
        </p:nvCxnSpPr>
        <p:spPr>
          <a:xfrm>
            <a:off x="5680243" y="2998961"/>
            <a:ext cx="151343" cy="92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A190674-9AE1-4F74-7AA4-F33D2F7C8CCF}"/>
              </a:ext>
            </a:extLst>
          </p:cNvPr>
          <p:cNvGrpSpPr/>
          <p:nvPr/>
        </p:nvGrpSpPr>
        <p:grpSpPr>
          <a:xfrm>
            <a:off x="6780034" y="12326"/>
            <a:ext cx="2138447" cy="2128979"/>
            <a:chOff x="7089071" y="588193"/>
            <a:chExt cx="1845993" cy="1858396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06BA99F9-13A3-6278-9F26-96D8D16DF9C6}"/>
                </a:ext>
              </a:extLst>
            </p:cNvPr>
            <p:cNvSpPr/>
            <p:nvPr/>
          </p:nvSpPr>
          <p:spPr>
            <a:xfrm>
              <a:off x="7089071" y="588193"/>
              <a:ext cx="1845993" cy="1858396"/>
            </a:xfrm>
            <a:prstGeom prst="ellipse">
              <a:avLst/>
            </a:prstGeom>
            <a:noFill/>
            <a:ln w="38100">
              <a:solidFill>
                <a:srgbClr val="C00000">
                  <a:alpha val="88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6235DCD-2FFB-9D62-68F0-8B45A310BEDA}"/>
                </a:ext>
              </a:extLst>
            </p:cNvPr>
            <p:cNvSpPr/>
            <p:nvPr/>
          </p:nvSpPr>
          <p:spPr>
            <a:xfrm>
              <a:off x="7352391" y="867724"/>
              <a:ext cx="1319352" cy="1305149"/>
            </a:xfrm>
            <a:prstGeom prst="ellipse">
              <a:avLst/>
            </a:prstGeom>
            <a:noFill/>
            <a:ln w="38100">
              <a:solidFill>
                <a:srgbClr val="C00000">
                  <a:alpha val="88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755BD346-B9AB-1CEF-2E6E-8BF5D2A88ADF}"/>
                </a:ext>
              </a:extLst>
            </p:cNvPr>
            <p:cNvSpPr/>
            <p:nvPr/>
          </p:nvSpPr>
          <p:spPr>
            <a:xfrm>
              <a:off x="7682942" y="1163442"/>
              <a:ext cx="663233" cy="659387"/>
            </a:xfrm>
            <a:prstGeom prst="ellipse">
              <a:avLst/>
            </a:prstGeom>
            <a:noFill/>
            <a:ln w="38100">
              <a:solidFill>
                <a:srgbClr val="C00000">
                  <a:alpha val="88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B1450FD1-0F37-657B-F287-3B4B7EF608AE}"/>
                </a:ext>
              </a:extLst>
            </p:cNvPr>
            <p:cNvSpPr/>
            <p:nvPr/>
          </p:nvSpPr>
          <p:spPr>
            <a:xfrm>
              <a:off x="7909246" y="1377079"/>
              <a:ext cx="210625" cy="230939"/>
            </a:xfrm>
            <a:prstGeom prst="ellipse">
              <a:avLst/>
            </a:prstGeom>
            <a:solidFill>
              <a:srgbClr val="C00000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7F2890F-FA0E-C8AA-B929-6CF20B272F5B}"/>
              </a:ext>
            </a:extLst>
          </p:cNvPr>
          <p:cNvCxnSpPr/>
          <p:nvPr/>
        </p:nvCxnSpPr>
        <p:spPr>
          <a:xfrm>
            <a:off x="5527625" y="292322"/>
            <a:ext cx="42267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99681132-8633-69FB-3BB5-C2CADC9D0F9E}"/>
              </a:ext>
            </a:extLst>
          </p:cNvPr>
          <p:cNvSpPr txBox="1"/>
          <p:nvPr/>
        </p:nvSpPr>
        <p:spPr>
          <a:xfrm>
            <a:off x="5978585" y="79894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Plasma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0C9002E-D949-D0C4-396C-C9E16D6CC8A9}"/>
              </a:ext>
            </a:extLst>
          </p:cNvPr>
          <p:cNvCxnSpPr/>
          <p:nvPr/>
        </p:nvCxnSpPr>
        <p:spPr>
          <a:xfrm>
            <a:off x="5527625" y="583778"/>
            <a:ext cx="422671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1CF6616B-2D0A-BEAF-210F-B238CEBF83CF}"/>
              </a:ext>
            </a:extLst>
          </p:cNvPr>
          <p:cNvSpPr txBox="1"/>
          <p:nvPr/>
        </p:nvSpPr>
        <p:spPr>
          <a:xfrm>
            <a:off x="5978585" y="371350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Vacuum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D52BC9-9F43-5FCD-C9D4-54786629B8F3}"/>
              </a:ext>
            </a:extLst>
          </p:cNvPr>
          <p:cNvSpPr txBox="1"/>
          <p:nvPr/>
        </p:nvSpPr>
        <p:spPr>
          <a:xfrm>
            <a:off x="260988" y="3727013"/>
            <a:ext cx="4353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Transverse Bessel probe intensity asymptotic form</a:t>
            </a:r>
          </a:p>
        </p:txBody>
      </p:sp>
    </p:spTree>
    <p:extLst>
      <p:ext uri="{BB962C8B-B14F-4D97-AF65-F5344CB8AC3E}">
        <p14:creationId xmlns:p14="http://schemas.microsoft.com/office/powerpoint/2010/main" val="145789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18" grpId="0" animBg="1"/>
      <p:bldP spid="19" grpId="0"/>
      <p:bldP spid="20" grpId="0"/>
      <p:bldP spid="45" grpId="0"/>
      <p:bldP spid="47" grpId="0" animBg="1"/>
      <p:bldP spid="48" grpId="0" animBg="1"/>
      <p:bldP spid="49" grpId="0"/>
      <p:bldP spid="50" grpId="0"/>
      <p:bldP spid="54" grpId="0"/>
      <p:bldP spid="55" grpId="0"/>
      <p:bldP spid="56" grpId="0"/>
      <p:bldP spid="58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aph of lines with numbers and symbols&#10;&#10;Description automatically generated with medium confidence">
            <a:extLst>
              <a:ext uri="{FF2B5EF4-FFF2-40B4-BE49-F238E27FC236}">
                <a16:creationId xmlns:a16="http://schemas.microsoft.com/office/drawing/2014/main" id="{136C23C3-DB65-D545-C5F1-5961BF55F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553" y="1818865"/>
            <a:ext cx="3181273" cy="263653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EF77BAD-B372-50D9-772D-6BE3D0090C07}"/>
              </a:ext>
            </a:extLst>
          </p:cNvPr>
          <p:cNvSpPr txBox="1"/>
          <p:nvPr/>
        </p:nvSpPr>
        <p:spPr>
          <a:xfrm>
            <a:off x="4856049" y="1623618"/>
            <a:ext cx="34147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4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398F1C-84AF-E0F7-F487-024F6B2909DE}"/>
              </a:ext>
            </a:extLst>
          </p:cNvPr>
          <p:cNvSpPr/>
          <p:nvPr/>
        </p:nvSpPr>
        <p:spPr>
          <a:xfrm>
            <a:off x="7226499" y="2153948"/>
            <a:ext cx="726044" cy="278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E41219C-E430-2B3B-888B-FA615021E6A1}"/>
              </a:ext>
            </a:extLst>
          </p:cNvPr>
          <p:cNvCxnSpPr/>
          <p:nvPr/>
        </p:nvCxnSpPr>
        <p:spPr>
          <a:xfrm>
            <a:off x="6193857" y="2430465"/>
            <a:ext cx="279132" cy="250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69A8CAA-E9F1-301A-AA9B-1256380A390A}"/>
              </a:ext>
            </a:extLst>
          </p:cNvPr>
          <p:cNvSpPr txBox="1"/>
          <p:nvPr/>
        </p:nvSpPr>
        <p:spPr>
          <a:xfrm>
            <a:off x="5494745" y="2136982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accent1"/>
                </a:solidFill>
              </a:rPr>
              <a:t>Δ</a:t>
            </a:r>
            <a:r>
              <a:rPr lang="en-US" dirty="0">
                <a:solidFill>
                  <a:schemeClr val="accent1"/>
                </a:solidFill>
              </a:rPr>
              <a:t>t&lt;0ns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EB93F54-730F-1F24-41CE-3BF183D57A1C}"/>
              </a:ext>
            </a:extLst>
          </p:cNvPr>
          <p:cNvCxnSpPr>
            <a:cxnSpLocks/>
          </p:cNvCxnSpPr>
          <p:nvPr/>
        </p:nvCxnSpPr>
        <p:spPr>
          <a:xfrm>
            <a:off x="6850559" y="2555593"/>
            <a:ext cx="232704" cy="322508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46988F2-52DD-9ABF-543C-0992EFD1D0F7}"/>
                  </a:ext>
                </a:extLst>
              </p:cNvPr>
              <p:cNvSpPr txBox="1"/>
              <p:nvPr/>
            </p:nvSpPr>
            <p:spPr>
              <a:xfrm>
                <a:off x="6330230" y="2268763"/>
                <a:ext cx="10070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>
                    <a:solidFill>
                      <a:schemeClr val="bg2">
                        <a:lumMod val="50000"/>
                      </a:schemeClr>
                    </a:solidFill>
                  </a:rPr>
                  <a:t>Δ</a:t>
                </a: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t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10</a:t>
                </a:r>
                <a:r>
                  <a:rPr lang="el-GR" dirty="0">
                    <a:solidFill>
                      <a:schemeClr val="bg2">
                        <a:lumMod val="50000"/>
                      </a:schemeClr>
                    </a:solidFill>
                  </a:rPr>
                  <a:t>μ</a:t>
                </a: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s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46988F2-52DD-9ABF-543C-0992EFD1D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230" y="2268763"/>
                <a:ext cx="1007007" cy="369332"/>
              </a:xfrm>
              <a:prstGeom prst="rect">
                <a:avLst/>
              </a:prstGeom>
              <a:blipFill>
                <a:blip r:embed="rId3"/>
                <a:stretch>
                  <a:fillRect l="-4819" t="-8197" r="-481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F66A53AB-10F3-8A5E-3EEF-D787D9B88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778" y="-165688"/>
            <a:ext cx="9094763" cy="1088068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Bessel Interferometry reveals slow signal decay out to ∆</a:t>
            </a:r>
            <a:r>
              <a:rPr lang="en-US" sz="2400" i="1" dirty="0"/>
              <a:t>t</a:t>
            </a:r>
            <a:r>
              <a:rPr lang="en-US" sz="2400" dirty="0"/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2400" dirty="0"/>
              <a:t> 10 µs in 1 Torr </a:t>
            </a:r>
            <a:r>
              <a:rPr lang="en-US" sz="2400" dirty="0" err="1"/>
              <a:t>Ar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7E3FF-AE42-C1FB-6887-32A7F015B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43400" y="4826363"/>
            <a:ext cx="984019" cy="273844"/>
          </a:xfrm>
        </p:spPr>
        <p:txBody>
          <a:bodyPr/>
          <a:lstStyle/>
          <a:p>
            <a:fld id="{CB5B7C82-8F43-4E26-A546-DA8214B1527A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ABCF54-2DDE-BB80-4646-959BB861D09B}"/>
              </a:ext>
            </a:extLst>
          </p:cNvPr>
          <p:cNvSpPr txBox="1"/>
          <p:nvPr/>
        </p:nvSpPr>
        <p:spPr>
          <a:xfrm>
            <a:off x="1744281" y="3837354"/>
            <a:ext cx="1087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averaging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cone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6598BE-A416-30B0-9DAA-15152DD0A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" y="1591617"/>
            <a:ext cx="3484575" cy="3164229"/>
          </a:xfrm>
          <a:prstGeom prst="rect">
            <a:avLst/>
          </a:prstGeom>
        </p:spPr>
      </p:pic>
      <p:sp>
        <p:nvSpPr>
          <p:cNvPr id="9" name="Left Arrow 20">
            <a:extLst>
              <a:ext uri="{FF2B5EF4-FFF2-40B4-BE49-F238E27FC236}">
                <a16:creationId xmlns:a16="http://schemas.microsoft.com/office/drawing/2014/main" id="{2920DE35-D245-FF8D-AF4D-B762B286124A}"/>
              </a:ext>
            </a:extLst>
          </p:cNvPr>
          <p:cNvSpPr/>
          <p:nvPr/>
        </p:nvSpPr>
        <p:spPr>
          <a:xfrm rot="10800000">
            <a:off x="3753427" y="3173731"/>
            <a:ext cx="790700" cy="413370"/>
          </a:xfrm>
          <a:prstGeom prst="lef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60D1B79-B52A-CA60-FB9C-78888DEB6CD7}"/>
              </a:ext>
            </a:extLst>
          </p:cNvPr>
          <p:cNvCxnSpPr>
            <a:cxnSpLocks/>
          </p:cNvCxnSpPr>
          <p:nvPr/>
        </p:nvCxnSpPr>
        <p:spPr>
          <a:xfrm>
            <a:off x="8187761" y="2508906"/>
            <a:ext cx="496496" cy="14238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01FF501-787E-E993-0033-7F2C4C209CFA}"/>
              </a:ext>
            </a:extLst>
          </p:cNvPr>
          <p:cNvSpPr txBox="1"/>
          <p:nvPr/>
        </p:nvSpPr>
        <p:spPr>
          <a:xfrm rot="18803752">
            <a:off x="361366" y="3692742"/>
            <a:ext cx="13548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10 deg averaging cone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23948BB-66FB-6919-B77F-59D5AC8F9316}"/>
              </a:ext>
            </a:extLst>
          </p:cNvPr>
          <p:cNvCxnSpPr>
            <a:cxnSpLocks/>
          </p:cNvCxnSpPr>
          <p:nvPr/>
        </p:nvCxnSpPr>
        <p:spPr>
          <a:xfrm>
            <a:off x="5638057" y="2166134"/>
            <a:ext cx="2904293" cy="488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21" descr="A graph of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360EE790-81EE-6757-5425-64F7D417D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2904" y="1429523"/>
            <a:ext cx="3988567" cy="322565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BC81D73-050E-06FD-18E5-F0F6F45C1F9C}"/>
              </a:ext>
            </a:extLst>
          </p:cNvPr>
          <p:cNvSpPr txBox="1"/>
          <p:nvPr/>
        </p:nvSpPr>
        <p:spPr>
          <a:xfrm>
            <a:off x="5750997" y="3289054"/>
            <a:ext cx="2486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</a:t>
            </a:r>
            <a:r>
              <a:rPr lang="en-US" dirty="0"/>
              <a:t>t&lt;0 average phase shift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3EDB8D-5FF8-64BB-728E-59D053B1A8A4}"/>
              </a:ext>
            </a:extLst>
          </p:cNvPr>
          <p:cNvSpPr txBox="1"/>
          <p:nvPr/>
        </p:nvSpPr>
        <p:spPr>
          <a:xfrm>
            <a:off x="5656543" y="2746734"/>
            <a:ext cx="2783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Slow decay out to 10’s of µs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799AC1-907F-F2D2-ADE7-31A65A50702F}"/>
              </a:ext>
            </a:extLst>
          </p:cNvPr>
          <p:cNvSpPr/>
          <p:nvPr/>
        </p:nvSpPr>
        <p:spPr>
          <a:xfrm>
            <a:off x="5433236" y="1444781"/>
            <a:ext cx="3334963" cy="35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F3FBD0-46EA-4F9C-628E-8E75772F9893}"/>
              </a:ext>
            </a:extLst>
          </p:cNvPr>
          <p:cNvSpPr txBox="1"/>
          <p:nvPr/>
        </p:nvSpPr>
        <p:spPr>
          <a:xfrm>
            <a:off x="5599260" y="1389248"/>
            <a:ext cx="3185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Torr </a:t>
            </a:r>
            <a:r>
              <a:rPr lang="en-US" dirty="0" err="1"/>
              <a:t>Ar</a:t>
            </a:r>
            <a:r>
              <a:rPr lang="en-US" dirty="0"/>
              <a:t>, ~10 µs max time delay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68409C9-FEDA-148B-F8C9-5E90E81FBC19}"/>
              </a:ext>
            </a:extLst>
          </p:cNvPr>
          <p:cNvCxnSpPr>
            <a:cxnSpLocks/>
          </p:cNvCxnSpPr>
          <p:nvPr/>
        </p:nvCxnSpPr>
        <p:spPr>
          <a:xfrm>
            <a:off x="5750997" y="2268763"/>
            <a:ext cx="3017202" cy="3588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CF48107-80B8-3413-533E-838542B92842}"/>
              </a:ext>
            </a:extLst>
          </p:cNvPr>
          <p:cNvSpPr/>
          <p:nvPr/>
        </p:nvSpPr>
        <p:spPr>
          <a:xfrm>
            <a:off x="5525648" y="4361558"/>
            <a:ext cx="3427778" cy="334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A48FAE-FD15-6029-4893-DCFD16EB27EE}"/>
              </a:ext>
            </a:extLst>
          </p:cNvPr>
          <p:cNvSpPr/>
          <p:nvPr/>
        </p:nvSpPr>
        <p:spPr>
          <a:xfrm rot="16200000">
            <a:off x="3752004" y="2625909"/>
            <a:ext cx="2896596" cy="574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DBC758-6D50-8194-33B7-2B1CE3110A84}"/>
              </a:ext>
            </a:extLst>
          </p:cNvPr>
          <p:cNvSpPr txBox="1"/>
          <p:nvPr/>
        </p:nvSpPr>
        <p:spPr>
          <a:xfrm>
            <a:off x="6771400" y="4461435"/>
            <a:ext cx="9261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∆</a:t>
            </a:r>
            <a:r>
              <a:rPr lang="en-US" sz="2000" b="1" i="1" dirty="0"/>
              <a:t>t</a:t>
            </a:r>
            <a:r>
              <a:rPr lang="en-US" sz="2000" b="1" dirty="0"/>
              <a:t> (µs)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F81B7F-2520-2897-E1D2-2F7E75335293}"/>
              </a:ext>
            </a:extLst>
          </p:cNvPr>
          <p:cNvSpPr txBox="1"/>
          <p:nvPr/>
        </p:nvSpPr>
        <p:spPr>
          <a:xfrm>
            <a:off x="8676554" y="42763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500136-D62E-2C5E-5370-AD88A38808BF}"/>
              </a:ext>
            </a:extLst>
          </p:cNvPr>
          <p:cNvSpPr txBox="1"/>
          <p:nvPr/>
        </p:nvSpPr>
        <p:spPr>
          <a:xfrm>
            <a:off x="5619039" y="42803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1DC42C-9363-6D3A-F6CD-5FF22CC3A578}"/>
              </a:ext>
            </a:extLst>
          </p:cNvPr>
          <p:cNvSpPr txBox="1"/>
          <p:nvPr/>
        </p:nvSpPr>
        <p:spPr>
          <a:xfrm>
            <a:off x="6079222" y="42842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5A15B20-3DEA-C06D-F597-0FFABDA135D7}"/>
              </a:ext>
            </a:extLst>
          </p:cNvPr>
          <p:cNvSpPr txBox="1"/>
          <p:nvPr/>
        </p:nvSpPr>
        <p:spPr>
          <a:xfrm>
            <a:off x="6513602" y="42833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DD78445-C05D-9E75-4241-249DD7DC717E}"/>
              </a:ext>
            </a:extLst>
          </p:cNvPr>
          <p:cNvSpPr txBox="1"/>
          <p:nvPr/>
        </p:nvSpPr>
        <p:spPr>
          <a:xfrm>
            <a:off x="6973924" y="42921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C1F718F-6625-8951-F158-74C1EB6D7C08}"/>
              </a:ext>
            </a:extLst>
          </p:cNvPr>
          <p:cNvSpPr txBox="1"/>
          <p:nvPr/>
        </p:nvSpPr>
        <p:spPr>
          <a:xfrm>
            <a:off x="7379728" y="42982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559A084-B047-660A-32D0-D497D3AEF4AA}"/>
              </a:ext>
            </a:extLst>
          </p:cNvPr>
          <p:cNvSpPr txBox="1"/>
          <p:nvPr/>
        </p:nvSpPr>
        <p:spPr>
          <a:xfrm>
            <a:off x="7820202" y="42982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D0DFC21-4550-BD6D-ECAB-73F00E8043E5}"/>
              </a:ext>
            </a:extLst>
          </p:cNvPr>
          <p:cNvSpPr txBox="1"/>
          <p:nvPr/>
        </p:nvSpPr>
        <p:spPr>
          <a:xfrm>
            <a:off x="8256977" y="42985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03963F2-DA81-8570-DC91-121A63D503C1}"/>
              </a:ext>
            </a:extLst>
          </p:cNvPr>
          <p:cNvSpPr txBox="1"/>
          <p:nvPr/>
        </p:nvSpPr>
        <p:spPr>
          <a:xfrm rot="16200000">
            <a:off x="3682204" y="2674316"/>
            <a:ext cx="23530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Phase shift (waves)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2696B63-6AFD-08A1-1DDB-D2A5E222BFA5}"/>
              </a:ext>
            </a:extLst>
          </p:cNvPr>
          <p:cNvSpPr txBox="1"/>
          <p:nvPr/>
        </p:nvSpPr>
        <p:spPr>
          <a:xfrm>
            <a:off x="4932140" y="3775916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E489F1-F724-A587-F03B-6FF9497E3C73}"/>
              </a:ext>
            </a:extLst>
          </p:cNvPr>
          <p:cNvSpPr txBox="1"/>
          <p:nvPr/>
        </p:nvSpPr>
        <p:spPr>
          <a:xfrm>
            <a:off x="4932140" y="298021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D72AA02-4C12-CF95-5ACC-A255811BDF39}"/>
              </a:ext>
            </a:extLst>
          </p:cNvPr>
          <p:cNvSpPr txBox="1"/>
          <p:nvPr/>
        </p:nvSpPr>
        <p:spPr>
          <a:xfrm>
            <a:off x="4925661" y="2464257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6D28067-16A1-51C0-E452-9D84C67609A7}"/>
              </a:ext>
            </a:extLst>
          </p:cNvPr>
          <p:cNvSpPr txBox="1"/>
          <p:nvPr/>
        </p:nvSpPr>
        <p:spPr>
          <a:xfrm>
            <a:off x="4929403" y="194104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0.35</a:t>
            </a:r>
          </a:p>
        </p:txBody>
      </p:sp>
    </p:spTree>
    <p:extLst>
      <p:ext uri="{BB962C8B-B14F-4D97-AF65-F5344CB8AC3E}">
        <p14:creationId xmlns:p14="http://schemas.microsoft.com/office/powerpoint/2010/main" val="292711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9" grpId="0" animBg="1"/>
      <p:bldP spid="36" grpId="0"/>
      <p:bldP spid="29" grpId="0"/>
      <p:bldP spid="20" grpId="0"/>
      <p:bldP spid="5" grpId="0" animBg="1"/>
      <p:bldP spid="13" grpId="0" animBg="1"/>
      <p:bldP spid="24" grpId="0"/>
      <p:bldP spid="25" grpId="0"/>
      <p:bldP spid="27" grpId="0"/>
      <p:bldP spid="30" grpId="0"/>
      <p:bldP spid="31" grpId="0"/>
      <p:bldP spid="32" grpId="0"/>
      <p:bldP spid="33" grpId="0"/>
      <p:bldP spid="34" grpId="0"/>
      <p:bldP spid="35" grpId="0"/>
      <p:bldP spid="37" grpId="0"/>
      <p:bldP spid="38" grpId="0"/>
      <p:bldP spid="39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13520</TotalTime>
  <Words>2033</Words>
  <Application>Microsoft Office PowerPoint</Application>
  <PresentationFormat>On-screen Show (16:9)</PresentationFormat>
  <Paragraphs>359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Aptos</vt:lpstr>
      <vt:lpstr>Arial</vt:lpstr>
      <vt:lpstr>Calibri</vt:lpstr>
      <vt:lpstr>Calibri Light</vt:lpstr>
      <vt:lpstr>Cambria Math</vt:lpstr>
      <vt:lpstr>Times New Roman</vt:lpstr>
      <vt:lpstr>Retrospect</vt:lpstr>
      <vt:lpstr>Lifetime of 10Hz, 10 GeV Beam Driven Wakes in H2, Ar and Li at the FACET-II Facility</vt:lpstr>
      <vt:lpstr>PowerPoint Presentation</vt:lpstr>
      <vt:lpstr>PowerPoint Presentation</vt:lpstr>
      <vt:lpstr>Shallow angle shadowgraph results in 1 Torr Ar plasma</vt:lpstr>
      <vt:lpstr>PowerPoint Presentation</vt:lpstr>
      <vt:lpstr>Ion wake radius vs time</vt:lpstr>
      <vt:lpstr>Scattered light from probe persists up to ~1us in Li oven</vt:lpstr>
      <vt:lpstr>Bessel interferometry</vt:lpstr>
      <vt:lpstr>Bessel Interferometry reveals slow signal decay out to ∆t &gt; 10 µs in 1 Torr Ar</vt:lpstr>
      <vt:lpstr>PowerPoint Presentation</vt:lpstr>
      <vt:lpstr>Thank you!</vt:lpstr>
      <vt:lpstr>Backups</vt:lpstr>
      <vt:lpstr>PowerPoint Presentation</vt:lpstr>
      <vt:lpstr>Diode intensity and phase</vt:lpstr>
      <vt:lpstr>Beam expander design</vt:lpstr>
      <vt:lpstr>Output shape</vt:lpstr>
      <vt:lpstr>PowerPoint Presentation</vt:lpstr>
      <vt:lpstr>PowerPoint Presentation</vt:lpstr>
      <vt:lpstr>PowerPoint Presentation</vt:lpstr>
      <vt:lpstr>Probing Ar wakes at 3 Torr with 17 mrad probe</vt:lpstr>
      <vt:lpstr>Multiple object plane shallow angle probing</vt:lpstr>
      <vt:lpstr>Phase shift: off axis</vt:lpstr>
      <vt:lpstr>Ax pointing throughout data collection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Plasma Waveguides</dc:title>
  <dc:creator>Jason Brooks</dc:creator>
  <cp:lastModifiedBy>Jason Brooks</cp:lastModifiedBy>
  <cp:revision>447</cp:revision>
  <dcterms:modified xsi:type="dcterms:W3CDTF">2025-07-25T21:53:28Z</dcterms:modified>
</cp:coreProperties>
</file>