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1491" r:id="rId2"/>
    <p:sldId id="1448" r:id="rId3"/>
    <p:sldId id="1460" r:id="rId4"/>
    <p:sldId id="1446" r:id="rId5"/>
    <p:sldId id="1450" r:id="rId6"/>
    <p:sldId id="1452" r:id="rId7"/>
    <p:sldId id="1594" r:id="rId8"/>
    <p:sldId id="1593" r:id="rId9"/>
    <p:sldId id="1592" r:id="rId10"/>
    <p:sldId id="1595" r:id="rId11"/>
    <p:sldId id="1596" r:id="rId12"/>
    <p:sldId id="1597" r:id="rId13"/>
    <p:sldId id="1598" r:id="rId14"/>
    <p:sldId id="1599" r:id="rId15"/>
    <p:sldId id="1600" r:id="rId16"/>
    <p:sldId id="1585" r:id="rId17"/>
    <p:sldId id="1586" r:id="rId18"/>
    <p:sldId id="1602" r:id="rId19"/>
    <p:sldId id="160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" initials="r" lastIdx="1" clrIdx="0">
    <p:extLst>
      <p:ext uri="{19B8F6BF-5375-455C-9EA6-DF929625EA0E}">
        <p15:presenceInfo xmlns:p15="http://schemas.microsoft.com/office/powerpoint/2012/main" userId="rob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8021"/>
    <a:srgbClr val="1E1EFF"/>
    <a:srgbClr val="4477AA"/>
    <a:srgbClr val="4F79CA"/>
    <a:srgbClr val="0070C0"/>
    <a:srgbClr val="CBB464"/>
    <a:srgbClr val="FF0000"/>
    <a:srgbClr val="540F0F"/>
    <a:srgbClr val="F8B57E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60" autoAdjust="0"/>
    <p:restoredTop sz="90536" autoAdjust="0"/>
  </p:normalViewPr>
  <p:slideViewPr>
    <p:cSldViewPr snapToGrid="0" snapToObjects="1">
      <p:cViewPr>
        <p:scale>
          <a:sx n="96" d="100"/>
          <a:sy n="96" d="100"/>
        </p:scale>
        <p:origin x="840" y="22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B6387-52B1-834D-B17E-344E077383B1}" type="datetime1">
              <a:rPr lang="en-US" smtClean="0"/>
              <a:t>9/3/25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8E63F-DF94-9B42-B5E6-43C62F0A6E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763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65427-D8F9-394C-9C99-6898FB93661D}" type="datetime1">
              <a:rPr lang="en-US" smtClean="0"/>
              <a:t>9/3/25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E7691-A93E-264A-93A6-CD1131F735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426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19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1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B6655-EF50-1E32-B03F-97A84ACFD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EB46BA-984D-BDBD-F046-B5945B9966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8A4671-76CB-57E3-4868-03CB5347D7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47DDF-951F-611C-03CF-C0C2D01CCE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E7691-A93E-264A-93A6-CD1131F735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0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8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927B8A9-2613-4345-BF55-A21DF2456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AAC 2024 - Naperville, IL - July 22, 2024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072139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AAC 2024 - Naperville, IL - July 22,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566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AAC 2024 - Naperville, IL - July 22, 2024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104753"/>
            <a:ext cx="10515600" cy="62484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23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5491" y="6487743"/>
            <a:ext cx="8100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AAC 2024 - Naperville, IL - July 22, 2024</a:t>
            </a:r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73308" y="64877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21DBF-325B-3546-BAAF-4F6E3B3181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3EDD59-AD4F-400D-9F0E-0E03AAA69E64}"/>
              </a:ext>
            </a:extLst>
          </p:cNvPr>
          <p:cNvSpPr/>
          <p:nvPr/>
        </p:nvSpPr>
        <p:spPr>
          <a:xfrm>
            <a:off x="6" y="0"/>
            <a:ext cx="12192000" cy="729595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E2812C-203F-4CAD-BB5A-1B16DF903B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59168" y="133489"/>
            <a:ext cx="3032394" cy="457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0"/>
            <a:ext cx="8120524" cy="729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CCB56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B44B8C-FF24-264B-3910-88258AB57240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2166" y="1041400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Experimental Progress of Passive Plasma Lens</a:t>
            </a:r>
            <a:b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 FACET-II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1194" y="2789526"/>
            <a:ext cx="11509611" cy="40465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FACET-II Long Term Planning Meeting</a:t>
            </a:r>
          </a:p>
          <a:p>
            <a:r>
              <a:rPr lang="en-US" dirty="0">
                <a:solidFill>
                  <a:schemeClr val="bg1"/>
                </a:solidFill>
              </a:rPr>
              <a:t>Jul 2</a:t>
            </a:r>
            <a:r>
              <a:rPr lang="en-US" altLang="zh-CN" dirty="0">
                <a:solidFill>
                  <a:schemeClr val="bg1"/>
                </a:solidFill>
              </a:rPr>
              <a:t>5</a:t>
            </a:r>
            <a:r>
              <a:rPr lang="en-US" dirty="0">
                <a:solidFill>
                  <a:schemeClr val="bg1"/>
                </a:solidFill>
              </a:rPr>
              <a:t>, 2025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Presenter: </a:t>
            </a:r>
            <a:r>
              <a:rPr lang="en-US" dirty="0">
                <a:solidFill>
                  <a:schemeClr val="bg1"/>
                </a:solidFill>
              </a:rPr>
              <a:t>Shutang Meng</a:t>
            </a:r>
          </a:p>
          <a:p>
            <a:r>
              <a:rPr lang="en-US" dirty="0">
                <a:solidFill>
                  <a:schemeClr val="bg1"/>
                </a:solidFill>
              </a:rPr>
              <a:t>On behalf of E308 collaboration</a:t>
            </a:r>
            <a:endParaRPr lang="en-US" baseline="30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457F3F-BA18-D491-5AF9-90F77EA7A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0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A4834F-B9D3-74B0-B157-4227BCAD2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26" y="4214219"/>
            <a:ext cx="3528480" cy="26463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973CA8-3B29-7E14-7D74-4330DA0AA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791" y="4214219"/>
            <a:ext cx="3528481" cy="2646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0F1966-3A22-9D8B-938B-656A928ED3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5695" y="1171723"/>
            <a:ext cx="9615488" cy="25641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348D79-1C24-F24C-7636-B33BB7B1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C23CCE-D0FF-740D-E067-6E73CE1F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adjustments and data filtering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6C9F1F2-A70A-FF88-7C62-10F5D375E5B1}"/>
              </a:ext>
            </a:extLst>
          </p:cNvPr>
          <p:cNvSpPr txBox="1">
            <a:spLocks/>
          </p:cNvSpPr>
          <p:nvPr/>
        </p:nvSpPr>
        <p:spPr>
          <a:xfrm>
            <a:off x="0" y="859733"/>
            <a:ext cx="11800813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Energy centroids jitter; align by the valley location between driver and witness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9F4EB82-62F5-D6CB-4E86-8D7298B5B90C}"/>
              </a:ext>
            </a:extLst>
          </p:cNvPr>
          <p:cNvSpPr txBox="1">
            <a:spLocks/>
          </p:cNvSpPr>
          <p:nvPr/>
        </p:nvSpPr>
        <p:spPr>
          <a:xfrm>
            <a:off x="0" y="3860156"/>
            <a:ext cx="9811657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Filter by BC14 bunch length; still good statistics after filtering.</a:t>
            </a:r>
          </a:p>
        </p:txBody>
      </p:sp>
      <p:pic>
        <p:nvPicPr>
          <p:cNvPr id="13" name="Picture 12" descr="A diagram of a person's face&#10;&#10;AI-generated content may be incorrect.">
            <a:extLst>
              <a:ext uri="{FF2B5EF4-FFF2-40B4-BE49-F238E27FC236}">
                <a16:creationId xmlns:a16="http://schemas.microsoft.com/office/drawing/2014/main" id="{C4C78CB1-E3E5-5599-A454-EC8AADD4F3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1183" y="1411753"/>
            <a:ext cx="2463800" cy="23241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3F7EB48-D0C1-7C18-C971-2475A2F5F158}"/>
              </a:ext>
            </a:extLst>
          </p:cNvPr>
          <p:cNvCxnSpPr>
            <a:cxnSpLocks/>
          </p:cNvCxnSpPr>
          <p:nvPr/>
        </p:nvCxnSpPr>
        <p:spPr>
          <a:xfrm flipH="1" flipV="1">
            <a:off x="9279571" y="1933262"/>
            <a:ext cx="1015312" cy="861799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840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65ECF-23A2-9350-E298-D263ABEF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40116D-D844-5E85-485E-93101877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passive plasma lensing</a:t>
            </a:r>
          </a:p>
        </p:txBody>
      </p:sp>
      <p:pic>
        <p:nvPicPr>
          <p:cNvPr id="6" name="Picture 5" descr="A graph with a rainbow colored drop&#10;&#10;AI-generated content may be incorrect.">
            <a:extLst>
              <a:ext uri="{FF2B5EF4-FFF2-40B4-BE49-F238E27FC236}">
                <a16:creationId xmlns:a16="http://schemas.microsoft.com/office/drawing/2014/main" id="{27B4F527-7D69-98D9-B33A-20B58865B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75" y="1269936"/>
            <a:ext cx="2888096" cy="2588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2F2EBA-4B69-4BBB-8160-5C1CC3264496}"/>
              </a:ext>
            </a:extLst>
          </p:cNvPr>
          <p:cNvSpPr txBox="1"/>
          <p:nvPr/>
        </p:nvSpPr>
        <p:spPr>
          <a:xfrm>
            <a:off x="1435840" y="3277743"/>
            <a:ext cx="1717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energy slices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7CF4E306-1724-3610-6C2A-2738340B2F1F}"/>
              </a:ext>
            </a:extLst>
          </p:cNvPr>
          <p:cNvSpPr txBox="1">
            <a:spLocks/>
          </p:cNvSpPr>
          <p:nvPr/>
        </p:nvSpPr>
        <p:spPr>
          <a:xfrm>
            <a:off x="3699164" y="829218"/>
            <a:ext cx="11800813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Object plane scan with </a:t>
            </a:r>
            <a:r>
              <a:rPr lang="en-US" b="1" dirty="0"/>
              <a:t>no chromaticity correction</a:t>
            </a:r>
          </a:p>
          <a:p>
            <a:r>
              <a:rPr lang="en-US" dirty="0"/>
              <a:t>E1 </a:t>
            </a:r>
            <a:r>
              <a:rPr lang="en-US" dirty="0">
                <a:sym typeface="Wingdings" pitchFamily="2" charset="2"/>
              </a:rPr>
              <a:t> E5 with increasing energy</a:t>
            </a:r>
            <a:endParaRPr lang="en-US" dirty="0"/>
          </a:p>
        </p:txBody>
      </p:sp>
      <p:pic>
        <p:nvPicPr>
          <p:cNvPr id="10" name="Picture 9" descr="A graph of a graph&#10;&#10;AI-generated content may be incorrect.">
            <a:extLst>
              <a:ext uri="{FF2B5EF4-FFF2-40B4-BE49-F238E27FC236}">
                <a16:creationId xmlns:a16="http://schemas.microsoft.com/office/drawing/2014/main" id="{DF7329E5-F1B9-1687-8096-70C907F80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554" y="1835712"/>
            <a:ext cx="3257322" cy="2442992"/>
          </a:xfrm>
          <a:prstGeom prst="rect">
            <a:avLst/>
          </a:prstGeom>
        </p:spPr>
      </p:pic>
      <p:pic>
        <p:nvPicPr>
          <p:cNvPr id="13" name="Picture 12" descr="A graph of a red and blue line&#10;&#10;AI-generated content may be incorrect.">
            <a:extLst>
              <a:ext uri="{FF2B5EF4-FFF2-40B4-BE49-F238E27FC236}">
                <a16:creationId xmlns:a16="http://schemas.microsoft.com/office/drawing/2014/main" id="{6A14FBE6-FEA2-B666-220C-D499A080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4647" y="1819806"/>
            <a:ext cx="3257322" cy="2442992"/>
          </a:xfrm>
          <a:prstGeom prst="rect">
            <a:avLst/>
          </a:prstGeom>
        </p:spPr>
      </p:pic>
      <p:pic>
        <p:nvPicPr>
          <p:cNvPr id="15" name="Picture 14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F821EDA0-5E91-DF62-0C0C-72A7281CEF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89" y="4415007"/>
            <a:ext cx="3257324" cy="2442993"/>
          </a:xfrm>
          <a:prstGeom prst="rect">
            <a:avLst/>
          </a:prstGeom>
        </p:spPr>
      </p:pic>
      <p:pic>
        <p:nvPicPr>
          <p:cNvPr id="16" name="Picture 15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02A16EE9-D035-24A5-1947-E7B9CF13EF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462" y="4415007"/>
            <a:ext cx="3257324" cy="2442993"/>
          </a:xfrm>
          <a:prstGeom prst="rect">
            <a:avLst/>
          </a:prstGeom>
        </p:spPr>
      </p:pic>
      <p:pic>
        <p:nvPicPr>
          <p:cNvPr id="17" name="Picture 16" descr="A graph of a graph&#10;&#10;AI-generated content may be incorrect.">
            <a:extLst>
              <a:ext uri="{FF2B5EF4-FFF2-40B4-BE49-F238E27FC236}">
                <a16:creationId xmlns:a16="http://schemas.microsoft.com/office/drawing/2014/main" id="{F6B9CCA5-E7DE-352D-8499-064109B79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4647" y="4362420"/>
            <a:ext cx="3257326" cy="2442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/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Very clear upstream shift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 and reduction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!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A822B8-E41C-EF87-0D6F-FB162AE2A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354" y="3864393"/>
                <a:ext cx="4114934" cy="669992"/>
              </a:xfrm>
              <a:prstGeom prst="rect">
                <a:avLst/>
              </a:prstGeom>
              <a:blipFill>
                <a:blip r:embed="rId8"/>
                <a:stretch>
                  <a:fillRect l="-1231" t="-5556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6591F07-015C-38D6-E3DC-70D395E7DCD7}"/>
              </a:ext>
            </a:extLst>
          </p:cNvPr>
          <p:cNvSpPr txBox="1"/>
          <p:nvPr/>
        </p:nvSpPr>
        <p:spPr>
          <a:xfrm>
            <a:off x="4502727" y="2147455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D24965-BABE-8D7B-B60F-AA07D62800E2}"/>
              </a:ext>
            </a:extLst>
          </p:cNvPr>
          <p:cNvSpPr txBox="1"/>
          <p:nvPr/>
        </p:nvSpPr>
        <p:spPr>
          <a:xfrm>
            <a:off x="8508290" y="2094643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4EA3D2-7EDA-DAB3-7E87-EACDB7F29CA1}"/>
              </a:ext>
            </a:extLst>
          </p:cNvPr>
          <p:cNvSpPr txBox="1"/>
          <p:nvPr/>
        </p:nvSpPr>
        <p:spPr>
          <a:xfrm>
            <a:off x="1057518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150779-D0F2-6396-E680-4E9930BB0DBB}"/>
              </a:ext>
            </a:extLst>
          </p:cNvPr>
          <p:cNvSpPr txBox="1"/>
          <p:nvPr/>
        </p:nvSpPr>
        <p:spPr>
          <a:xfrm>
            <a:off x="4502727" y="465014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D13019-F5C3-D4C9-66F1-EE60EFF10F5E}"/>
              </a:ext>
            </a:extLst>
          </p:cNvPr>
          <p:cNvSpPr txBox="1"/>
          <p:nvPr/>
        </p:nvSpPr>
        <p:spPr>
          <a:xfrm>
            <a:off x="8030297" y="4652084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6E8C84-F5B6-F3E1-5BB2-82653F405D4B}"/>
              </a:ext>
            </a:extLst>
          </p:cNvPr>
          <p:cNvSpPr txBox="1"/>
          <p:nvPr/>
        </p:nvSpPr>
        <p:spPr>
          <a:xfrm>
            <a:off x="2130595" y="2870172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8B3B8-A18B-5D63-AF60-F1CF361A5B82}"/>
              </a:ext>
            </a:extLst>
          </p:cNvPr>
          <p:cNvSpPr txBox="1"/>
          <p:nvPr/>
        </p:nvSpPr>
        <p:spPr>
          <a:xfrm>
            <a:off x="2130595" y="2583577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AD8BE-CE79-1D2E-5F6F-39A01422D35A}"/>
              </a:ext>
            </a:extLst>
          </p:cNvPr>
          <p:cNvSpPr txBox="1"/>
          <p:nvPr/>
        </p:nvSpPr>
        <p:spPr>
          <a:xfrm>
            <a:off x="2130595" y="2263483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4F3C8D-4D69-B198-DDE2-549F74F60C45}"/>
              </a:ext>
            </a:extLst>
          </p:cNvPr>
          <p:cNvSpPr txBox="1"/>
          <p:nvPr/>
        </p:nvSpPr>
        <p:spPr>
          <a:xfrm>
            <a:off x="2130595" y="1960139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C2BA2-56C0-67D5-D57A-79E76240E236}"/>
              </a:ext>
            </a:extLst>
          </p:cNvPr>
          <p:cNvSpPr txBox="1"/>
          <p:nvPr/>
        </p:nvSpPr>
        <p:spPr>
          <a:xfrm>
            <a:off x="2130595" y="1666160"/>
            <a:ext cx="665018" cy="374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E5</a:t>
            </a:r>
          </a:p>
        </p:txBody>
      </p:sp>
    </p:spTree>
    <p:extLst>
      <p:ext uri="{BB962C8B-B14F-4D97-AF65-F5344CB8AC3E}">
        <p14:creationId xmlns:p14="http://schemas.microsoft.com/office/powerpoint/2010/main" val="957263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9FA43F-38C6-F063-15E7-DD53A46F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BE5157-5D6B-8BF6-FD3B-8C390489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Spectrometer chromaticity</a:t>
            </a:r>
          </a:p>
        </p:txBody>
      </p:sp>
      <p:pic>
        <p:nvPicPr>
          <p:cNvPr id="6" name="Picture 5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D9DD4696-F97E-F81E-15BD-00A85CC7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27" y="1779870"/>
            <a:ext cx="8227148" cy="4113574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0CD55F9-1DEB-2F5D-F372-F9C663C2780D}"/>
              </a:ext>
            </a:extLst>
          </p:cNvPr>
          <p:cNvSpPr txBox="1">
            <a:spLocks/>
          </p:cNvSpPr>
          <p:nvPr/>
        </p:nvSpPr>
        <p:spPr>
          <a:xfrm>
            <a:off x="0" y="964556"/>
            <a:ext cx="1100050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Example: object plane scan from gas jet location to gas jet + 50 cm.</a:t>
            </a:r>
          </a:p>
        </p:txBody>
      </p:sp>
    </p:spTree>
    <p:extLst>
      <p:ext uri="{BB962C8B-B14F-4D97-AF65-F5344CB8AC3E}">
        <p14:creationId xmlns:p14="http://schemas.microsoft.com/office/powerpoint/2010/main" val="321762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F86EB0-A691-85AA-6E93-AB75A5A8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875C14-3780-BA14-FAED-505669C90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54" y="132462"/>
            <a:ext cx="10515600" cy="624843"/>
          </a:xfrm>
        </p:spPr>
        <p:txBody>
          <a:bodyPr/>
          <a:lstStyle/>
          <a:p>
            <a:r>
              <a:rPr lang="en-US" dirty="0"/>
              <a:t>Emittance measurement of the witness bunch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C4D65B05-9902-EABE-4F65-9F60EC4C2A32}"/>
              </a:ext>
            </a:extLst>
          </p:cNvPr>
          <p:cNvSpPr txBox="1">
            <a:spLocks/>
          </p:cNvSpPr>
          <p:nvPr/>
        </p:nvSpPr>
        <p:spPr>
          <a:xfrm>
            <a:off x="0" y="864579"/>
            <a:ext cx="1100050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Preliminary results</a:t>
            </a:r>
          </a:p>
          <a:p>
            <a:r>
              <a:rPr lang="en-US" sz="2400" dirty="0"/>
              <a:t>Use 20 energy slices, each about 10 MeV.</a:t>
            </a:r>
          </a:p>
          <a:p>
            <a:r>
              <a:rPr lang="en-US" sz="2400" dirty="0"/>
              <a:t>Object plane location: PPL exit.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5E8C90-FA57-EDFB-A071-7F2C781E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06818" y="1282148"/>
            <a:ext cx="4956312" cy="5575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17F20D-BEBD-8598-7106-0DC1569A90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08274" y="2429285"/>
            <a:ext cx="2955234" cy="443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B2F268-FB61-4E11-98D7-DD2755EDD9B1}"/>
              </a:ext>
            </a:extLst>
          </p:cNvPr>
          <p:cNvSpPr txBox="1"/>
          <p:nvPr/>
        </p:nvSpPr>
        <p:spPr>
          <a:xfrm>
            <a:off x="7655933" y="908679"/>
            <a:ext cx="3701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(a) Absolute value comparison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8DDEE2-4255-9F4A-0E12-FDCC91AB799D}"/>
              </a:ext>
            </a:extLst>
          </p:cNvPr>
          <p:cNvSpPr txBox="1"/>
          <p:nvPr/>
        </p:nvSpPr>
        <p:spPr>
          <a:xfrm>
            <a:off x="4088897" y="2100192"/>
            <a:ext cx="2822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(b) Ratio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8F797FA9-0366-8688-D6A7-093F2C0693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852" y="2684858"/>
                <a:ext cx="3394112" cy="443285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/>
                  <a:t>Incoming vacuum beam has small normalized emittance in x ~ 10 um. </a:t>
                </a:r>
              </a:p>
              <a:p>
                <a:r>
                  <a:rPr lang="en-US" sz="2000" dirty="0"/>
                  <a:t>Significant emittance growth in lens: </a:t>
                </a:r>
              </a:p>
              <a:p>
                <a:pPr lvl="1"/>
                <a:r>
                  <a:rPr lang="en-US" sz="1800" dirty="0"/>
                  <a:t>Not in </a:t>
                </a:r>
                <a:r>
                  <a:rPr lang="en-US" sz="1800" dirty="0" err="1"/>
                  <a:t>underdense</a:t>
                </a:r>
                <a:r>
                  <a:rPr lang="en-US" sz="1800" dirty="0"/>
                  <a:t> regime</a:t>
                </a:r>
              </a:p>
              <a:p>
                <a:pPr lvl="1"/>
                <a:r>
                  <a:rPr lang="en-US" sz="1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1800" dirty="0"/>
                  <a:t> ≳ 1</a:t>
                </a:r>
              </a:p>
              <a:p>
                <a:r>
                  <a:rPr lang="en-US" sz="2000" dirty="0"/>
                  <a:t>Betafunction reduction in lens due to emittance growth.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8F797FA9-0366-8688-D6A7-093F2C069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2" y="2684858"/>
                <a:ext cx="3394112" cy="4432851"/>
              </a:xfrm>
              <a:prstGeom prst="rect">
                <a:avLst/>
              </a:prstGeom>
              <a:blipFill>
                <a:blip r:embed="rId5"/>
                <a:stretch>
                  <a:fillRect l="-1493" t="-1714" r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549B39F-217E-A5E2-FAB0-97641555B5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151" y="757305"/>
            <a:ext cx="3407479" cy="6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aph of a function&#10;&#10;AI-generated content may be incorrect.">
            <a:extLst>
              <a:ext uri="{FF2B5EF4-FFF2-40B4-BE49-F238E27FC236}">
                <a16:creationId xmlns:a16="http://schemas.microsoft.com/office/drawing/2014/main" id="{CCA3FDFA-0BD4-A9B6-5AEA-BBA4A661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958" y="3339270"/>
            <a:ext cx="6960435" cy="34802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10B0B9-CC8E-EA94-C0C5-3B7DB0E65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A9FF6-DB60-240C-B475-8AD2882B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91874"/>
            <a:ext cx="10515600" cy="624843"/>
          </a:xfrm>
        </p:spPr>
        <p:txBody>
          <a:bodyPr/>
          <a:lstStyle/>
          <a:p>
            <a:r>
              <a:rPr lang="en-US" dirty="0"/>
              <a:t>Preliminary PIC simulation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Simulation parameters:</a:t>
                </a:r>
              </a:p>
              <a:p>
                <a:pPr lvl="1"/>
                <a:r>
                  <a:rPr lang="en-US" sz="1400" dirty="0"/>
                  <a:t>Gaussian transverse profile with 20 um spot size and 75 cm beta that match x-plane measurement.</a:t>
                </a:r>
              </a:p>
              <a:p>
                <a:pPr lvl="1"/>
                <a:r>
                  <a:rPr lang="en-US" sz="1400" dirty="0"/>
                  <a:t>Current profile from BMAD simulation generated by Claudio, similar to TCAV measurement.</a:t>
                </a:r>
              </a:p>
              <a:p>
                <a:pPr lvl="1"/>
                <a:r>
                  <a:rPr lang="en-US" sz="1400" dirty="0"/>
                  <a:t>Plasma density ~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1400" dirty="0"/>
                  <a:t>; plasma length ~ 400 um.</a:t>
                </a:r>
                <a:endParaRPr lang="en-US" dirty="0"/>
              </a:p>
              <a:p>
                <a:r>
                  <a:rPr lang="en-US" sz="1800" dirty="0"/>
                  <a:t>Witness beam samples three regions: first wake, defocusing region, front of the second wake.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E368F94B-4EAA-0689-B2E9-63EFB6DEE1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5897" y="858138"/>
                <a:ext cx="6616497" cy="3536061"/>
              </a:xfrm>
              <a:prstGeom prst="rect">
                <a:avLst/>
              </a:prstGeom>
              <a:blipFill>
                <a:blip r:embed="rId3"/>
                <a:stretch>
                  <a:fillRect l="-575" t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blue and red graph&#10;&#10;AI-generated content may be incorrect.">
            <a:extLst>
              <a:ext uri="{FF2B5EF4-FFF2-40B4-BE49-F238E27FC236}">
                <a16:creationId xmlns:a16="http://schemas.microsoft.com/office/drawing/2014/main" id="{BBCCA21A-1451-18BA-70C6-8345D60B4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9760"/>
            <a:ext cx="5370490" cy="260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D828CA-36A5-EB98-1ACB-D26E0F92D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92" y="3321938"/>
            <a:ext cx="4751060" cy="353606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71E9AB-922F-D92E-141B-0DBFBBE434F0}"/>
              </a:ext>
            </a:extLst>
          </p:cNvPr>
          <p:cNvCxnSpPr>
            <a:cxnSpLocks/>
          </p:cNvCxnSpPr>
          <p:nvPr/>
        </p:nvCxnSpPr>
        <p:spPr>
          <a:xfrm flipH="1" flipV="1">
            <a:off x="2954956" y="2242686"/>
            <a:ext cx="1992429" cy="1607419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9ECBAE-0F45-972A-702C-D2E91BAA2128}"/>
              </a:ext>
            </a:extLst>
          </p:cNvPr>
          <p:cNvCxnSpPr>
            <a:cxnSpLocks/>
          </p:cNvCxnSpPr>
          <p:nvPr/>
        </p:nvCxnSpPr>
        <p:spPr>
          <a:xfrm flipV="1">
            <a:off x="664143" y="2156059"/>
            <a:ext cx="375385" cy="1990634"/>
          </a:xfrm>
          <a:prstGeom prst="straightConnector1">
            <a:avLst/>
          </a:prstGeom>
          <a:ln w="12700">
            <a:solidFill>
              <a:srgbClr val="FFC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blue and black text&#10;&#10;AI-generated content may be incorrect.">
            <a:extLst>
              <a:ext uri="{FF2B5EF4-FFF2-40B4-BE49-F238E27FC236}">
                <a16:creationId xmlns:a16="http://schemas.microsoft.com/office/drawing/2014/main" id="{41C27F1D-86D7-EBB2-7172-C26792F85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799" y="973197"/>
            <a:ext cx="2671097" cy="4113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A18E73-7B78-2002-52D4-B44310A89712}"/>
              </a:ext>
            </a:extLst>
          </p:cNvPr>
          <p:cNvSpPr txBox="1"/>
          <p:nvPr/>
        </p:nvSpPr>
        <p:spPr>
          <a:xfrm>
            <a:off x="6003996" y="3480773"/>
            <a:ext cx="257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Good agreement!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61985B8-8429-890D-EBAB-33BF23CBC66C}"/>
              </a:ext>
            </a:extLst>
          </p:cNvPr>
          <p:cNvCxnSpPr>
            <a:cxnSpLocks/>
          </p:cNvCxnSpPr>
          <p:nvPr/>
        </p:nvCxnSpPr>
        <p:spPr>
          <a:xfrm>
            <a:off x="6003996" y="6011560"/>
            <a:ext cx="2411134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B302A03-3B38-3634-9242-6C9098154E29}"/>
              </a:ext>
            </a:extLst>
          </p:cNvPr>
          <p:cNvSpPr txBox="1"/>
          <p:nvPr/>
        </p:nvSpPr>
        <p:spPr>
          <a:xfrm>
            <a:off x="6728945" y="5642228"/>
            <a:ext cx="1129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um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0343359-7382-BF12-3F32-EDC44B385CA1}"/>
              </a:ext>
            </a:extLst>
          </p:cNvPr>
          <p:cNvSpPr txBox="1"/>
          <p:nvPr/>
        </p:nvSpPr>
        <p:spPr>
          <a:xfrm>
            <a:off x="9047075" y="3151376"/>
            <a:ext cx="336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38021"/>
                </a:solidFill>
              </a:rPr>
              <a:t>Simulation value scaled by 6%</a:t>
            </a:r>
          </a:p>
        </p:txBody>
      </p:sp>
    </p:spTree>
    <p:extLst>
      <p:ext uri="{BB962C8B-B14F-4D97-AF65-F5344CB8AC3E}">
        <p14:creationId xmlns:p14="http://schemas.microsoft.com/office/powerpoint/2010/main" val="2103698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D56508F-7AA1-CBAA-245E-03F5B7F9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863" y="772532"/>
            <a:ext cx="3377473" cy="238738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FB4B5A-FA08-25F2-3E22-D5111F79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FF0A818-6B5C-6B86-8D11-7EEBD033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size evolution in vacuum</a:t>
            </a:r>
          </a:p>
        </p:txBody>
      </p:sp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ACDB7BA6-E52D-1934-595D-A17614F31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2" y="2828956"/>
            <a:ext cx="5362419" cy="40218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A25BB-A106-1566-3DF7-835CDEF16261}"/>
              </a:ext>
            </a:extLst>
          </p:cNvPr>
          <p:cNvSpPr txBox="1"/>
          <p:nvPr/>
        </p:nvSpPr>
        <p:spPr>
          <a:xfrm>
            <a:off x="1755024" y="3412053"/>
            <a:ext cx="249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chromatic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9FFA5A1D-ABAD-0343-D93C-7955600E81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5492" y="1040612"/>
                <a:ext cx="11000509" cy="182939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defPPr>
                  <a:defRPr lang="en-US"/>
                </a:defPPr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Still working on correction of chromaticity for the object plane scan</a:t>
                </a:r>
              </a:p>
              <a:p>
                <a:r>
                  <a:rPr lang="en-US" sz="2400" dirty="0"/>
                  <a:t>Strong focusing of 200 – 300 </a:t>
                </a:r>
                <a:r>
                  <a:rPr lang="en-US" sz="2400" dirty="0" err="1"/>
                  <a:t>pC</a:t>
                </a:r>
                <a:r>
                  <a:rPr lang="en-US" sz="2400" dirty="0"/>
                  <a:t> of charges.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 11 −14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2400" dirty="0"/>
                  <a:t> from 20 um initially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~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21</m:t>
                    </m:r>
                  </m:oMath>
                </a14:m>
                <a:r>
                  <a:rPr lang="en-US" sz="2400" dirty="0"/>
                  <a:t> cm from 75 cm initially. </a:t>
                </a:r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9FFA5A1D-ABAD-0343-D93C-7955600E8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92" y="1040612"/>
                <a:ext cx="11000509" cy="1829394"/>
              </a:xfrm>
              <a:prstGeom prst="rect">
                <a:avLst/>
              </a:prstGeom>
              <a:blipFill>
                <a:blip r:embed="rId4"/>
                <a:stretch>
                  <a:fillRect l="-691" t="-4828" b="-4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539EE99-B8DC-FFC2-6818-655AA116ED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55634" y="3202854"/>
            <a:ext cx="5939613" cy="3655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/>
              <p:nvPr/>
            </p:nvSpPr>
            <p:spPr>
              <a:xfrm>
                <a:off x="1856935" y="3781385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~14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21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2AC772-7DAD-4A89-98A6-56681C4320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935" y="3781385"/>
                <a:ext cx="1308296" cy="923330"/>
              </a:xfrm>
              <a:prstGeom prst="rect">
                <a:avLst/>
              </a:prstGeom>
              <a:blipFill>
                <a:blip r:embed="rId6"/>
                <a:stretch>
                  <a:fillRect l="-192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/>
              <p:nvPr/>
            </p:nvSpPr>
            <p:spPr>
              <a:xfrm>
                <a:off x="6342184" y="3596719"/>
                <a:ext cx="130829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~11</m:t>
                    </m:r>
                  </m:oMath>
                </a14:m>
                <a:r>
                  <a:rPr lang="en-US" dirty="0"/>
                  <a:t> um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14 cm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25DB47-F312-E5E3-1F5E-D10CD3E40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2184" y="3596719"/>
                <a:ext cx="1308296" cy="923330"/>
              </a:xfrm>
              <a:prstGeom prst="rect">
                <a:avLst/>
              </a:prstGeom>
              <a:blipFill>
                <a:blip r:embed="rId7"/>
                <a:stretch>
                  <a:fillRect l="-1923" t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49F6A571-DA3E-E4F8-A4B8-1150E7BD7A0F}"/>
              </a:ext>
            </a:extLst>
          </p:cNvPr>
          <p:cNvSpPr txBox="1"/>
          <p:nvPr/>
        </p:nvSpPr>
        <p:spPr>
          <a:xfrm>
            <a:off x="7399749" y="2987951"/>
            <a:ext cx="2574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 simulation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991E601A-4E17-F810-0CCB-56DD2DDB5780}"/>
              </a:ext>
            </a:extLst>
          </p:cNvPr>
          <p:cNvSpPr/>
          <p:nvPr/>
        </p:nvSpPr>
        <p:spPr>
          <a:xfrm>
            <a:off x="10743503" y="3364294"/>
            <a:ext cx="409405" cy="159840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379DF-4984-86C0-9F92-EDF6131B7786}"/>
              </a:ext>
            </a:extLst>
          </p:cNvPr>
          <p:cNvSpPr txBox="1"/>
          <p:nvPr/>
        </p:nvSpPr>
        <p:spPr>
          <a:xfrm>
            <a:off x="11162554" y="3971567"/>
            <a:ext cx="205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wake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BAD8859-B47A-95F9-711F-160ADF6F30A5}"/>
              </a:ext>
            </a:extLst>
          </p:cNvPr>
          <p:cNvCxnSpPr/>
          <p:nvPr/>
        </p:nvCxnSpPr>
        <p:spPr>
          <a:xfrm flipV="1">
            <a:off x="8761863" y="2979546"/>
            <a:ext cx="736979" cy="675601"/>
          </a:xfrm>
          <a:prstGeom prst="straightConnector1">
            <a:avLst/>
          </a:prstGeom>
          <a:ln w="127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12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0D296-1DDD-C595-6E8B-38B875364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B66294A-ACE1-C8C3-7E28-6C14C6F00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2025 Experimental 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0D104-5396-A377-EAB2-660776990470}"/>
                  </a:ext>
                </a:extLst>
              </p:cNvPr>
              <p:cNvSpPr txBox="1"/>
              <p:nvPr/>
            </p:nvSpPr>
            <p:spPr>
              <a:xfrm>
                <a:off x="838200" y="747807"/>
                <a:ext cx="10515600" cy="5912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u="sng" dirty="0">
                    <a:sym typeface="Wingdings" pitchFamily="2" charset="2"/>
                  </a:rPr>
                  <a:t>First evidence of a beam driven, thin passive plasma lens!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Plasma length ~ 400 um and density ~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16</m:t>
                        </m:r>
                      </m:sup>
                    </m:s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Ultra-strong focusing gradient for charges of several hundred </a:t>
                </a:r>
                <a:r>
                  <a:rPr lang="en-US" sz="2000" dirty="0" err="1">
                    <a:sym typeface="Wingdings" pitchFamily="2" charset="2"/>
                  </a:rPr>
                  <a:t>pC</a:t>
                </a:r>
                <a:r>
                  <a:rPr lang="en-US" sz="2000" dirty="0">
                    <a:sym typeface="Wingdings" pitchFamily="2" charset="2"/>
                  </a:rPr>
                  <a:t>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l-GR" sz="2000" dirty="0">
                    <a:sym typeface="Wingdings" pitchFamily="2" charset="2"/>
                  </a:rPr>
                  <a:t>β</a:t>
                </a:r>
                <a:r>
                  <a:rPr lang="en-US" sz="2000" dirty="0">
                    <a:sym typeface="Wingdings" pitchFamily="2" charset="2"/>
                  </a:rPr>
                  <a:t>* reduced by greater than 72% from 75 cm to below 21 cm.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Emittance increase up to 100% (quasi-linear regime, beam spot size larger than wake size)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800" b="1" dirty="0"/>
                  <a:t>Need more in-depth analysis and simulations: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Chromaticity correction for object plane scan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Use more realistic beam profile for PIC sims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Simulate plasma expansion from PIC.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>
                  <a:lnSpc>
                    <a:spcPct val="150000"/>
                  </a:lnSpc>
                </a:pPr>
                <a:endParaRPr lang="en-US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930D104-5396-A377-EAB2-6607769904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47807"/>
                <a:ext cx="10515600" cy="5912516"/>
              </a:xfrm>
              <a:prstGeom prst="rect">
                <a:avLst/>
              </a:prstGeom>
              <a:blipFill>
                <a:blip r:embed="rId2"/>
                <a:stretch>
                  <a:fillRect l="-1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2558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60E725-2EF4-28C4-30B8-812AC546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AE7841-FCCB-8E3A-44B6-4774AA053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for next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A3788F-DB50-0130-51A0-91E9B26897F1}"/>
                  </a:ext>
                </a:extLst>
              </p:cNvPr>
              <p:cNvSpPr txBox="1"/>
              <p:nvPr/>
            </p:nvSpPr>
            <p:spPr>
              <a:xfrm>
                <a:off x="1250324" y="792629"/>
                <a:ext cx="10515600" cy="6092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Setup improvement: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Better characterization of the gas jet: 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Local pressure gauge near PB with a webcam monitor</a:t>
                </a:r>
              </a:p>
              <a:p>
                <a:pPr marL="1657350" lvl="3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Be able to tune gas jet pressure remotely</a:t>
                </a:r>
              </a:p>
              <a:p>
                <a:pPr marL="1657350" lvl="3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Calibrate the actual backing pressure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“Probe” laser (10 </a:t>
                </a:r>
                <a:r>
                  <a:rPr lang="en-US" sz="2000" dirty="0" err="1"/>
                  <a:t>mJ</a:t>
                </a:r>
                <a:r>
                  <a:rPr lang="en-US" sz="2000" dirty="0"/>
                  <a:t>) modifications carried out by Alex: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ionize plasma at ~ 2e16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sz="2000" dirty="0"/>
                  <a:t> density with 500 – 1000 um length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No need for plasma expansion  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Higher quality incoming e-beam and its diagnostics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Easier to reach </a:t>
                </a:r>
                <a:r>
                  <a:rPr lang="en-US" sz="2000" dirty="0" err="1">
                    <a:sym typeface="Wingdings" pitchFamily="2" charset="2"/>
                  </a:rPr>
                  <a:t>underdense</a:t>
                </a:r>
                <a:r>
                  <a:rPr lang="en-US" sz="2000" dirty="0">
                    <a:sym typeface="Wingdings" pitchFamily="2" charset="2"/>
                  </a:rPr>
                  <a:t> regime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ym typeface="Wingdings" pitchFamily="2" charset="2"/>
                  </a:rPr>
                  <a:t>Allow operation at higher plasma density to reach stronger focusing strength.</a:t>
                </a: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y-dimension transverse beam dynamics.</a:t>
                </a:r>
                <a:endParaRPr lang="en-US" sz="2000" dirty="0">
                  <a:sym typeface="Wingdings" pitchFamily="2" charset="2"/>
                </a:endParaRPr>
              </a:p>
              <a:p>
                <a:pPr marL="1200150" lvl="2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A3788F-DB50-0130-51A0-91E9B26897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324" y="792629"/>
                <a:ext cx="10515600" cy="6092437"/>
              </a:xfrm>
              <a:prstGeom prst="rect">
                <a:avLst/>
              </a:prstGeom>
              <a:blipFill>
                <a:blip r:embed="rId2"/>
                <a:stretch>
                  <a:fillRect l="-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9790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D394C-D643-29BD-2060-854115EA6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6019B70-01FC-084F-F6CE-466AC7EF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CF7500-FA09-57E0-1F24-31E77B131155}"/>
              </a:ext>
            </a:extLst>
          </p:cNvPr>
          <p:cNvSpPr txBox="1"/>
          <p:nvPr/>
        </p:nvSpPr>
        <p:spPr>
          <a:xfrm>
            <a:off x="838200" y="729596"/>
            <a:ext cx="10515600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DF3EC-1976-6198-74A7-0FE8B36E76CA}"/>
              </a:ext>
            </a:extLst>
          </p:cNvPr>
          <p:cNvSpPr txBox="1"/>
          <p:nvPr/>
        </p:nvSpPr>
        <p:spPr>
          <a:xfrm>
            <a:off x="738719" y="830882"/>
            <a:ext cx="11177789" cy="6692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Broader parameter scan: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Careful energy calibration of DTOTR1; calibrate shot-to-shot energy jitter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Better M12 scan statistics with more scan steps at multiple energy setpoints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ym typeface="Wingdings" pitchFamily="2" charset="2"/>
              </a:rPr>
              <a:t>Main Goals for FY26+: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Emittance preservation (</a:t>
            </a:r>
            <a:r>
              <a:rPr lang="en-US" sz="2000" dirty="0" err="1">
                <a:sym typeface="Wingdings" pitchFamily="2" charset="2"/>
              </a:rPr>
              <a:t>underdense</a:t>
            </a:r>
            <a:r>
              <a:rPr lang="en-US" sz="2000" dirty="0">
                <a:sym typeface="Wingdings" pitchFamily="2" charset="2"/>
              </a:rPr>
              <a:t> regime) with strongest possible focusing gradient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Beam matching into a laser-ionized plasma source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First goal is to reduce the emittance growth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Divergence control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e.g. use a two TUPPL setup where the second one controls the divergence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Gas jet design to confine the neutral gas at mm scale in the transverse dimension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itchFamily="2" charset="2"/>
              </a:rPr>
              <a:t>E.g. use of circular/slit skimmer to form a thin gas sheet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3931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63AF48-83FD-22E0-CE64-11C40A355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D999A90-B4D6-D07C-26D1-6A54A9A217BA}"/>
              </a:ext>
            </a:extLst>
          </p:cNvPr>
          <p:cNvSpPr/>
          <p:nvPr/>
        </p:nvSpPr>
        <p:spPr>
          <a:xfrm>
            <a:off x="1" y="723331"/>
            <a:ext cx="12192000" cy="61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63FD49-A450-D749-C96B-73A2DAE8FD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166" y="2020626"/>
            <a:ext cx="11087668" cy="1770039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CBB46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Thank you for your attention!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BB46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CCB2-6246-7503-CD76-B61025FC3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1042" y="480704"/>
            <a:ext cx="1121392" cy="11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4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B4CDF7-C01F-FDA7-58AB-B03571E5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14031A4-114E-ECF2-F27A-19B774A5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Thin, Underdense, Passive Plasma Lens (TUPPL)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C5D65F6-F595-BE13-BBD7-5532EC5DC5A1}"/>
              </a:ext>
            </a:extLst>
          </p:cNvPr>
          <p:cNvSpPr txBox="1">
            <a:spLocks/>
          </p:cNvSpPr>
          <p:nvPr/>
        </p:nvSpPr>
        <p:spPr>
          <a:xfrm>
            <a:off x="1037663" y="990110"/>
            <a:ext cx="9572065" cy="20246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Thin – PWFA much shorter than one betatron period</a:t>
            </a:r>
          </a:p>
          <a:p>
            <a:r>
              <a:rPr lang="en-US" sz="2400" dirty="0"/>
              <a:t>Underdense – Nonlinear blowout regime</a:t>
            </a:r>
          </a:p>
          <a:p>
            <a:r>
              <a:rPr lang="en-US" sz="2400" dirty="0"/>
              <a:t>Passive – No reliance on externally driven current</a:t>
            </a:r>
          </a:p>
          <a:p>
            <a:r>
              <a:rPr lang="en-US" sz="2400" dirty="0"/>
              <a:t>Plasma Lens – Transverse focusing impulse with negligible energy change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A77F04D2-9CBF-5BF4-D2F5-7D129F8EA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91" y="3112075"/>
            <a:ext cx="5089885" cy="32783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40D1A-680E-77CB-0850-F8416803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183" y="3164129"/>
            <a:ext cx="4405527" cy="3278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B73B694-8114-F073-EE88-07CC9B84CF13}"/>
              </a:ext>
            </a:extLst>
          </p:cNvPr>
          <p:cNvSpPr/>
          <p:nvPr/>
        </p:nvSpPr>
        <p:spPr>
          <a:xfrm>
            <a:off x="1311965" y="990110"/>
            <a:ext cx="636105" cy="361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2029D6-CD42-F796-C5D8-370BD23A143C}"/>
              </a:ext>
            </a:extLst>
          </p:cNvPr>
          <p:cNvSpPr/>
          <p:nvPr/>
        </p:nvSpPr>
        <p:spPr>
          <a:xfrm>
            <a:off x="1311965" y="1449059"/>
            <a:ext cx="1572903" cy="36161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39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5E485E-6649-DDCB-EBCC-61C29435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4C9AE88-4B4B-B73E-FFE7-F15E12FDE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Attractive Features of TUPPL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E96646F-0A6D-3B7D-99F5-1F2E5D1E42A5}"/>
              </a:ext>
            </a:extLst>
          </p:cNvPr>
          <p:cNvSpPr txBox="1">
            <a:spLocks/>
          </p:cNvSpPr>
          <p:nvPr/>
        </p:nvSpPr>
        <p:spPr>
          <a:xfrm>
            <a:off x="838200" y="990110"/>
            <a:ext cx="10515600" cy="520822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b="1" dirty="0"/>
              <a:t>Extremely strong focusing</a:t>
            </a:r>
          </a:p>
          <a:p>
            <a:pPr marL="914400" lvl="1" indent="-457200"/>
            <a:r>
              <a:rPr lang="en-US" dirty="0"/>
              <a:t>Orders of magnitude beyond electromagnets, PMQs, APL.</a:t>
            </a:r>
          </a:p>
          <a:p>
            <a:pPr marL="457200" indent="-457200"/>
            <a:r>
              <a:rPr lang="en-US" b="1" dirty="0"/>
              <a:t>Axisymmetric focusing</a:t>
            </a:r>
          </a:p>
          <a:p>
            <a:pPr marL="914400" lvl="1" indent="-457200"/>
            <a:r>
              <a:rPr lang="en-US" dirty="0"/>
              <a:t>Single lens can achieve symmetric focus in x &amp; y</a:t>
            </a:r>
          </a:p>
          <a:p>
            <a:pPr marL="457200" indent="-457200"/>
            <a:r>
              <a:rPr lang="en-US" b="1" dirty="0"/>
              <a:t>Ultra-compact  </a:t>
            </a:r>
          </a:p>
          <a:p>
            <a:pPr marL="914400" lvl="1" indent="-457200"/>
            <a:r>
              <a:rPr lang="en-US" dirty="0"/>
              <a:t>Plasma lens itself: ~500 µm</a:t>
            </a:r>
          </a:p>
          <a:p>
            <a:pPr marL="914400" lvl="1" indent="-457200"/>
            <a:r>
              <a:rPr lang="en-US" dirty="0"/>
              <a:t>Gas jet &amp; laser hardware: ~1 cm footprint along beam line</a:t>
            </a:r>
          </a:p>
          <a:p>
            <a:pPr marL="457200" indent="-457200"/>
            <a:r>
              <a:rPr lang="en-US" b="1" dirty="0"/>
              <a:t>Rapidly and easily tunable</a:t>
            </a:r>
          </a:p>
          <a:p>
            <a:pPr marL="914400" lvl="1" indent="-457200"/>
            <a:r>
              <a:rPr lang="en-US" dirty="0"/>
              <a:t>Strength scales with density </a:t>
            </a:r>
            <a:r>
              <a:rPr lang="en-US" dirty="0">
                <a:sym typeface="Wingdings" pitchFamily="2" charset="2"/>
              </a:rPr>
              <a:t> gas pressure</a:t>
            </a:r>
          </a:p>
          <a:p>
            <a:pPr marL="914400" lvl="1" indent="-457200"/>
            <a:r>
              <a:rPr lang="en-US" dirty="0">
                <a:sym typeface="Wingdings" pitchFamily="2" charset="2"/>
              </a:rPr>
              <a:t>Strength scales with length  laser energy / focus/height above gas jet</a:t>
            </a:r>
            <a:endParaRPr lang="en-US" dirty="0"/>
          </a:p>
          <a:p>
            <a:pPr marL="457200" indent="-457200"/>
            <a:r>
              <a:rPr lang="en-US" b="1" dirty="0"/>
              <a:t>Self-aligning</a:t>
            </a:r>
          </a:p>
          <a:p>
            <a:pPr marL="914400" lvl="1" indent="-457200"/>
            <a:r>
              <a:rPr lang="en-US" dirty="0"/>
              <a:t>Central axis of blowout determined by electron beam</a:t>
            </a:r>
          </a:p>
        </p:txBody>
      </p:sp>
    </p:spTree>
    <p:extLst>
      <p:ext uri="{BB962C8B-B14F-4D97-AF65-F5344CB8AC3E}">
        <p14:creationId xmlns:p14="http://schemas.microsoft.com/office/powerpoint/2010/main" val="2860038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FF3323-D4BE-E105-BC6C-D564ADEAE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2A63A0-BDD4-7482-D969-317EF7C73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Importance of Strong Focusing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4E78DF-D4EE-D938-9327-D9C3033B9BF6}"/>
              </a:ext>
            </a:extLst>
          </p:cNvPr>
          <p:cNvSpPr txBox="1"/>
          <p:nvPr/>
        </p:nvSpPr>
        <p:spPr>
          <a:xfrm>
            <a:off x="1008529" y="977180"/>
            <a:ext cx="97625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Matching into plasma stages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Necessary to prevent chromatic emittance growth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Quadrupole magnets not strong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Divergence control coming out of plasma stages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Prevent chromatic emittance growth in vacuum from high divergence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Match injected beams exiting plasma to magnets / undulators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Collider final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Axisymmetric – can reduce length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Ultra compact and strong – can provide tightest focus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Serve as proxy for collider FF in strong focusing studies (</a:t>
            </a:r>
            <a:r>
              <a:rPr lang="en-US" sz="2400" dirty="0" err="1"/>
              <a:t>Oide</a:t>
            </a:r>
            <a:r>
              <a:rPr lang="en-US" sz="2400" dirty="0"/>
              <a:t> effect)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SFQED – increase chi: nonlinear quantum param.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ICS – increase brightness by reducing source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HEDP – increase energy density on target</a:t>
            </a:r>
          </a:p>
        </p:txBody>
      </p:sp>
    </p:spTree>
    <p:extLst>
      <p:ext uri="{BB962C8B-B14F-4D97-AF65-F5344CB8AC3E}">
        <p14:creationId xmlns:p14="http://schemas.microsoft.com/office/powerpoint/2010/main" val="2907082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E5ED09-2211-16E8-7C8D-38AC1B5C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to other focusing optics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3DD462-DA8F-FD48-EDE6-D7B4212F950B}"/>
              </a:ext>
            </a:extLst>
          </p:cNvPr>
          <p:cNvSpPr txBox="1">
            <a:spLocks/>
          </p:cNvSpPr>
          <p:nvPr/>
        </p:nvSpPr>
        <p:spPr>
          <a:xfrm>
            <a:off x="742666" y="849737"/>
            <a:ext cx="10515600" cy="9366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PPL focusing strength is </a:t>
            </a:r>
            <a:r>
              <a:rPr lang="en-US" b="1" dirty="0"/>
              <a:t>orders of magnitude </a:t>
            </a:r>
            <a:r>
              <a:rPr lang="en-US" dirty="0"/>
              <a:t>stronger than magnets of equivalent phase advance (normalized length).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2A6736-F624-7076-7EC9-85AC7F22B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" y="2315426"/>
            <a:ext cx="3473533" cy="3429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EFD0079-57A2-696F-96AF-B008A0F2D292}"/>
              </a:ext>
            </a:extLst>
          </p:cNvPr>
          <p:cNvSpPr txBox="1">
            <a:spLocks/>
          </p:cNvSpPr>
          <p:nvPr/>
        </p:nvSpPr>
        <p:spPr>
          <a:xfrm>
            <a:off x="3761782" y="1821880"/>
            <a:ext cx="5984725" cy="43542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Phase advance (normalized length):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FD9F35-8D56-78B9-3C18-EF804B99F0D7}"/>
              </a:ext>
            </a:extLst>
          </p:cNvPr>
          <p:cNvSpPr txBox="1"/>
          <p:nvPr/>
        </p:nvSpPr>
        <p:spPr>
          <a:xfrm>
            <a:off x="917314" y="2021854"/>
            <a:ext cx="1965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Quadruple Magnet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AB32F2-BC95-B2F8-E361-D05B07C372ED}"/>
              </a:ext>
            </a:extLst>
          </p:cNvPr>
          <p:cNvSpPr txBox="1"/>
          <p:nvPr/>
        </p:nvSpPr>
        <p:spPr>
          <a:xfrm>
            <a:off x="275491" y="5712296"/>
            <a:ext cx="260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dirty="0"/>
              <a:t>Adapted from Taylor, SLAC-PUB-5621 (1991)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/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𝐾</m:t>
                          </m:r>
                        </m:e>
                      </m:ra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=0.0458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94BA475-EC70-97FC-2E7A-4639F05C1A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5490" y="1816637"/>
                <a:ext cx="2781018" cy="410433"/>
              </a:xfrm>
              <a:prstGeom prst="rect">
                <a:avLst/>
              </a:prstGeom>
              <a:blipFill>
                <a:blip r:embed="rId3"/>
                <a:stretch>
                  <a:fillRect l="-2273" r="-2273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2423460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77489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667866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660317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(blowout theory, </a:t>
                          </a:r>
                          <a14:m>
                            <m:oMath xmlns:m="http://schemas.openxmlformats.org/officeDocument/2006/math"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𝑐𝑚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dirty="0"/>
                            <a:t>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57378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(June 2025 exp, preliminary)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26">
                <a:extLst>
                  <a:ext uri="{FF2B5EF4-FFF2-40B4-BE49-F238E27FC236}">
                    <a16:creationId xmlns:a16="http://schemas.microsoft.com/office/drawing/2014/main" id="{F80F08CB-1CCF-C666-06D1-BB82111BF7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22423460"/>
                  </p:ext>
                </p:extLst>
              </p:nvPr>
            </p:nvGraphicFramePr>
            <p:xfrm>
              <a:off x="4140189" y="2391186"/>
              <a:ext cx="7448698" cy="384648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35504">
                      <a:extLst>
                        <a:ext uri="{9D8B030D-6E8A-4147-A177-3AD203B41FA5}">
                          <a16:colId xmlns:a16="http://schemas.microsoft.com/office/drawing/2014/main" val="3458470163"/>
                        </a:ext>
                      </a:extLst>
                    </a:gridCol>
                    <a:gridCol w="1310186">
                      <a:extLst>
                        <a:ext uri="{9D8B030D-6E8A-4147-A177-3AD203B41FA5}">
                          <a16:colId xmlns:a16="http://schemas.microsoft.com/office/drawing/2014/main" val="2598717449"/>
                        </a:ext>
                      </a:extLst>
                    </a:gridCol>
                    <a:gridCol w="1187355">
                      <a:extLst>
                        <a:ext uri="{9D8B030D-6E8A-4147-A177-3AD203B41FA5}">
                          <a16:colId xmlns:a16="http://schemas.microsoft.com/office/drawing/2014/main" val="1590423629"/>
                        </a:ext>
                      </a:extLst>
                    </a:gridCol>
                    <a:gridCol w="1201003">
                      <a:extLst>
                        <a:ext uri="{9D8B030D-6E8A-4147-A177-3AD203B41FA5}">
                          <a16:colId xmlns:a16="http://schemas.microsoft.com/office/drawing/2014/main" val="2790761209"/>
                        </a:ext>
                      </a:extLst>
                    </a:gridCol>
                    <a:gridCol w="1214650">
                      <a:extLst>
                        <a:ext uri="{9D8B030D-6E8A-4147-A177-3AD203B41FA5}">
                          <a16:colId xmlns:a16="http://schemas.microsoft.com/office/drawing/2014/main" val="3481313002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Type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g [</a:t>
                          </a:r>
                          <a:r>
                            <a:rPr lang="en-US" sz="2000" dirty="0" err="1"/>
                            <a:t>kT</a:t>
                          </a:r>
                          <a:r>
                            <a:rPr lang="en-US" sz="2000" dirty="0"/>
                            <a:t>/m]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K [m</a:t>
                          </a:r>
                          <a:r>
                            <a:rPr lang="en-US" sz="2000" baseline="30000" dirty="0"/>
                            <a:t>-2</a:t>
                          </a:r>
                          <a:r>
                            <a:rPr lang="en-US" sz="2000" dirty="0"/>
                            <a:t>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L [mm]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/>
                            <a:t>f [cm]</a:t>
                          </a:r>
                        </a:p>
                      </a:txBody>
                      <a:tcPr>
                        <a:solidFill>
                          <a:srgbClr val="0000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51608126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Quadrupole Electro-magnet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0.01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0.3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84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3990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23858028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Permanent Magnetic Quadrupole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15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12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564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1152733"/>
                      </a:ext>
                    </a:extLst>
                  </a:tr>
                  <a:tr h="524162">
                    <a:tc>
                      <a:txBody>
                        <a:bodyPr/>
                        <a:lstStyle/>
                        <a:p>
                          <a:r>
                            <a:rPr lang="en-US" sz="2000" dirty="0"/>
                            <a:t>Active Plasma Lens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3.6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108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4.4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210</a:t>
                          </a:r>
                        </a:p>
                      </a:txBody>
                      <a:tcPr>
                        <a:solidFill>
                          <a:srgbClr val="DFD5A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87348103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t="-287692" r="-195000" b="-9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1468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44000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0.22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b="1" dirty="0"/>
                            <a:t>10.4</a:t>
                          </a:r>
                        </a:p>
                        <a:p>
                          <a:pPr algn="ctr"/>
                          <a:endParaRPr lang="en-US" sz="2400" b="1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08342602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/>
                            <a:t>Thin PPL (June 2025 exp, preliminary)</a:t>
                          </a:r>
                          <a:endParaRPr lang="en-US" sz="2000" baseline="30000" dirty="0"/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437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13100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0.4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400" b="1" dirty="0"/>
                            <a:t>19</a:t>
                          </a:r>
                        </a:p>
                      </a:txBody>
                      <a:tcPr>
                        <a:solidFill>
                          <a:srgbClr val="D9CD9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188159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84493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0E367C-030E-80BA-290E-DCB89864D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03208F-AEA3-0B65-FF9D-5B0D967A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0954D6A3-3A70-4C09-6133-7151FC1E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352" y="970277"/>
            <a:ext cx="7817476" cy="491744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4038662-3DC6-F992-3FEF-6D521BB79AD2}"/>
              </a:ext>
            </a:extLst>
          </p:cNvPr>
          <p:cNvSpPr/>
          <p:nvPr/>
        </p:nvSpPr>
        <p:spPr>
          <a:xfrm>
            <a:off x="2940296" y="1545996"/>
            <a:ext cx="4506013" cy="206447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5FBF9B-5C77-5069-78A1-A67639855779}"/>
              </a:ext>
            </a:extLst>
          </p:cNvPr>
          <p:cNvSpPr/>
          <p:nvPr/>
        </p:nvSpPr>
        <p:spPr>
          <a:xfrm>
            <a:off x="894679" y="2333135"/>
            <a:ext cx="1847654" cy="45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00ED7B-4D75-2018-88A2-1A2E95035EC1}"/>
              </a:ext>
            </a:extLst>
          </p:cNvPr>
          <p:cNvSpPr/>
          <p:nvPr/>
        </p:nvSpPr>
        <p:spPr>
          <a:xfrm rot="5400000">
            <a:off x="1787145" y="3236424"/>
            <a:ext cx="1858474" cy="518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7C1959B-4054-C7A7-2E70-35E08D83A7A7}"/>
              </a:ext>
            </a:extLst>
          </p:cNvPr>
          <p:cNvSpPr/>
          <p:nvPr/>
        </p:nvSpPr>
        <p:spPr>
          <a:xfrm rot="11123390" flipV="1">
            <a:off x="2688420" y="4323513"/>
            <a:ext cx="4020141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7A7F8B88-C139-F428-6D68-4E56D2CE326D}"/>
              </a:ext>
            </a:extLst>
          </p:cNvPr>
          <p:cNvSpPr/>
          <p:nvPr/>
        </p:nvSpPr>
        <p:spPr>
          <a:xfrm rot="10800000">
            <a:off x="6648307" y="3956529"/>
            <a:ext cx="116878" cy="594612"/>
          </a:xfrm>
          <a:prstGeom prst="down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C5772E-4D2E-A26E-B509-CCE213764824}"/>
              </a:ext>
            </a:extLst>
          </p:cNvPr>
          <p:cNvSpPr txBox="1"/>
          <p:nvPr/>
        </p:nvSpPr>
        <p:spPr>
          <a:xfrm>
            <a:off x="957596" y="2470446"/>
            <a:ext cx="140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Laser, 3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mJ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F50C091E-846A-B3ED-2CA6-23F41C1F2725}"/>
              </a:ext>
            </a:extLst>
          </p:cNvPr>
          <p:cNvSpPr/>
          <p:nvPr/>
        </p:nvSpPr>
        <p:spPr>
          <a:xfrm>
            <a:off x="883920" y="3819702"/>
            <a:ext cx="7142304" cy="104558"/>
          </a:xfrm>
          <a:prstGeom prst="rightArrow">
            <a:avLst/>
          </a:prstGeom>
          <a:solidFill>
            <a:srgbClr val="00B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A0A45-A7FD-0AFC-BB4E-DC5E9983A10A}"/>
              </a:ext>
            </a:extLst>
          </p:cNvPr>
          <p:cNvSpPr txBox="1"/>
          <p:nvPr/>
        </p:nvSpPr>
        <p:spPr>
          <a:xfrm>
            <a:off x="945688" y="3418101"/>
            <a:ext cx="119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A7BB9B4-3DB4-CC50-9FAC-4DD4D4D8BF16}"/>
              </a:ext>
            </a:extLst>
          </p:cNvPr>
          <p:cNvSpPr/>
          <p:nvPr/>
        </p:nvSpPr>
        <p:spPr>
          <a:xfrm>
            <a:off x="6415314" y="3686629"/>
            <a:ext cx="602343" cy="384628"/>
          </a:xfrm>
          <a:prstGeom prst="rect">
            <a:avLst/>
          </a:prstGeom>
          <a:noFill/>
          <a:ln w="19050">
            <a:solidFill>
              <a:srgbClr val="1E1E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8AF88E9-A602-6AAC-58FC-C42023C9ED58}"/>
              </a:ext>
            </a:extLst>
          </p:cNvPr>
          <p:cNvCxnSpPr>
            <a:cxnSpLocks/>
          </p:cNvCxnSpPr>
          <p:nvPr/>
        </p:nvCxnSpPr>
        <p:spPr>
          <a:xfrm flipV="1">
            <a:off x="6415314" y="1049260"/>
            <a:ext cx="1952869" cy="2637369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engine, miller&#10;&#10;Description automatically generated">
            <a:extLst>
              <a:ext uri="{FF2B5EF4-FFF2-40B4-BE49-F238E27FC236}">
                <a16:creationId xmlns:a16="http://schemas.microsoft.com/office/drawing/2014/main" id="{986F6E98-2A31-4C6D-7D06-52EFC1F844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299" t="38173" r="35091" b="42294"/>
          <a:stretch/>
        </p:blipFill>
        <p:spPr>
          <a:xfrm rot="5400000">
            <a:off x="8515464" y="901980"/>
            <a:ext cx="1820628" cy="2115189"/>
          </a:xfrm>
          <a:prstGeom prst="rect">
            <a:avLst/>
          </a:prstGeom>
        </p:spPr>
      </p:pic>
      <p:pic>
        <p:nvPicPr>
          <p:cNvPr id="44" name="Picture 43" descr="A diagram of a spectrum&#10;&#10;AI-generated content may be incorrect.">
            <a:extLst>
              <a:ext uri="{FF2B5EF4-FFF2-40B4-BE49-F238E27FC236}">
                <a16:creationId xmlns:a16="http://schemas.microsoft.com/office/drawing/2014/main" id="{237024D9-3EBA-6486-2412-D11501542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4908" y="970277"/>
            <a:ext cx="1591651" cy="226991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F1E0DED-1907-0473-410D-C038C69ABA71}"/>
              </a:ext>
            </a:extLst>
          </p:cNvPr>
          <p:cNvSpPr/>
          <p:nvPr/>
        </p:nvSpPr>
        <p:spPr>
          <a:xfrm>
            <a:off x="11740129" y="1049260"/>
            <a:ext cx="451871" cy="1754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B95579-4CA8-DA90-35E3-D9BEB411A64F}"/>
              </a:ext>
            </a:extLst>
          </p:cNvPr>
          <p:cNvSpPr txBox="1"/>
          <p:nvPr/>
        </p:nvSpPr>
        <p:spPr>
          <a:xfrm>
            <a:off x="8026224" y="732769"/>
            <a:ext cx="60980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 err="1">
                <a:solidFill>
                  <a:srgbClr val="333333"/>
                </a:solidFill>
                <a:effectLst/>
                <a:latin typeface="-apple-system"/>
              </a:rPr>
              <a:t>Chaojie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 Zhang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et al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2021 </a:t>
            </a:r>
            <a:r>
              <a:rPr lang="en-US" sz="1200" b="0" i="1" u="none" strike="noStrike" dirty="0">
                <a:solidFill>
                  <a:srgbClr val="333333"/>
                </a:solidFill>
                <a:effectLst/>
                <a:latin typeface="-apple-system"/>
              </a:rPr>
              <a:t>Plasma Phys. Control. Fusion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lang="en-US" sz="1200" b="1" i="0" u="none" strike="noStrike" dirty="0">
                <a:solidFill>
                  <a:srgbClr val="333333"/>
                </a:solidFill>
                <a:effectLst/>
                <a:latin typeface="-apple-system"/>
              </a:rPr>
              <a:t>63</a:t>
            </a:r>
            <a:r>
              <a:rPr lang="en-US" sz="1200" b="0" i="0" u="none" strike="noStrike" dirty="0">
                <a:solidFill>
                  <a:srgbClr val="333333"/>
                </a:solidFill>
                <a:effectLst/>
                <a:latin typeface="-apple-system"/>
              </a:rPr>
              <a:t> 095011</a:t>
            </a:r>
            <a:endParaRPr lang="en-US" sz="1200" dirty="0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A91D96AB-A7A0-0AC0-73EA-F072AAC977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092221" y="3332739"/>
            <a:ext cx="2873843" cy="223138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80D89E-0305-2217-1048-EED358D4CA9B}"/>
              </a:ext>
            </a:extLst>
          </p:cNvPr>
          <p:cNvCxnSpPr>
            <a:cxnSpLocks/>
          </p:cNvCxnSpPr>
          <p:nvPr/>
        </p:nvCxnSpPr>
        <p:spPr>
          <a:xfrm flipV="1">
            <a:off x="7017657" y="2865949"/>
            <a:ext cx="3465716" cy="1205308"/>
          </a:xfrm>
          <a:prstGeom prst="line">
            <a:avLst/>
          </a:prstGeom>
          <a:ln w="12700">
            <a:solidFill>
              <a:srgbClr val="1E1E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F51DD67-421E-EDEE-BB8F-59AFDD744FE5}"/>
              </a:ext>
            </a:extLst>
          </p:cNvPr>
          <p:cNvSpPr txBox="1"/>
          <p:nvPr/>
        </p:nvSpPr>
        <p:spPr>
          <a:xfrm>
            <a:off x="10804565" y="3363818"/>
            <a:ext cx="133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Top view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BAC5DC0-7D1F-4FC0-0F52-CC4E47FAC7BB}"/>
              </a:ext>
            </a:extLst>
          </p:cNvPr>
          <p:cNvCxnSpPr>
            <a:cxnSpLocks/>
          </p:cNvCxnSpPr>
          <p:nvPr/>
        </p:nvCxnSpPr>
        <p:spPr>
          <a:xfrm flipV="1">
            <a:off x="9392682" y="3395094"/>
            <a:ext cx="0" cy="1887240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F30E2D3-B933-99EF-DFF5-C2B1E3312D01}"/>
              </a:ext>
            </a:extLst>
          </p:cNvPr>
          <p:cNvSpPr txBox="1"/>
          <p:nvPr/>
        </p:nvSpPr>
        <p:spPr>
          <a:xfrm>
            <a:off x="9432548" y="3332708"/>
            <a:ext cx="119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719218-EAE5-12CC-F560-0389547721D1}"/>
              </a:ext>
            </a:extLst>
          </p:cNvPr>
          <p:cNvSpPr txBox="1"/>
          <p:nvPr/>
        </p:nvSpPr>
        <p:spPr>
          <a:xfrm>
            <a:off x="7725282" y="6004038"/>
            <a:ext cx="7065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Limitation: Gas jet “true” backing pressure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/>
              <p:nvPr/>
            </p:nvSpPr>
            <p:spPr>
              <a:xfrm>
                <a:off x="8026224" y="2839778"/>
                <a:ext cx="211519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5mm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𝑒𝑥𝑖𝑡</m:t>
                        </m:r>
                      </m:sub>
                    </m:sSub>
                  </m:oMath>
                </a14:m>
                <a:r>
                  <a:rPr lang="en-US" dirty="0"/>
                  <a:t>; 50 psi</a:t>
                </a: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9CFCF6-1D58-FD1F-ADD4-A764DAD97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224" y="2839778"/>
                <a:ext cx="2115190" cy="369332"/>
              </a:xfrm>
              <a:prstGeom prst="rect">
                <a:avLst/>
              </a:prstGeom>
              <a:blipFill>
                <a:blip r:embed="rId7"/>
                <a:stretch>
                  <a:fillRect l="-299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B5FFEED-005C-DE2C-0A5E-57F5D61C0FCB}"/>
              </a:ext>
            </a:extLst>
          </p:cNvPr>
          <p:cNvCxnSpPr>
            <a:cxnSpLocks/>
          </p:cNvCxnSpPr>
          <p:nvPr/>
        </p:nvCxnSpPr>
        <p:spPr>
          <a:xfrm>
            <a:off x="9392682" y="5282334"/>
            <a:ext cx="2347447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6C8EB9D-B658-E813-08FC-22158850BAF4}"/>
              </a:ext>
            </a:extLst>
          </p:cNvPr>
          <p:cNvSpPr txBox="1"/>
          <p:nvPr/>
        </p:nvSpPr>
        <p:spPr>
          <a:xfrm>
            <a:off x="11143424" y="4911357"/>
            <a:ext cx="1193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Laser</a:t>
            </a:r>
          </a:p>
        </p:txBody>
      </p:sp>
    </p:spTree>
    <p:extLst>
      <p:ext uri="{BB962C8B-B14F-4D97-AF65-F5344CB8AC3E}">
        <p14:creationId xmlns:p14="http://schemas.microsoft.com/office/powerpoint/2010/main" val="2757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wave&#10;&#10;AI-generated content may be incorrect.">
            <a:extLst>
              <a:ext uri="{FF2B5EF4-FFF2-40B4-BE49-F238E27FC236}">
                <a16:creationId xmlns:a16="http://schemas.microsoft.com/office/drawing/2014/main" id="{1649B726-0C7F-66D5-89A1-6BFFE50D1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90" y="1430836"/>
            <a:ext cx="4199477" cy="314960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E581A-2A99-78EB-E441-1FABAFE3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1016" y="6492875"/>
            <a:ext cx="2743200" cy="365125"/>
          </a:xfrm>
        </p:spPr>
        <p:txBody>
          <a:bodyPr/>
          <a:lstStyle/>
          <a:p>
            <a:fld id="{DD321DBF-325B-3546-BAAF-4F6E3B3181FF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479305E-9E83-AF2B-B3D3-F40C0F09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 bunch Characterization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26A6562-829E-0843-30CF-5B651AAEF46B}"/>
              </a:ext>
            </a:extLst>
          </p:cNvPr>
          <p:cNvSpPr txBox="1">
            <a:spLocks/>
          </p:cNvSpPr>
          <p:nvPr/>
        </p:nvSpPr>
        <p:spPr>
          <a:xfrm>
            <a:off x="473199" y="802292"/>
            <a:ext cx="11916509" cy="163168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Longitudinal profile:</a:t>
            </a:r>
          </a:p>
          <a:p>
            <a:pPr marL="0" indent="0">
              <a:buNone/>
            </a:pPr>
            <a:r>
              <a:rPr lang="en-US" sz="2000" dirty="0"/>
              <a:t>Long, linearly chirped witness bunch to probe transverse wakefield at multiple longitudinal locations.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D40633-8C9F-8AE8-4DE5-25958EA3E980}"/>
              </a:ext>
            </a:extLst>
          </p:cNvPr>
          <p:cNvSpPr txBox="1"/>
          <p:nvPr/>
        </p:nvSpPr>
        <p:spPr>
          <a:xfrm>
            <a:off x="1347623" y="1951481"/>
            <a:ext cx="26937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TCAV measurement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639037-4505-B8F1-66E5-045BE71520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02267" y="1817967"/>
            <a:ext cx="5405524" cy="26163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042755-861D-E5F9-3C2B-829291153C20}"/>
              </a:ext>
            </a:extLst>
          </p:cNvPr>
          <p:cNvSpPr txBox="1"/>
          <p:nvPr/>
        </p:nvSpPr>
        <p:spPr>
          <a:xfrm>
            <a:off x="8615511" y="2227502"/>
            <a:ext cx="2372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Example PIC sim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12277DAB-B5B7-41BD-F124-F404C040C764}"/>
              </a:ext>
            </a:extLst>
          </p:cNvPr>
          <p:cNvSpPr txBox="1">
            <a:spLocks/>
          </p:cNvSpPr>
          <p:nvPr/>
        </p:nvSpPr>
        <p:spPr>
          <a:xfrm>
            <a:off x="473199" y="4580443"/>
            <a:ext cx="11916509" cy="1631685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Charge measurement:</a:t>
            </a:r>
          </a:p>
        </p:txBody>
      </p:sp>
      <p:pic>
        <p:nvPicPr>
          <p:cNvPr id="15" name="Picture 14" descr="A graph showing a line graph&#10;&#10;AI-generated content may be incorrect.">
            <a:extLst>
              <a:ext uri="{FF2B5EF4-FFF2-40B4-BE49-F238E27FC236}">
                <a16:creationId xmlns:a16="http://schemas.microsoft.com/office/drawing/2014/main" id="{86BBE8CD-00C9-25F3-38A9-FDC6AD9B1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9408" y="4500895"/>
            <a:ext cx="2971727" cy="2357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946D0B-2711-4968-0826-3F3C552F8EF7}"/>
              </a:ext>
            </a:extLst>
          </p:cNvPr>
          <p:cNvSpPr txBox="1"/>
          <p:nvPr/>
        </p:nvSpPr>
        <p:spPr>
          <a:xfrm>
            <a:off x="7699513" y="4940567"/>
            <a:ext cx="28379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Witness: 650 </a:t>
            </a:r>
            <a:r>
              <a:rPr lang="en-US" sz="2400" dirty="0" err="1"/>
              <a:t>pC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Driver: 780 </a:t>
            </a:r>
            <a:r>
              <a:rPr lang="en-US" sz="2400" dirty="0" err="1"/>
              <a:t>pC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05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AF449C2-B53A-A27E-9503-7F8379622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448" y="3923888"/>
            <a:ext cx="2230384" cy="211174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E39140-1AEE-A06E-0FA0-06158220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935" y="3894902"/>
            <a:ext cx="2169827" cy="210429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402F3C-FEF0-A3E1-E7F6-5DC5A4FAF6CC}"/>
              </a:ext>
            </a:extLst>
          </p:cNvPr>
          <p:cNvSpPr/>
          <p:nvPr/>
        </p:nvSpPr>
        <p:spPr>
          <a:xfrm>
            <a:off x="7512594" y="3775981"/>
            <a:ext cx="2169827" cy="32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 interaction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58AD538-8BE7-EC05-719F-EF6716D45639}"/>
              </a:ext>
            </a:extLst>
          </p:cNvPr>
          <p:cNvSpPr/>
          <p:nvPr/>
        </p:nvSpPr>
        <p:spPr>
          <a:xfrm>
            <a:off x="9859053" y="3813632"/>
            <a:ext cx="2169827" cy="3226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with interaction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737F21-F163-E8BF-87DE-5AF3EF50A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9AD538-0557-76AA-58D2-13BBFCEBB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Characterization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90845-A134-13BF-A2EC-428F2B52C1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87477" y="1546807"/>
            <a:ext cx="3308944" cy="2481708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E369A9B-CB45-C2E7-2B9A-8F83FB712E10}"/>
              </a:ext>
            </a:extLst>
          </p:cNvPr>
          <p:cNvSpPr txBox="1">
            <a:spLocks/>
          </p:cNvSpPr>
          <p:nvPr/>
        </p:nvSpPr>
        <p:spPr>
          <a:xfrm>
            <a:off x="115695" y="859733"/>
            <a:ext cx="4436919" cy="182939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Simulation (Fluid + optical)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DEBBD-1E9E-690D-4E9F-55A9C832663F}"/>
              </a:ext>
            </a:extLst>
          </p:cNvPr>
          <p:cNvSpPr txBox="1"/>
          <p:nvPr/>
        </p:nvSpPr>
        <p:spPr>
          <a:xfrm>
            <a:off x="1299273" y="1711182"/>
            <a:ext cx="199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Fluent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E142AE-BC90-157C-497A-F123CE41DD78}"/>
              </a:ext>
            </a:extLst>
          </p:cNvPr>
          <p:cNvSpPr txBox="1"/>
          <p:nvPr/>
        </p:nvSpPr>
        <p:spPr>
          <a:xfrm>
            <a:off x="886015" y="1293063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Radial neutral density profile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C2FFF47-8151-69F5-0F57-8F78867AC4C4}"/>
              </a:ext>
            </a:extLst>
          </p:cNvPr>
          <p:cNvSpPr/>
          <p:nvPr/>
        </p:nvSpPr>
        <p:spPr>
          <a:xfrm>
            <a:off x="3804531" y="2582704"/>
            <a:ext cx="1002247" cy="20495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right light on a blue background&#10;&#10;AI-generated content may be incorrect.">
            <a:extLst>
              <a:ext uri="{FF2B5EF4-FFF2-40B4-BE49-F238E27FC236}">
                <a16:creationId xmlns:a16="http://schemas.microsoft.com/office/drawing/2014/main" id="{BC6C90C9-2C80-F66B-CDC1-1E579CBDE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396" y="1484006"/>
            <a:ext cx="4600079" cy="23173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864DC3-94B9-EFE0-2788-13C7716C55A8}"/>
              </a:ext>
            </a:extLst>
          </p:cNvPr>
          <p:cNvSpPr txBox="1"/>
          <p:nvPr/>
        </p:nvSpPr>
        <p:spPr>
          <a:xfrm>
            <a:off x="3709820" y="2176759"/>
            <a:ext cx="1457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assume 1e17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BE279CA-57EF-DAD1-2DD2-4EE57C17AFAD}"/>
              </a:ext>
            </a:extLst>
          </p:cNvPr>
          <p:cNvCxnSpPr>
            <a:cxnSpLocks/>
          </p:cNvCxnSpPr>
          <p:nvPr/>
        </p:nvCxnSpPr>
        <p:spPr>
          <a:xfrm>
            <a:off x="6499654" y="2205020"/>
            <a:ext cx="0" cy="755368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1D1F08A-7619-CA4F-20C4-98421F81FCE6}"/>
              </a:ext>
            </a:extLst>
          </p:cNvPr>
          <p:cNvSpPr txBox="1"/>
          <p:nvPr/>
        </p:nvSpPr>
        <p:spPr>
          <a:xfrm>
            <a:off x="6523544" y="1783067"/>
            <a:ext cx="208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Max width: 132 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DF6A92-963F-3736-9026-56ACC1AAD5FD}"/>
              </a:ext>
            </a:extLst>
          </p:cNvPr>
          <p:cNvSpPr txBox="1"/>
          <p:nvPr/>
        </p:nvSpPr>
        <p:spPr>
          <a:xfrm>
            <a:off x="9695935" y="1811737"/>
            <a:ext cx="2496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Need to rely on plasma expansion to reach plasma length ~ 500 um.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ADC32F-CCFE-D568-B14B-BE4A3198453A}"/>
              </a:ext>
            </a:extLst>
          </p:cNvPr>
          <p:cNvSpPr txBox="1"/>
          <p:nvPr/>
        </p:nvSpPr>
        <p:spPr>
          <a:xfrm>
            <a:off x="6042140" y="1076248"/>
            <a:ext cx="2940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Split-step Fourier code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1FC3D5C3-EA17-F642-0CD2-BD848380EF95}"/>
              </a:ext>
            </a:extLst>
          </p:cNvPr>
          <p:cNvSpPr txBox="1">
            <a:spLocks/>
          </p:cNvSpPr>
          <p:nvPr/>
        </p:nvSpPr>
        <p:spPr>
          <a:xfrm>
            <a:off x="115695" y="4021462"/>
            <a:ext cx="11091883" cy="283653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Plasma length measurement ~ </a:t>
            </a:r>
            <a:r>
              <a:rPr lang="en-US" b="1" i="1" dirty="0"/>
              <a:t>400 um</a:t>
            </a:r>
          </a:p>
          <a:p>
            <a:pPr lvl="1"/>
            <a:r>
              <a:rPr lang="en-US" sz="2000" dirty="0"/>
              <a:t>Scan laser height and observe divergence of the witness beam</a:t>
            </a:r>
          </a:p>
          <a:p>
            <a:pPr lvl="1"/>
            <a:endParaRPr lang="en-US" sz="2000" dirty="0"/>
          </a:p>
          <a:p>
            <a:r>
              <a:rPr lang="en-US" dirty="0"/>
              <a:t>Optimize laser timing and height location</a:t>
            </a:r>
          </a:p>
          <a:p>
            <a:pPr lvl="1"/>
            <a:r>
              <a:rPr lang="en-US" sz="2000" dirty="0"/>
              <a:t>Manual 2D scan to find maximum interactions</a:t>
            </a:r>
          </a:p>
          <a:p>
            <a:pPr lvl="1"/>
            <a:r>
              <a:rPr lang="en-US" sz="2000" b="1" dirty="0"/>
              <a:t>Working point (WP) 1</a:t>
            </a:r>
            <a:r>
              <a:rPr lang="en-US" sz="2000" dirty="0"/>
              <a:t>: gas jet at 1.5 cm below e-beam; laser fired 3 ns before e-beam arrival.</a:t>
            </a:r>
          </a:p>
          <a:p>
            <a:pPr lvl="1"/>
            <a:r>
              <a:rPr lang="en-US" sz="2000" dirty="0"/>
              <a:t>WP2: gas jet at 1 cm below e-beam; laser fired 20 ns before e-beam arrival.</a:t>
            </a:r>
          </a:p>
          <a:p>
            <a:pPr lvl="1"/>
            <a:endParaRPr lang="en-US" sz="2000" dirty="0"/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BF16EF3-7B27-B2D6-705B-74248BA55166}"/>
              </a:ext>
            </a:extLst>
          </p:cNvPr>
          <p:cNvCxnSpPr>
            <a:cxnSpLocks/>
          </p:cNvCxnSpPr>
          <p:nvPr/>
        </p:nvCxnSpPr>
        <p:spPr>
          <a:xfrm>
            <a:off x="5516925" y="3398555"/>
            <a:ext cx="3198811" cy="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3A1840-C235-6884-2689-7E7EDBEE71FD}"/>
              </a:ext>
            </a:extLst>
          </p:cNvPr>
          <p:cNvCxnSpPr>
            <a:cxnSpLocks/>
          </p:cNvCxnSpPr>
          <p:nvPr/>
        </p:nvCxnSpPr>
        <p:spPr>
          <a:xfrm flipV="1">
            <a:off x="5516925" y="1711182"/>
            <a:ext cx="0" cy="1687373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C549C88-1ECA-29B3-076C-8D479902BADA}"/>
              </a:ext>
            </a:extLst>
          </p:cNvPr>
          <p:cNvSpPr txBox="1"/>
          <p:nvPr/>
        </p:nvSpPr>
        <p:spPr>
          <a:xfrm>
            <a:off x="8264323" y="3055716"/>
            <a:ext cx="800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Laser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AD9A8A-D11C-1ABE-9292-CDDDBDA94801}"/>
              </a:ext>
            </a:extLst>
          </p:cNvPr>
          <p:cNvSpPr txBox="1"/>
          <p:nvPr/>
        </p:nvSpPr>
        <p:spPr>
          <a:xfrm>
            <a:off x="5525932" y="1542324"/>
            <a:ext cx="9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E-beam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55F648-B0EA-112D-D361-527A6E787C31}"/>
              </a:ext>
            </a:extLst>
          </p:cNvPr>
          <p:cNvSpPr/>
          <p:nvPr/>
        </p:nvSpPr>
        <p:spPr>
          <a:xfrm>
            <a:off x="6886937" y="3669175"/>
            <a:ext cx="625657" cy="225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38FE0DD-31BC-0EF1-4FD0-B06E42F82F55}"/>
              </a:ext>
            </a:extLst>
          </p:cNvPr>
          <p:cNvSpPr/>
          <p:nvPr/>
        </p:nvSpPr>
        <p:spPr>
          <a:xfrm rot="5400000" flipV="1">
            <a:off x="4634612" y="2634550"/>
            <a:ext cx="625657" cy="164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861F02-CB05-3BA3-D4CD-8D3CF12BA6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4973" y="869069"/>
            <a:ext cx="2754953" cy="70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144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1CFEE0-701B-7A7A-9CDE-5A27097B4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21DBF-325B-3546-BAAF-4F6E3B3181FF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700CB9-E29C-8837-D22A-BB61DA1AB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 Electron Imaging Spectrometer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C197C8-5262-48BC-D269-C01C7A0D19B3}"/>
              </a:ext>
            </a:extLst>
          </p:cNvPr>
          <p:cNvGrpSpPr/>
          <p:nvPr/>
        </p:nvGrpSpPr>
        <p:grpSpPr>
          <a:xfrm>
            <a:off x="331375" y="1562303"/>
            <a:ext cx="11585133" cy="1822245"/>
            <a:chOff x="429491" y="1413906"/>
            <a:chExt cx="7988877" cy="12565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853984F-133C-DA5F-9F71-411C6282F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9491" y="1413906"/>
              <a:ext cx="7988877" cy="12565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F4FB9F-AD03-8D16-B40D-14972EBA4F54}"/>
                </a:ext>
              </a:extLst>
            </p:cNvPr>
            <p:cNvSpPr/>
            <p:nvPr/>
          </p:nvSpPr>
          <p:spPr>
            <a:xfrm>
              <a:off x="5586663" y="2624771"/>
              <a:ext cx="2831705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CF9BA77-E79F-9D49-1DBF-8268C5678A18}"/>
              </a:ext>
            </a:extLst>
          </p:cNvPr>
          <p:cNvSpPr txBox="1"/>
          <p:nvPr/>
        </p:nvSpPr>
        <p:spPr>
          <a:xfrm>
            <a:off x="838200" y="3473452"/>
            <a:ext cx="10515600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Quadrupole magnet triplet and spectrometer dipole magnet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Disperses in y, images in x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Image plane at OTR screen near dump, energy setpoint at 10 GeV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Object plane scanned from the gas jet location to gas jet + 50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M12 scan at the gas jet location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2280D-F550-941A-B4F8-3C1B9E1A1198}"/>
              </a:ext>
            </a:extLst>
          </p:cNvPr>
          <p:cNvSpPr txBox="1"/>
          <p:nvPr/>
        </p:nvSpPr>
        <p:spPr>
          <a:xfrm>
            <a:off x="136477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Plasma Lens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6B4ACA-06A0-4892-DEFB-4048B06AF760}"/>
              </a:ext>
            </a:extLst>
          </p:cNvPr>
          <p:cNvCxnSpPr>
            <a:stCxn id="9" idx="2"/>
          </p:cNvCxnSpPr>
          <p:nvPr/>
        </p:nvCxnSpPr>
        <p:spPr>
          <a:xfrm flipH="1">
            <a:off x="1214650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7F6766C-C03D-40CD-BF1F-A84C929A2988}"/>
              </a:ext>
            </a:extLst>
          </p:cNvPr>
          <p:cNvSpPr txBox="1"/>
          <p:nvPr/>
        </p:nvSpPr>
        <p:spPr>
          <a:xfrm>
            <a:off x="8968853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OTR Screen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404774-54DE-247C-FE59-6B27805BEF7B}"/>
              </a:ext>
            </a:extLst>
          </p:cNvPr>
          <p:cNvCxnSpPr>
            <a:stCxn id="12" idx="2"/>
          </p:cNvCxnSpPr>
          <p:nvPr/>
        </p:nvCxnSpPr>
        <p:spPr>
          <a:xfrm flipH="1">
            <a:off x="10047026" y="1224480"/>
            <a:ext cx="1" cy="52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8B525E1-766E-F7D9-57F1-E7AABF44F32F}"/>
              </a:ext>
            </a:extLst>
          </p:cNvPr>
          <p:cNvSpPr txBox="1"/>
          <p:nvPr/>
        </p:nvSpPr>
        <p:spPr>
          <a:xfrm>
            <a:off x="4552664" y="855148"/>
            <a:ext cx="2156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Beam Direction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0FCA5E-0B0B-CA5A-2A3A-000FE5533FB8}"/>
              </a:ext>
            </a:extLst>
          </p:cNvPr>
          <p:cNvCxnSpPr>
            <a:cxnSpLocks/>
          </p:cNvCxnSpPr>
          <p:nvPr/>
        </p:nvCxnSpPr>
        <p:spPr>
          <a:xfrm>
            <a:off x="5091751" y="1264864"/>
            <a:ext cx="10042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741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38641</TotalTime>
  <Words>1262</Words>
  <Application>Microsoft Macintosh PowerPoint</Application>
  <PresentationFormat>Widescreen</PresentationFormat>
  <Paragraphs>235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Cambria Math</vt:lpstr>
      <vt:lpstr>Wingdings</vt:lpstr>
      <vt:lpstr>Office Theme</vt:lpstr>
      <vt:lpstr>Experimental Progress of Passive Plasma Lens at FACET-II</vt:lpstr>
      <vt:lpstr>Thin, Underdense, Passive Plasma Lens (TUPPL)</vt:lpstr>
      <vt:lpstr>Attractive Features of TUPPL</vt:lpstr>
      <vt:lpstr>The Importance of Strong Focusing</vt:lpstr>
      <vt:lpstr>Comparison to other focusing optics</vt:lpstr>
      <vt:lpstr>Experimental Setup</vt:lpstr>
      <vt:lpstr>Electron bunch Characterization</vt:lpstr>
      <vt:lpstr>Plasma Characterization</vt:lpstr>
      <vt:lpstr>FACET-II Electron Imaging Spectrometer</vt:lpstr>
      <vt:lpstr>Image adjustments and data filtering</vt:lpstr>
      <vt:lpstr>Evidence of passive plasma lensing</vt:lpstr>
      <vt:lpstr>Spectrometer chromaticity</vt:lpstr>
      <vt:lpstr>Emittance measurement of the witness bunch</vt:lpstr>
      <vt:lpstr>Preliminary PIC simulation studies</vt:lpstr>
      <vt:lpstr>Beam size evolution in vacuum</vt:lpstr>
      <vt:lpstr>June 2025 Experimental Summary</vt:lpstr>
      <vt:lpstr>Outlook for next runs</vt:lpstr>
      <vt:lpstr>Continued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EmittanceGrowth</dc:title>
  <dc:creator>Robert Ariniello</dc:creator>
  <cp:lastModifiedBy>Shutang Meng</cp:lastModifiedBy>
  <cp:revision>1447</cp:revision>
  <cp:lastPrinted>2023-09-13T22:51:52Z</cp:lastPrinted>
  <dcterms:created xsi:type="dcterms:W3CDTF">2016-01-26T18:12:20Z</dcterms:created>
  <dcterms:modified xsi:type="dcterms:W3CDTF">2025-09-03T21:01:12Z</dcterms:modified>
</cp:coreProperties>
</file>