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ato"/>
      <p:regular r:id="rId33"/>
      <p:bold r:id="rId34"/>
      <p:italic r:id="rId35"/>
      <p:boldItalic r:id="rId36"/>
    </p:embeddedFont>
    <p:embeddedFont>
      <p:font typeface="Lato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Ligh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37" Type="http://schemas.openxmlformats.org/officeDocument/2006/relationships/font" Target="fonts/LatoLight-regular.fntdata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39" Type="http://schemas.openxmlformats.org/officeDocument/2006/relationships/font" Target="fonts/LatoLight-italic.fntdata"/><Relationship Id="rId16" Type="http://schemas.openxmlformats.org/officeDocument/2006/relationships/slide" Target="slides/slide11.xml"/><Relationship Id="rId38" Type="http://schemas.openxmlformats.org/officeDocument/2006/relationships/font" Target="fonts/LatoLigh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aebd5a1bc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6aebd5a1bc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aebd5a1bc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6aebd5a1bc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aebd5a1bc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aebd5a1bc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6aebd5a1bc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6aebd5a1bc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aebd5a1bc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6aebd5a1bc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6aebd5a1bc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6aebd5a1bc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6aebd5a1bc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6aebd5a1bc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aebd5a1bc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6aebd5a1bc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6aebd5a1bc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6aebd5a1bc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6aebd5a1bc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6aebd5a1bc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aebd5a1bc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aebd5a1bc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6aebd5a1bc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6aebd5a1bc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6aebd5a1bc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6aebd5a1bc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6aebd5a1bc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6aebd5a1bc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6aebd5a1bc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6aebd5a1bc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6aebd5a1bc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6aebd5a1bc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6aebd5a1bc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6aebd5a1bc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6aebd5a1bc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6aebd5a1bc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6aebd5a1bc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6aebd5a1bc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6aebd5a1b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6aebd5a1b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twins, surrogate models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aebd5a1b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aebd5a1b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aebd5a1b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aebd5a1b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aebd5a1b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6aebd5a1b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aebd5a1bc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6aebd5a1bc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aebd5a1bc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aebd5a1bc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6aebd5a1bc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6aebd5a1bc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33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12.png"/><Relationship Id="rId6" Type="http://schemas.openxmlformats.org/officeDocument/2006/relationships/image" Target="../media/image40.png"/><Relationship Id="rId7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11" Type="http://schemas.openxmlformats.org/officeDocument/2006/relationships/image" Target="../media/image34.png"/><Relationship Id="rId10" Type="http://schemas.openxmlformats.org/officeDocument/2006/relationships/image" Target="../media/image43.png"/><Relationship Id="rId9" Type="http://schemas.openxmlformats.org/officeDocument/2006/relationships/image" Target="../media/image39.png"/><Relationship Id="rId5" Type="http://schemas.openxmlformats.org/officeDocument/2006/relationships/image" Target="../media/image25.png"/><Relationship Id="rId6" Type="http://schemas.openxmlformats.org/officeDocument/2006/relationships/image" Target="../media/image18.png"/><Relationship Id="rId7" Type="http://schemas.openxmlformats.org/officeDocument/2006/relationships/image" Target="../media/image58.png"/><Relationship Id="rId8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6.png"/><Relationship Id="rId7" Type="http://schemas.openxmlformats.org/officeDocument/2006/relationships/image" Target="../media/image30.png"/><Relationship Id="rId8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41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37.png"/><Relationship Id="rId13" Type="http://schemas.openxmlformats.org/officeDocument/2006/relationships/image" Target="../media/image41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5" Type="http://schemas.openxmlformats.org/officeDocument/2006/relationships/image" Target="../media/image55.png"/><Relationship Id="rId14" Type="http://schemas.openxmlformats.org/officeDocument/2006/relationships/image" Target="../media/image61.png"/><Relationship Id="rId5" Type="http://schemas.openxmlformats.org/officeDocument/2006/relationships/image" Target="../media/image36.png"/><Relationship Id="rId6" Type="http://schemas.openxmlformats.org/officeDocument/2006/relationships/image" Target="../media/image30.png"/><Relationship Id="rId7" Type="http://schemas.openxmlformats.org/officeDocument/2006/relationships/image" Target="../media/image64.jpg"/><Relationship Id="rId8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Relationship Id="rId4" Type="http://schemas.openxmlformats.org/officeDocument/2006/relationships/image" Target="../media/image12.png"/><Relationship Id="rId5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2479601" y="555557"/>
            <a:ext cx="4184775" cy="4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211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PCA and similar for compression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1064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Fred Poitevin - 06/27/2025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082100" y="4804800"/>
            <a:ext cx="206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Lato Light"/>
                <a:ea typeface="Lato Light"/>
                <a:cs typeface="Lato Light"/>
                <a:sym typeface="Lato Light"/>
              </a:rPr>
              <a:t>https://lcls-mlcv.github.io/</a:t>
            </a:r>
            <a:endParaRPr sz="1000">
              <a:solidFill>
                <a:srgbClr val="59595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31108" l="0" r="0" t="26101"/>
          <a:stretch/>
        </p:blipFill>
        <p:spPr>
          <a:xfrm>
            <a:off x="0" y="4734725"/>
            <a:ext cx="1501600" cy="4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2" title="image3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3075" y="876725"/>
            <a:ext cx="7649676" cy="38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2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PyPCA: Parallelized pytorch-based Incremental PCA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22"/>
          <p:cNvPicPr preferRelativeResize="0"/>
          <p:nvPr/>
        </p:nvPicPr>
        <p:blipFill rotWithShape="1">
          <a:blip r:embed="rId4">
            <a:alphaModFix/>
          </a:blip>
          <a:srcRect b="34554" l="0" r="0" t="0"/>
          <a:stretch/>
        </p:blipFill>
        <p:spPr>
          <a:xfrm>
            <a:off x="8082300" y="57275"/>
            <a:ext cx="1014875" cy="12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3550" y="1395800"/>
            <a:ext cx="2355725" cy="176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6626" y="3102300"/>
            <a:ext cx="1937124" cy="181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can we do with this?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 b="34554" l="0" r="0" t="0"/>
          <a:stretch/>
        </p:blipFill>
        <p:spPr>
          <a:xfrm>
            <a:off x="8082300" y="57275"/>
            <a:ext cx="1014875" cy="12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700" y="550950"/>
            <a:ext cx="2434925" cy="19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3"/>
          <p:cNvSpPr txBox="1"/>
          <p:nvPr/>
        </p:nvSpPr>
        <p:spPr>
          <a:xfrm>
            <a:off x="815925" y="809800"/>
            <a:ext cx="3822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</a:t>
            </a:r>
            <a:r>
              <a:rPr lang="en" sz="1800">
                <a:solidFill>
                  <a:schemeClr val="dk2"/>
                </a:solidFill>
              </a:rPr>
              <a:t>Data exploration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</a:t>
            </a:r>
            <a:r>
              <a:rPr lang="en" sz="1800">
                <a:solidFill>
                  <a:schemeClr val="dk2"/>
                </a:solidFill>
              </a:rPr>
              <a:t>Featurization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22" name="Google Shape;32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375" y="1506300"/>
            <a:ext cx="2154275" cy="106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2375" y="422028"/>
            <a:ext cx="2154275" cy="10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3" title="image4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5900" y="2679725"/>
            <a:ext cx="3005525" cy="225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 title="image4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0350" y="2902626"/>
            <a:ext cx="2551950" cy="192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4" title="image6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025" y="393950"/>
            <a:ext cx="3010674" cy="301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 title="image61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5575" y="393950"/>
            <a:ext cx="3010676" cy="30106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4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can we do with this?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3" name="Google Shape;333;p24"/>
          <p:cNvPicPr preferRelativeResize="0"/>
          <p:nvPr/>
        </p:nvPicPr>
        <p:blipFill rotWithShape="1">
          <a:blip r:embed="rId5">
            <a:alphaModFix/>
          </a:blip>
          <a:srcRect b="34554" l="0" r="0" t="0"/>
          <a:stretch/>
        </p:blipFill>
        <p:spPr>
          <a:xfrm>
            <a:off x="8082300" y="57275"/>
            <a:ext cx="1014875" cy="1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4"/>
          <p:cNvSpPr txBox="1"/>
          <p:nvPr/>
        </p:nvSpPr>
        <p:spPr>
          <a:xfrm>
            <a:off x="815925" y="809800"/>
            <a:ext cx="3822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Denoising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5" name="Google Shape;335;p24" title="image5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6400" y="3310375"/>
            <a:ext cx="2964625" cy="17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4" title="image6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1400" y="3310375"/>
            <a:ext cx="3557578" cy="177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can we do with this?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25"/>
          <p:cNvSpPr txBox="1"/>
          <p:nvPr/>
        </p:nvSpPr>
        <p:spPr>
          <a:xfrm>
            <a:off x="815925" y="809800"/>
            <a:ext cx="2123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Steering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43" name="Google Shape;343;p25"/>
          <p:cNvSpPr/>
          <p:nvPr/>
        </p:nvSpPr>
        <p:spPr>
          <a:xfrm rot="-5400000">
            <a:off x="3729731" y="2395834"/>
            <a:ext cx="1509300" cy="2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image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4" name="Google Shape;344;p25"/>
          <p:cNvSpPr/>
          <p:nvPr/>
        </p:nvSpPr>
        <p:spPr>
          <a:xfrm rot="-5400000">
            <a:off x="4311581" y="2395834"/>
            <a:ext cx="1509300" cy="2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background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5" name="Google Shape;345;p25"/>
          <p:cNvSpPr/>
          <p:nvPr/>
        </p:nvSpPr>
        <p:spPr>
          <a:xfrm rot="-5400000">
            <a:off x="4893431" y="2395834"/>
            <a:ext cx="1509300" cy="2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signal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6" name="Google Shape;346;p25"/>
          <p:cNvSpPr txBox="1"/>
          <p:nvPr/>
        </p:nvSpPr>
        <p:spPr>
          <a:xfrm>
            <a:off x="4546575" y="2278825"/>
            <a:ext cx="49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=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47" name="Google Shape;347;p25"/>
          <p:cNvSpPr txBox="1"/>
          <p:nvPr/>
        </p:nvSpPr>
        <p:spPr>
          <a:xfrm>
            <a:off x="5106200" y="2278825"/>
            <a:ext cx="49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+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48" name="Google Shape;348;p25"/>
          <p:cNvCxnSpPr>
            <a:stCxn id="349" idx="3"/>
            <a:endCxn id="343" idx="0"/>
          </p:cNvCxnSpPr>
          <p:nvPr/>
        </p:nvCxnSpPr>
        <p:spPr>
          <a:xfrm>
            <a:off x="1924600" y="2509675"/>
            <a:ext cx="2445900" cy="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49" name="Google Shape;349;p25"/>
          <p:cNvSpPr txBox="1"/>
          <p:nvPr/>
        </p:nvSpPr>
        <p:spPr>
          <a:xfrm>
            <a:off x="280900" y="2140225"/>
            <a:ext cx="1643700" cy="738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Beam Delivery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2249350" y="938600"/>
            <a:ext cx="1643700" cy="738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Laser Delivery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1" name="Google Shape;351;p25"/>
          <p:cNvSpPr txBox="1"/>
          <p:nvPr/>
        </p:nvSpPr>
        <p:spPr>
          <a:xfrm>
            <a:off x="2249050" y="3455100"/>
            <a:ext cx="1643700" cy="738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Sample</a:t>
            </a:r>
            <a:r>
              <a:rPr lang="en" sz="1800">
                <a:solidFill>
                  <a:schemeClr val="dk2"/>
                </a:solidFill>
              </a:rPr>
              <a:t> Delivery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52" name="Google Shape;352;p25"/>
          <p:cNvCxnSpPr>
            <a:stCxn id="350" idx="2"/>
          </p:cNvCxnSpPr>
          <p:nvPr/>
        </p:nvCxnSpPr>
        <p:spPr>
          <a:xfrm flipH="1">
            <a:off x="3070600" y="1677500"/>
            <a:ext cx="600" cy="810300"/>
          </a:xfrm>
          <a:prstGeom prst="straightConnector1">
            <a:avLst/>
          </a:prstGeom>
          <a:noFill/>
          <a:ln cap="flat" cmpd="sng" w="38100">
            <a:solidFill>
              <a:srgbClr val="8C1515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3" name="Google Shape;353;p25"/>
          <p:cNvCxnSpPr>
            <a:stCxn id="351" idx="0"/>
          </p:cNvCxnSpPr>
          <p:nvPr/>
        </p:nvCxnSpPr>
        <p:spPr>
          <a:xfrm rot="10800000">
            <a:off x="3070600" y="2547000"/>
            <a:ext cx="300" cy="9081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4" name="Google Shape;354;p25"/>
          <p:cNvCxnSpPr>
            <a:stCxn id="344" idx="3"/>
            <a:endCxn id="350" idx="3"/>
          </p:cNvCxnSpPr>
          <p:nvPr/>
        </p:nvCxnSpPr>
        <p:spPr>
          <a:xfrm flipH="1" rot="5400000">
            <a:off x="4256081" y="944884"/>
            <a:ext cx="447000" cy="11733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25"/>
          <p:cNvCxnSpPr>
            <a:stCxn id="344" idx="1"/>
            <a:endCxn id="351" idx="3"/>
          </p:cNvCxnSpPr>
          <p:nvPr/>
        </p:nvCxnSpPr>
        <p:spPr>
          <a:xfrm rot="5400000">
            <a:off x="4199381" y="2957584"/>
            <a:ext cx="560100" cy="11736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25"/>
          <p:cNvCxnSpPr>
            <a:stCxn id="344" idx="1"/>
            <a:endCxn id="349" idx="1"/>
          </p:cNvCxnSpPr>
          <p:nvPr/>
        </p:nvCxnSpPr>
        <p:spPr>
          <a:xfrm flipH="1" rot="5400000">
            <a:off x="2296181" y="494284"/>
            <a:ext cx="754800" cy="4785300"/>
          </a:xfrm>
          <a:prstGeom prst="bentConnector4">
            <a:avLst>
              <a:gd fmla="val -144309" name="adj1"/>
              <a:gd fmla="val 104977" name="adj2"/>
            </a:avLst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57" name="Google Shape;357;p25"/>
          <p:cNvSpPr txBox="1"/>
          <p:nvPr/>
        </p:nvSpPr>
        <p:spPr>
          <a:xfrm>
            <a:off x="5930650" y="809800"/>
            <a:ext cx="30834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Opportunities for on-chip inference informing controls: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- veto-ing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- alignment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tuning (speed, power)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Opportunities for on-chip inference informing analysis: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- background-inferred metadata (Temperature, …)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cleaner signal simplifies algorithms. Speed-up.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cleaner signal is easier to simulate. Helps Digital Twinning!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151" y="1489377"/>
            <a:ext cx="5754798" cy="19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6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can we do with this?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815925" y="809800"/>
            <a:ext cx="592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End-to-end analysis for X-ray Crystallography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5" name="Google Shape;365;p26"/>
          <p:cNvSpPr/>
          <p:nvPr/>
        </p:nvSpPr>
        <p:spPr>
          <a:xfrm>
            <a:off x="4783034" y="2228650"/>
            <a:ext cx="148200" cy="170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6"/>
          <p:cNvSpPr/>
          <p:nvPr/>
        </p:nvSpPr>
        <p:spPr>
          <a:xfrm>
            <a:off x="4742925" y="1941925"/>
            <a:ext cx="148200" cy="170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6"/>
          <p:cNvSpPr/>
          <p:nvPr/>
        </p:nvSpPr>
        <p:spPr>
          <a:xfrm>
            <a:off x="5041250" y="2515375"/>
            <a:ext cx="148200" cy="170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6"/>
          <p:cNvSpPr/>
          <p:nvPr/>
        </p:nvSpPr>
        <p:spPr>
          <a:xfrm>
            <a:off x="5123925" y="2802100"/>
            <a:ext cx="148200" cy="170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9" name="Google Shape;369;p26"/>
          <p:cNvGrpSpPr/>
          <p:nvPr/>
        </p:nvGrpSpPr>
        <p:grpSpPr>
          <a:xfrm>
            <a:off x="3790575" y="1230550"/>
            <a:ext cx="952415" cy="796575"/>
            <a:chOff x="3790575" y="1230550"/>
            <a:chExt cx="952415" cy="796575"/>
          </a:xfrm>
        </p:grpSpPr>
        <p:pic>
          <p:nvPicPr>
            <p:cNvPr id="370" name="Google Shape;370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0575" y="1230550"/>
              <a:ext cx="629015" cy="6595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1" name="Google Shape;371;p26"/>
            <p:cNvCxnSpPr>
              <a:stCxn id="370" idx="3"/>
              <a:endCxn id="366" idx="2"/>
            </p:cNvCxnSpPr>
            <p:nvPr/>
          </p:nvCxnSpPr>
          <p:spPr>
            <a:xfrm>
              <a:off x="4419590" y="1560325"/>
              <a:ext cx="323400" cy="466800"/>
            </a:xfrm>
            <a:prstGeom prst="bentConnector3">
              <a:avLst>
                <a:gd fmla="val 4999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72" name="Google Shape;372;p26"/>
          <p:cNvGrpSpPr/>
          <p:nvPr/>
        </p:nvGrpSpPr>
        <p:grpSpPr>
          <a:xfrm>
            <a:off x="69721" y="2313997"/>
            <a:ext cx="4713300" cy="2794800"/>
            <a:chOff x="69721" y="2313997"/>
            <a:chExt cx="4713300" cy="2794800"/>
          </a:xfrm>
        </p:grpSpPr>
        <p:pic>
          <p:nvPicPr>
            <p:cNvPr id="373" name="Google Shape;373;p26"/>
            <p:cNvPicPr preferRelativeResize="0"/>
            <p:nvPr/>
          </p:nvPicPr>
          <p:blipFill rotWithShape="1">
            <a:blip r:embed="rId5">
              <a:alphaModFix/>
            </a:blip>
            <a:srcRect b="0" l="0" r="0" t="41537"/>
            <a:stretch/>
          </p:blipFill>
          <p:spPr>
            <a:xfrm>
              <a:off x="101858" y="3350797"/>
              <a:ext cx="4088202" cy="1134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6"/>
            <p:cNvPicPr preferRelativeResize="0"/>
            <p:nvPr/>
          </p:nvPicPr>
          <p:blipFill rotWithShape="1">
            <a:blip r:embed="rId6">
              <a:alphaModFix/>
            </a:blip>
            <a:srcRect b="59256" l="53967" r="0" t="0"/>
            <a:stretch/>
          </p:blipFill>
          <p:spPr>
            <a:xfrm>
              <a:off x="2598909" y="4365422"/>
              <a:ext cx="1754772" cy="74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6546" y="4365422"/>
              <a:ext cx="973247" cy="74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65421" y="4406497"/>
              <a:ext cx="1136686" cy="659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26"/>
            <p:cNvSpPr/>
            <p:nvPr/>
          </p:nvSpPr>
          <p:spPr>
            <a:xfrm>
              <a:off x="69721" y="3350797"/>
              <a:ext cx="4309200" cy="17580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78" name="Google Shape;378;p26"/>
            <p:cNvCxnSpPr>
              <a:stCxn id="377" idx="3"/>
              <a:endCxn id="365" idx="2"/>
            </p:cNvCxnSpPr>
            <p:nvPr/>
          </p:nvCxnSpPr>
          <p:spPr>
            <a:xfrm flipH="1" rot="10800000">
              <a:off x="4378921" y="2313997"/>
              <a:ext cx="404100" cy="1915800"/>
            </a:xfrm>
            <a:prstGeom prst="bentConnector3">
              <a:avLst>
                <a:gd fmla="val 37702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79" name="Google Shape;379;p26"/>
          <p:cNvGrpSpPr/>
          <p:nvPr/>
        </p:nvGrpSpPr>
        <p:grpSpPr>
          <a:xfrm>
            <a:off x="5189599" y="551350"/>
            <a:ext cx="2131850" cy="2049375"/>
            <a:chOff x="5189599" y="551350"/>
            <a:chExt cx="2131850" cy="2049375"/>
          </a:xfrm>
        </p:grpSpPr>
        <p:pic>
          <p:nvPicPr>
            <p:cNvPr id="380" name="Google Shape;380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120199" y="551350"/>
              <a:ext cx="1201250" cy="14149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1" name="Google Shape;381;p26"/>
            <p:cNvCxnSpPr>
              <a:stCxn id="380" idx="1"/>
              <a:endCxn id="367" idx="6"/>
            </p:cNvCxnSpPr>
            <p:nvPr/>
          </p:nvCxnSpPr>
          <p:spPr>
            <a:xfrm flipH="1">
              <a:off x="5189599" y="1258825"/>
              <a:ext cx="930600" cy="1341900"/>
            </a:xfrm>
            <a:prstGeom prst="bentConnector3">
              <a:avLst>
                <a:gd fmla="val 7288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82" name="Google Shape;382;p26"/>
          <p:cNvGrpSpPr/>
          <p:nvPr/>
        </p:nvGrpSpPr>
        <p:grpSpPr>
          <a:xfrm>
            <a:off x="5272200" y="2887312"/>
            <a:ext cx="2423525" cy="1668237"/>
            <a:chOff x="5272200" y="2887312"/>
            <a:chExt cx="2423525" cy="1668237"/>
          </a:xfrm>
        </p:grpSpPr>
        <p:pic>
          <p:nvPicPr>
            <p:cNvPr id="383" name="Google Shape;383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65800" y="3599275"/>
              <a:ext cx="875500" cy="956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7875" y="3646550"/>
              <a:ext cx="817850" cy="8617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5" name="Google Shape;385;p26"/>
            <p:cNvCxnSpPr>
              <a:stCxn id="383" idx="1"/>
              <a:endCxn id="368" idx="6"/>
            </p:cNvCxnSpPr>
            <p:nvPr/>
          </p:nvCxnSpPr>
          <p:spPr>
            <a:xfrm rot="10800000">
              <a:off x="5272200" y="2887312"/>
              <a:ext cx="693600" cy="1190100"/>
            </a:xfrm>
            <a:prstGeom prst="bentConnector3">
              <a:avLst>
                <a:gd fmla="val 62713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can we do with this?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815925" y="809800"/>
            <a:ext cx="592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End-to-end analysis for X-ray Crystallography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92" name="Google Shape;3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74" y="1377150"/>
            <a:ext cx="5636799" cy="327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4015" y="146672"/>
            <a:ext cx="2105685" cy="663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27"/>
          <p:cNvGrpSpPr/>
          <p:nvPr/>
        </p:nvGrpSpPr>
        <p:grpSpPr>
          <a:xfrm>
            <a:off x="8085032" y="932933"/>
            <a:ext cx="874661" cy="2070234"/>
            <a:chOff x="7355313" y="785250"/>
            <a:chExt cx="1120068" cy="2619223"/>
          </a:xfrm>
        </p:grpSpPr>
        <p:pic>
          <p:nvPicPr>
            <p:cNvPr id="395" name="Google Shape;395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55313" y="785250"/>
              <a:ext cx="1120064" cy="39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55313" y="1183794"/>
              <a:ext cx="1120067" cy="156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88373" y="2750523"/>
              <a:ext cx="653950" cy="653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8" name="Google Shape;39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26400" y="932925"/>
            <a:ext cx="932950" cy="95581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7"/>
          <p:cNvSpPr txBox="1"/>
          <p:nvPr/>
        </p:nvSpPr>
        <p:spPr>
          <a:xfrm>
            <a:off x="6234200" y="3126300"/>
            <a:ext cx="2834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Background subtraction becomes critical when signal is diffuse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8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can we do with this?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28"/>
          <p:cNvSpPr txBox="1"/>
          <p:nvPr/>
        </p:nvSpPr>
        <p:spPr>
          <a:xfrm>
            <a:off x="815925" y="809800"/>
            <a:ext cx="592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 End-to-end analysis for X-ray Single Particle Imaging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06" name="Google Shape;4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75" y="1355574"/>
            <a:ext cx="5296975" cy="17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450" y="3197250"/>
            <a:ext cx="3993876" cy="18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8875" y="483825"/>
            <a:ext cx="1072600" cy="1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0550" y="1030925"/>
            <a:ext cx="1408150" cy="15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68700" y="1857750"/>
            <a:ext cx="949616" cy="10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8"/>
          <p:cNvSpPr txBox="1"/>
          <p:nvPr/>
        </p:nvSpPr>
        <p:spPr>
          <a:xfrm>
            <a:off x="6086125" y="3415075"/>
            <a:ext cx="2834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End goal: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Reconstruct on the fly - ultimate data reduction.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0808" y="56150"/>
            <a:ext cx="24848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9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 you!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8" name="Google Shape;418;p29"/>
          <p:cNvGrpSpPr/>
          <p:nvPr/>
        </p:nvGrpSpPr>
        <p:grpSpPr>
          <a:xfrm>
            <a:off x="5477763" y="798250"/>
            <a:ext cx="1120068" cy="2619223"/>
            <a:chOff x="7355313" y="785250"/>
            <a:chExt cx="1120068" cy="2619223"/>
          </a:xfrm>
        </p:grpSpPr>
        <p:pic>
          <p:nvPicPr>
            <p:cNvPr id="419" name="Google Shape;419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55313" y="785250"/>
              <a:ext cx="1120064" cy="39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55313" y="1183794"/>
              <a:ext cx="1120067" cy="156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88373" y="2750523"/>
              <a:ext cx="653950" cy="653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Google Shape;422;p29"/>
          <p:cNvGrpSpPr/>
          <p:nvPr/>
        </p:nvGrpSpPr>
        <p:grpSpPr>
          <a:xfrm>
            <a:off x="302550" y="798250"/>
            <a:ext cx="5081175" cy="2168350"/>
            <a:chOff x="372775" y="869725"/>
            <a:chExt cx="5081175" cy="2168350"/>
          </a:xfrm>
        </p:grpSpPr>
        <p:pic>
          <p:nvPicPr>
            <p:cNvPr id="423" name="Google Shape;423;p29" title="2025_0415_LCLS_Data_Systems_Division_Gensheimer-2.jpg"/>
            <p:cNvPicPr preferRelativeResize="0"/>
            <p:nvPr/>
          </p:nvPicPr>
          <p:blipFill rotWithShape="1">
            <a:blip r:embed="rId7">
              <a:alphaModFix/>
            </a:blip>
            <a:srcRect b="0" l="0" r="0" t="35975"/>
            <a:stretch/>
          </p:blipFill>
          <p:spPr>
            <a:xfrm>
              <a:off x="372775" y="869725"/>
              <a:ext cx="5081175" cy="216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2775" y="869725"/>
              <a:ext cx="1765751" cy="223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5" name="Google Shape;425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544" y="3411019"/>
            <a:ext cx="2875125" cy="9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2545" y="3049069"/>
            <a:ext cx="2875125" cy="35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29"/>
          <p:cNvGrpSpPr/>
          <p:nvPr/>
        </p:nvGrpSpPr>
        <p:grpSpPr>
          <a:xfrm>
            <a:off x="4724825" y="3561250"/>
            <a:ext cx="1794226" cy="835826"/>
            <a:chOff x="3270150" y="3188100"/>
            <a:chExt cx="1794226" cy="835826"/>
          </a:xfrm>
        </p:grpSpPr>
        <p:pic>
          <p:nvPicPr>
            <p:cNvPr id="428" name="Google Shape;428;p2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303491" y="3453325"/>
              <a:ext cx="1727557" cy="57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2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270150" y="3188100"/>
              <a:ext cx="1794226" cy="265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0" name="Google Shape;430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30500" y="3119650"/>
            <a:ext cx="1241500" cy="1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24400" y="4477053"/>
            <a:ext cx="1794251" cy="6283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29"/>
          <p:cNvGrpSpPr/>
          <p:nvPr/>
        </p:nvGrpSpPr>
        <p:grpSpPr>
          <a:xfrm>
            <a:off x="4620653" y="4477049"/>
            <a:ext cx="1794252" cy="666585"/>
            <a:chOff x="4412400" y="3739375"/>
            <a:chExt cx="3689600" cy="1311400"/>
          </a:xfrm>
        </p:grpSpPr>
        <p:pic>
          <p:nvPicPr>
            <p:cNvPr id="433" name="Google Shape;433;p2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412400" y="3739375"/>
              <a:ext cx="3649726" cy="1268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29"/>
            <p:cNvSpPr/>
            <p:nvPr/>
          </p:nvSpPr>
          <p:spPr>
            <a:xfrm>
              <a:off x="5703800" y="4347875"/>
              <a:ext cx="2398200" cy="70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7" name="Google Shape;4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533775" y="3059550"/>
            <a:ext cx="54771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-266700" lvl="0" marL="2540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Char char="●"/>
            </a:pPr>
            <a:r>
              <a:rPr b="1"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LCLS-II Upgrade: </a:t>
            </a:r>
            <a:r>
              <a:rPr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greater data </a:t>
            </a:r>
            <a:r>
              <a:rPr i="1"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velocity</a:t>
            </a:r>
            <a:r>
              <a:rPr lang="en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volume, </a:t>
            </a:r>
            <a:r>
              <a:rPr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r>
              <a:rPr i="1"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complexity</a:t>
            </a:r>
            <a:endParaRPr sz="14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indent="52070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Data Rates</a:t>
            </a:r>
            <a:r>
              <a:rPr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120 Hz to 1 MHz (</a:t>
            </a:r>
            <a:r>
              <a:rPr b="1"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10000x</a:t>
            </a: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52070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Raw Data Volumes</a:t>
            </a:r>
            <a:r>
              <a:rPr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2 GB/s to 200 GB/s (</a:t>
            </a:r>
            <a:r>
              <a:rPr b="1"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100x</a:t>
            </a: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52070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Recorded Data Volumes</a:t>
            </a:r>
            <a:r>
              <a:rPr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 GB/s to 20 GB/s (</a:t>
            </a:r>
            <a:r>
              <a:rPr b="1" lang="en" sz="1400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10x</a:t>
            </a: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52070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85F4"/>
                </a:solidFill>
                <a:latin typeface="Lato"/>
                <a:ea typeface="Lato"/>
                <a:cs typeface="Lato"/>
                <a:sym typeface="Lato"/>
              </a:rPr>
              <a:t>Computational Requirements: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80% ~1 PF, 20% ~1 ExaFLOP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66700" lvl="0" marL="2540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Char char="●"/>
            </a:pPr>
            <a:r>
              <a:rPr b="1"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Fast Feedback:</a:t>
            </a:r>
            <a:r>
              <a:rPr lang="en"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 real-time analysis (sec/min) is essential to the users’ ability to make informed decisions during experiments. 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2456550" y="979900"/>
            <a:ext cx="3382100" cy="2009400"/>
            <a:chOff x="5854600" y="411325"/>
            <a:chExt cx="3382100" cy="2009400"/>
          </a:xfrm>
        </p:grpSpPr>
        <p:sp>
          <p:nvSpPr>
            <p:cNvPr id="65" name="Google Shape;65;p14"/>
            <p:cNvSpPr txBox="1"/>
            <p:nvPr/>
          </p:nvSpPr>
          <p:spPr>
            <a:xfrm>
              <a:off x="8483400" y="697200"/>
              <a:ext cx="7533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C1515"/>
                  </a:solidFill>
                  <a:latin typeface="Lato"/>
                  <a:ea typeface="Lato"/>
                  <a:cs typeface="Lato"/>
                  <a:sym typeface="Lato"/>
                </a:rPr>
                <a:t>1 TB/s</a:t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66" name="Google Shape;66;p14"/>
            <p:cNvPicPr preferRelativeResize="0"/>
            <p:nvPr/>
          </p:nvPicPr>
          <p:blipFill rotWithShape="1">
            <a:blip r:embed="rId3">
              <a:alphaModFix/>
            </a:blip>
            <a:srcRect b="0" l="8147" r="0" t="0"/>
            <a:stretch/>
          </p:blipFill>
          <p:spPr>
            <a:xfrm>
              <a:off x="6088025" y="748250"/>
              <a:ext cx="2950800" cy="167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14"/>
            <p:cNvSpPr txBox="1"/>
            <p:nvPr/>
          </p:nvSpPr>
          <p:spPr>
            <a:xfrm>
              <a:off x="6699677" y="666675"/>
              <a:ext cx="1851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Lato"/>
                  <a:ea typeface="Lato"/>
                  <a:cs typeface="Lato"/>
                  <a:sym typeface="Lato"/>
                </a:rPr>
                <a:t>LCLS Data Throughput</a:t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6397013" y="971100"/>
              <a:ext cx="17727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C1515"/>
                  </a:solidFill>
                  <a:latin typeface="Lato"/>
                  <a:ea typeface="Lato"/>
                  <a:cs typeface="Lato"/>
                  <a:sym typeface="Lato"/>
                </a:rPr>
                <a:t>250 GB/s</a:t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14"/>
            <p:cNvSpPr txBox="1"/>
            <p:nvPr/>
          </p:nvSpPr>
          <p:spPr>
            <a:xfrm>
              <a:off x="7155824" y="901350"/>
              <a:ext cx="17727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C1515"/>
                  </a:solidFill>
                  <a:latin typeface="Lato"/>
                  <a:ea typeface="Lato"/>
                  <a:cs typeface="Lato"/>
                  <a:sym typeface="Lato"/>
                </a:rPr>
                <a:t>Detector Output</a:t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70;p14"/>
            <p:cNvSpPr txBox="1"/>
            <p:nvPr/>
          </p:nvSpPr>
          <p:spPr>
            <a:xfrm>
              <a:off x="7390300" y="1297263"/>
              <a:ext cx="17727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1155CC"/>
                  </a:solidFill>
                  <a:latin typeface="Lato"/>
                  <a:ea typeface="Lato"/>
                  <a:cs typeface="Lato"/>
                  <a:sym typeface="Lato"/>
                </a:rPr>
                <a:t>Processed Data</a:t>
              </a:r>
              <a:endParaRPr b="1" sz="12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" name="Google Shape;71;p14"/>
            <p:cNvSpPr txBox="1"/>
            <p:nvPr/>
          </p:nvSpPr>
          <p:spPr>
            <a:xfrm rot="-5400000">
              <a:off x="5063050" y="1202875"/>
              <a:ext cx="1956000" cy="3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Lato"/>
                  <a:ea typeface="Lato"/>
                  <a:cs typeface="Lato"/>
                  <a:sym typeface="Lato"/>
                </a:rPr>
                <a:t>Throughtput (GB/s)</a:t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1300" y="108875"/>
            <a:ext cx="1742051" cy="8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1" name="Google Shape;4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2" name="Google Shape;48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9" name="Google Shape;4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6" name="Google Shape;4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3" name="Google Shape;5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5"/>
          <p:cNvGrpSpPr/>
          <p:nvPr/>
        </p:nvGrpSpPr>
        <p:grpSpPr>
          <a:xfrm>
            <a:off x="2534225" y="3046060"/>
            <a:ext cx="3230575" cy="1509300"/>
            <a:chOff x="2502475" y="3391060"/>
            <a:chExt cx="3230575" cy="1509300"/>
          </a:xfrm>
        </p:grpSpPr>
        <p:sp>
          <p:nvSpPr>
            <p:cNvPr id="78" name="Google Shape;78;p15"/>
            <p:cNvSpPr/>
            <p:nvPr/>
          </p:nvSpPr>
          <p:spPr>
            <a:xfrm>
              <a:off x="2502475" y="3622960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Model </a:t>
              </a:r>
              <a:endParaRPr>
                <a:solidFill>
                  <a:schemeClr val="lt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of the Sample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 rot="-5400000">
              <a:off x="3744525" y="3178260"/>
              <a:ext cx="1505100" cy="1930800"/>
            </a:xfrm>
            <a:prstGeom prst="trapezoid">
              <a:avLst>
                <a:gd fmla="val 25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 rot="-5400000">
              <a:off x="4864550" y="4031860"/>
              <a:ext cx="1509300" cy="227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reconstructed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1" name="Google Shape;81;p15"/>
            <p:cNvSpPr txBox="1"/>
            <p:nvPr/>
          </p:nvSpPr>
          <p:spPr>
            <a:xfrm>
              <a:off x="3927975" y="3560013"/>
              <a:ext cx="1138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Simulation</a:t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82" name="Google Shape;82;p15"/>
          <p:cNvGrpSpPr/>
          <p:nvPr/>
        </p:nvGrpSpPr>
        <p:grpSpPr>
          <a:xfrm>
            <a:off x="1652388" y="524922"/>
            <a:ext cx="2593412" cy="2224850"/>
            <a:chOff x="1620638" y="869922"/>
            <a:chExt cx="2593412" cy="2224850"/>
          </a:xfrm>
        </p:grpSpPr>
        <p:cxnSp>
          <p:nvCxnSpPr>
            <p:cNvPr id="83" name="Google Shape;83;p15"/>
            <p:cNvCxnSpPr/>
            <p:nvPr/>
          </p:nvCxnSpPr>
          <p:spPr>
            <a:xfrm flipH="1">
              <a:off x="1816350" y="1285875"/>
              <a:ext cx="1103100" cy="1129800"/>
            </a:xfrm>
            <a:prstGeom prst="straightConnector1">
              <a:avLst/>
            </a:prstGeom>
            <a:noFill/>
            <a:ln cap="flat" cmpd="sng" w="19050">
              <a:solidFill>
                <a:srgbClr val="8A191B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84" name="Google Shape;84;p15"/>
            <p:cNvSpPr/>
            <p:nvPr/>
          </p:nvSpPr>
          <p:spPr>
            <a:xfrm>
              <a:off x="2789775" y="1164447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208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215800" y="1746410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208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3075850" y="869922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8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937525" y="2049272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8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502475" y="1446947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49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Sample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9" name="Google Shape;89;p15"/>
            <p:cNvSpPr txBox="1"/>
            <p:nvPr/>
          </p:nvSpPr>
          <p:spPr>
            <a:xfrm rot="-2751291">
              <a:off x="1544240" y="1476278"/>
              <a:ext cx="1450296" cy="4003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8A191B"/>
                  </a:solidFill>
                </a:rPr>
                <a:t>sample states</a:t>
              </a:r>
              <a:endParaRPr i="1">
                <a:solidFill>
                  <a:srgbClr val="8A191B"/>
                </a:solidFill>
              </a:endParaRPr>
            </a:p>
          </p:txBody>
        </p:sp>
      </p:grpSp>
      <p:grpSp>
        <p:nvGrpSpPr>
          <p:cNvPr id="90" name="Google Shape;90;p15"/>
          <p:cNvGrpSpPr/>
          <p:nvPr/>
        </p:nvGrpSpPr>
        <p:grpSpPr>
          <a:xfrm>
            <a:off x="3875450" y="3561660"/>
            <a:ext cx="1282200" cy="476050"/>
            <a:chOff x="3843700" y="3906660"/>
            <a:chExt cx="1282200" cy="476050"/>
          </a:xfrm>
        </p:grpSpPr>
        <p:sp>
          <p:nvSpPr>
            <p:cNvPr id="91" name="Google Shape;91;p15"/>
            <p:cNvSpPr/>
            <p:nvPr/>
          </p:nvSpPr>
          <p:spPr>
            <a:xfrm>
              <a:off x="3843700" y="3908710"/>
              <a:ext cx="497400" cy="474000"/>
            </a:xfrm>
            <a:prstGeom prst="flowChartSummingJunction">
              <a:avLst/>
            </a:prstGeom>
            <a:solidFill>
              <a:srgbClr val="FFE59A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4628500" y="3906660"/>
              <a:ext cx="497400" cy="474000"/>
            </a:xfrm>
            <a:prstGeom prst="flowChartSummingJunction">
              <a:avLst/>
            </a:prstGeom>
            <a:solidFill>
              <a:srgbClr val="0C539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" name="Google Shape;93;p15"/>
          <p:cNvGrpSpPr/>
          <p:nvPr/>
        </p:nvGrpSpPr>
        <p:grpSpPr>
          <a:xfrm>
            <a:off x="4908975" y="870035"/>
            <a:ext cx="2344500" cy="3165775"/>
            <a:chOff x="4877225" y="1215035"/>
            <a:chExt cx="2344500" cy="3165775"/>
          </a:xfrm>
        </p:grpSpPr>
        <p:grpSp>
          <p:nvGrpSpPr>
            <p:cNvPr id="94" name="Google Shape;94;p15"/>
            <p:cNvGrpSpPr/>
            <p:nvPr/>
          </p:nvGrpSpPr>
          <p:grpSpPr>
            <a:xfrm>
              <a:off x="5779625" y="1215035"/>
              <a:ext cx="1442100" cy="1509325"/>
              <a:chOff x="5779625" y="1215035"/>
              <a:chExt cx="1442100" cy="1509325"/>
            </a:xfrm>
          </p:grpSpPr>
          <p:sp>
            <p:nvSpPr>
              <p:cNvPr id="95" name="Google Shape;95;p15"/>
              <p:cNvSpPr/>
              <p:nvPr/>
            </p:nvSpPr>
            <p:spPr>
              <a:xfrm rot="-5400000">
                <a:off x="5607163" y="1855860"/>
                <a:ext cx="1509300" cy="2277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image</a:t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 rot="-5400000">
                <a:off x="6715925" y="1855860"/>
                <a:ext cx="783900" cy="2277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feature</a:t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 rot="-5400000">
                <a:off x="5235875" y="1758785"/>
                <a:ext cx="1509300" cy="421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filter</a:t>
                </a:r>
                <a:endParaRPr/>
              </a:p>
            </p:txBody>
          </p:sp>
          <p:grpSp>
            <p:nvGrpSpPr>
              <p:cNvPr id="98" name="Google Shape;98;p15"/>
              <p:cNvGrpSpPr/>
              <p:nvPr/>
            </p:nvGrpSpPr>
            <p:grpSpPr>
              <a:xfrm>
                <a:off x="6522450" y="1215035"/>
                <a:ext cx="424800" cy="1500900"/>
                <a:chOff x="2232025" y="175275"/>
                <a:chExt cx="424800" cy="1500900"/>
              </a:xfrm>
            </p:grpSpPr>
            <p:sp>
              <p:nvSpPr>
                <p:cNvPr id="99" name="Google Shape;99;p15"/>
                <p:cNvSpPr/>
                <p:nvPr/>
              </p:nvSpPr>
              <p:spPr>
                <a:xfrm rot="5400000">
                  <a:off x="1693975" y="713325"/>
                  <a:ext cx="1500900" cy="424800"/>
                </a:xfrm>
                <a:prstGeom prst="trapezoid">
                  <a:avLst>
                    <a:gd fmla="val 85352" name="adj"/>
                  </a:avLst>
                </a:prstGeom>
                <a:solidFill>
                  <a:srgbClr val="A4C2F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0" name="Google Shape;100;p15"/>
                <p:cNvSpPr txBox="1"/>
                <p:nvPr/>
              </p:nvSpPr>
              <p:spPr>
                <a:xfrm rot="-5400000">
                  <a:off x="1983110" y="725629"/>
                  <a:ext cx="9192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dk1"/>
                      </a:solidFill>
                    </a:rPr>
                    <a:t>encoder</a:t>
                  </a: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</p:grpSp>
        <p:cxnSp>
          <p:nvCxnSpPr>
            <p:cNvPr id="101" name="Google Shape;101;p15"/>
            <p:cNvCxnSpPr>
              <a:stCxn id="96" idx="2"/>
              <a:endCxn id="92" idx="4"/>
            </p:cNvCxnSpPr>
            <p:nvPr/>
          </p:nvCxnSpPr>
          <p:spPr>
            <a:xfrm flipH="1">
              <a:off x="4877225" y="1969710"/>
              <a:ext cx="2344500" cy="2411100"/>
            </a:xfrm>
            <a:prstGeom prst="bentConnector4">
              <a:avLst>
                <a:gd fmla="val -10157" name="adj1"/>
                <a:gd fmla="val 128553" name="adj2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02" name="Google Shape;102;p15"/>
          <p:cNvGrpSpPr/>
          <p:nvPr/>
        </p:nvGrpSpPr>
        <p:grpSpPr>
          <a:xfrm>
            <a:off x="2534225" y="874260"/>
            <a:ext cx="4448950" cy="3448175"/>
            <a:chOff x="2502475" y="1219260"/>
            <a:chExt cx="4448950" cy="3448175"/>
          </a:xfrm>
        </p:grpSpPr>
        <p:grpSp>
          <p:nvGrpSpPr>
            <p:cNvPr id="103" name="Google Shape;103;p15"/>
            <p:cNvGrpSpPr/>
            <p:nvPr/>
          </p:nvGrpSpPr>
          <p:grpSpPr>
            <a:xfrm>
              <a:off x="3104572" y="2425000"/>
              <a:ext cx="3628553" cy="1342200"/>
              <a:chOff x="3104572" y="2425000"/>
              <a:chExt cx="3628553" cy="1342200"/>
            </a:xfrm>
          </p:grpSpPr>
          <p:grpSp>
            <p:nvGrpSpPr>
              <p:cNvPr id="104" name="Google Shape;104;p15"/>
              <p:cNvGrpSpPr/>
              <p:nvPr/>
            </p:nvGrpSpPr>
            <p:grpSpPr>
              <a:xfrm>
                <a:off x="5370493" y="2749900"/>
                <a:ext cx="497411" cy="615600"/>
                <a:chOff x="5467875" y="2716175"/>
                <a:chExt cx="227700" cy="615600"/>
              </a:xfrm>
            </p:grpSpPr>
            <p:sp>
              <p:nvSpPr>
                <p:cNvPr id="105" name="Google Shape;105;p15"/>
                <p:cNvSpPr/>
                <p:nvPr/>
              </p:nvSpPr>
              <p:spPr>
                <a:xfrm>
                  <a:off x="5467875" y="2716175"/>
                  <a:ext cx="227700" cy="615600"/>
                </a:xfrm>
                <a:prstGeom prst="upDownArrow">
                  <a:avLst>
                    <a:gd fmla="val 50000" name="adj1"/>
                    <a:gd fmla="val 50000" name="adj2"/>
                  </a:avLst>
                </a:prstGeom>
                <a:solidFill>
                  <a:srgbClr val="E6B8A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" name="Google Shape;106;p15"/>
                <p:cNvSpPr/>
                <p:nvPr/>
              </p:nvSpPr>
              <p:spPr>
                <a:xfrm>
                  <a:off x="5531175" y="2971475"/>
                  <a:ext cx="101100" cy="105000"/>
                </a:xfrm>
                <a:prstGeom prst="ellipse">
                  <a:avLst/>
                </a:prstGeom>
                <a:solidFill>
                  <a:srgbClr val="E6B8A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107" name="Google Shape;107;p15"/>
              <p:cNvCxnSpPr>
                <a:stCxn id="106" idx="6"/>
                <a:endCxn id="100" idx="1"/>
              </p:cNvCxnSpPr>
              <p:nvPr/>
            </p:nvCxnSpPr>
            <p:spPr>
              <a:xfrm flipH="1" rot="10800000">
                <a:off x="5729625" y="2425000"/>
                <a:ext cx="1003500" cy="632700"/>
              </a:xfrm>
              <a:prstGeom prst="bentConnector2">
                <a:avLst/>
              </a:prstGeom>
              <a:noFill/>
              <a:ln cap="flat" cmpd="sng" w="38100">
                <a:solidFill>
                  <a:srgbClr val="E6B8AF"/>
                </a:solidFill>
                <a:prstDash val="solid"/>
                <a:round/>
                <a:headEnd len="med" w="med" type="none"/>
                <a:tailEnd len="med" w="med" type="oval"/>
              </a:ln>
            </p:spPr>
          </p:cxnSp>
          <p:cxnSp>
            <p:nvCxnSpPr>
              <p:cNvPr id="108" name="Google Shape;108;p15"/>
              <p:cNvCxnSpPr>
                <a:stCxn id="106" idx="2"/>
                <a:endCxn id="109" idx="0"/>
              </p:cNvCxnSpPr>
              <p:nvPr/>
            </p:nvCxnSpPr>
            <p:spPr>
              <a:xfrm flipH="1">
                <a:off x="3104572" y="3057700"/>
                <a:ext cx="2404200" cy="709500"/>
              </a:xfrm>
              <a:prstGeom prst="bentConnector2">
                <a:avLst/>
              </a:prstGeom>
              <a:noFill/>
              <a:ln cap="flat" cmpd="sng" w="38100">
                <a:solidFill>
                  <a:srgbClr val="E6B8AF"/>
                </a:solidFill>
                <a:prstDash val="solid"/>
                <a:round/>
                <a:headEnd len="med" w="med" type="none"/>
                <a:tailEnd len="med" w="med" type="oval"/>
              </a:ln>
            </p:spPr>
          </p:cxnSp>
          <p:sp>
            <p:nvSpPr>
              <p:cNvPr id="110" name="Google Shape;110;p15"/>
              <p:cNvSpPr txBox="1"/>
              <p:nvPr/>
            </p:nvSpPr>
            <p:spPr>
              <a:xfrm>
                <a:off x="3843700" y="2657510"/>
                <a:ext cx="11382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E6B8AF"/>
                    </a:solidFill>
                  </a:rPr>
                  <a:t>Training</a:t>
                </a:r>
                <a:endParaRPr b="1" sz="1900">
                  <a:solidFill>
                    <a:srgbClr val="E6B8AF"/>
                  </a:solidFill>
                </a:endParaRPr>
              </a:p>
            </p:txBody>
          </p:sp>
        </p:grpSp>
        <p:sp>
          <p:nvSpPr>
            <p:cNvPr id="111" name="Google Shape;111;p15"/>
            <p:cNvSpPr/>
            <p:nvPr/>
          </p:nvSpPr>
          <p:spPr>
            <a:xfrm>
              <a:off x="2502475" y="3621935"/>
              <a:ext cx="1138200" cy="1045500"/>
            </a:xfrm>
            <a:prstGeom prst="cube">
              <a:avLst>
                <a:gd fmla="val 25000" name="adj"/>
              </a:avLst>
            </a:prstGeom>
            <a:noFill/>
            <a:ln cap="flat" cmpd="sng" w="38100">
              <a:solidFill>
                <a:srgbClr val="E6B8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 rot="5400000">
              <a:off x="5988575" y="1757310"/>
              <a:ext cx="1500900" cy="424800"/>
            </a:xfrm>
            <a:prstGeom prst="trapezoid">
              <a:avLst>
                <a:gd fmla="val 85352" name="adj"/>
              </a:avLst>
            </a:prstGeom>
            <a:noFill/>
            <a:ln cap="flat" cmpd="sng" w="38100">
              <a:solidFill>
                <a:srgbClr val="E6B8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5"/>
          <p:cNvSpPr/>
          <p:nvPr/>
        </p:nvSpPr>
        <p:spPr>
          <a:xfrm>
            <a:off x="3085800" y="3422210"/>
            <a:ext cx="101100" cy="105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" name="Google Shape;113;p15"/>
          <p:cNvGrpSpPr/>
          <p:nvPr/>
        </p:nvGrpSpPr>
        <p:grpSpPr>
          <a:xfrm>
            <a:off x="3563425" y="870060"/>
            <a:ext cx="2201375" cy="1509300"/>
            <a:chOff x="3531675" y="1215060"/>
            <a:chExt cx="2201375" cy="1509300"/>
          </a:xfrm>
        </p:grpSpPr>
        <p:sp>
          <p:nvSpPr>
            <p:cNvPr id="114" name="Google Shape;114;p15"/>
            <p:cNvSpPr/>
            <p:nvPr/>
          </p:nvSpPr>
          <p:spPr>
            <a:xfrm rot="-5400000">
              <a:off x="4864550" y="1855860"/>
              <a:ext cx="1509300" cy="227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image</a:t>
              </a:r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>
              <a:off x="3531675" y="1217160"/>
              <a:ext cx="1930800" cy="1505100"/>
              <a:chOff x="3531675" y="1217160"/>
              <a:chExt cx="1930800" cy="1505100"/>
            </a:xfrm>
          </p:grpSpPr>
          <p:sp>
            <p:nvSpPr>
              <p:cNvPr id="116" name="Google Shape;116;p15"/>
              <p:cNvSpPr/>
              <p:nvPr/>
            </p:nvSpPr>
            <p:spPr>
              <a:xfrm rot="-5400000">
                <a:off x="3744525" y="1004310"/>
                <a:ext cx="1505100" cy="1930800"/>
              </a:xfrm>
              <a:prstGeom prst="trapezoid">
                <a:avLst>
                  <a:gd fmla="val 25000" name="adj"/>
                </a:avLst>
              </a:prstGeom>
              <a:solidFill>
                <a:srgbClr val="FFE599">
                  <a:alpha val="512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5"/>
              <p:cNvSpPr txBox="1"/>
              <p:nvPr/>
            </p:nvSpPr>
            <p:spPr>
              <a:xfrm>
                <a:off x="3927975" y="1661885"/>
                <a:ext cx="11382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</a:rPr>
                  <a:t>Instrument</a:t>
                </a:r>
                <a:endParaRPr>
                  <a:solidFill>
                    <a:schemeClr val="dk2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</a:rPr>
                  <a:t>Controls</a:t>
                </a:r>
                <a:endParaRPr>
                  <a:solidFill>
                    <a:schemeClr val="dk2"/>
                  </a:solidFill>
                </a:endParaRPr>
              </a:p>
            </p:txBody>
          </p:sp>
        </p:grpSp>
      </p:grpSp>
      <p:cxnSp>
        <p:nvCxnSpPr>
          <p:cNvPr id="118" name="Google Shape;118;p15"/>
          <p:cNvCxnSpPr>
            <a:stCxn id="117" idx="2"/>
            <a:endCxn id="91" idx="4"/>
          </p:cNvCxnSpPr>
          <p:nvPr/>
        </p:nvCxnSpPr>
        <p:spPr>
          <a:xfrm rot="5400000">
            <a:off x="3273925" y="2782685"/>
            <a:ext cx="2105100" cy="404700"/>
          </a:xfrm>
          <a:prstGeom prst="bentConnector5">
            <a:avLst>
              <a:gd fmla="val 18901" name="adj1"/>
              <a:gd fmla="val 608636" name="adj2"/>
              <a:gd fmla="val 133117" name="adj3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" name="Google Shape;119;p15"/>
          <p:cNvSpPr txBox="1"/>
          <p:nvPr/>
        </p:nvSpPr>
        <p:spPr>
          <a:xfrm>
            <a:off x="7082100" y="4804800"/>
            <a:ext cx="206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https://lcls-mlcv.github.io/</a:t>
            </a:r>
            <a:endParaRPr sz="10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31108" l="0" r="0" t="26101"/>
          <a:stretch/>
        </p:blipFill>
        <p:spPr>
          <a:xfrm>
            <a:off x="0" y="4734725"/>
            <a:ext cx="1501600" cy="4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4179" y="116750"/>
            <a:ext cx="702927" cy="70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2025 - the year of the LCLS Digital Twin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075" y="2112101"/>
            <a:ext cx="7339848" cy="29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075" y="231500"/>
            <a:ext cx="5106675" cy="15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8750" y="231501"/>
            <a:ext cx="2096901" cy="157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/>
          <p:nvPr/>
        </p:nvSpPr>
        <p:spPr>
          <a:xfrm>
            <a:off x="4654250" y="3767210"/>
            <a:ext cx="101100" cy="105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17"/>
          <p:cNvGrpSpPr/>
          <p:nvPr/>
        </p:nvGrpSpPr>
        <p:grpSpPr>
          <a:xfrm>
            <a:off x="-263011" y="869922"/>
            <a:ext cx="9084936" cy="4030438"/>
            <a:chOff x="-263011" y="869922"/>
            <a:chExt cx="9084936" cy="4030438"/>
          </a:xfrm>
        </p:grpSpPr>
        <p:grpSp>
          <p:nvGrpSpPr>
            <p:cNvPr id="136" name="Google Shape;136;p17"/>
            <p:cNvGrpSpPr/>
            <p:nvPr/>
          </p:nvGrpSpPr>
          <p:grpSpPr>
            <a:xfrm>
              <a:off x="4102675" y="3391060"/>
              <a:ext cx="3230575" cy="1509300"/>
              <a:chOff x="2502475" y="3391060"/>
              <a:chExt cx="3230575" cy="1509300"/>
            </a:xfrm>
          </p:grpSpPr>
          <p:sp>
            <p:nvSpPr>
              <p:cNvPr id="137" name="Google Shape;137;p17"/>
              <p:cNvSpPr/>
              <p:nvPr/>
            </p:nvSpPr>
            <p:spPr>
              <a:xfrm>
                <a:off x="2502475" y="3622960"/>
                <a:ext cx="1138200" cy="1045500"/>
              </a:xfrm>
              <a:prstGeom prst="cube">
                <a:avLst>
                  <a:gd fmla="val 25000" name="adj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Model </a:t>
                </a:r>
                <a:endParaRPr>
                  <a:solidFill>
                    <a:schemeClr val="lt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of the Sample</a:t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 rot="-5400000">
                <a:off x="3744525" y="3178260"/>
                <a:ext cx="1505100" cy="1930800"/>
              </a:xfrm>
              <a:prstGeom prst="trapezoid">
                <a:avLst>
                  <a:gd fmla="val 25000" name="adj"/>
                </a:avLst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 rot="-5400000">
                <a:off x="4864550" y="4031860"/>
                <a:ext cx="1509300" cy="2277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reconstructed</a:t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40" name="Google Shape;140;p17"/>
              <p:cNvSpPr txBox="1"/>
              <p:nvPr/>
            </p:nvSpPr>
            <p:spPr>
              <a:xfrm>
                <a:off x="3927975" y="3560013"/>
                <a:ext cx="1138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</a:rPr>
                  <a:t>Simulation</a:t>
                </a:r>
                <a:endParaRPr>
                  <a:solidFill>
                    <a:schemeClr val="dk2"/>
                  </a:solidFill>
                </a:endParaRPr>
              </a:p>
            </p:txBody>
          </p:sp>
        </p:grpSp>
        <p:grpSp>
          <p:nvGrpSpPr>
            <p:cNvPr id="141" name="Google Shape;141;p17"/>
            <p:cNvGrpSpPr/>
            <p:nvPr/>
          </p:nvGrpSpPr>
          <p:grpSpPr>
            <a:xfrm>
              <a:off x="-263011" y="869922"/>
              <a:ext cx="2276525" cy="2224850"/>
              <a:chOff x="1937525" y="869922"/>
              <a:chExt cx="2276525" cy="2224850"/>
            </a:xfrm>
          </p:grpSpPr>
          <p:sp>
            <p:nvSpPr>
              <p:cNvPr id="142" name="Google Shape;142;p17"/>
              <p:cNvSpPr/>
              <p:nvPr/>
            </p:nvSpPr>
            <p:spPr>
              <a:xfrm>
                <a:off x="2789775" y="1164447"/>
                <a:ext cx="1138200" cy="1045500"/>
              </a:xfrm>
              <a:prstGeom prst="cube">
                <a:avLst>
                  <a:gd fmla="val 25000" name="adj"/>
                </a:avLst>
              </a:prstGeom>
              <a:solidFill>
                <a:srgbClr val="0B5394">
                  <a:alpha val="208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2215800" y="1746410"/>
                <a:ext cx="1138200" cy="1045500"/>
              </a:xfrm>
              <a:prstGeom prst="cube">
                <a:avLst>
                  <a:gd fmla="val 25000" name="adj"/>
                </a:avLst>
              </a:prstGeom>
              <a:solidFill>
                <a:srgbClr val="0B5394">
                  <a:alpha val="208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3075850" y="869922"/>
                <a:ext cx="1138200" cy="1045500"/>
              </a:xfrm>
              <a:prstGeom prst="cube">
                <a:avLst>
                  <a:gd fmla="val 25000" name="adj"/>
                </a:avLst>
              </a:prstGeom>
              <a:solidFill>
                <a:srgbClr val="0B5394">
                  <a:alpha val="82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937525" y="2049272"/>
                <a:ext cx="1138200" cy="1045500"/>
              </a:xfrm>
              <a:prstGeom prst="cube">
                <a:avLst>
                  <a:gd fmla="val 25000" name="adj"/>
                </a:avLst>
              </a:prstGeom>
              <a:solidFill>
                <a:srgbClr val="0B5394">
                  <a:alpha val="82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2502475" y="1446947"/>
                <a:ext cx="1138200" cy="1045500"/>
              </a:xfrm>
              <a:prstGeom prst="cube">
                <a:avLst>
                  <a:gd fmla="val 25000" name="adj"/>
                </a:avLst>
              </a:prstGeom>
              <a:solidFill>
                <a:srgbClr val="0B5394">
                  <a:alpha val="493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Sample</a:t>
                </a:r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47" name="Google Shape;147;p17"/>
            <p:cNvGrpSpPr/>
            <p:nvPr/>
          </p:nvGrpSpPr>
          <p:grpSpPr>
            <a:xfrm>
              <a:off x="5443900" y="3906660"/>
              <a:ext cx="1282200" cy="476050"/>
              <a:chOff x="3843700" y="3906660"/>
              <a:chExt cx="1282200" cy="476050"/>
            </a:xfrm>
          </p:grpSpPr>
          <p:sp>
            <p:nvSpPr>
              <p:cNvPr id="148" name="Google Shape;148;p17"/>
              <p:cNvSpPr/>
              <p:nvPr/>
            </p:nvSpPr>
            <p:spPr>
              <a:xfrm>
                <a:off x="3843700" y="3908710"/>
                <a:ext cx="497400" cy="474000"/>
              </a:xfrm>
              <a:prstGeom prst="flowChartSummingJunction">
                <a:avLst/>
              </a:prstGeom>
              <a:solidFill>
                <a:srgbClr val="FFE59A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4628500" y="3906660"/>
                <a:ext cx="497400" cy="474000"/>
              </a:xfrm>
              <a:prstGeom prst="flowChartSummingJunction">
                <a:avLst/>
              </a:prstGeom>
              <a:solidFill>
                <a:srgbClr val="0C5394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0" name="Google Shape;150;p17"/>
            <p:cNvGrpSpPr/>
            <p:nvPr/>
          </p:nvGrpSpPr>
          <p:grpSpPr>
            <a:xfrm>
              <a:off x="6477425" y="1215035"/>
              <a:ext cx="2344500" cy="3165775"/>
              <a:chOff x="4877225" y="1215035"/>
              <a:chExt cx="2344500" cy="3165775"/>
            </a:xfrm>
          </p:grpSpPr>
          <p:grpSp>
            <p:nvGrpSpPr>
              <p:cNvPr id="151" name="Google Shape;151;p17"/>
              <p:cNvGrpSpPr/>
              <p:nvPr/>
            </p:nvGrpSpPr>
            <p:grpSpPr>
              <a:xfrm>
                <a:off x="5779625" y="1215035"/>
                <a:ext cx="1442100" cy="1509325"/>
                <a:chOff x="5779625" y="1215035"/>
                <a:chExt cx="1442100" cy="1509325"/>
              </a:xfrm>
            </p:grpSpPr>
            <p:sp>
              <p:nvSpPr>
                <p:cNvPr id="152" name="Google Shape;152;p17"/>
                <p:cNvSpPr/>
                <p:nvPr/>
              </p:nvSpPr>
              <p:spPr>
                <a:xfrm rot="-5400000">
                  <a:off x="5607163" y="1855860"/>
                  <a:ext cx="1509300" cy="2277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lt1"/>
                      </a:solidFill>
                    </a:rPr>
                    <a:t>image</a:t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3" name="Google Shape;153;p17"/>
                <p:cNvSpPr/>
                <p:nvPr/>
              </p:nvSpPr>
              <p:spPr>
                <a:xfrm rot="-5400000">
                  <a:off x="6715925" y="1855860"/>
                  <a:ext cx="783900" cy="227700"/>
                </a:xfrm>
                <a:prstGeom prst="rect">
                  <a:avLst/>
                </a:prstGeom>
                <a:solidFill>
                  <a:srgbClr val="0B539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lt1"/>
                      </a:solidFill>
                    </a:rPr>
                    <a:t>feature</a:t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4" name="Google Shape;154;p17"/>
                <p:cNvSpPr/>
                <p:nvPr/>
              </p:nvSpPr>
              <p:spPr>
                <a:xfrm rot="-5400000">
                  <a:off x="5235875" y="1758785"/>
                  <a:ext cx="1509300" cy="421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filter</a:t>
                  </a:r>
                  <a:endParaRPr/>
                </a:p>
              </p:txBody>
            </p:sp>
            <p:grpSp>
              <p:nvGrpSpPr>
                <p:cNvPr id="155" name="Google Shape;155;p17"/>
                <p:cNvGrpSpPr/>
                <p:nvPr/>
              </p:nvGrpSpPr>
              <p:grpSpPr>
                <a:xfrm>
                  <a:off x="6522450" y="1215035"/>
                  <a:ext cx="424800" cy="1500900"/>
                  <a:chOff x="2232025" y="175275"/>
                  <a:chExt cx="424800" cy="1500900"/>
                </a:xfrm>
              </p:grpSpPr>
              <p:sp>
                <p:nvSpPr>
                  <p:cNvPr id="156" name="Google Shape;156;p17"/>
                  <p:cNvSpPr/>
                  <p:nvPr/>
                </p:nvSpPr>
                <p:spPr>
                  <a:xfrm rot="5400000">
                    <a:off x="1693975" y="713325"/>
                    <a:ext cx="1500900" cy="424800"/>
                  </a:xfrm>
                  <a:prstGeom prst="trapezoid">
                    <a:avLst>
                      <a:gd fmla="val 85352" name="adj"/>
                    </a:avLst>
                  </a:prstGeom>
                  <a:solidFill>
                    <a:srgbClr val="A4C2F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7" name="Google Shape;157;p17"/>
                  <p:cNvSpPr txBox="1"/>
                  <p:nvPr/>
                </p:nvSpPr>
                <p:spPr>
                  <a:xfrm rot="-5400000">
                    <a:off x="1983110" y="725629"/>
                    <a:ext cx="9192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>
                        <a:solidFill>
                          <a:schemeClr val="dk1"/>
                        </a:solidFill>
                      </a:rPr>
                      <a:t>encoder</a:t>
                    </a: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cxnSp>
            <p:nvCxnSpPr>
              <p:cNvPr id="158" name="Google Shape;158;p17"/>
              <p:cNvCxnSpPr>
                <a:stCxn id="153" idx="2"/>
                <a:endCxn id="149" idx="4"/>
              </p:cNvCxnSpPr>
              <p:nvPr/>
            </p:nvCxnSpPr>
            <p:spPr>
              <a:xfrm flipH="1">
                <a:off x="4877225" y="1969710"/>
                <a:ext cx="2344500" cy="2411100"/>
              </a:xfrm>
              <a:prstGeom prst="bentConnector4">
                <a:avLst>
                  <a:gd fmla="val -10157" name="adj1"/>
                  <a:gd fmla="val 128553" name="adj2"/>
                </a:avLst>
              </a:prstGeom>
              <a:noFill/>
              <a:ln cap="flat" cmpd="sng" w="3810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159" name="Google Shape;159;p17"/>
            <p:cNvGrpSpPr/>
            <p:nvPr/>
          </p:nvGrpSpPr>
          <p:grpSpPr>
            <a:xfrm>
              <a:off x="4102675" y="1219260"/>
              <a:ext cx="4448950" cy="3448175"/>
              <a:chOff x="2502475" y="1219260"/>
              <a:chExt cx="4448950" cy="3448175"/>
            </a:xfrm>
          </p:grpSpPr>
          <p:grpSp>
            <p:nvGrpSpPr>
              <p:cNvPr id="160" name="Google Shape;160;p17"/>
              <p:cNvGrpSpPr/>
              <p:nvPr/>
            </p:nvGrpSpPr>
            <p:grpSpPr>
              <a:xfrm>
                <a:off x="3104572" y="2425000"/>
                <a:ext cx="3628553" cy="1342200"/>
                <a:chOff x="3104572" y="2425000"/>
                <a:chExt cx="3628553" cy="1342200"/>
              </a:xfrm>
            </p:grpSpPr>
            <p:grpSp>
              <p:nvGrpSpPr>
                <p:cNvPr id="161" name="Google Shape;161;p17"/>
                <p:cNvGrpSpPr/>
                <p:nvPr/>
              </p:nvGrpSpPr>
              <p:grpSpPr>
                <a:xfrm>
                  <a:off x="5370493" y="2749900"/>
                  <a:ext cx="497411" cy="615600"/>
                  <a:chOff x="5467875" y="2716175"/>
                  <a:chExt cx="227700" cy="615600"/>
                </a:xfrm>
              </p:grpSpPr>
              <p:sp>
                <p:nvSpPr>
                  <p:cNvPr id="162" name="Google Shape;162;p17"/>
                  <p:cNvSpPr/>
                  <p:nvPr/>
                </p:nvSpPr>
                <p:spPr>
                  <a:xfrm>
                    <a:off x="5467875" y="2716175"/>
                    <a:ext cx="227700" cy="615600"/>
                  </a:xfrm>
                  <a:prstGeom prst="upDown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E6B8A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3" name="Google Shape;163;p17"/>
                  <p:cNvSpPr/>
                  <p:nvPr/>
                </p:nvSpPr>
                <p:spPr>
                  <a:xfrm>
                    <a:off x="5531175" y="2971475"/>
                    <a:ext cx="101100" cy="105000"/>
                  </a:xfrm>
                  <a:prstGeom prst="ellipse">
                    <a:avLst/>
                  </a:prstGeom>
                  <a:solidFill>
                    <a:srgbClr val="E6B8A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cxnSp>
              <p:nvCxnSpPr>
                <p:cNvPr id="164" name="Google Shape;164;p17"/>
                <p:cNvCxnSpPr>
                  <a:stCxn id="163" idx="6"/>
                  <a:endCxn id="157" idx="1"/>
                </p:cNvCxnSpPr>
                <p:nvPr/>
              </p:nvCxnSpPr>
              <p:spPr>
                <a:xfrm flipH="1" rot="10800000">
                  <a:off x="5729625" y="2425000"/>
                  <a:ext cx="1003500" cy="632700"/>
                </a:xfrm>
                <a:prstGeom prst="bentConnector2">
                  <a:avLst/>
                </a:prstGeom>
                <a:noFill/>
                <a:ln cap="flat" cmpd="sng" w="38100">
                  <a:solidFill>
                    <a:srgbClr val="E6B8AF"/>
                  </a:solidFill>
                  <a:prstDash val="solid"/>
                  <a:round/>
                  <a:headEnd len="med" w="med" type="none"/>
                  <a:tailEnd len="med" w="med" type="oval"/>
                </a:ln>
              </p:spPr>
            </p:cxnSp>
            <p:cxnSp>
              <p:nvCxnSpPr>
                <p:cNvPr id="165" name="Google Shape;165;p17"/>
                <p:cNvCxnSpPr>
                  <a:stCxn id="163" idx="2"/>
                  <a:endCxn id="134" idx="0"/>
                </p:cNvCxnSpPr>
                <p:nvPr/>
              </p:nvCxnSpPr>
              <p:spPr>
                <a:xfrm flipH="1">
                  <a:off x="3104572" y="3057700"/>
                  <a:ext cx="2404200" cy="709500"/>
                </a:xfrm>
                <a:prstGeom prst="bentConnector2">
                  <a:avLst/>
                </a:prstGeom>
                <a:noFill/>
                <a:ln cap="flat" cmpd="sng" w="38100">
                  <a:solidFill>
                    <a:srgbClr val="E6B8AF"/>
                  </a:solidFill>
                  <a:prstDash val="solid"/>
                  <a:round/>
                  <a:headEnd len="med" w="med" type="none"/>
                  <a:tailEnd len="med" w="med" type="oval"/>
                </a:ln>
              </p:spPr>
            </p:cxnSp>
            <p:sp>
              <p:nvSpPr>
                <p:cNvPr id="166" name="Google Shape;166;p17"/>
                <p:cNvSpPr txBox="1"/>
                <p:nvPr/>
              </p:nvSpPr>
              <p:spPr>
                <a:xfrm>
                  <a:off x="3843700" y="2657510"/>
                  <a:ext cx="11382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900">
                      <a:solidFill>
                        <a:srgbClr val="E6B8AF"/>
                      </a:solidFill>
                    </a:rPr>
                    <a:t>Training</a:t>
                  </a:r>
                  <a:endParaRPr b="1" sz="1900">
                    <a:solidFill>
                      <a:srgbClr val="E6B8AF"/>
                    </a:solidFill>
                  </a:endParaRPr>
                </a:p>
              </p:txBody>
            </p:sp>
          </p:grpSp>
          <p:sp>
            <p:nvSpPr>
              <p:cNvPr id="167" name="Google Shape;167;p17"/>
              <p:cNvSpPr/>
              <p:nvPr/>
            </p:nvSpPr>
            <p:spPr>
              <a:xfrm>
                <a:off x="2502475" y="3621935"/>
                <a:ext cx="1138200" cy="1045500"/>
              </a:xfrm>
              <a:prstGeom prst="cube">
                <a:avLst>
                  <a:gd fmla="val 25000" name="adj"/>
                </a:avLst>
              </a:prstGeom>
              <a:noFill/>
              <a:ln cap="flat" cmpd="sng" w="38100">
                <a:solidFill>
                  <a:srgbClr val="E6B8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 rot="5400000">
                <a:off x="5988575" y="1757310"/>
                <a:ext cx="1500900" cy="424800"/>
              </a:xfrm>
              <a:prstGeom prst="trapezoid">
                <a:avLst>
                  <a:gd fmla="val 85352" name="adj"/>
                </a:avLst>
              </a:prstGeom>
              <a:noFill/>
              <a:ln cap="flat" cmpd="sng" w="38100">
                <a:solidFill>
                  <a:srgbClr val="E6B8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7"/>
            <p:cNvGrpSpPr/>
            <p:nvPr/>
          </p:nvGrpSpPr>
          <p:grpSpPr>
            <a:xfrm>
              <a:off x="1331139" y="1215060"/>
              <a:ext cx="2201375" cy="1509300"/>
              <a:chOff x="3531675" y="1215060"/>
              <a:chExt cx="2201375" cy="1509300"/>
            </a:xfrm>
          </p:grpSpPr>
          <p:sp>
            <p:nvSpPr>
              <p:cNvPr id="170" name="Google Shape;170;p17"/>
              <p:cNvSpPr/>
              <p:nvPr/>
            </p:nvSpPr>
            <p:spPr>
              <a:xfrm rot="-5400000">
                <a:off x="4864550" y="1855860"/>
                <a:ext cx="1509300" cy="2277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image</a:t>
                </a:r>
                <a:endParaRPr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71" name="Google Shape;171;p17"/>
              <p:cNvGrpSpPr/>
              <p:nvPr/>
            </p:nvGrpSpPr>
            <p:grpSpPr>
              <a:xfrm>
                <a:off x="3531675" y="1217160"/>
                <a:ext cx="1930800" cy="1505100"/>
                <a:chOff x="3531675" y="1217160"/>
                <a:chExt cx="1930800" cy="1505100"/>
              </a:xfrm>
            </p:grpSpPr>
            <p:sp>
              <p:nvSpPr>
                <p:cNvPr id="172" name="Google Shape;172;p17"/>
                <p:cNvSpPr/>
                <p:nvPr/>
              </p:nvSpPr>
              <p:spPr>
                <a:xfrm rot="-5400000">
                  <a:off x="3744525" y="1004310"/>
                  <a:ext cx="1505100" cy="1930800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FFE599">
                    <a:alpha val="5127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" name="Google Shape;173;p17"/>
                <p:cNvSpPr txBox="1"/>
                <p:nvPr/>
              </p:nvSpPr>
              <p:spPr>
                <a:xfrm>
                  <a:off x="3927975" y="1661885"/>
                  <a:ext cx="1138200" cy="6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dk2"/>
                      </a:solidFill>
                    </a:rPr>
                    <a:t>Instrument</a:t>
                  </a:r>
                  <a:endParaRPr>
                    <a:solidFill>
                      <a:schemeClr val="dk2"/>
                    </a:solidFill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dk2"/>
                      </a:solidFill>
                    </a:rPr>
                    <a:t>Controls</a:t>
                  </a:r>
                  <a:endParaRPr>
                    <a:solidFill>
                      <a:schemeClr val="dk2"/>
                    </a:solidFill>
                  </a:endParaRPr>
                </a:p>
              </p:txBody>
            </p:sp>
          </p:grpSp>
        </p:grpSp>
        <p:cxnSp>
          <p:nvCxnSpPr>
            <p:cNvPr id="174" name="Google Shape;174;p17"/>
            <p:cNvCxnSpPr>
              <a:stCxn id="173" idx="2"/>
              <a:endCxn id="148" idx="4"/>
            </p:cNvCxnSpPr>
            <p:nvPr/>
          </p:nvCxnSpPr>
          <p:spPr>
            <a:xfrm flipH="1" rot="-5400000">
              <a:off x="2941989" y="1632035"/>
              <a:ext cx="2105100" cy="3396000"/>
            </a:xfrm>
            <a:prstGeom prst="bentConnector3">
              <a:avLst>
                <a:gd fmla="val 132625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75" name="Google Shape;175;p17"/>
          <p:cNvSpPr/>
          <p:nvPr/>
        </p:nvSpPr>
        <p:spPr>
          <a:xfrm rot="-5400000">
            <a:off x="6464750" y="1855860"/>
            <a:ext cx="1509300" cy="2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image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76" name="Google Shape;176;p17"/>
          <p:cNvGrpSpPr/>
          <p:nvPr/>
        </p:nvGrpSpPr>
        <p:grpSpPr>
          <a:xfrm>
            <a:off x="4934463" y="837850"/>
            <a:ext cx="2136300" cy="1882300"/>
            <a:chOff x="4934463" y="837850"/>
            <a:chExt cx="2136300" cy="1882300"/>
          </a:xfrm>
        </p:grpSpPr>
        <p:pic>
          <p:nvPicPr>
            <p:cNvPr id="177" name="Google Shape;177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92700" y="1142638"/>
              <a:ext cx="389534" cy="36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77675" y="837850"/>
              <a:ext cx="390443" cy="36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7"/>
            <p:cNvPicPr preferRelativeResize="0"/>
            <p:nvPr/>
          </p:nvPicPr>
          <p:blipFill rotWithShape="1">
            <a:blip r:embed="rId5">
              <a:alphaModFix/>
            </a:blip>
            <a:srcRect b="25409" l="4842" r="44071" t="23841"/>
            <a:stretch/>
          </p:blipFill>
          <p:spPr>
            <a:xfrm>
              <a:off x="5423476" y="1340763"/>
              <a:ext cx="726948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37548" y="1786827"/>
              <a:ext cx="365735" cy="365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17"/>
            <p:cNvSpPr/>
            <p:nvPr/>
          </p:nvSpPr>
          <p:spPr>
            <a:xfrm flipH="1" rot="-5400000">
              <a:off x="5853963" y="1503350"/>
              <a:ext cx="1500900" cy="932700"/>
            </a:xfrm>
            <a:prstGeom prst="trapezoid">
              <a:avLst>
                <a:gd fmla="val 62164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4934463" y="1773850"/>
              <a:ext cx="756300" cy="4170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" name="Google Shape;183;p17"/>
          <p:cNvGrpSpPr/>
          <p:nvPr/>
        </p:nvGrpSpPr>
        <p:grpSpPr>
          <a:xfrm>
            <a:off x="3430164" y="1219250"/>
            <a:ext cx="1457505" cy="1500900"/>
            <a:chOff x="3430164" y="1219250"/>
            <a:chExt cx="1457505" cy="1500900"/>
          </a:xfrm>
        </p:grpSpPr>
        <p:grpSp>
          <p:nvGrpSpPr>
            <p:cNvPr id="184" name="Google Shape;184;p17"/>
            <p:cNvGrpSpPr/>
            <p:nvPr/>
          </p:nvGrpSpPr>
          <p:grpSpPr>
            <a:xfrm>
              <a:off x="3568150" y="1219250"/>
              <a:ext cx="1319519" cy="1500900"/>
              <a:chOff x="3568150" y="1219250"/>
              <a:chExt cx="1319519" cy="1500900"/>
            </a:xfrm>
          </p:grpSpPr>
          <p:pic>
            <p:nvPicPr>
              <p:cNvPr id="185" name="Google Shape;185;p1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213153" y="1295057"/>
                <a:ext cx="383975" cy="3657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6" name="Google Shape;186;p17"/>
              <p:cNvSpPr/>
              <p:nvPr/>
            </p:nvSpPr>
            <p:spPr>
              <a:xfrm rot="5400000">
                <a:off x="3284050" y="1503350"/>
                <a:ext cx="1500900" cy="932700"/>
              </a:xfrm>
              <a:prstGeom prst="trapezoid">
                <a:avLst>
                  <a:gd fmla="val 62164" name="adj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87" name="Google Shape;187;p1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521934" y="1786827"/>
                <a:ext cx="365735" cy="3657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8" name="Google Shape;188;p17"/>
            <p:cNvSpPr txBox="1"/>
            <p:nvPr/>
          </p:nvSpPr>
          <p:spPr>
            <a:xfrm>
              <a:off x="3430164" y="1554060"/>
              <a:ext cx="11382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Data Reduction Pipeline</a:t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89" name="Google Shape;189;p17"/>
          <p:cNvSpPr txBox="1"/>
          <p:nvPr/>
        </p:nvSpPr>
        <p:spPr>
          <a:xfrm>
            <a:off x="7082100" y="4804800"/>
            <a:ext cx="206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https://lcls-mlcv.github.io/</a:t>
            </a:r>
            <a:endParaRPr sz="10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8">
            <a:alphaModFix/>
          </a:blip>
          <a:srcRect b="31108" l="0" r="0" t="26101"/>
          <a:stretch/>
        </p:blipFill>
        <p:spPr>
          <a:xfrm>
            <a:off x="0" y="4734725"/>
            <a:ext cx="1501600" cy="4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84179" y="116750"/>
            <a:ext cx="702927" cy="70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7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2025 - the year of the LCLS Digital Twin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 b="31108" l="0" r="0" t="26101"/>
          <a:stretch/>
        </p:blipFill>
        <p:spPr>
          <a:xfrm>
            <a:off x="0" y="4734725"/>
            <a:ext cx="1501600" cy="4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8"/>
          <p:cNvSpPr/>
          <p:nvPr/>
        </p:nvSpPr>
        <p:spPr>
          <a:xfrm>
            <a:off x="4654250" y="3767210"/>
            <a:ext cx="101100" cy="105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9" name="Google Shape;199;p18"/>
          <p:cNvGrpSpPr/>
          <p:nvPr/>
        </p:nvGrpSpPr>
        <p:grpSpPr>
          <a:xfrm>
            <a:off x="-263011" y="869922"/>
            <a:ext cx="2276525" cy="2224850"/>
            <a:chOff x="1937525" y="869922"/>
            <a:chExt cx="2276525" cy="2224850"/>
          </a:xfrm>
        </p:grpSpPr>
        <p:sp>
          <p:nvSpPr>
            <p:cNvPr id="200" name="Google Shape;200;p18"/>
            <p:cNvSpPr/>
            <p:nvPr/>
          </p:nvSpPr>
          <p:spPr>
            <a:xfrm>
              <a:off x="2789775" y="1164447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208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2215800" y="1746410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208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3075850" y="869922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8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1937525" y="2049272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82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2502475" y="1446947"/>
              <a:ext cx="1138200" cy="1045500"/>
            </a:xfrm>
            <a:prstGeom prst="cube">
              <a:avLst>
                <a:gd fmla="val 25000" name="adj"/>
              </a:avLst>
            </a:prstGeom>
            <a:solidFill>
              <a:srgbClr val="0B5394">
                <a:alpha val="493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Sample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05" name="Google Shape;205;p18"/>
          <p:cNvGrpSpPr/>
          <p:nvPr/>
        </p:nvGrpSpPr>
        <p:grpSpPr>
          <a:xfrm>
            <a:off x="7284450" y="1215035"/>
            <a:ext cx="424800" cy="1500900"/>
            <a:chOff x="2232025" y="175275"/>
            <a:chExt cx="424800" cy="1500900"/>
          </a:xfrm>
        </p:grpSpPr>
        <p:sp>
          <p:nvSpPr>
            <p:cNvPr id="206" name="Google Shape;206;p18"/>
            <p:cNvSpPr/>
            <p:nvPr/>
          </p:nvSpPr>
          <p:spPr>
            <a:xfrm rot="5400000">
              <a:off x="1693975" y="713325"/>
              <a:ext cx="1500900" cy="424800"/>
            </a:xfrm>
            <a:prstGeom prst="trapezoid">
              <a:avLst>
                <a:gd fmla="val 85352" name="adj"/>
              </a:avLst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8"/>
            <p:cNvSpPr txBox="1"/>
            <p:nvPr/>
          </p:nvSpPr>
          <p:spPr>
            <a:xfrm rot="-5400000">
              <a:off x="1983110" y="725629"/>
              <a:ext cx="91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encoder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08" name="Google Shape;208;p18"/>
          <p:cNvGrpSpPr/>
          <p:nvPr/>
        </p:nvGrpSpPr>
        <p:grpSpPr>
          <a:xfrm>
            <a:off x="1331139" y="1215060"/>
            <a:ext cx="2201375" cy="1509300"/>
            <a:chOff x="3531675" y="1215060"/>
            <a:chExt cx="2201375" cy="1509300"/>
          </a:xfrm>
        </p:grpSpPr>
        <p:sp>
          <p:nvSpPr>
            <p:cNvPr id="209" name="Google Shape;209;p18"/>
            <p:cNvSpPr/>
            <p:nvPr/>
          </p:nvSpPr>
          <p:spPr>
            <a:xfrm rot="-5400000">
              <a:off x="4864550" y="1855860"/>
              <a:ext cx="1509300" cy="227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image</a:t>
              </a:r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210" name="Google Shape;210;p18"/>
            <p:cNvGrpSpPr/>
            <p:nvPr/>
          </p:nvGrpSpPr>
          <p:grpSpPr>
            <a:xfrm>
              <a:off x="3531675" y="1217160"/>
              <a:ext cx="1930800" cy="1505100"/>
              <a:chOff x="3531675" y="1217160"/>
              <a:chExt cx="1930800" cy="1505100"/>
            </a:xfrm>
          </p:grpSpPr>
          <p:sp>
            <p:nvSpPr>
              <p:cNvPr id="211" name="Google Shape;211;p18"/>
              <p:cNvSpPr/>
              <p:nvPr/>
            </p:nvSpPr>
            <p:spPr>
              <a:xfrm rot="-5400000">
                <a:off x="3744525" y="1004310"/>
                <a:ext cx="1505100" cy="1930800"/>
              </a:xfrm>
              <a:prstGeom prst="trapezoid">
                <a:avLst>
                  <a:gd fmla="val 25000" name="adj"/>
                </a:avLst>
              </a:prstGeom>
              <a:solidFill>
                <a:srgbClr val="FFE599">
                  <a:alpha val="512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8"/>
              <p:cNvSpPr txBox="1"/>
              <p:nvPr/>
            </p:nvSpPr>
            <p:spPr>
              <a:xfrm>
                <a:off x="3927975" y="1661885"/>
                <a:ext cx="11382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</a:rPr>
                  <a:t>Instrument</a:t>
                </a:r>
                <a:endParaRPr>
                  <a:solidFill>
                    <a:schemeClr val="dk2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</a:rPr>
                  <a:t>Controls</a:t>
                </a:r>
                <a:endParaRPr>
                  <a:solidFill>
                    <a:schemeClr val="dk2"/>
                  </a:solidFill>
                </a:endParaRPr>
              </a:p>
            </p:txBody>
          </p:sp>
        </p:grp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8953" y="761657"/>
            <a:ext cx="383975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300" y="761637"/>
            <a:ext cx="389534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5475" y="761650"/>
            <a:ext cx="390443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8"/>
          <p:cNvPicPr preferRelativeResize="0"/>
          <p:nvPr/>
        </p:nvPicPr>
        <p:blipFill rotWithShape="1">
          <a:blip r:embed="rId7">
            <a:alphaModFix/>
          </a:blip>
          <a:srcRect b="25409" l="4842" r="44071" t="23841"/>
          <a:stretch/>
        </p:blipFill>
        <p:spPr>
          <a:xfrm>
            <a:off x="6765701" y="809237"/>
            <a:ext cx="726948" cy="274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18"/>
          <p:cNvGrpSpPr/>
          <p:nvPr/>
        </p:nvGrpSpPr>
        <p:grpSpPr>
          <a:xfrm>
            <a:off x="3566893" y="1218784"/>
            <a:ext cx="2897907" cy="1509325"/>
            <a:chOff x="3566893" y="1218784"/>
            <a:chExt cx="2897907" cy="1509325"/>
          </a:xfrm>
        </p:grpSpPr>
        <p:grpSp>
          <p:nvGrpSpPr>
            <p:cNvPr id="218" name="Google Shape;218;p18"/>
            <p:cNvGrpSpPr/>
            <p:nvPr/>
          </p:nvGrpSpPr>
          <p:grpSpPr>
            <a:xfrm>
              <a:off x="3566893" y="1218784"/>
              <a:ext cx="1442100" cy="1509325"/>
              <a:chOff x="3566893" y="1218784"/>
              <a:chExt cx="1442100" cy="1509325"/>
            </a:xfrm>
          </p:grpSpPr>
          <p:sp>
            <p:nvSpPr>
              <p:cNvPr id="219" name="Google Shape;219;p18"/>
              <p:cNvSpPr/>
              <p:nvPr/>
            </p:nvSpPr>
            <p:spPr>
              <a:xfrm rot="-5400000">
                <a:off x="3394431" y="1859609"/>
                <a:ext cx="1509300" cy="2277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image</a:t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Google Shape;220;p18"/>
              <p:cNvSpPr/>
              <p:nvPr/>
            </p:nvSpPr>
            <p:spPr>
              <a:xfrm rot="-5400000">
                <a:off x="4503193" y="1859609"/>
                <a:ext cx="783900" cy="2277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</a:rPr>
                  <a:t>feature</a:t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221" name="Google Shape;221;p18"/>
              <p:cNvSpPr/>
              <p:nvPr/>
            </p:nvSpPr>
            <p:spPr>
              <a:xfrm rot="-5400000">
                <a:off x="3023143" y="1762534"/>
                <a:ext cx="1509300" cy="421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filter</a:t>
                </a:r>
                <a:endParaRPr/>
              </a:p>
            </p:txBody>
          </p:sp>
          <p:grpSp>
            <p:nvGrpSpPr>
              <p:cNvPr id="222" name="Google Shape;222;p18"/>
              <p:cNvGrpSpPr/>
              <p:nvPr/>
            </p:nvGrpSpPr>
            <p:grpSpPr>
              <a:xfrm>
                <a:off x="4309718" y="1218784"/>
                <a:ext cx="424800" cy="1500900"/>
                <a:chOff x="2232025" y="175275"/>
                <a:chExt cx="424800" cy="1500900"/>
              </a:xfrm>
            </p:grpSpPr>
            <p:sp>
              <p:nvSpPr>
                <p:cNvPr id="223" name="Google Shape;223;p18"/>
                <p:cNvSpPr/>
                <p:nvPr/>
              </p:nvSpPr>
              <p:spPr>
                <a:xfrm rot="5400000">
                  <a:off x="1693975" y="713325"/>
                  <a:ext cx="1500900" cy="424800"/>
                </a:xfrm>
                <a:prstGeom prst="trapezoid">
                  <a:avLst>
                    <a:gd fmla="val 85352" name="adj"/>
                  </a:avLst>
                </a:prstGeom>
                <a:solidFill>
                  <a:srgbClr val="A4C2F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4" name="Google Shape;224;p18"/>
                <p:cNvSpPr txBox="1"/>
                <p:nvPr/>
              </p:nvSpPr>
              <p:spPr>
                <a:xfrm rot="-5400000">
                  <a:off x="1983110" y="725629"/>
                  <a:ext cx="9192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dk1"/>
                      </a:solidFill>
                    </a:rPr>
                    <a:t>encoder</a:t>
                  </a: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</p:grpSp>
        <p:sp>
          <p:nvSpPr>
            <p:cNvPr id="225" name="Google Shape;225;p18"/>
            <p:cNvSpPr/>
            <p:nvPr/>
          </p:nvSpPr>
          <p:spPr>
            <a:xfrm rot="10800000">
              <a:off x="5708500" y="1773850"/>
              <a:ext cx="756300" cy="4170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18"/>
          <p:cNvSpPr/>
          <p:nvPr/>
        </p:nvSpPr>
        <p:spPr>
          <a:xfrm>
            <a:off x="7047875" y="3621935"/>
            <a:ext cx="1138200" cy="1045500"/>
          </a:xfrm>
          <a:prstGeom prst="cube">
            <a:avLst>
              <a:gd fmla="val 25000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Model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of the Sample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27" name="Google Shape;227;p18"/>
          <p:cNvGrpSpPr/>
          <p:nvPr/>
        </p:nvGrpSpPr>
        <p:grpSpPr>
          <a:xfrm>
            <a:off x="301950" y="3390035"/>
            <a:ext cx="6244113" cy="1509300"/>
            <a:chOff x="301950" y="3390035"/>
            <a:chExt cx="6244113" cy="1509300"/>
          </a:xfrm>
        </p:grpSpPr>
        <p:grpSp>
          <p:nvGrpSpPr>
            <p:cNvPr id="228" name="Google Shape;228;p18"/>
            <p:cNvGrpSpPr/>
            <p:nvPr/>
          </p:nvGrpSpPr>
          <p:grpSpPr>
            <a:xfrm>
              <a:off x="301950" y="3390035"/>
              <a:ext cx="3230575" cy="1509300"/>
              <a:chOff x="301950" y="3390035"/>
              <a:chExt cx="3230575" cy="1509300"/>
            </a:xfrm>
          </p:grpSpPr>
          <p:grpSp>
            <p:nvGrpSpPr>
              <p:cNvPr id="229" name="Google Shape;229;p18"/>
              <p:cNvGrpSpPr/>
              <p:nvPr/>
            </p:nvGrpSpPr>
            <p:grpSpPr>
              <a:xfrm>
                <a:off x="301950" y="3390035"/>
                <a:ext cx="3230575" cy="1509300"/>
                <a:chOff x="2502475" y="3391060"/>
                <a:chExt cx="3230575" cy="1509300"/>
              </a:xfrm>
            </p:grpSpPr>
            <p:sp>
              <p:nvSpPr>
                <p:cNvPr id="230" name="Google Shape;230;p18"/>
                <p:cNvSpPr/>
                <p:nvPr/>
              </p:nvSpPr>
              <p:spPr>
                <a:xfrm>
                  <a:off x="2502475" y="3622960"/>
                  <a:ext cx="1138200" cy="1045500"/>
                </a:xfrm>
                <a:prstGeom prst="cube">
                  <a:avLst>
                    <a:gd fmla="val 25000" name="adj"/>
                  </a:avLst>
                </a:prstGeom>
                <a:solidFill>
                  <a:srgbClr val="0B539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lt1"/>
                      </a:solidFill>
                    </a:rPr>
                    <a:t>Model </a:t>
                  </a:r>
                  <a:endParaRPr>
                    <a:solidFill>
                      <a:schemeClr val="lt1"/>
                    </a:solidFill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lt1"/>
                      </a:solidFill>
                    </a:rPr>
                    <a:t>of the Sample</a:t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31" name="Google Shape;231;p18"/>
                <p:cNvSpPr/>
                <p:nvPr/>
              </p:nvSpPr>
              <p:spPr>
                <a:xfrm rot="-5400000">
                  <a:off x="3744525" y="3178260"/>
                  <a:ext cx="1505100" cy="1930800"/>
                </a:xfrm>
                <a:prstGeom prst="trapezoid">
                  <a:avLst>
                    <a:gd fmla="val 25000" name="adj"/>
                  </a:avLst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" name="Google Shape;232;p18"/>
                <p:cNvSpPr/>
                <p:nvPr/>
              </p:nvSpPr>
              <p:spPr>
                <a:xfrm rot="-5400000">
                  <a:off x="4864550" y="4031860"/>
                  <a:ext cx="1509300" cy="2277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lt1"/>
                      </a:solidFill>
                    </a:rPr>
                    <a:t>reconstructed</a:t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33" name="Google Shape;233;p18"/>
                <p:cNvSpPr txBox="1"/>
                <p:nvPr/>
              </p:nvSpPr>
              <p:spPr>
                <a:xfrm>
                  <a:off x="3927975" y="3560013"/>
                  <a:ext cx="11382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dk2"/>
                      </a:solidFill>
                    </a:rPr>
                    <a:t>Simulation</a:t>
                  </a:r>
                  <a:endParaRPr>
                    <a:solidFill>
                      <a:schemeClr val="dk2"/>
                    </a:solidFill>
                  </a:endParaRPr>
                </a:p>
              </p:txBody>
            </p:sp>
          </p:grpSp>
          <p:grpSp>
            <p:nvGrpSpPr>
              <p:cNvPr id="234" name="Google Shape;234;p18"/>
              <p:cNvGrpSpPr/>
              <p:nvPr/>
            </p:nvGrpSpPr>
            <p:grpSpPr>
              <a:xfrm>
                <a:off x="1710100" y="3906660"/>
                <a:ext cx="1282200" cy="476050"/>
                <a:chOff x="3843700" y="3906660"/>
                <a:chExt cx="1282200" cy="476050"/>
              </a:xfrm>
            </p:grpSpPr>
            <p:sp>
              <p:nvSpPr>
                <p:cNvPr id="235" name="Google Shape;235;p18"/>
                <p:cNvSpPr/>
                <p:nvPr/>
              </p:nvSpPr>
              <p:spPr>
                <a:xfrm>
                  <a:off x="3843700" y="3908710"/>
                  <a:ext cx="497400" cy="474000"/>
                </a:xfrm>
                <a:prstGeom prst="flowChartSummingJunction">
                  <a:avLst/>
                </a:prstGeom>
                <a:solidFill>
                  <a:srgbClr val="FFE59A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6" name="Google Shape;236;p18"/>
                <p:cNvSpPr/>
                <p:nvPr/>
              </p:nvSpPr>
              <p:spPr>
                <a:xfrm>
                  <a:off x="4628500" y="3906660"/>
                  <a:ext cx="497400" cy="474000"/>
                </a:xfrm>
                <a:prstGeom prst="flowChartSummingJunction">
                  <a:avLst/>
                </a:prstGeom>
                <a:solidFill>
                  <a:srgbClr val="0C5394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37" name="Google Shape;237;p18"/>
            <p:cNvSpPr/>
            <p:nvPr/>
          </p:nvSpPr>
          <p:spPr>
            <a:xfrm rot="10800000">
              <a:off x="5789763" y="3997225"/>
              <a:ext cx="756300" cy="4170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38" name="Google Shape;238;p18"/>
          <p:cNvCxnSpPr>
            <a:stCxn id="212" idx="2"/>
            <a:endCxn id="235" idx="4"/>
          </p:cNvCxnSpPr>
          <p:nvPr/>
        </p:nvCxnSpPr>
        <p:spPr>
          <a:xfrm rot="5400000">
            <a:off x="1075089" y="3161135"/>
            <a:ext cx="2105100" cy="337800"/>
          </a:xfrm>
          <a:prstGeom prst="bentConnector5">
            <a:avLst>
              <a:gd fmla="val 48127" name="adj1"/>
              <a:gd fmla="val 614525" name="adj2"/>
              <a:gd fmla="val 129985" name="adj3"/>
            </a:avLst>
          </a:prstGeom>
          <a:noFill/>
          <a:ln cap="flat" cmpd="sng" w="38100">
            <a:solidFill>
              <a:srgbClr val="E6B8A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39" name="Google Shape;239;p18"/>
          <p:cNvCxnSpPr>
            <a:stCxn id="220" idx="2"/>
            <a:endCxn id="236" idx="4"/>
          </p:cNvCxnSpPr>
          <p:nvPr/>
        </p:nvCxnSpPr>
        <p:spPr>
          <a:xfrm flipH="1">
            <a:off x="2743693" y="1973459"/>
            <a:ext cx="2265300" cy="2407200"/>
          </a:xfrm>
          <a:prstGeom prst="bentConnector4">
            <a:avLst>
              <a:gd fmla="val -14728" name="adj1"/>
              <a:gd fmla="val 127312" name="adj2"/>
            </a:avLst>
          </a:prstGeom>
          <a:noFill/>
          <a:ln cap="flat" cmpd="sng" w="38100">
            <a:solidFill>
              <a:srgbClr val="E6B8AF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40" name="Google Shape;240;p18"/>
          <p:cNvGrpSpPr/>
          <p:nvPr/>
        </p:nvGrpSpPr>
        <p:grpSpPr>
          <a:xfrm>
            <a:off x="3843075" y="2809900"/>
            <a:ext cx="1410625" cy="2009450"/>
            <a:chOff x="3843075" y="2809900"/>
            <a:chExt cx="1410625" cy="2009450"/>
          </a:xfrm>
        </p:grpSpPr>
        <p:sp>
          <p:nvSpPr>
            <p:cNvPr id="241" name="Google Shape;241;p18"/>
            <p:cNvSpPr txBox="1"/>
            <p:nvPr/>
          </p:nvSpPr>
          <p:spPr>
            <a:xfrm>
              <a:off x="3843700" y="2809900"/>
              <a:ext cx="14100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E6B8AF"/>
                  </a:solidFill>
                </a:rPr>
                <a:t>Steering</a:t>
              </a:r>
              <a:endParaRPr b="1" sz="1900">
                <a:solidFill>
                  <a:srgbClr val="E6B8AF"/>
                </a:solidFill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3843075" y="3309150"/>
              <a:ext cx="1334100" cy="151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Latent space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43" name="Google Shape;243;p18"/>
          <p:cNvSpPr txBox="1"/>
          <p:nvPr/>
        </p:nvSpPr>
        <p:spPr>
          <a:xfrm>
            <a:off x="7082100" y="4804800"/>
            <a:ext cx="206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https://lcls-mlcv.github.io/</a:t>
            </a:r>
            <a:endParaRPr sz="10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4179" y="116750"/>
            <a:ext cx="702927" cy="70292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2025 - the year of the LCLS Digital Twin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Roadmap to compression, exploration and visualization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19"/>
          <p:cNvSpPr/>
          <p:nvPr/>
        </p:nvSpPr>
        <p:spPr>
          <a:xfrm>
            <a:off x="849850" y="8361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lossless</a:t>
            </a: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2428925" y="8361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lossy</a:t>
            </a: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2428925" y="1718425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dim.red.</a:t>
            </a: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4008000" y="1718425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quant.</a:t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849850" y="1718425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76A5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res.red.</a:t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2428925" y="260075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selection</a:t>
            </a: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4008000" y="260075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reduction</a:t>
            </a:r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4008000" y="3483075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</a:t>
            </a: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5587075" y="3483075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non-linear</a:t>
            </a: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4008000" y="43654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LDA,...</a:t>
            </a: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2428925" y="43654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PCA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2" name="Google Shape;262;p19"/>
          <p:cNvSpPr/>
          <p:nvPr/>
        </p:nvSpPr>
        <p:spPr>
          <a:xfrm>
            <a:off x="7166150" y="43654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NN</a:t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5587075" y="43654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UMAP,...</a:t>
            </a:r>
            <a:endParaRPr/>
          </a:p>
        </p:txBody>
      </p:sp>
      <p:cxnSp>
        <p:nvCxnSpPr>
          <p:cNvPr id="264" name="Google Shape;264;p19"/>
          <p:cNvCxnSpPr>
            <a:stCxn id="252" idx="2"/>
            <a:endCxn id="255" idx="0"/>
          </p:cNvCxnSpPr>
          <p:nvPr/>
        </p:nvCxnSpPr>
        <p:spPr>
          <a:xfrm rot="5400000">
            <a:off x="2060825" y="786300"/>
            <a:ext cx="285000" cy="15792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19"/>
          <p:cNvCxnSpPr>
            <a:stCxn id="252" idx="2"/>
            <a:endCxn id="254" idx="0"/>
          </p:cNvCxnSpPr>
          <p:nvPr/>
        </p:nvCxnSpPr>
        <p:spPr>
          <a:xfrm flipH="1" rot="-5400000">
            <a:off x="3640025" y="786300"/>
            <a:ext cx="285000" cy="15792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19"/>
          <p:cNvCxnSpPr>
            <a:stCxn id="252" idx="2"/>
            <a:endCxn id="253" idx="0"/>
          </p:cNvCxnSpPr>
          <p:nvPr/>
        </p:nvCxnSpPr>
        <p:spPr>
          <a:xfrm flipH="1" rot="-5400000">
            <a:off x="2850725" y="1575600"/>
            <a:ext cx="28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19"/>
          <p:cNvCxnSpPr>
            <a:stCxn id="253" idx="2"/>
            <a:endCxn id="257" idx="0"/>
          </p:cNvCxnSpPr>
          <p:nvPr/>
        </p:nvCxnSpPr>
        <p:spPr>
          <a:xfrm flipH="1" rot="-5400000">
            <a:off x="3640025" y="1668625"/>
            <a:ext cx="285000" cy="15792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19"/>
          <p:cNvCxnSpPr>
            <a:stCxn id="253" idx="2"/>
            <a:endCxn id="256" idx="0"/>
          </p:cNvCxnSpPr>
          <p:nvPr/>
        </p:nvCxnSpPr>
        <p:spPr>
          <a:xfrm flipH="1" rot="-5400000">
            <a:off x="2850725" y="2457925"/>
            <a:ext cx="285000" cy="6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19"/>
          <p:cNvCxnSpPr>
            <a:stCxn id="257" idx="2"/>
            <a:endCxn id="258" idx="0"/>
          </p:cNvCxnSpPr>
          <p:nvPr/>
        </p:nvCxnSpPr>
        <p:spPr>
          <a:xfrm flipH="1" rot="-5400000">
            <a:off x="4429800" y="3340250"/>
            <a:ext cx="28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19"/>
          <p:cNvCxnSpPr>
            <a:stCxn id="257" idx="2"/>
            <a:endCxn id="259" idx="0"/>
          </p:cNvCxnSpPr>
          <p:nvPr/>
        </p:nvCxnSpPr>
        <p:spPr>
          <a:xfrm flipH="1" rot="-5400000">
            <a:off x="5219100" y="2550950"/>
            <a:ext cx="285000" cy="15792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19"/>
          <p:cNvCxnSpPr>
            <a:stCxn id="258" idx="2"/>
            <a:endCxn id="261" idx="0"/>
          </p:cNvCxnSpPr>
          <p:nvPr/>
        </p:nvCxnSpPr>
        <p:spPr>
          <a:xfrm rot="5400000">
            <a:off x="3639900" y="3433275"/>
            <a:ext cx="285000" cy="15792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19"/>
          <p:cNvCxnSpPr>
            <a:stCxn id="259" idx="2"/>
            <a:endCxn id="262" idx="0"/>
          </p:cNvCxnSpPr>
          <p:nvPr/>
        </p:nvCxnSpPr>
        <p:spPr>
          <a:xfrm flipH="1" rot="-5400000">
            <a:off x="6798175" y="3433275"/>
            <a:ext cx="285000" cy="15792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19"/>
          <p:cNvCxnSpPr>
            <a:stCxn id="259" idx="2"/>
            <a:endCxn id="263" idx="0"/>
          </p:cNvCxnSpPr>
          <p:nvPr/>
        </p:nvCxnSpPr>
        <p:spPr>
          <a:xfrm flipH="1" rot="-5400000">
            <a:off x="6008875" y="4222575"/>
            <a:ext cx="285000" cy="6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19"/>
          <p:cNvCxnSpPr>
            <a:stCxn id="258" idx="2"/>
            <a:endCxn id="260" idx="0"/>
          </p:cNvCxnSpPr>
          <p:nvPr/>
        </p:nvCxnSpPr>
        <p:spPr>
          <a:xfrm flipH="1" rot="-5400000">
            <a:off x="4429800" y="4222575"/>
            <a:ext cx="285000" cy="6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19"/>
          <p:cNvCxnSpPr>
            <a:stCxn id="257" idx="2"/>
            <a:endCxn id="256" idx="2"/>
          </p:cNvCxnSpPr>
          <p:nvPr/>
        </p:nvCxnSpPr>
        <p:spPr>
          <a:xfrm rot="5400000">
            <a:off x="3782100" y="2408750"/>
            <a:ext cx="600" cy="15792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76" name="Google Shape;276;p19"/>
          <p:cNvSpPr txBox="1"/>
          <p:nvPr/>
        </p:nvSpPr>
        <p:spPr>
          <a:xfrm>
            <a:off x="5507625" y="1093463"/>
            <a:ext cx="3439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 to establish baselines and benchmarks.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Start with simple, fast and efficient methods - and build from there.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Roadmap to compression, exploration and visualization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0"/>
          <p:cNvSpPr/>
          <p:nvPr/>
        </p:nvSpPr>
        <p:spPr>
          <a:xfrm>
            <a:off x="4936475" y="8098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PCA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815925" y="809800"/>
            <a:ext cx="3822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Remember: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~ 10</a:t>
            </a:r>
            <a:r>
              <a:rPr baseline="30000" lang="en" sz="1800">
                <a:solidFill>
                  <a:schemeClr val="dk2"/>
                </a:solidFill>
              </a:rPr>
              <a:t>4</a:t>
            </a:r>
            <a:r>
              <a:rPr lang="en" sz="1800">
                <a:solidFill>
                  <a:schemeClr val="dk2"/>
                </a:solidFill>
              </a:rPr>
              <a:t>-10</a:t>
            </a:r>
            <a:r>
              <a:rPr baseline="30000" lang="en" sz="1800">
                <a:solidFill>
                  <a:schemeClr val="dk2"/>
                </a:solidFill>
              </a:rPr>
              <a:t>6</a:t>
            </a:r>
            <a:r>
              <a:rPr lang="en" sz="1800">
                <a:solidFill>
                  <a:schemeClr val="dk2"/>
                </a:solidFill>
              </a:rPr>
              <a:t> frames per second (</a:t>
            </a:r>
            <a:r>
              <a:rPr b="1" i="1" lang="en" sz="1800">
                <a:solidFill>
                  <a:schemeClr val="dk2"/>
                </a:solidFill>
              </a:rPr>
              <a:t>n</a:t>
            </a:r>
            <a:r>
              <a:rPr lang="en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~ 10</a:t>
            </a:r>
            <a:r>
              <a:rPr baseline="30000" lang="en" sz="1800">
                <a:solidFill>
                  <a:schemeClr val="dk2"/>
                </a:solidFill>
              </a:rPr>
              <a:t>6</a:t>
            </a:r>
            <a:r>
              <a:rPr lang="en" sz="1800">
                <a:solidFill>
                  <a:schemeClr val="dk2"/>
                </a:solidFill>
              </a:rPr>
              <a:t>-10</a:t>
            </a:r>
            <a:r>
              <a:rPr baseline="30000" lang="en" sz="1800">
                <a:solidFill>
                  <a:schemeClr val="dk2"/>
                </a:solidFill>
              </a:rPr>
              <a:t>7</a:t>
            </a:r>
            <a:r>
              <a:rPr lang="en" sz="1800">
                <a:solidFill>
                  <a:schemeClr val="dk2"/>
                </a:solidFill>
              </a:rPr>
              <a:t> pixels per frame (</a:t>
            </a:r>
            <a:r>
              <a:rPr b="1" i="1" lang="en" sz="1800">
                <a:solidFill>
                  <a:schemeClr val="dk2"/>
                </a:solidFill>
              </a:rPr>
              <a:t>p</a:t>
            </a:r>
            <a:r>
              <a:rPr lang="en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+"/>
            </a:pPr>
            <a:r>
              <a:rPr lang="en" sz="1800">
                <a:solidFill>
                  <a:schemeClr val="dk2"/>
                </a:solidFill>
              </a:rPr>
              <a:t>rank unknown (</a:t>
            </a:r>
            <a:r>
              <a:rPr b="1" i="1" lang="en" sz="1800">
                <a:solidFill>
                  <a:schemeClr val="dk2"/>
                </a:solidFill>
              </a:rPr>
              <a:t>r</a:t>
            </a:r>
            <a:r>
              <a:rPr lang="en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Scikit-learn won’t help…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6516350" y="877600"/>
            <a:ext cx="128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2"/>
                </a:solidFill>
              </a:rPr>
              <a:t>O(p</a:t>
            </a:r>
            <a:r>
              <a:rPr b="1" baseline="30000" i="1" lang="en" sz="1800">
                <a:solidFill>
                  <a:schemeClr val="dk2"/>
                </a:solidFill>
              </a:rPr>
              <a:t>3</a:t>
            </a:r>
            <a:r>
              <a:rPr b="1" i="1" lang="en" sz="1800">
                <a:solidFill>
                  <a:schemeClr val="dk2"/>
                </a:solidFill>
              </a:rPr>
              <a:t>)</a:t>
            </a:r>
            <a:endParaRPr b="1" i="1" sz="1800">
              <a:solidFill>
                <a:schemeClr val="dk2"/>
              </a:solidFill>
            </a:endParaRPr>
          </a:p>
        </p:txBody>
      </p:sp>
      <p:sp>
        <p:nvSpPr>
          <p:cNvPr id="285" name="Google Shape;285;p20"/>
          <p:cNvSpPr/>
          <p:nvPr/>
        </p:nvSpPr>
        <p:spPr>
          <a:xfrm>
            <a:off x="4936475" y="1752900"/>
            <a:ext cx="1128000" cy="5973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SVD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6516350" y="1820700"/>
            <a:ext cx="128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2"/>
                </a:solidFill>
              </a:rPr>
              <a:t>O(pn</a:t>
            </a:r>
            <a:r>
              <a:rPr b="1" baseline="30000" i="1" lang="en" sz="1800">
                <a:solidFill>
                  <a:schemeClr val="dk2"/>
                </a:solidFill>
              </a:rPr>
              <a:t>2</a:t>
            </a:r>
            <a:r>
              <a:rPr b="1" i="1" lang="en" sz="1800">
                <a:solidFill>
                  <a:schemeClr val="dk2"/>
                </a:solidFill>
              </a:rPr>
              <a:t>)</a:t>
            </a:r>
            <a:endParaRPr b="1" i="1" sz="1800">
              <a:solidFill>
                <a:schemeClr val="dk2"/>
              </a:solidFill>
            </a:endParaRPr>
          </a:p>
        </p:txBody>
      </p:sp>
      <p:grpSp>
        <p:nvGrpSpPr>
          <p:cNvPr id="287" name="Google Shape;287;p20"/>
          <p:cNvGrpSpPr/>
          <p:nvPr/>
        </p:nvGrpSpPr>
        <p:grpSpPr>
          <a:xfrm>
            <a:off x="784450" y="2696000"/>
            <a:ext cx="7352200" cy="806700"/>
            <a:chOff x="784450" y="2696000"/>
            <a:chExt cx="7352200" cy="806700"/>
          </a:xfrm>
        </p:grpSpPr>
        <p:sp>
          <p:nvSpPr>
            <p:cNvPr id="288" name="Google Shape;288;p20"/>
            <p:cNvSpPr/>
            <p:nvPr/>
          </p:nvSpPr>
          <p:spPr>
            <a:xfrm>
              <a:off x="4936475" y="2696000"/>
              <a:ext cx="1128000" cy="597300"/>
            </a:xfrm>
            <a:prstGeom prst="roundRect">
              <a:avLst>
                <a:gd fmla="val 16667" name="adj"/>
              </a:avLst>
            </a:prstGeom>
            <a:solidFill>
              <a:srgbClr val="D9D9D9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iPCA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9" name="Google Shape;289;p20"/>
            <p:cNvSpPr txBox="1"/>
            <p:nvPr/>
          </p:nvSpPr>
          <p:spPr>
            <a:xfrm>
              <a:off x="6516350" y="2827650"/>
              <a:ext cx="1620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1800">
                  <a:solidFill>
                    <a:schemeClr val="dk2"/>
                  </a:solidFill>
                </a:rPr>
                <a:t>O((r + s).p)</a:t>
              </a:r>
              <a:endParaRPr b="1" i="1" sz="1800">
                <a:solidFill>
                  <a:schemeClr val="dk2"/>
                </a:solidFill>
              </a:endParaRPr>
            </a:p>
          </p:txBody>
        </p:sp>
        <p:sp>
          <p:nvSpPr>
            <p:cNvPr id="290" name="Google Shape;290;p20"/>
            <p:cNvSpPr txBox="1"/>
            <p:nvPr/>
          </p:nvSpPr>
          <p:spPr>
            <a:xfrm>
              <a:off x="784450" y="2763800"/>
              <a:ext cx="3822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Update by batch (</a:t>
              </a:r>
              <a:r>
                <a:rPr b="1" i="1" lang="en" sz="1800">
                  <a:solidFill>
                    <a:schemeClr val="dk2"/>
                  </a:solidFill>
                </a:rPr>
                <a:t>s</a:t>
              </a:r>
              <a:r>
                <a:rPr lang="en" sz="1800">
                  <a:solidFill>
                    <a:schemeClr val="dk2"/>
                  </a:solidFill>
                </a:rPr>
                <a:t>)</a:t>
              </a:r>
              <a:endParaRPr sz="1800">
                <a:solidFill>
                  <a:schemeClr val="dk2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t</a:t>
              </a:r>
              <a:r>
                <a:rPr lang="en" sz="1800">
                  <a:solidFill>
                    <a:schemeClr val="dk2"/>
                  </a:solidFill>
                </a:rPr>
                <a:t>o become </a:t>
              </a:r>
              <a:r>
                <a:rPr b="1" i="1" lang="en" sz="1800">
                  <a:solidFill>
                    <a:schemeClr val="dk2"/>
                  </a:solidFill>
                </a:rPr>
                <a:t>n</a:t>
              </a:r>
              <a:r>
                <a:rPr lang="en" sz="1800">
                  <a:solidFill>
                    <a:schemeClr val="dk2"/>
                  </a:solidFill>
                </a:rPr>
                <a:t>-independent</a:t>
              </a:r>
              <a:endParaRPr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291" name="Google Shape;291;p20"/>
          <p:cNvGrpSpPr/>
          <p:nvPr/>
        </p:nvGrpSpPr>
        <p:grpSpPr>
          <a:xfrm>
            <a:off x="784440" y="3568300"/>
            <a:ext cx="7575110" cy="738900"/>
            <a:chOff x="784440" y="3568300"/>
            <a:chExt cx="7575110" cy="738900"/>
          </a:xfrm>
        </p:grpSpPr>
        <p:sp>
          <p:nvSpPr>
            <p:cNvPr id="292" name="Google Shape;292;p20"/>
            <p:cNvSpPr/>
            <p:nvPr/>
          </p:nvSpPr>
          <p:spPr>
            <a:xfrm>
              <a:off x="4936475" y="3639100"/>
              <a:ext cx="1128000" cy="597300"/>
            </a:xfrm>
            <a:prstGeom prst="roundRect">
              <a:avLst>
                <a:gd fmla="val 16667" name="adj"/>
              </a:avLst>
            </a:prstGeom>
            <a:solidFill>
              <a:srgbClr val="D9D9D9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Py</a:t>
              </a:r>
              <a:r>
                <a:rPr lang="en">
                  <a:solidFill>
                    <a:schemeClr val="dk1"/>
                  </a:solidFill>
                </a:rPr>
                <a:t>PCA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3" name="Google Shape;293;p20"/>
            <p:cNvSpPr txBox="1"/>
            <p:nvPr/>
          </p:nvSpPr>
          <p:spPr>
            <a:xfrm>
              <a:off x="6516350" y="3706900"/>
              <a:ext cx="1843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1800">
                  <a:solidFill>
                    <a:schemeClr val="dk2"/>
                  </a:solidFill>
                </a:rPr>
                <a:t>O((r + s).p / q)</a:t>
              </a:r>
              <a:endParaRPr b="1" i="1" sz="1800">
                <a:solidFill>
                  <a:schemeClr val="dk2"/>
                </a:solidFill>
              </a:endParaRPr>
            </a:p>
          </p:txBody>
        </p:sp>
        <p:sp>
          <p:nvSpPr>
            <p:cNvPr id="294" name="Google Shape;294;p20"/>
            <p:cNvSpPr txBox="1"/>
            <p:nvPr/>
          </p:nvSpPr>
          <p:spPr>
            <a:xfrm>
              <a:off x="784440" y="3568300"/>
              <a:ext cx="3822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Still </a:t>
              </a:r>
              <a:r>
                <a:rPr b="1" i="1" lang="en" sz="1800">
                  <a:solidFill>
                    <a:schemeClr val="dk2"/>
                  </a:solidFill>
                </a:rPr>
                <a:t>r</a:t>
              </a:r>
              <a:r>
                <a:rPr lang="en" sz="1800">
                  <a:solidFill>
                    <a:schemeClr val="dk2"/>
                  </a:solidFill>
                </a:rPr>
                <a:t>-limited… </a:t>
              </a:r>
              <a:endParaRPr sz="1800">
                <a:solidFill>
                  <a:schemeClr val="dk2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Build </a:t>
              </a:r>
              <a:r>
                <a:rPr b="1" i="1" lang="en" sz="1800">
                  <a:solidFill>
                    <a:schemeClr val="dk2"/>
                  </a:solidFill>
                </a:rPr>
                <a:t>q</a:t>
              </a:r>
              <a:r>
                <a:rPr lang="en" sz="1800">
                  <a:solidFill>
                    <a:schemeClr val="dk2"/>
                  </a:solidFill>
                </a:rPr>
                <a:t> independent sub-detectors</a:t>
              </a:r>
              <a:endParaRPr sz="1800">
                <a:solidFill>
                  <a:schemeClr val="dk2"/>
                </a:solidFill>
              </a:endParaRPr>
            </a:p>
          </p:txBody>
        </p:sp>
      </p:grpSp>
      <p:pic>
        <p:nvPicPr>
          <p:cNvPr id="295" name="Google Shape;295;p20"/>
          <p:cNvPicPr preferRelativeResize="0"/>
          <p:nvPr/>
        </p:nvPicPr>
        <p:blipFill rotWithShape="1">
          <a:blip r:embed="rId3">
            <a:alphaModFix/>
          </a:blip>
          <a:srcRect b="33355" l="0" r="0" t="0"/>
          <a:stretch/>
        </p:blipFill>
        <p:spPr>
          <a:xfrm>
            <a:off x="8082300" y="57275"/>
            <a:ext cx="1014875" cy="1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1404600" y="4479125"/>
            <a:ext cx="633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Empirically, on 40GB GPU, for 2Mpixel detector: </a:t>
            </a:r>
            <a:r>
              <a:rPr b="1" i="1" lang="en" sz="1800">
                <a:solidFill>
                  <a:schemeClr val="dk2"/>
                </a:solidFill>
              </a:rPr>
              <a:t>r</a:t>
            </a:r>
            <a:r>
              <a:rPr b="1" baseline="-25000" i="1" lang="en" sz="1800">
                <a:solidFill>
                  <a:schemeClr val="dk2"/>
                </a:solidFill>
              </a:rPr>
              <a:t>max</a:t>
            </a:r>
            <a:r>
              <a:rPr b="1" i="1" lang="en" sz="1800">
                <a:solidFill>
                  <a:schemeClr val="dk2"/>
                </a:solidFill>
              </a:rPr>
              <a:t> ~ 750 q</a:t>
            </a:r>
            <a:endParaRPr b="1"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 txBox="1"/>
          <p:nvPr/>
        </p:nvSpPr>
        <p:spPr>
          <a:xfrm>
            <a:off x="302550" y="-19650"/>
            <a:ext cx="7866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PyPCA: Parallelized pytorch-based Incremental PCA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2" name="Google Shape;3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513" y="740400"/>
            <a:ext cx="6120975" cy="22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1"/>
          <p:cNvPicPr preferRelativeResize="0"/>
          <p:nvPr/>
        </p:nvPicPr>
        <p:blipFill rotWithShape="1">
          <a:blip r:embed="rId4">
            <a:alphaModFix/>
          </a:blip>
          <a:srcRect b="34554" l="0" r="0" t="0"/>
          <a:stretch/>
        </p:blipFill>
        <p:spPr>
          <a:xfrm>
            <a:off x="8082300" y="57275"/>
            <a:ext cx="1014875" cy="12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5550" y="3269848"/>
            <a:ext cx="7252877" cy="16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