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84" r:id="rId2"/>
  </p:sldMasterIdLst>
  <p:notesMasterIdLst>
    <p:notesMasterId r:id="rId13"/>
  </p:notesMasterIdLst>
  <p:sldIdLst>
    <p:sldId id="352" r:id="rId3"/>
    <p:sldId id="926" r:id="rId4"/>
    <p:sldId id="913" r:id="rId5"/>
    <p:sldId id="928" r:id="rId6"/>
    <p:sldId id="935" r:id="rId7"/>
    <p:sldId id="934" r:id="rId8"/>
    <p:sldId id="936" r:id="rId9"/>
    <p:sldId id="930" r:id="rId10"/>
    <p:sldId id="929" r:id="rId11"/>
    <p:sldId id="931" r:id="rId12"/>
  </p:sldIdLst>
  <p:sldSz cx="12192000" cy="6858000"/>
  <p:notesSz cx="6858000" cy="9144000"/>
  <p:embeddedFontLst>
    <p:embeddedFont>
      <p:font typeface="Lato" panose="020F0502020204030203" pitchFamily="34" charset="0"/>
      <p:regular r:id="rId14"/>
      <p:bold r:id="rId15"/>
      <p:italic r:id="rId16"/>
      <p:boldItalic r:id="rId17"/>
    </p:embeddedFont>
    <p:embeddedFont>
      <p:font typeface="Lato Black" panose="020F0502020204030203" pitchFamily="34" charset="0"/>
      <p:bold r:id="rId18"/>
      <p:italic r:id="rId19"/>
      <p:boldItalic r:id="rId20"/>
    </p:embeddedFont>
    <p:embeddedFont>
      <p:font typeface="Merriweather" panose="00000500000000000000" pitchFamily="2" charset="0"/>
      <p:regular r:id="rId21"/>
      <p:bold r:id="rId22"/>
      <p:italic r:id="rId23"/>
      <p:boldItalic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3A4B"/>
    <a:srgbClr val="AF2D24"/>
    <a:srgbClr val="E04F39"/>
    <a:srgbClr val="8C1515"/>
    <a:srgbClr val="53565A"/>
    <a:srgbClr val="5F574F"/>
    <a:srgbClr val="B6B1A9"/>
    <a:srgbClr val="D4D1D1"/>
    <a:srgbClr val="544948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89"/>
    <p:restoredTop sz="96327"/>
  </p:normalViewPr>
  <p:slideViewPr>
    <p:cSldViewPr snapToGrid="0" snapToObjects="1" showGuides="1">
      <p:cViewPr varScale="1">
        <p:scale>
          <a:sx n="79" d="100"/>
          <a:sy n="79" d="100"/>
        </p:scale>
        <p:origin x="1013" y="72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Todays talk</a:t>
            </a:r>
          </a:p>
          <a:p>
            <a:r>
              <a:rPr lang="en-US" dirty="0"/>
              <a:t>Spend time introducing Large scale x-ray facilities in general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7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9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1">
    <p:bg>
      <p:bgPr>
        <a:gradFill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25F34CB-4092-FC40-9790-97C718FF6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951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92C1775-02F0-2AB2-7989-BF31ADA6FFF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62838" y="6070062"/>
            <a:ext cx="2240209" cy="4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FE2B7F42-F8C3-C4E7-C1DF-F66B55A9C8F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58609" y="6064702"/>
            <a:ext cx="2256832" cy="4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4C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0C9270A9-B7B4-55C0-CF15-47CDFA14D38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58609" y="6064702"/>
            <a:ext cx="2256832" cy="4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 - Prin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0DAFBF7-20F6-DA42-873E-AC5024D82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2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C7559767-F6B8-45CC-4F27-62DF66863F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58609" y="6064702"/>
            <a:ext cx="2256832" cy="4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7B1-D8C7-F946-BDEC-0EFE67A9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8F39-E724-4149-8D36-3B5FD266B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80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1" y="1602940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6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1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1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9BAECB2-1BD6-F541-B86F-086745C04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1" y="6282826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6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03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1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40" y="1107622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4"/>
            <a:ext cx="5143051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1" y="4955454"/>
            <a:ext cx="5143051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1" y="4482939"/>
            <a:ext cx="514305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429DC23-9018-5646-8F2F-B0243491F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1" y="6282826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6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1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233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9BC7E-F9ED-D345-B396-E98E4ECEF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BAE47A-E69C-8743-80B3-B25F763F639C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AAB72E5F-FF5D-5C48-B3A4-90542FB05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C8A2EE5A-F49D-784B-9008-27484449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4663883-97A3-414F-9F43-38B123E7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155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145ACA-AD56-304E-A1B1-C4F73C5F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261855-235B-7B44-8B0F-6C14C1927979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B431CE3C-653B-854F-B4D8-53726CED8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A7FDA96-A17A-EC4D-9B84-3B86175D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619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1CE3-4FC1-7F40-94E2-3D59AD777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D873E-EF4A-AA41-879F-A999947DC6EE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03CCF5-F0DF-B84E-B762-8833E6E1E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8055B4-64D2-A141-8225-4AE43EE06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64609BC-3782-1B45-B5C9-81147D4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8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70EA7885-7931-B24B-8499-67A413547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D4D1D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rgbClr val="D4D1D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B318F68-A213-4A2C-9149-4F5B306885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62838" y="6070062"/>
            <a:ext cx="2240209" cy="4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97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Red">
    <p:bg>
      <p:bgPr>
        <a:gradFill flip="none" rotWithShape="1"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20A9C6-B7E0-A14E-8612-799EEFE47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11044DB1-1F1F-F54A-885B-B9A9A1D97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4C6D2D-A81E-9F47-9F5F-69980193212A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FE86010-BABE-CC4C-8E81-0811A4263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24B99E-E59B-F747-895C-734FB9F76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435610-EC60-074A-9273-14AEBF58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15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Blue">
    <p:bg>
      <p:bgPr>
        <a:gradFill>
          <a:gsLst>
            <a:gs pos="50000">
              <a:srgbClr val="006983"/>
            </a:gs>
            <a:gs pos="0">
              <a:srgbClr val="1AA4BC"/>
            </a:gs>
            <a:gs pos="100000">
              <a:srgbClr val="013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83E79B-0704-6040-823D-63F8162CF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FF19B41-64C1-4346-89EC-6088CB0FD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9A055E-816F-1843-8943-290D8159EA4B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13A7343-8C6F-FE42-959D-8729506129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018488-E202-1341-9069-57504821BF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4B104F-EFA8-CB43-9203-39906CD71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58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Purple">
    <p:bg>
      <p:bgPr>
        <a:gradFill>
          <a:gsLst>
            <a:gs pos="50000">
              <a:srgbClr val="877F7A"/>
            </a:gs>
            <a:gs pos="0">
              <a:srgbClr val="B6B1A9"/>
            </a:gs>
            <a:gs pos="100000">
              <a:srgbClr val="544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D7428E3-8390-A845-9BB2-8625FA441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63962DC-11C4-EE4E-B407-A6BE2A977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D9DC38-50ED-364F-8200-296C6F0AAEA5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82308EF-B172-754F-82A9-C15D20DD8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DBB6D1-E459-2A41-B4E5-75DC56394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0E48DE4-5CA8-2649-9A47-01577CE05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88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Orange">
    <p:bg>
      <p:bgPr>
        <a:gradFill>
          <a:gsLst>
            <a:gs pos="38000">
              <a:srgbClr val="F4B12F"/>
            </a:gs>
            <a:gs pos="0">
              <a:srgbClr val="FEDD5C"/>
            </a:gs>
            <a:gs pos="78000">
              <a:srgbClr val="E9830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ECA6C5-FDF2-4A45-8223-10F0CF4E7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8316B-CE90-414C-9EF5-CC70896B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5A5200-D8C2-3D4F-BD62-EE66B1852AE1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05FAE5E-1170-464B-9043-75C93547E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C44568-BE93-894D-9A93-C4BBE62E78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E59CF0E-4905-2F4E-979E-C7C6BC30B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53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Green">
    <p:bg>
      <p:bgPr>
        <a:gradFill>
          <a:gsLst>
            <a:gs pos="50000">
              <a:srgbClr val="59B06D"/>
            </a:gs>
            <a:gs pos="0">
              <a:srgbClr val="8AC751"/>
            </a:gs>
            <a:gs pos="100000">
              <a:srgbClr val="27998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00965A0-BB98-7E46-B035-8A412F69C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6F8C2E-831C-D145-BA5C-83A43BBC1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AED9176-3B17-2F46-9F1E-7CCA21A0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67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A7A72-794E-0647-AE60-3B31B0A1D037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970BDE4-8E2B-624F-A4CB-8953401A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051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7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9BAECB2-1BD6-F541-B86F-086745C04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3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6ED1B33-7460-3149-A78A-7698175DD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F029E-3019-A841-8F95-BDEC2121B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919F97-4951-B143-AC5E-0B468673D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28D1B1-345A-8D4A-BEEE-A61D73DC57E2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213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0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107620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2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2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429DC23-9018-5646-8F2F-B0243491F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20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C9D9AD-20EA-07EF-BA0C-E0FE0F0B2CF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62838" y="6070062"/>
            <a:ext cx="2240209" cy="4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71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690AB61-2B56-084E-A578-D98682139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512D667-1F4D-4C45-A1D6-9FCC308B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521415C-0030-704F-A772-071A6A0B4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DB84D-5A88-B346-8D06-F67B3F5DBC5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63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D7B64CFC-64D4-C086-EB0D-49782E396BD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58609" y="6064702"/>
            <a:ext cx="2256832" cy="4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67951CE0-F7C3-5478-45CD-E21F293CCA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58609" y="6064702"/>
            <a:ext cx="2256832" cy="4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4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C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11C1BF89-1B8C-773E-1F1A-6ABE5D2150A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58609" y="6064702"/>
            <a:ext cx="2256832" cy="4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647700"/>
            <a:ext cx="7013041" cy="2199440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884411"/>
            <a:ext cx="701304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99" y="3845860"/>
            <a:ext cx="7013041" cy="39547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8" y="4241336"/>
            <a:ext cx="7013041" cy="395476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A191257-6D86-9042-A3D7-71EF3494F1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6678C4-2303-E439-4A36-7FC06C7F6E0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09223" y="6070062"/>
            <a:ext cx="2240209" cy="4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">
    <p:bg>
      <p:bgPr>
        <a:solidFill>
          <a:srgbClr val="D4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6210301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D1034-BE6B-844F-A01D-A20EB1C237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1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265303E8-641A-D781-02FA-30B85A6F7A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58609" y="6064702"/>
            <a:ext cx="2256832" cy="4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8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1E741194-4AB7-EC72-047D-BFA9CCBD60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58609" y="6064702"/>
            <a:ext cx="2256832" cy="4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72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7.sv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91" r:id="rId3"/>
    <p:sldLayoutId id="2147483673" r:id="rId4"/>
    <p:sldLayoutId id="2147483674" r:id="rId5"/>
    <p:sldLayoutId id="2147483675" r:id="rId6"/>
    <p:sldLayoutId id="2147483671" r:id="rId7"/>
    <p:sldLayoutId id="2147483672" r:id="rId8"/>
    <p:sldLayoutId id="2147483680" r:id="rId9"/>
    <p:sldLayoutId id="2147483681" r:id="rId10"/>
    <p:sldLayoutId id="2147483683" r:id="rId11"/>
    <p:sldLayoutId id="2147483682" r:id="rId12"/>
    <p:sldLayoutId id="2147483685" r:id="rId13"/>
    <p:sldLayoutId id="2147483692" r:id="rId14"/>
    <p:sldLayoutId id="2147483693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 dirty="0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980FA-0F2E-7148-B626-5BDBC8549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64E-5A0F-004B-AD71-844ED76B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2EF3B1-B7F3-6A49-97F8-8CA00A6E0C1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9" r:id="rId4"/>
    <p:sldLayoutId id="2147483668" r:id="rId5"/>
    <p:sldLayoutId id="2147483663" r:id="rId6"/>
    <p:sldLayoutId id="2147483666" r:id="rId7"/>
    <p:sldLayoutId id="2147483665" r:id="rId8"/>
    <p:sldLayoutId id="2147483667" r:id="rId9"/>
    <p:sldLayoutId id="2147483687" r:id="rId10"/>
    <p:sldLayoutId id="2147483688" r:id="rId11"/>
    <p:sldLayoutId id="2147483689" r:id="rId12"/>
    <p:sldLayoutId id="2147483651" r:id="rId13"/>
    <p:sldLayoutId id="2147483652" r:id="rId14"/>
    <p:sldLayoutId id="2147483660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microsoft.com/office/2007/relationships/hdphoto" Target="../media/hdphoto1.wdp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7.png"/><Relationship Id="rId16" Type="http://schemas.openxmlformats.org/officeDocument/2006/relationships/image" Target="../media/image60.pn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6.jpeg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8F46C5-27B2-3641-8769-838907F4B5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X-ray diffuse scattering: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F62A1-3266-8B4E-9A6B-C1C09D8287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Small differences on a constant background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27DFB1-E494-C64A-A9F3-82F86C8EFA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Tim van Driel – LCLS/SLAC National Accelerator Laboratory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451B03-1A8A-0A47-996F-51221B2121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6/27 - 2025</a:t>
            </a:r>
          </a:p>
        </p:txBody>
      </p:sp>
    </p:spTree>
    <p:extLst>
      <p:ext uri="{BB962C8B-B14F-4D97-AF65-F5344CB8AC3E}">
        <p14:creationId xmlns:p14="http://schemas.microsoft.com/office/powerpoint/2010/main" val="3304300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D9D3C-DFA7-E584-5512-436B86477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B5E12-AE49-144B-4A06-7EF113EE6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262"/>
            <a:ext cx="10515600" cy="1325563"/>
          </a:xfrm>
        </p:spPr>
        <p:txBody>
          <a:bodyPr/>
          <a:lstStyle/>
          <a:p>
            <a:r>
              <a:rPr lang="en-US" dirty="0"/>
              <a:t>Discussion /conclusion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EB94E-BBB4-13A1-5E6B-C571A52CFE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225888"/>
            <a:ext cx="10515600" cy="4560888"/>
          </a:xfrm>
        </p:spPr>
        <p:txBody>
          <a:bodyPr/>
          <a:lstStyle/>
          <a:p>
            <a:r>
              <a:rPr lang="en-US" b="1" dirty="0"/>
              <a:t>X-ray diffuse scattering at XFELS</a:t>
            </a:r>
          </a:p>
          <a:p>
            <a:pPr marL="285750" indent="-285750">
              <a:buFontTx/>
              <a:buChar char="-"/>
            </a:pPr>
            <a:r>
              <a:rPr lang="en-US" dirty="0"/>
              <a:t>Not sparse</a:t>
            </a:r>
          </a:p>
          <a:p>
            <a:pPr marL="285750" indent="-285750">
              <a:buFontTx/>
              <a:buChar char="-"/>
            </a:pPr>
            <a:r>
              <a:rPr lang="en-US" dirty="0"/>
              <a:t>High dynamic range</a:t>
            </a:r>
          </a:p>
          <a:p>
            <a:pPr marL="285750" indent="-285750">
              <a:buFontTx/>
              <a:buChar char="-"/>
            </a:pPr>
            <a:r>
              <a:rPr lang="en-US" dirty="0"/>
              <a:t>Tiny difference signals</a:t>
            </a:r>
          </a:p>
          <a:p>
            <a:endParaRPr lang="en-US" dirty="0"/>
          </a:p>
          <a:p>
            <a:r>
              <a:rPr lang="en-US" dirty="0"/>
              <a:t>Tiny signals makes it hard to validate the signal without full analysis</a:t>
            </a:r>
          </a:p>
          <a:p>
            <a:r>
              <a:rPr lang="en-US" dirty="0"/>
              <a:t>Tiny signal makes the detector performance demanding across large dynamic range</a:t>
            </a:r>
          </a:p>
          <a:p>
            <a:endParaRPr lang="en-US" dirty="0"/>
          </a:p>
          <a:p>
            <a:r>
              <a:rPr lang="en-US" b="1" dirty="0"/>
              <a:t>Benefits</a:t>
            </a:r>
          </a:p>
          <a:p>
            <a:r>
              <a:rPr lang="en-US" dirty="0"/>
              <a:t>The intensity distribution is similar for each frame due to the solvent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We can use this to compute the nonlinear correction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We could possibly develop a purpose built compression pipeline ;)</a:t>
            </a:r>
          </a:p>
          <a:p>
            <a:pPr marL="285750" indent="-285750">
              <a:buFontTx/>
              <a:buChar char="-"/>
            </a:pPr>
            <a:r>
              <a:rPr lang="en-US" dirty="0"/>
              <a:t>Data pipeline is simple, just addition and multiplication on independent frames</a:t>
            </a:r>
          </a:p>
          <a:p>
            <a:endParaRPr lang="en-US" dirty="0"/>
          </a:p>
          <a:p>
            <a:r>
              <a:rPr lang="en-US" b="1" dirty="0"/>
              <a:t>Many experiments with well developed procedures</a:t>
            </a:r>
          </a:p>
          <a:p>
            <a:pPr marL="285750" indent="-285750">
              <a:buFontTx/>
              <a:buChar char="-"/>
            </a:pPr>
            <a:r>
              <a:rPr lang="en-US" dirty="0"/>
              <a:t>Many internal references (dropped x-rays, dropped lasers, varying intensity)</a:t>
            </a:r>
          </a:p>
          <a:p>
            <a:pPr marL="285750" indent="-285750">
              <a:buFontTx/>
              <a:buChar char="-"/>
            </a:pPr>
            <a:r>
              <a:rPr lang="en-US" dirty="0"/>
              <a:t>Prior knowledge about solvent heating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911C4-5DCF-EDA9-8B2D-FCCCA80AFB57}"/>
              </a:ext>
            </a:extLst>
          </p:cNvPr>
          <p:cNvSpPr txBox="1"/>
          <p:nvPr/>
        </p:nvSpPr>
        <p:spPr>
          <a:xfrm>
            <a:off x="8501974" y="2753130"/>
            <a:ext cx="35505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Key to develop flexible pipelines that can be easily reconfigured/validated/monitored</a:t>
            </a:r>
          </a:p>
          <a:p>
            <a:r>
              <a:rPr lang="en-US" b="1" dirty="0"/>
              <a:t>Along with robust calibrations and procedures</a:t>
            </a:r>
          </a:p>
          <a:p>
            <a:endParaRPr lang="en-US" b="1" dirty="0"/>
          </a:p>
          <a:p>
            <a:r>
              <a:rPr lang="en-US" b="1" dirty="0"/>
              <a:t>Could be developed for standard config like the diffuse scattering at the liquid jet </a:t>
            </a:r>
            <a:r>
              <a:rPr lang="en-US" b="1" dirty="0" err="1"/>
              <a:t>endstation</a:t>
            </a: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Many experiments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Large data rates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Sensitive to the pipeline</a:t>
            </a:r>
          </a:p>
        </p:txBody>
      </p:sp>
    </p:spTree>
    <p:extLst>
      <p:ext uri="{BB962C8B-B14F-4D97-AF65-F5344CB8AC3E}">
        <p14:creationId xmlns:p14="http://schemas.microsoft.com/office/powerpoint/2010/main" val="1477938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0B4789-02A6-DBD4-495D-85E245BC4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Ultrafast solution phase Chemistry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34B738-5504-8D9E-BCE7-C279F70E9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9163" y="6282826"/>
            <a:ext cx="2743200" cy="36512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54EC4F-0E4F-9610-4B8A-70CC112F2FA5}"/>
              </a:ext>
            </a:extLst>
          </p:cNvPr>
          <p:cNvGrpSpPr/>
          <p:nvPr/>
        </p:nvGrpSpPr>
        <p:grpSpPr>
          <a:xfrm>
            <a:off x="678795" y="1303737"/>
            <a:ext cx="4670808" cy="1418419"/>
            <a:chOff x="-283634" y="2887825"/>
            <a:chExt cx="6659322" cy="1828800"/>
          </a:xfrm>
        </p:grpSpPr>
        <p:pic>
          <p:nvPicPr>
            <p:cNvPr id="17" name="Picture 2" descr="What is a molecular movie? | SLAC National Accelerator Laboratory">
              <a:extLst>
                <a:ext uri="{FF2B5EF4-FFF2-40B4-BE49-F238E27FC236}">
                  <a16:creationId xmlns:a16="http://schemas.microsoft.com/office/drawing/2014/main" id="{D86C0F60-9C15-7D5E-1EE0-EE96B01D35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574" y="2887825"/>
              <a:ext cx="3338114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C9D788F2-534E-CDB7-895A-70EF48567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3634" y="2887825"/>
              <a:ext cx="324353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7AF11-66D3-2FD2-5603-84525A31C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50" y="4977608"/>
            <a:ext cx="2590656" cy="172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AB26C4-6267-F35D-4133-53763A9DF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319" y="2952648"/>
            <a:ext cx="2376264" cy="114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F1E8AA-1B2E-09EB-9710-30DBBCD5C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930" y="2834965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CBE56B-7CFF-7188-C1D8-4B35CE7AE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74" y="3009215"/>
            <a:ext cx="1793440" cy="189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569C5AE-06B9-742E-BC94-5116929087B5}"/>
              </a:ext>
            </a:extLst>
          </p:cNvPr>
          <p:cNvSpPr txBox="1"/>
          <p:nvPr/>
        </p:nvSpPr>
        <p:spPr>
          <a:xfrm>
            <a:off x="2224626" y="2831764"/>
            <a:ext cx="1624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Photosensitizer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018460-C23B-4501-A4AC-145B502766B7}"/>
              </a:ext>
            </a:extLst>
          </p:cNvPr>
          <p:cNvSpPr txBox="1"/>
          <p:nvPr/>
        </p:nvSpPr>
        <p:spPr>
          <a:xfrm>
            <a:off x="540860" y="2810788"/>
            <a:ext cx="145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Photocatalyst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66B0D4-77D3-EE0F-09CA-91DD745A4909}"/>
              </a:ext>
            </a:extLst>
          </p:cNvPr>
          <p:cNvSpPr txBox="1"/>
          <p:nvPr/>
        </p:nvSpPr>
        <p:spPr>
          <a:xfrm>
            <a:off x="3917682" y="2831764"/>
            <a:ext cx="118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CT catalyst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C1835AE-6D08-5F6B-2CD9-CB3E3D2A3B2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1777" y="3883835"/>
            <a:ext cx="1653683" cy="140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42DCDCB-2B69-057E-5737-D4946A817528}"/>
              </a:ext>
            </a:extLst>
          </p:cNvPr>
          <p:cNvSpPr txBox="1"/>
          <p:nvPr/>
        </p:nvSpPr>
        <p:spPr>
          <a:xfrm>
            <a:off x="3904419" y="3996644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Nanoparticles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6D7515-8C3E-C63A-CFD9-2CE41E816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2399" y="798485"/>
            <a:ext cx="3442971" cy="380297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25D7949-A31D-F0CB-2C97-F29AE8371968}"/>
              </a:ext>
            </a:extLst>
          </p:cNvPr>
          <p:cNvCxnSpPr/>
          <p:nvPr/>
        </p:nvCxnSpPr>
        <p:spPr>
          <a:xfrm>
            <a:off x="7130376" y="6040877"/>
            <a:ext cx="4863830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A552B62-7924-0F6C-E546-EABAFB899BD6}"/>
              </a:ext>
            </a:extLst>
          </p:cNvPr>
          <p:cNvSpPr txBox="1"/>
          <p:nvPr/>
        </p:nvSpPr>
        <p:spPr>
          <a:xfrm>
            <a:off x="9055801" y="6206091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0" name="Lightning Bolt 9">
            <a:extLst>
              <a:ext uri="{FF2B5EF4-FFF2-40B4-BE49-F238E27FC236}">
                <a16:creationId xmlns:a16="http://schemas.microsoft.com/office/drawing/2014/main" id="{6320FE36-79D8-83F9-C467-55BCA65BF9CD}"/>
              </a:ext>
            </a:extLst>
          </p:cNvPr>
          <p:cNvSpPr/>
          <p:nvPr/>
        </p:nvSpPr>
        <p:spPr>
          <a:xfrm>
            <a:off x="7643708" y="4736634"/>
            <a:ext cx="614271" cy="1040853"/>
          </a:xfrm>
          <a:prstGeom prst="lightningBolt">
            <a:avLst/>
          </a:prstGeom>
          <a:solidFill>
            <a:srgbClr val="00B050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9C0B77-665A-BC6E-2D72-7806BF6E84EA}"/>
              </a:ext>
            </a:extLst>
          </p:cNvPr>
          <p:cNvCxnSpPr/>
          <p:nvPr/>
        </p:nvCxnSpPr>
        <p:spPr>
          <a:xfrm>
            <a:off x="8171235" y="5865777"/>
            <a:ext cx="0" cy="3684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56B75DC-ECEE-9B13-F6A9-8E3BA4ACC4F7}"/>
              </a:ext>
            </a:extLst>
          </p:cNvPr>
          <p:cNvSpPr txBox="1"/>
          <p:nvPr/>
        </p:nvSpPr>
        <p:spPr>
          <a:xfrm>
            <a:off x="8020392" y="62246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pic>
        <p:nvPicPr>
          <p:cNvPr id="1026" name="Picture 2" descr="A cartoon camera with a lens on a white background | Premium ...">
            <a:extLst>
              <a:ext uri="{FF2B5EF4-FFF2-40B4-BE49-F238E27FC236}">
                <a16:creationId xmlns:a16="http://schemas.microsoft.com/office/drawing/2014/main" id="{2FC39C61-0D16-C7E6-89A9-60A8ECE81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661" y="4545458"/>
            <a:ext cx="1450827" cy="145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128C819-EC56-DBE1-6D82-3CB053D47FD5}"/>
              </a:ext>
            </a:extLst>
          </p:cNvPr>
          <p:cNvGrpSpPr/>
          <p:nvPr/>
        </p:nvGrpSpPr>
        <p:grpSpPr>
          <a:xfrm>
            <a:off x="3244246" y="5048841"/>
            <a:ext cx="1971425" cy="1727309"/>
            <a:chOff x="128915" y="3180347"/>
            <a:chExt cx="3442043" cy="30705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BFEEF1A-75F4-D24C-C709-9CDE819AD7E4}"/>
                </a:ext>
              </a:extLst>
            </p:cNvPr>
            <p:cNvSpPr/>
            <p:nvPr/>
          </p:nvSpPr>
          <p:spPr bwMode="auto">
            <a:xfrm flipH="1">
              <a:off x="1285651" y="3180347"/>
              <a:ext cx="2232248" cy="2241759"/>
            </a:xfrm>
            <a:prstGeom prst="rect">
              <a:avLst/>
            </a:prstGeom>
            <a:blipFill dpi="0" rotWithShape="1">
              <a:blip r:embed="rId12">
                <a:alphaModFix amt="60000"/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81A70AE-15DA-BCB7-91AF-174FADCB0F01}"/>
                </a:ext>
              </a:extLst>
            </p:cNvPr>
            <p:cNvSpPr/>
            <p:nvPr/>
          </p:nvSpPr>
          <p:spPr bwMode="auto">
            <a:xfrm>
              <a:off x="128915" y="3254608"/>
              <a:ext cx="2232248" cy="2241759"/>
            </a:xfrm>
            <a:prstGeom prst="rect">
              <a:avLst/>
            </a:prstGeom>
            <a:blipFill dpi="0" rotWithShape="1">
              <a:blip r:embed="rId12">
                <a:alphaModFix amt="60000"/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DC6FD9D-E45D-BBC5-D4C3-98EA67ACA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292" y="3943440"/>
              <a:ext cx="819192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88AECC3-B919-BAA9-20F9-CD6B9A921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00000">
              <a:off x="1457309" y="5006744"/>
              <a:ext cx="819192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2CA7355-3EE7-7248-EF18-A3BA168DA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90156">
              <a:off x="2250871" y="3429275"/>
              <a:ext cx="819192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5729211-BBF7-86A5-D574-E46D2C877663}"/>
                </a:ext>
              </a:extLst>
            </p:cNvPr>
            <p:cNvSpPr/>
            <p:nvPr/>
          </p:nvSpPr>
          <p:spPr bwMode="auto">
            <a:xfrm>
              <a:off x="202370" y="4009093"/>
              <a:ext cx="2232248" cy="2241759"/>
            </a:xfrm>
            <a:prstGeom prst="rect">
              <a:avLst/>
            </a:prstGeom>
            <a:blipFill dpi="0" rotWithShape="1">
              <a:blip r:embed="rId12">
                <a:alphaModFix amt="60000"/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06A903A-A4AA-8D52-5692-3C4B1E323616}"/>
                </a:ext>
              </a:extLst>
            </p:cNvPr>
            <p:cNvSpPr/>
            <p:nvPr/>
          </p:nvSpPr>
          <p:spPr bwMode="auto">
            <a:xfrm flipH="1">
              <a:off x="1338710" y="4009093"/>
              <a:ext cx="2232248" cy="2241759"/>
            </a:xfrm>
            <a:prstGeom prst="rect">
              <a:avLst/>
            </a:prstGeom>
            <a:blipFill dpi="0" rotWithShape="1">
              <a:blip r:embed="rId12">
                <a:alphaModFix amt="60000"/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E9A1A7F-D8B9-3F15-982A-D6596BD35DE5}"/>
              </a:ext>
            </a:extLst>
          </p:cNvPr>
          <p:cNvSpPr txBox="1"/>
          <p:nvPr/>
        </p:nvSpPr>
        <p:spPr>
          <a:xfrm>
            <a:off x="5166848" y="5514731"/>
            <a:ext cx="19311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55M</a:t>
            </a:r>
          </a:p>
          <a:p>
            <a:r>
              <a:rPr lang="en-US" dirty="0"/>
              <a:t>Sample 10mM</a:t>
            </a:r>
          </a:p>
          <a:p>
            <a:r>
              <a:rPr lang="en-US" dirty="0"/>
              <a:t>Large Background!</a:t>
            </a:r>
          </a:p>
        </p:txBody>
      </p:sp>
    </p:spTree>
    <p:extLst>
      <p:ext uri="{BB962C8B-B14F-4D97-AF65-F5344CB8AC3E}">
        <p14:creationId xmlns:p14="http://schemas.microsoft.com/office/powerpoint/2010/main" val="45016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AEC52C21-556A-087D-B622-5B7B1C53F419}"/>
              </a:ext>
            </a:extLst>
          </p:cNvPr>
          <p:cNvGrpSpPr/>
          <p:nvPr/>
        </p:nvGrpSpPr>
        <p:grpSpPr>
          <a:xfrm>
            <a:off x="2908885" y="955026"/>
            <a:ext cx="2785410" cy="3002273"/>
            <a:chOff x="2908885" y="924546"/>
            <a:chExt cx="2785410" cy="3002273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0F1A3A6-0CC6-E35A-5A5E-4170E33FFEF6}"/>
                </a:ext>
              </a:extLst>
            </p:cNvPr>
            <p:cNvCxnSpPr/>
            <p:nvPr/>
          </p:nvCxnSpPr>
          <p:spPr>
            <a:xfrm>
              <a:off x="2908885" y="1846273"/>
              <a:ext cx="1259255" cy="4434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0972F70-20AD-D7DA-C86E-C4B4B6B1DA03}"/>
                </a:ext>
              </a:extLst>
            </p:cNvPr>
            <p:cNvCxnSpPr/>
            <p:nvPr/>
          </p:nvCxnSpPr>
          <p:spPr>
            <a:xfrm>
              <a:off x="3796356" y="924546"/>
              <a:ext cx="371784" cy="13269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B94D7C0-8C43-80C1-86F4-A6F6B43E08FE}"/>
                </a:ext>
              </a:extLst>
            </p:cNvPr>
            <p:cNvGrpSpPr/>
            <p:nvPr/>
          </p:nvGrpSpPr>
          <p:grpSpPr>
            <a:xfrm>
              <a:off x="2908885" y="931873"/>
              <a:ext cx="914400" cy="914400"/>
              <a:chOff x="19050" y="4209553"/>
              <a:chExt cx="1079543" cy="1050489"/>
            </a:xfrm>
          </p:grpSpPr>
          <p:pic>
            <p:nvPicPr>
              <p:cNvPr id="37" name="Picture 2" descr="http://web.stanford.edu/group/markland/images/research/frac.gif">
                <a:extLst>
                  <a:ext uri="{FF2B5EF4-FFF2-40B4-BE49-F238E27FC236}">
                    <a16:creationId xmlns:a16="http://schemas.microsoft.com/office/drawing/2014/main" id="{9720651A-8C91-D96F-B751-9F64C8B636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PencilSketch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794"/>
              <a:stretch/>
            </p:blipFill>
            <p:spPr>
              <a:xfrm>
                <a:off x="19050" y="4209553"/>
                <a:ext cx="1079543" cy="1050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3">
                <a:extLst>
                  <a:ext uri="{FF2B5EF4-FFF2-40B4-BE49-F238E27FC236}">
                    <a16:creationId xmlns:a16="http://schemas.microsoft.com/office/drawing/2014/main" id="{C7A3D8FB-0AD8-2AA4-F7B9-A48BAE41A5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06" t="16245" r="53261" b="3851"/>
              <a:stretch/>
            </p:blipFill>
            <p:spPr>
              <a:xfrm>
                <a:off x="221314" y="4419599"/>
                <a:ext cx="675013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ADB71BF-55BF-BDFA-C3E8-91AA1E0F1758}"/>
                  </a:ext>
                </a:extLst>
              </p:cNvPr>
              <p:cNvSpPr/>
              <p:nvPr/>
            </p:nvSpPr>
            <p:spPr>
              <a:xfrm>
                <a:off x="19050" y="4209553"/>
                <a:ext cx="1047750" cy="10504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numCol="1" rtlCol="0" anchor="ctr"/>
              <a:lstStyle/>
              <a:p>
                <a:pPr algn="ctr"/>
                <a:endParaRPr lang="da-DK" altLang="da-DK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31D0FA69-72D1-EE48-4648-EFB1F148E3AF}"/>
                </a:ext>
              </a:extLst>
            </p:cNvPr>
            <p:cNvGrpSpPr/>
            <p:nvPr/>
          </p:nvGrpSpPr>
          <p:grpSpPr>
            <a:xfrm>
              <a:off x="4183380" y="1697942"/>
              <a:ext cx="1510915" cy="2228877"/>
              <a:chOff x="4183380" y="1697942"/>
              <a:chExt cx="1510915" cy="2228877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189A27C-9748-1E4A-494D-3C9B60146E95}"/>
                  </a:ext>
                </a:extLst>
              </p:cNvPr>
              <p:cNvSpPr/>
              <p:nvPr/>
            </p:nvSpPr>
            <p:spPr>
              <a:xfrm rot="21160648">
                <a:off x="4190036" y="2902599"/>
                <a:ext cx="444463" cy="869218"/>
              </a:xfrm>
              <a:custGeom>
                <a:avLst/>
                <a:gdLst>
                  <a:gd name="connsiteX0" fmla="*/ 52780 w 444463"/>
                  <a:gd name="connsiteY0" fmla="*/ 0 h 869218"/>
                  <a:gd name="connsiteX1" fmla="*/ 29920 w 444463"/>
                  <a:gd name="connsiteY1" fmla="*/ 701040 h 869218"/>
                  <a:gd name="connsiteX2" fmla="*/ 410920 w 444463"/>
                  <a:gd name="connsiteY2" fmla="*/ 861060 h 869218"/>
                  <a:gd name="connsiteX3" fmla="*/ 426160 w 444463"/>
                  <a:gd name="connsiteY3" fmla="*/ 845820 h 869218"/>
                  <a:gd name="connsiteX4" fmla="*/ 418540 w 444463"/>
                  <a:gd name="connsiteY4" fmla="*/ 845820 h 869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463" h="869218">
                    <a:moveTo>
                      <a:pt x="52780" y="0"/>
                    </a:moveTo>
                    <a:cubicBezTo>
                      <a:pt x="11505" y="278765"/>
                      <a:pt x="-29770" y="557530"/>
                      <a:pt x="29920" y="701040"/>
                    </a:cubicBezTo>
                    <a:cubicBezTo>
                      <a:pt x="89610" y="844550"/>
                      <a:pt x="344880" y="836930"/>
                      <a:pt x="410920" y="861060"/>
                    </a:cubicBezTo>
                    <a:cubicBezTo>
                      <a:pt x="476960" y="885190"/>
                      <a:pt x="424890" y="848360"/>
                      <a:pt x="426160" y="845820"/>
                    </a:cubicBezTo>
                    <a:cubicBezTo>
                      <a:pt x="427430" y="843280"/>
                      <a:pt x="422985" y="844550"/>
                      <a:pt x="418540" y="84582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1F4D2E5-B9D1-672F-995A-189F6477BBDB}"/>
                  </a:ext>
                </a:extLst>
              </p:cNvPr>
              <p:cNvSpPr/>
              <p:nvPr/>
            </p:nvSpPr>
            <p:spPr>
              <a:xfrm>
                <a:off x="4183380" y="1697942"/>
                <a:ext cx="1510915" cy="2218228"/>
              </a:xfrm>
              <a:custGeom>
                <a:avLst/>
                <a:gdLst>
                  <a:gd name="connsiteX0" fmla="*/ 1251091 w 1637435"/>
                  <a:gd name="connsiteY0" fmla="*/ 2109943 h 2302066"/>
                  <a:gd name="connsiteX1" fmla="*/ 1571131 w 1637435"/>
                  <a:gd name="connsiteY1" fmla="*/ 2102323 h 2302066"/>
                  <a:gd name="connsiteX2" fmla="*/ 108091 w 1637435"/>
                  <a:gd name="connsiteY2" fmla="*/ 52543 h 2302066"/>
                  <a:gd name="connsiteX3" fmla="*/ 108091 w 1637435"/>
                  <a:gd name="connsiteY3" fmla="*/ 608803 h 2302066"/>
                  <a:gd name="connsiteX4" fmla="*/ 100471 w 1637435"/>
                  <a:gd name="connsiteY4" fmla="*/ 616423 h 2302066"/>
                  <a:gd name="connsiteX0" fmla="*/ 1150620 w 1510915"/>
                  <a:gd name="connsiteY0" fmla="*/ 2081320 h 2271309"/>
                  <a:gd name="connsiteX1" fmla="*/ 1470660 w 1510915"/>
                  <a:gd name="connsiteY1" fmla="*/ 2073700 h 2271309"/>
                  <a:gd name="connsiteX2" fmla="*/ 388620 w 1510915"/>
                  <a:gd name="connsiteY2" fmla="*/ 54400 h 2271309"/>
                  <a:gd name="connsiteX3" fmla="*/ 7620 w 1510915"/>
                  <a:gd name="connsiteY3" fmla="*/ 580180 h 2271309"/>
                  <a:gd name="connsiteX4" fmla="*/ 0 w 1510915"/>
                  <a:gd name="connsiteY4" fmla="*/ 587800 h 2271309"/>
                  <a:gd name="connsiteX0" fmla="*/ 1150620 w 1510915"/>
                  <a:gd name="connsiteY0" fmla="*/ 2028239 h 2218228"/>
                  <a:gd name="connsiteX1" fmla="*/ 1470660 w 1510915"/>
                  <a:gd name="connsiteY1" fmla="*/ 2020619 h 2218228"/>
                  <a:gd name="connsiteX2" fmla="*/ 388620 w 1510915"/>
                  <a:gd name="connsiteY2" fmla="*/ 1319 h 2218228"/>
                  <a:gd name="connsiteX3" fmla="*/ 7620 w 1510915"/>
                  <a:gd name="connsiteY3" fmla="*/ 527099 h 2218228"/>
                  <a:gd name="connsiteX4" fmla="*/ 0 w 1510915"/>
                  <a:gd name="connsiteY4" fmla="*/ 534719 h 221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0915" h="2218228">
                    <a:moveTo>
                      <a:pt x="1150620" y="2028239"/>
                    </a:moveTo>
                    <a:cubicBezTo>
                      <a:pt x="1405890" y="2195879"/>
                      <a:pt x="1597660" y="2358439"/>
                      <a:pt x="1470660" y="2020619"/>
                    </a:cubicBezTo>
                    <a:cubicBezTo>
                      <a:pt x="1343660" y="1682799"/>
                      <a:pt x="640080" y="-54561"/>
                      <a:pt x="388620" y="1319"/>
                    </a:cubicBezTo>
                    <a:cubicBezTo>
                      <a:pt x="137160" y="57199"/>
                      <a:pt x="8890" y="433119"/>
                      <a:pt x="7620" y="527099"/>
                    </a:cubicBezTo>
                    <a:cubicBezTo>
                      <a:pt x="6350" y="621079"/>
                      <a:pt x="3175" y="577899"/>
                      <a:pt x="0" y="534719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16382B4-ADE5-C032-B842-0604C66FE659}"/>
                  </a:ext>
                </a:extLst>
              </p:cNvPr>
              <p:cNvSpPr/>
              <p:nvPr/>
            </p:nvSpPr>
            <p:spPr>
              <a:xfrm>
                <a:off x="4482408" y="3537614"/>
                <a:ext cx="914400" cy="389205"/>
              </a:xfrm>
              <a:prstGeom prst="rect">
                <a:avLst/>
              </a:prstGeom>
              <a:solidFill>
                <a:srgbClr val="C2C2C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Pump</a:t>
                </a:r>
              </a:p>
            </p:txBody>
          </p:sp>
        </p:grp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738333-CC4B-D909-7DA1-1DE234F18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54EACF2-4CB8-030F-668A-BFF5FE4E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Pump / X-ray Probe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D3FEB9-2D5D-AAE3-E7B7-A6B4EA166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0340" y="1483938"/>
            <a:ext cx="3520430" cy="263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0A3D48-24F3-D131-DDCC-3E5F8683634D}"/>
              </a:ext>
            </a:extLst>
          </p:cNvPr>
          <p:cNvSpPr/>
          <p:nvPr/>
        </p:nvSpPr>
        <p:spPr>
          <a:xfrm rot="20848749">
            <a:off x="688258" y="2988286"/>
            <a:ext cx="1759974" cy="501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XFEL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08F00C-3D6A-E24A-EEE2-85B196A4C2EF}"/>
              </a:ext>
            </a:extLst>
          </p:cNvPr>
          <p:cNvSpPr/>
          <p:nvPr/>
        </p:nvSpPr>
        <p:spPr>
          <a:xfrm>
            <a:off x="553792" y="1818735"/>
            <a:ext cx="1759974" cy="50144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LASER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ECA0F8-8D5A-464A-2708-9E9E6164D919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2313766" y="2069457"/>
            <a:ext cx="350776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C0B86E-8AF3-FBE0-36FA-EB73DD707C32}"/>
              </a:ext>
            </a:extLst>
          </p:cNvPr>
          <p:cNvCxnSpPr>
            <a:cxnSpLocks/>
          </p:cNvCxnSpPr>
          <p:nvPr/>
        </p:nvCxnSpPr>
        <p:spPr>
          <a:xfrm>
            <a:off x="2664542" y="2069215"/>
            <a:ext cx="34413" cy="8925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CE89B4-E185-DBFD-B218-81F7631F59EB}"/>
              </a:ext>
            </a:extLst>
          </p:cNvPr>
          <p:cNvCxnSpPr>
            <a:cxnSpLocks/>
          </p:cNvCxnSpPr>
          <p:nvPr/>
        </p:nvCxnSpPr>
        <p:spPr>
          <a:xfrm flipH="1">
            <a:off x="2698955" y="2875280"/>
            <a:ext cx="575056" cy="864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D81524-8453-4DB4-7C7B-87AE4929E57A}"/>
              </a:ext>
            </a:extLst>
          </p:cNvPr>
          <p:cNvCxnSpPr>
            <a:cxnSpLocks/>
            <a:endCxn id="13" idx="3"/>
          </p:cNvCxnSpPr>
          <p:nvPr/>
        </p:nvCxnSpPr>
        <p:spPr>
          <a:xfrm flipH="1">
            <a:off x="2427304" y="2908300"/>
            <a:ext cx="831516" cy="1399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Left Brace 33">
            <a:extLst>
              <a:ext uri="{FF2B5EF4-FFF2-40B4-BE49-F238E27FC236}">
                <a16:creationId xmlns:a16="http://schemas.microsoft.com/office/drawing/2014/main" id="{72C279C1-2832-6343-5E5B-76CF66B021C5}"/>
              </a:ext>
            </a:extLst>
          </p:cNvPr>
          <p:cNvSpPr/>
          <p:nvPr/>
        </p:nvSpPr>
        <p:spPr>
          <a:xfrm rot="5400000">
            <a:off x="3422942" y="2207445"/>
            <a:ext cx="236220" cy="56446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6047DD-81DC-2753-BBEE-4B7FDEA7955D}"/>
              </a:ext>
            </a:extLst>
          </p:cNvPr>
          <p:cNvSpPr txBox="1"/>
          <p:nvPr/>
        </p:nvSpPr>
        <p:spPr>
          <a:xfrm>
            <a:off x="3131000" y="2061499"/>
            <a:ext cx="9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delay(t)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A8EEE05-6B21-A7EE-5210-B81799759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5210" r="26204" b="11139"/>
          <a:stretch/>
        </p:blipFill>
        <p:spPr>
          <a:xfrm>
            <a:off x="6763402" y="1595331"/>
            <a:ext cx="92554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CF2E37C-A2A2-679D-506A-4664C2236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t="5210" r="27567" b="11139"/>
          <a:stretch/>
        </p:blipFill>
        <p:spPr>
          <a:xfrm>
            <a:off x="7846580" y="1564851"/>
            <a:ext cx="92554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F5CBCDD-0ED4-2FB7-C60C-1786BC4E8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6" t="5210" r="26566" b="11139"/>
          <a:stretch/>
        </p:blipFill>
        <p:spPr>
          <a:xfrm>
            <a:off x="8929758" y="1564851"/>
            <a:ext cx="92554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BF6C9D5-1E9A-479F-81C2-5DDA63D33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t="5210" r="27561" b="11139"/>
          <a:stretch/>
        </p:blipFill>
        <p:spPr>
          <a:xfrm>
            <a:off x="10012935" y="1564851"/>
            <a:ext cx="92554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DA8377E2-F49E-7BC9-4DE8-19128BD13E29}"/>
              </a:ext>
            </a:extLst>
          </p:cNvPr>
          <p:cNvGrpSpPr/>
          <p:nvPr/>
        </p:nvGrpSpPr>
        <p:grpSpPr>
          <a:xfrm>
            <a:off x="6376371" y="3101382"/>
            <a:ext cx="2749562" cy="1916072"/>
            <a:chOff x="6391232" y="3041053"/>
            <a:chExt cx="2749562" cy="1916072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29514B6-C1B7-4154-44FF-E72083F047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39"/>
            <a:stretch/>
          </p:blipFill>
          <p:spPr>
            <a:xfrm>
              <a:off x="6391232" y="3229998"/>
              <a:ext cx="2749562" cy="1727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A83F448-4046-03DB-67B3-6E00A1A8F9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84" r="26525" b="93431"/>
            <a:stretch/>
          </p:blipFill>
          <p:spPr>
            <a:xfrm>
              <a:off x="6729697" y="3041053"/>
              <a:ext cx="1814513" cy="188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133E949-0FC7-3070-19E6-372F368724ED}"/>
              </a:ext>
            </a:extLst>
          </p:cNvPr>
          <p:cNvGrpSpPr/>
          <p:nvPr/>
        </p:nvGrpSpPr>
        <p:grpSpPr>
          <a:xfrm>
            <a:off x="9077037" y="3101382"/>
            <a:ext cx="2749562" cy="1922391"/>
            <a:chOff x="9091898" y="3034735"/>
            <a:chExt cx="2749562" cy="19223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017A4F76-4923-6B05-2003-F8709523C5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91898" y="3126778"/>
              <a:ext cx="2749562" cy="1830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43A7B9F-6D2B-2B31-A2BC-1CF806E888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08" r="26973" b="93212"/>
            <a:stretch/>
          </p:blipFill>
          <p:spPr>
            <a:xfrm>
              <a:off x="9193796" y="3034735"/>
              <a:ext cx="2079328" cy="195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Down Arrow 67">
            <a:extLst>
              <a:ext uri="{FF2B5EF4-FFF2-40B4-BE49-F238E27FC236}">
                <a16:creationId xmlns:a16="http://schemas.microsoft.com/office/drawing/2014/main" id="{C59F5976-D31F-9912-562E-EBF9008270CB}"/>
              </a:ext>
            </a:extLst>
          </p:cNvPr>
          <p:cNvSpPr/>
          <p:nvPr/>
        </p:nvSpPr>
        <p:spPr>
          <a:xfrm rot="1800000">
            <a:off x="8319884" y="2715859"/>
            <a:ext cx="487526" cy="4484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altLang="da-DK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741D30A-8A79-4BA5-1E4B-82CA7790416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50051" b="3966"/>
          <a:stretch/>
        </p:blipFill>
        <p:spPr>
          <a:xfrm>
            <a:off x="7861441" y="5645599"/>
            <a:ext cx="2399861" cy="1149333"/>
          </a:xfrm>
          <a:prstGeom prst="rect">
            <a:avLst/>
          </a:prstGeom>
        </p:spPr>
      </p:pic>
      <p:sp>
        <p:nvSpPr>
          <p:cNvPr id="58" name="Down Arrow 66">
            <a:extLst>
              <a:ext uri="{FF2B5EF4-FFF2-40B4-BE49-F238E27FC236}">
                <a16:creationId xmlns:a16="http://schemas.microsoft.com/office/drawing/2014/main" id="{BF423CBB-A06E-D694-8F48-8D0BA9F3EB3B}"/>
              </a:ext>
            </a:extLst>
          </p:cNvPr>
          <p:cNvSpPr/>
          <p:nvPr/>
        </p:nvSpPr>
        <p:spPr>
          <a:xfrm>
            <a:off x="8855715" y="5245981"/>
            <a:ext cx="483604" cy="5007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altLang="da-DK"/>
          </a:p>
        </p:txBody>
      </p:sp>
      <p:sp>
        <p:nvSpPr>
          <p:cNvPr id="65" name="Down Arrow 67">
            <a:extLst>
              <a:ext uri="{FF2B5EF4-FFF2-40B4-BE49-F238E27FC236}">
                <a16:creationId xmlns:a16="http://schemas.microsoft.com/office/drawing/2014/main" id="{9BD1D346-3F46-4029-9C15-18346D0BE135}"/>
              </a:ext>
            </a:extLst>
          </p:cNvPr>
          <p:cNvSpPr/>
          <p:nvPr/>
        </p:nvSpPr>
        <p:spPr>
          <a:xfrm rot="19800000" flipH="1">
            <a:off x="8986822" y="2700001"/>
            <a:ext cx="487526" cy="4484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altLang="da-DK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4A4F2CD-781A-1A80-52BD-44A0E420B3F6}"/>
              </a:ext>
            </a:extLst>
          </p:cNvPr>
          <p:cNvSpPr txBox="1"/>
          <p:nvPr/>
        </p:nvSpPr>
        <p:spPr>
          <a:xfrm>
            <a:off x="8260490" y="1267323"/>
            <a:ext cx="255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AverageDiff</a:t>
            </a:r>
            <a:r>
              <a:rPr lang="en-US" dirty="0"/>
              <a:t>(t)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8D47C8-52EA-C580-CADE-8BC16377324C}"/>
              </a:ext>
            </a:extLst>
          </p:cNvPr>
          <p:cNvSpPr txBox="1"/>
          <p:nvPr/>
        </p:nvSpPr>
        <p:spPr>
          <a:xfrm>
            <a:off x="8336410" y="2412028"/>
            <a:ext cx="1814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Reduction(</a:t>
            </a:r>
            <a:r>
              <a:rPr lang="en-US" dirty="0" err="1"/>
              <a:t>q,t,S</a:t>
            </a:r>
            <a:r>
              <a:rPr lang="en-US" baseline="-25000" dirty="0" err="1"/>
              <a:t>n</a:t>
            </a:r>
            <a:r>
              <a:rPr lang="en-US" dirty="0"/>
              <a:t>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8E7AA95-573D-1A72-F12D-878778B084B2}"/>
              </a:ext>
            </a:extLst>
          </p:cNvPr>
          <p:cNvSpPr txBox="1"/>
          <p:nvPr/>
        </p:nvSpPr>
        <p:spPr>
          <a:xfrm>
            <a:off x="8351271" y="4923817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Interpretation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6A69FB6-3A29-84FE-C00F-9A3CF8C447D8}"/>
              </a:ext>
            </a:extLst>
          </p:cNvPr>
          <p:cNvGrpSpPr/>
          <p:nvPr/>
        </p:nvGrpSpPr>
        <p:grpSpPr>
          <a:xfrm>
            <a:off x="6634131" y="0"/>
            <a:ext cx="4406985" cy="1307509"/>
            <a:chOff x="6634131" y="151598"/>
            <a:chExt cx="4406985" cy="1307509"/>
          </a:xfrm>
        </p:grpSpPr>
        <p:pic>
          <p:nvPicPr>
            <p:cNvPr id="73" name="Picture 20" descr="C:\Users\tidr\Dropbox\Presentations\PhD_Defense\2d_4.png">
              <a:extLst>
                <a:ext uri="{FF2B5EF4-FFF2-40B4-BE49-F238E27FC236}">
                  <a16:creationId xmlns:a16="http://schemas.microsoft.com/office/drawing/2014/main" id="{BAF049DE-6752-07EA-32D9-3D3AC2D2F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9379" y="377370"/>
              <a:ext cx="1081737" cy="1081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7475E58-45FF-09AE-61FF-182E213E9CFA}"/>
                </a:ext>
              </a:extLst>
            </p:cNvPr>
            <p:cNvGrpSpPr/>
            <p:nvPr/>
          </p:nvGrpSpPr>
          <p:grpSpPr>
            <a:xfrm>
              <a:off x="6634131" y="151598"/>
              <a:ext cx="3852025" cy="1307509"/>
              <a:chOff x="6634131" y="151598"/>
              <a:chExt cx="3852025" cy="1307509"/>
            </a:xfrm>
          </p:grpSpPr>
          <p:pic>
            <p:nvPicPr>
              <p:cNvPr id="69" name="Picture 16" descr="C:\Users\tidr\Dropbox\Presentations\PhD_Defense\2d_10.png">
                <a:extLst>
                  <a:ext uri="{FF2B5EF4-FFF2-40B4-BE49-F238E27FC236}">
                    <a16:creationId xmlns:a16="http://schemas.microsoft.com/office/drawing/2014/main" id="{211AC90A-ED52-913D-1BF6-8DE777E435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4131" y="377370"/>
                <a:ext cx="1081737" cy="10817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7" descr="C:\Users\tidr\Dropbox\Presentations\PhD_Defense\2d_1.png">
                <a:extLst>
                  <a:ext uri="{FF2B5EF4-FFF2-40B4-BE49-F238E27FC236}">
                    <a16:creationId xmlns:a16="http://schemas.microsoft.com/office/drawing/2014/main" id="{EA5C2AC2-6A9C-2E82-371A-ABCA2287AC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3909" y="377370"/>
                <a:ext cx="1081737" cy="10817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9" descr="C:\Users\tidr\Dropbox\Presentations\PhD_Defense\2d_3.png">
                <a:extLst>
                  <a:ext uri="{FF2B5EF4-FFF2-40B4-BE49-F238E27FC236}">
                    <a16:creationId xmlns:a16="http://schemas.microsoft.com/office/drawing/2014/main" id="{775D5B16-3C3B-6F81-3BE9-95AA7FB073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73687" y="377370"/>
                <a:ext cx="1081737" cy="10817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1" descr="C:\Users\tidr\Dropbox\Presentations\PhD_Defense\2d_5.png">
                <a:extLst>
                  <a:ext uri="{FF2B5EF4-FFF2-40B4-BE49-F238E27FC236}">
                    <a16:creationId xmlns:a16="http://schemas.microsoft.com/office/drawing/2014/main" id="{0D67D39E-E88D-9304-51D7-5F92656878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465" y="377370"/>
                <a:ext cx="1081737" cy="10817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1" descr="C:\Users\tidr\Dropbox\Presentations\PhD_Defense\2d_5.png">
                <a:extLst>
                  <a:ext uri="{FF2B5EF4-FFF2-40B4-BE49-F238E27FC236}">
                    <a16:creationId xmlns:a16="http://schemas.microsoft.com/office/drawing/2014/main" id="{60B239BE-247C-A5CE-2571-C94B43C2B5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4465" y="377370"/>
                <a:ext cx="1081737" cy="10817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DCD00F2-1A04-305F-7C99-EB03E7329453}"/>
                  </a:ext>
                </a:extLst>
              </p:cNvPr>
              <p:cNvSpPr txBox="1"/>
              <p:nvPr/>
            </p:nvSpPr>
            <p:spPr>
              <a:xfrm>
                <a:off x="9385147" y="498952"/>
                <a:ext cx="10027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…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C2E06F2-CD80-C822-FFE6-DF8CB44CCC22}"/>
                  </a:ext>
                </a:extLst>
              </p:cNvPr>
              <p:cNvSpPr txBox="1"/>
              <p:nvPr/>
            </p:nvSpPr>
            <p:spPr>
              <a:xfrm>
                <a:off x="7926247" y="151598"/>
                <a:ext cx="2559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100,000s Raw images</a:t>
                </a:r>
              </a:p>
            </p:txBody>
          </p:sp>
        </p:grpSp>
      </p:grpSp>
      <p:sp>
        <p:nvSpPr>
          <p:cNvPr id="83" name="Footer Placeholder 7">
            <a:extLst>
              <a:ext uri="{FF2B5EF4-FFF2-40B4-BE49-F238E27FC236}">
                <a16:creationId xmlns:a16="http://schemas.microsoft.com/office/drawing/2014/main" id="{46C5A976-26B9-6401-C308-C16CF4EDCE48}"/>
              </a:ext>
            </a:extLst>
          </p:cNvPr>
          <p:cNvSpPr txBox="1">
            <a:spLocks/>
          </p:cNvSpPr>
          <p:nvPr/>
        </p:nvSpPr>
        <p:spPr>
          <a:xfrm>
            <a:off x="1651975" y="6277650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Tim van Driel - timbvd@slac.stanford.edu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F12086-FF93-30AD-4BB1-11BF8525FFBC}"/>
              </a:ext>
            </a:extLst>
          </p:cNvPr>
          <p:cNvGrpSpPr/>
          <p:nvPr/>
        </p:nvGrpSpPr>
        <p:grpSpPr>
          <a:xfrm>
            <a:off x="1015781" y="4023919"/>
            <a:ext cx="4634386" cy="2361054"/>
            <a:chOff x="1015781" y="4023919"/>
            <a:chExt cx="4634386" cy="2361054"/>
          </a:xfrm>
        </p:grpSpPr>
        <p:pic>
          <p:nvPicPr>
            <p:cNvPr id="60" name="Picture 3" descr="C:\Users\tidr\Downloads\drive-download-20170825T203857Z-001\IMG_20170806_000311.jpg">
              <a:extLst>
                <a:ext uri="{FF2B5EF4-FFF2-40B4-BE49-F238E27FC236}">
                  <a16:creationId xmlns:a16="http://schemas.microsoft.com/office/drawing/2014/main" id="{EA330169-D054-A477-CCD1-B34D08FE96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9" t="25174" r="49193" b="20862"/>
            <a:stretch/>
          </p:blipFill>
          <p:spPr bwMode="auto">
            <a:xfrm>
              <a:off x="3556690" y="4028557"/>
              <a:ext cx="2093477" cy="201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9D1023B-D6F0-0B0E-5630-DAC75245739C}"/>
                </a:ext>
              </a:extLst>
            </p:cNvPr>
            <p:cNvSpPr txBox="1"/>
            <p:nvPr/>
          </p:nvSpPr>
          <p:spPr>
            <a:xfrm>
              <a:off x="1996707" y="6015641"/>
              <a:ext cx="2581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Solution Scattering setup</a:t>
              </a:r>
            </a:p>
          </p:txBody>
        </p:sp>
        <p:pic>
          <p:nvPicPr>
            <p:cNvPr id="3" name="Picture 2" descr="A machine with a laser beam&#10;&#10;Description automatically generated">
              <a:extLst>
                <a:ext uri="{FF2B5EF4-FFF2-40B4-BE49-F238E27FC236}">
                  <a16:creationId xmlns:a16="http://schemas.microsoft.com/office/drawing/2014/main" id="{9AFD5B65-3B8D-BE1B-4F5B-7C5E51762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11258" r="20987"/>
            <a:stretch/>
          </p:blipFill>
          <p:spPr>
            <a:xfrm>
              <a:off x="1015781" y="4023919"/>
              <a:ext cx="2423113" cy="201168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3D2C45F-6379-3D30-735F-3E742B411B9C}"/>
              </a:ext>
            </a:extLst>
          </p:cNvPr>
          <p:cNvSpPr txBox="1"/>
          <p:nvPr/>
        </p:nvSpPr>
        <p:spPr>
          <a:xfrm>
            <a:off x="6868152" y="1095504"/>
            <a:ext cx="523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Mask, correct (non-</a:t>
            </a:r>
            <a:r>
              <a:rPr lang="en-US" dirty="0" err="1"/>
              <a:t>linear,solid</a:t>
            </a:r>
            <a:r>
              <a:rPr lang="en-US" dirty="0"/>
              <a:t> angle, </a:t>
            </a:r>
            <a:r>
              <a:rPr lang="en-US" dirty="0" err="1"/>
              <a:t>polarization,abs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7137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5" grpId="0" animBg="1"/>
      <p:bldP spid="66" grpId="0"/>
      <p:bldP spid="67" grpId="0"/>
      <p:bldP spid="6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49BBC-5212-C642-7A10-3CD790E64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17" y="-271314"/>
            <a:ext cx="10515600" cy="1325563"/>
          </a:xfrm>
        </p:spPr>
        <p:txBody>
          <a:bodyPr/>
          <a:lstStyle/>
          <a:p>
            <a:r>
              <a:rPr lang="en-US" dirty="0"/>
              <a:t>Detector Corrections</a:t>
            </a:r>
          </a:p>
        </p:txBody>
      </p:sp>
      <p:pic>
        <p:nvPicPr>
          <p:cNvPr id="4" name="Picture 3" descr="A graph of data and data&#10;&#10;AI-generated content may be incorrect.">
            <a:extLst>
              <a:ext uri="{FF2B5EF4-FFF2-40B4-BE49-F238E27FC236}">
                <a16:creationId xmlns:a16="http://schemas.microsoft.com/office/drawing/2014/main" id="{F4FAA3F8-6621-C089-F4C1-570B9BD0F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1" y="3737322"/>
            <a:ext cx="3119889" cy="31198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D9F6A0B-C092-4B91-9D9D-EE3D61B54E20}"/>
              </a:ext>
            </a:extLst>
          </p:cNvPr>
          <p:cNvGrpSpPr/>
          <p:nvPr/>
        </p:nvGrpSpPr>
        <p:grpSpPr>
          <a:xfrm>
            <a:off x="3273570" y="3892335"/>
            <a:ext cx="3297879" cy="2710726"/>
            <a:chOff x="-12005530" y="29173760"/>
            <a:chExt cx="6186018" cy="5144815"/>
          </a:xfrm>
        </p:grpSpPr>
        <p:pic>
          <p:nvPicPr>
            <p:cNvPr id="6" name="Picture 5" descr="A grid of squares with red and blue squares&#10;&#10;AI-generated content may be incorrect.">
              <a:extLst>
                <a:ext uri="{FF2B5EF4-FFF2-40B4-BE49-F238E27FC236}">
                  <a16:creationId xmlns:a16="http://schemas.microsoft.com/office/drawing/2014/main" id="{7F1C3960-D3C6-2F92-B526-9204F1144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79" b="25031"/>
            <a:stretch/>
          </p:blipFill>
          <p:spPr>
            <a:xfrm>
              <a:off x="-12005530" y="29173760"/>
              <a:ext cx="5064630" cy="5144815"/>
            </a:xfrm>
            <a:prstGeom prst="rect">
              <a:avLst/>
            </a:prstGeom>
          </p:spPr>
        </p:pic>
        <p:pic>
          <p:nvPicPr>
            <p:cNvPr id="7" name="Picture 6" descr="A grid of squares with red and blue squares&#10;&#10;AI-generated content may be incorrect.">
              <a:extLst>
                <a:ext uri="{FF2B5EF4-FFF2-40B4-BE49-F238E27FC236}">
                  <a16:creationId xmlns:a16="http://schemas.microsoft.com/office/drawing/2014/main" id="{A0D58BA2-41E4-0712-20C5-A0518C31C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59"/>
            <a:stretch/>
          </p:blipFill>
          <p:spPr>
            <a:xfrm>
              <a:off x="-6940900" y="29173760"/>
              <a:ext cx="1121388" cy="514481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E7BCE58-E928-85F6-F6DC-5AA3665F5EC6}"/>
              </a:ext>
            </a:extLst>
          </p:cNvPr>
          <p:cNvSpPr txBox="1"/>
          <p:nvPr/>
        </p:nvSpPr>
        <p:spPr>
          <a:xfrm>
            <a:off x="7302114" y="4814773"/>
            <a:ext cx="2315207" cy="3408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Merriweather" panose="00000500000000000000" pitchFamily="2" charset="0"/>
              </a:rPr>
              <a:t>Delay (100fs)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8D5A858F-C6C7-4156-627E-7D922FD6C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44" y="3012110"/>
            <a:ext cx="2115082" cy="190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7801F0-0D95-0192-204A-27A40F13BBD8}"/>
              </a:ext>
            </a:extLst>
          </p:cNvPr>
          <p:cNvSpPr txBox="1"/>
          <p:nvPr/>
        </p:nvSpPr>
        <p:spPr>
          <a:xfrm>
            <a:off x="7470842" y="2502986"/>
            <a:ext cx="12251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erriweather" panose="00000500000000000000" pitchFamily="2" charset="0"/>
              </a:rPr>
              <a:t>Q x </a:t>
            </a:r>
            <a:r>
              <a:rPr lang="el-GR" sz="2000" dirty="0"/>
              <a:t>Δ</a:t>
            </a:r>
            <a:r>
              <a:rPr lang="en-US" sz="2000" dirty="0">
                <a:latin typeface="Merriweather" panose="00000500000000000000" pitchFamily="2" charset="0"/>
              </a:rPr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BDFDC7-89C0-01BB-5B82-C83969FD6FE9}"/>
              </a:ext>
            </a:extLst>
          </p:cNvPr>
          <p:cNvSpPr txBox="1"/>
          <p:nvPr/>
        </p:nvSpPr>
        <p:spPr>
          <a:xfrm rot="16200000">
            <a:off x="5681160" y="3179949"/>
            <a:ext cx="2315206" cy="3408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Merriweather" panose="00000500000000000000" pitchFamily="2" charset="0"/>
              </a:rPr>
              <a:t>Q (</a:t>
            </a:r>
            <a:r>
              <a:rPr lang="da-DK" sz="600" dirty="0">
                <a:latin typeface="Merriweather" panose="00000500000000000000" pitchFamily="2" charset="0"/>
              </a:rPr>
              <a:t>Å</a:t>
            </a:r>
            <a:r>
              <a:rPr lang="en-US" sz="600" baseline="30000" dirty="0">
                <a:latin typeface="Merriweather" panose="00000500000000000000" pitchFamily="2" charset="0"/>
              </a:rPr>
              <a:t>-1</a:t>
            </a:r>
            <a:r>
              <a:rPr lang="en-US" sz="600" dirty="0">
                <a:latin typeface="Merriweather" panose="00000500000000000000" pitchFamily="2" charset="0"/>
              </a:rPr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032325-01FE-2DA5-D18E-A9ADD4725C87}"/>
              </a:ext>
            </a:extLst>
          </p:cNvPr>
          <p:cNvGrpSpPr/>
          <p:nvPr/>
        </p:nvGrpSpPr>
        <p:grpSpPr>
          <a:xfrm>
            <a:off x="9157685" y="2448546"/>
            <a:ext cx="3219579" cy="2710726"/>
            <a:chOff x="7559505" y="3450390"/>
            <a:chExt cx="1744372" cy="1468675"/>
          </a:xfrm>
        </p:grpSpPr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B78D2B3B-568D-5800-65BC-F9F40AB224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3687" y="3757714"/>
              <a:ext cx="1147362" cy="1033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633011-D1F8-163B-284F-95A66599660B}"/>
                </a:ext>
              </a:extLst>
            </p:cNvPr>
            <p:cNvSpPr txBox="1"/>
            <p:nvPr/>
          </p:nvSpPr>
          <p:spPr>
            <a:xfrm>
              <a:off x="7559505" y="3450390"/>
              <a:ext cx="1659026" cy="38353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Merriweather" panose="00000500000000000000" pitchFamily="2" charset="0"/>
                </a:rPr>
                <a:t>Q x </a:t>
              </a:r>
              <a:r>
                <a:rPr lang="el-GR" sz="2000" dirty="0"/>
                <a:t>Δ</a:t>
              </a:r>
              <a:r>
                <a:rPr lang="en-US" sz="2000" dirty="0">
                  <a:latin typeface="Merriweather" panose="00000500000000000000" pitchFamily="2" charset="0"/>
                </a:rPr>
                <a:t>S </a:t>
              </a:r>
            </a:p>
            <a:p>
              <a:pPr algn="ctr"/>
              <a:r>
                <a:rPr lang="en-US" sz="2000" dirty="0">
                  <a:latin typeface="Merriweather" panose="00000500000000000000" pitchFamily="2" charset="0"/>
                </a:rPr>
                <a:t>(Mixed Gain and Corr.)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B3E77B-87F8-F299-8363-0F463EC478E7}"/>
                </a:ext>
              </a:extLst>
            </p:cNvPr>
            <p:cNvSpPr txBox="1"/>
            <p:nvPr/>
          </p:nvSpPr>
          <p:spPr>
            <a:xfrm>
              <a:off x="8049495" y="4734399"/>
              <a:ext cx="1254382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latin typeface="Merriweather" panose="00000500000000000000" pitchFamily="2" charset="0"/>
                </a:rPr>
                <a:t>Delay (100fs)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A373DC2-B5B8-DA32-AFE0-D3F157DD3E51}"/>
                </a:ext>
              </a:extLst>
            </p:cNvPr>
            <p:cNvSpPr txBox="1"/>
            <p:nvPr/>
          </p:nvSpPr>
          <p:spPr>
            <a:xfrm rot="16200000">
              <a:off x="7557850" y="4225153"/>
              <a:ext cx="501374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Q (</a:t>
              </a:r>
              <a:r>
                <a:rPr lang="da-DK" sz="600" dirty="0"/>
                <a:t>Å</a:t>
              </a:r>
              <a:r>
                <a:rPr lang="en-US" sz="600" baseline="30000" dirty="0"/>
                <a:t>-1</a:t>
              </a:r>
              <a:r>
                <a:rPr lang="en-US" sz="600" dirty="0"/>
                <a:t>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F4614EA-AE7D-E07F-C61D-E4C8B012CA5B}"/>
              </a:ext>
            </a:extLst>
          </p:cNvPr>
          <p:cNvSpPr txBox="1"/>
          <p:nvPr/>
        </p:nvSpPr>
        <p:spPr>
          <a:xfrm>
            <a:off x="988425" y="3582987"/>
            <a:ext cx="2049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Merriweather" panose="00000500000000000000" pitchFamily="2" charset="0"/>
              </a:rPr>
              <a:t>Calibrate Pixels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4CFF40-97A5-1548-DB00-712BCC3FA9A5}"/>
              </a:ext>
            </a:extLst>
          </p:cNvPr>
          <p:cNvSpPr txBox="1"/>
          <p:nvPr/>
        </p:nvSpPr>
        <p:spPr>
          <a:xfrm>
            <a:off x="3670241" y="3582986"/>
            <a:ext cx="26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Merriweather" panose="00000500000000000000" pitchFamily="2" charset="0"/>
              </a:rPr>
              <a:t>Visualize nonlinearity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11459890-9837-1A73-5E1E-1C2D75AB7F21}"/>
              </a:ext>
            </a:extLst>
          </p:cNvPr>
          <p:cNvSpPr/>
          <p:nvPr/>
        </p:nvSpPr>
        <p:spPr>
          <a:xfrm>
            <a:off x="9067899" y="3705449"/>
            <a:ext cx="431894" cy="48039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9DCC27-2F7B-A104-486C-6909B3D31A56}"/>
              </a:ext>
            </a:extLst>
          </p:cNvPr>
          <p:cNvSpPr/>
          <p:nvPr/>
        </p:nvSpPr>
        <p:spPr>
          <a:xfrm>
            <a:off x="6601397" y="3418170"/>
            <a:ext cx="478479" cy="84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5A4E01-8922-444F-55ED-0D4D1C84C4AF}"/>
              </a:ext>
            </a:extLst>
          </p:cNvPr>
          <p:cNvSpPr txBox="1"/>
          <p:nvPr/>
        </p:nvSpPr>
        <p:spPr>
          <a:xfrm>
            <a:off x="7302114" y="6038799"/>
            <a:ext cx="481647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Merriweather" panose="00000500000000000000" pitchFamily="2" charset="0"/>
              </a:rPr>
              <a:t>van Driel et al</a:t>
            </a:r>
            <a:r>
              <a:rPr lang="en-US" sz="1400" dirty="0">
                <a:solidFill>
                  <a:srgbClr val="222222"/>
                </a:solidFill>
                <a:latin typeface="Merriweather" panose="00000500000000000000" pitchFamily="2" charset="0"/>
              </a:rPr>
              <a:t>. J. </a:t>
            </a:r>
            <a:r>
              <a:rPr lang="en-US" sz="1400" i="1" dirty="0">
                <a:solidFill>
                  <a:srgbClr val="222222"/>
                </a:solidFill>
                <a:latin typeface="Merriweather" panose="00000500000000000000" pitchFamily="2" charset="0"/>
              </a:rPr>
              <a:t>Sync Rad</a:t>
            </a:r>
            <a:r>
              <a:rPr lang="en-US" sz="1400" dirty="0">
                <a:solidFill>
                  <a:srgbClr val="222222"/>
                </a:solidFill>
                <a:latin typeface="Merriweather" panose="00000500000000000000" pitchFamily="2" charset="0"/>
              </a:rPr>
              <a:t>, </a:t>
            </a:r>
            <a:r>
              <a:rPr lang="en-US" sz="1400" i="1" dirty="0">
                <a:solidFill>
                  <a:srgbClr val="222222"/>
                </a:solidFill>
                <a:latin typeface="Merriweather" panose="00000500000000000000" pitchFamily="2" charset="0"/>
              </a:rPr>
              <a:t>22</a:t>
            </a:r>
            <a:r>
              <a:rPr lang="en-US" sz="1400" dirty="0">
                <a:solidFill>
                  <a:srgbClr val="222222"/>
                </a:solidFill>
                <a:latin typeface="Merriweather" panose="00000500000000000000" pitchFamily="2" charset="0"/>
              </a:rPr>
              <a:t>. 2015</a:t>
            </a:r>
          </a:p>
          <a:p>
            <a:r>
              <a:rPr lang="en-US" sz="1400" dirty="0">
                <a:solidFill>
                  <a:srgbClr val="222222"/>
                </a:solidFill>
                <a:latin typeface="Merriweather" panose="00000500000000000000" pitchFamily="2" charset="0"/>
              </a:rPr>
              <a:t>van Driel et al. J. </a:t>
            </a:r>
            <a:r>
              <a:rPr lang="en-US" sz="1400" i="1" dirty="0">
                <a:solidFill>
                  <a:srgbClr val="222222"/>
                </a:solidFill>
                <a:latin typeface="Merriweather" panose="00000500000000000000" pitchFamily="2" charset="0"/>
              </a:rPr>
              <a:t>Sync Rad</a:t>
            </a:r>
            <a:r>
              <a:rPr lang="en-US" sz="1400" dirty="0">
                <a:solidFill>
                  <a:srgbClr val="222222"/>
                </a:solidFill>
                <a:latin typeface="Merriweather" panose="00000500000000000000" pitchFamily="2" charset="0"/>
              </a:rPr>
              <a:t>, </a:t>
            </a:r>
            <a:r>
              <a:rPr lang="en-US" sz="1400" i="1" dirty="0">
                <a:solidFill>
                  <a:srgbClr val="222222"/>
                </a:solidFill>
                <a:latin typeface="Merriweather" panose="00000500000000000000" pitchFamily="2" charset="0"/>
              </a:rPr>
              <a:t>27</a:t>
            </a:r>
            <a:r>
              <a:rPr lang="en-US" sz="1400" dirty="0">
                <a:solidFill>
                  <a:srgbClr val="222222"/>
                </a:solidFill>
                <a:latin typeface="Merriweather" panose="00000500000000000000" pitchFamily="2" charset="0"/>
              </a:rPr>
              <a:t>(3). 2020</a:t>
            </a:r>
            <a:endParaRPr lang="en-US" sz="1400" b="0" i="0" dirty="0">
              <a:solidFill>
                <a:srgbClr val="222222"/>
              </a:solidFill>
              <a:effectLst/>
              <a:latin typeface="Merriweather" panose="00000500000000000000" pitchFamily="2" charset="0"/>
            </a:endParaRPr>
          </a:p>
          <a:p>
            <a:r>
              <a:rPr lang="en-US" sz="1400" b="0" i="0" dirty="0">
                <a:solidFill>
                  <a:srgbClr val="222222"/>
                </a:solidFill>
                <a:effectLst/>
                <a:latin typeface="Merriweather" panose="00000500000000000000" pitchFamily="2" charset="0"/>
              </a:rPr>
              <a:t>M. Haubro, 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Merriweather" panose="00000500000000000000" pitchFamily="2" charset="0"/>
              </a:rPr>
              <a:t>T. van Driel </a:t>
            </a:r>
            <a:r>
              <a:rPr lang="en-US" sz="1400" i="1" dirty="0">
                <a:solidFill>
                  <a:srgbClr val="222222"/>
                </a:solidFill>
                <a:effectLst/>
                <a:latin typeface="Merriweather" panose="00000500000000000000" pitchFamily="2" charset="0"/>
              </a:rPr>
              <a:t>et al.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Merriweather" panose="00000500000000000000" pitchFamily="2" charset="0"/>
              </a:rPr>
              <a:t> J.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Merriweather" panose="00000500000000000000" pitchFamily="2" charset="0"/>
              </a:rPr>
              <a:t>Sync Rad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Merriweather" panose="00000500000000000000" pitchFamily="2" charset="0"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Merriweather" panose="00000500000000000000" pitchFamily="2" charset="0"/>
              </a:rPr>
              <a:t>32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Merriweather" panose="00000500000000000000" pitchFamily="2" charset="0"/>
              </a:rPr>
              <a:t>(2). 2025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B1DCB39-9069-FF1C-D81E-2CD8E964B1A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6699"/>
          <a:stretch>
            <a:fillRect/>
          </a:stretch>
        </p:blipFill>
        <p:spPr>
          <a:xfrm>
            <a:off x="2394294" y="1610505"/>
            <a:ext cx="1303434" cy="1933541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893553F-A598-9B55-2E2C-70BA7A1C3B45}"/>
              </a:ext>
            </a:extLst>
          </p:cNvPr>
          <p:cNvGrpSpPr/>
          <p:nvPr/>
        </p:nvGrpSpPr>
        <p:grpSpPr>
          <a:xfrm>
            <a:off x="163010" y="1612975"/>
            <a:ext cx="1842575" cy="1961975"/>
            <a:chOff x="163010" y="1612975"/>
            <a:chExt cx="1842575" cy="196197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D025C6A-E0B0-46B2-BAC4-08EED9F5C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43761"/>
            <a:stretch>
              <a:fillRect/>
            </a:stretch>
          </p:blipFill>
          <p:spPr>
            <a:xfrm>
              <a:off x="312707" y="1612975"/>
              <a:ext cx="1692878" cy="193354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518A6DB-780A-A8F8-47FA-571AEDFB649B}"/>
                </a:ext>
              </a:extLst>
            </p:cNvPr>
            <p:cNvSpPr/>
            <p:nvPr/>
          </p:nvSpPr>
          <p:spPr>
            <a:xfrm>
              <a:off x="163010" y="3437212"/>
              <a:ext cx="774192" cy="1377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B1FA5D8-BFA1-EC7E-A824-4CE145081A21}"/>
              </a:ext>
            </a:extLst>
          </p:cNvPr>
          <p:cNvSpPr/>
          <p:nvPr/>
        </p:nvSpPr>
        <p:spPr>
          <a:xfrm>
            <a:off x="2169532" y="3229875"/>
            <a:ext cx="290095" cy="137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E48251C0-1E22-48A4-9D32-95ACD55C08C7}"/>
              </a:ext>
            </a:extLst>
          </p:cNvPr>
          <p:cNvSpPr/>
          <p:nvPr/>
        </p:nvSpPr>
        <p:spPr>
          <a:xfrm>
            <a:off x="2046693" y="2192764"/>
            <a:ext cx="325639" cy="48039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A6CA1A9-3E79-321B-11EC-4516A9F38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2905" y="2323423"/>
            <a:ext cx="2318692" cy="46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6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9" grpId="0"/>
      <p:bldP spid="20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A605A-E93F-F498-CBFB-48B405106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557B6-7A7F-49B4-3317-D92C18611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Reduction schemes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2E761A-3BAE-8CB8-4F39-6573A06EC7C2}"/>
              </a:ext>
            </a:extLst>
          </p:cNvPr>
          <p:cNvSpPr txBox="1"/>
          <p:nvPr/>
        </p:nvSpPr>
        <p:spPr>
          <a:xfrm>
            <a:off x="1548881" y="1826609"/>
            <a:ext cx="324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LZ compression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05D452-F03B-8115-E6D0-E6942727D7A0}"/>
              </a:ext>
            </a:extLst>
          </p:cNvPr>
          <p:cNvSpPr txBox="1"/>
          <p:nvPr/>
        </p:nvSpPr>
        <p:spPr>
          <a:xfrm>
            <a:off x="5269523" y="1826609"/>
            <a:ext cx="324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Angular integration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BA7507-8E4D-8CD9-F983-64A1D36F9448}"/>
              </a:ext>
            </a:extLst>
          </p:cNvPr>
          <p:cNvSpPr txBox="1"/>
          <p:nvPr/>
        </p:nvSpPr>
        <p:spPr>
          <a:xfrm>
            <a:off x="9462546" y="1816637"/>
            <a:ext cx="324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Event binning</a:t>
            </a:r>
          </a:p>
        </p:txBody>
      </p:sp>
      <p:pic>
        <p:nvPicPr>
          <p:cNvPr id="10" name="Picture 9" descr="C:\Users\tidr\Dropbox\LCLS\LDRD\Picture3.png">
            <a:extLst>
              <a:ext uri="{FF2B5EF4-FFF2-40B4-BE49-F238E27FC236}">
                <a16:creationId xmlns:a16="http://schemas.microsoft.com/office/drawing/2014/main" id="{8231A5E7-7AEE-AFAD-4FE3-B1EBF6CEC98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3" r="65754"/>
          <a:stretch>
            <a:fillRect/>
          </a:stretch>
        </p:blipFill>
        <p:spPr bwMode="auto">
          <a:xfrm>
            <a:off x="3935636" y="2331862"/>
            <a:ext cx="4070498" cy="2876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C8FED9A-4A6F-1170-AF91-07A7D180FE6D}"/>
              </a:ext>
            </a:extLst>
          </p:cNvPr>
          <p:cNvGrpSpPr/>
          <p:nvPr/>
        </p:nvGrpSpPr>
        <p:grpSpPr>
          <a:xfrm>
            <a:off x="4765702" y="2463766"/>
            <a:ext cx="1357583" cy="2281903"/>
            <a:chOff x="525266" y="1675228"/>
            <a:chExt cx="1357583" cy="2281903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B2F08E52-6074-8855-D21A-8D6364F4B85C}"/>
                </a:ext>
              </a:extLst>
            </p:cNvPr>
            <p:cNvSpPr/>
            <p:nvPr/>
          </p:nvSpPr>
          <p:spPr>
            <a:xfrm>
              <a:off x="1447800" y="2819401"/>
              <a:ext cx="435049" cy="1137730"/>
            </a:xfrm>
            <a:prstGeom prst="triangle">
              <a:avLst/>
            </a:prstGeom>
            <a:solidFill>
              <a:srgbClr val="A4001D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F615F4BC-F806-41B6-B13D-D5AFCFC5A81B}"/>
                </a:ext>
              </a:extLst>
            </p:cNvPr>
            <p:cNvSpPr/>
            <p:nvPr/>
          </p:nvSpPr>
          <p:spPr>
            <a:xfrm rot="1200000">
              <a:off x="1227728" y="2778858"/>
              <a:ext cx="435049" cy="1152631"/>
            </a:xfrm>
            <a:prstGeom prst="triangle">
              <a:avLst/>
            </a:prstGeom>
            <a:solidFill>
              <a:srgbClr val="00A427">
                <a:alpha val="4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1890FBA-4BEB-4427-14BA-814013BFBC51}"/>
                </a:ext>
              </a:extLst>
            </p:cNvPr>
            <p:cNvSpPr/>
            <p:nvPr/>
          </p:nvSpPr>
          <p:spPr>
            <a:xfrm rot="2580000">
              <a:off x="1046634" y="2673732"/>
              <a:ext cx="435049" cy="1137730"/>
            </a:xfrm>
            <a:prstGeom prst="triangle">
              <a:avLst/>
            </a:prstGeom>
            <a:solidFill>
              <a:srgbClr val="2F00A4">
                <a:alpha val="4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43DF2E4-F895-67F3-AACF-C3788D289333}"/>
                </a:ext>
              </a:extLst>
            </p:cNvPr>
            <p:cNvSpPr/>
            <p:nvPr/>
          </p:nvSpPr>
          <p:spPr>
            <a:xfrm rot="14640000" flipV="1">
              <a:off x="880278" y="2465419"/>
              <a:ext cx="475950" cy="1130128"/>
            </a:xfrm>
            <a:prstGeom prst="triangle">
              <a:avLst>
                <a:gd name="adj" fmla="val 39003"/>
              </a:avLst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7DA140AA-1B99-7ED6-6567-076FF864BF29}"/>
                </a:ext>
              </a:extLst>
            </p:cNvPr>
            <p:cNvSpPr/>
            <p:nvPr/>
          </p:nvSpPr>
          <p:spPr>
            <a:xfrm rot="5400000">
              <a:off x="878934" y="2250536"/>
              <a:ext cx="435049" cy="1137730"/>
            </a:xfrm>
            <a:prstGeom prst="triangle">
              <a:avLst/>
            </a:prstGeom>
            <a:solidFill>
              <a:srgbClr val="A4001D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7A1DA0A-12BC-4DB4-E823-915BBE05ADE3}"/>
                </a:ext>
              </a:extLst>
            </p:cNvPr>
            <p:cNvGrpSpPr/>
            <p:nvPr/>
          </p:nvGrpSpPr>
          <p:grpSpPr>
            <a:xfrm rot="5400000">
              <a:off x="525266" y="1675228"/>
              <a:ext cx="1355255" cy="1355255"/>
              <a:chOff x="825880" y="4354475"/>
              <a:chExt cx="1355255" cy="1355255"/>
            </a:xfrm>
          </p:grpSpPr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B01E72E8-73A4-3A40-A426-A9262A37428F}"/>
                  </a:ext>
                </a:extLst>
              </p:cNvPr>
              <p:cNvSpPr/>
              <p:nvPr/>
            </p:nvSpPr>
            <p:spPr>
              <a:xfrm>
                <a:off x="1746086" y="4572000"/>
                <a:ext cx="435049" cy="1137730"/>
              </a:xfrm>
              <a:prstGeom prst="triangle">
                <a:avLst/>
              </a:prstGeom>
              <a:solidFill>
                <a:srgbClr val="A4001D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2E3B9A0E-C401-6641-DDE8-81BA16193A86}"/>
                  </a:ext>
                </a:extLst>
              </p:cNvPr>
              <p:cNvSpPr/>
              <p:nvPr/>
            </p:nvSpPr>
            <p:spPr>
              <a:xfrm rot="1200000">
                <a:off x="1526014" y="4531457"/>
                <a:ext cx="435049" cy="1152631"/>
              </a:xfrm>
              <a:prstGeom prst="triangle">
                <a:avLst/>
              </a:prstGeom>
              <a:solidFill>
                <a:srgbClr val="00A427">
                  <a:alpha val="4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8A3F7DE2-A08D-CBDC-84CD-82E2171072A9}"/>
                  </a:ext>
                </a:extLst>
              </p:cNvPr>
              <p:cNvSpPr/>
              <p:nvPr/>
            </p:nvSpPr>
            <p:spPr>
              <a:xfrm rot="2580000">
                <a:off x="1344920" y="4426331"/>
                <a:ext cx="435049" cy="1137730"/>
              </a:xfrm>
              <a:prstGeom prst="triangle">
                <a:avLst/>
              </a:prstGeom>
              <a:solidFill>
                <a:srgbClr val="2F00A4">
                  <a:alpha val="4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64BF605B-89B3-AD7A-8351-0A3F19400701}"/>
                  </a:ext>
                </a:extLst>
              </p:cNvPr>
              <p:cNvSpPr/>
              <p:nvPr/>
            </p:nvSpPr>
            <p:spPr>
              <a:xfrm rot="14640000" flipV="1">
                <a:off x="1178564" y="4218018"/>
                <a:ext cx="475950" cy="1130128"/>
              </a:xfrm>
              <a:prstGeom prst="triangle">
                <a:avLst>
                  <a:gd name="adj" fmla="val 39003"/>
                </a:avLst>
              </a:prstGeom>
              <a:solidFill>
                <a:srgbClr val="FFFF00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96E48452-F0F6-20D2-183A-B87DF8C4B3E5}"/>
                  </a:ext>
                </a:extLst>
              </p:cNvPr>
              <p:cNvSpPr/>
              <p:nvPr/>
            </p:nvSpPr>
            <p:spPr>
              <a:xfrm rot="5400000">
                <a:off x="1177220" y="4003135"/>
                <a:ext cx="435049" cy="1137730"/>
              </a:xfrm>
              <a:prstGeom prst="triangle">
                <a:avLst/>
              </a:prstGeom>
              <a:solidFill>
                <a:srgbClr val="A4001D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8" name="Curved Up Arrow 30">
              <a:extLst>
                <a:ext uri="{FF2B5EF4-FFF2-40B4-BE49-F238E27FC236}">
                  <a16:creationId xmlns:a16="http://schemas.microsoft.com/office/drawing/2014/main" id="{08939958-2687-611F-5766-517A6967F7FD}"/>
                </a:ext>
              </a:extLst>
            </p:cNvPr>
            <p:cNvSpPr/>
            <p:nvPr/>
          </p:nvSpPr>
          <p:spPr>
            <a:xfrm rot="5400000" flipH="1">
              <a:off x="155766" y="2419351"/>
              <a:ext cx="1866900" cy="800100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603D9C-71B2-5A7B-A837-8CA5AFD66339}"/>
              </a:ext>
            </a:extLst>
          </p:cNvPr>
          <p:cNvSpPr/>
          <p:nvPr/>
        </p:nvSpPr>
        <p:spPr>
          <a:xfrm>
            <a:off x="406299" y="1690688"/>
            <a:ext cx="3779569" cy="49663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81C2EB-3C22-D8F3-C3AC-D677758FA3C9}"/>
              </a:ext>
            </a:extLst>
          </p:cNvPr>
          <p:cNvSpPr/>
          <p:nvPr/>
        </p:nvSpPr>
        <p:spPr>
          <a:xfrm>
            <a:off x="4406011" y="1690688"/>
            <a:ext cx="3653332" cy="49663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76C0C79-15FB-4D31-213C-0F6A7BB5C355}"/>
              </a:ext>
            </a:extLst>
          </p:cNvPr>
          <p:cNvSpPr/>
          <p:nvPr/>
        </p:nvSpPr>
        <p:spPr>
          <a:xfrm>
            <a:off x="8279485" y="1690688"/>
            <a:ext cx="3779569" cy="49663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X:\1603_IH_Anisotropy\Figures\Av_309.png">
            <a:extLst>
              <a:ext uri="{FF2B5EF4-FFF2-40B4-BE49-F238E27FC236}">
                <a16:creationId xmlns:a16="http://schemas.microsoft.com/office/drawing/2014/main" id="{63F87504-EA88-A10A-2EFF-4AD52DD67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8152" r="17921" b="11292"/>
          <a:stretch/>
        </p:blipFill>
        <p:spPr bwMode="auto">
          <a:xfrm>
            <a:off x="9322293" y="2179257"/>
            <a:ext cx="1325890" cy="132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X:\1603_IH_Anisotropy\Figures\Av_309.png">
            <a:extLst>
              <a:ext uri="{FF2B5EF4-FFF2-40B4-BE49-F238E27FC236}">
                <a16:creationId xmlns:a16="http://schemas.microsoft.com/office/drawing/2014/main" id="{3C2E4FB1-647F-3B17-FE34-3C6BAEED4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8152" r="17921" b="11292"/>
          <a:stretch/>
        </p:blipFill>
        <p:spPr bwMode="auto">
          <a:xfrm>
            <a:off x="9474693" y="2331657"/>
            <a:ext cx="1325890" cy="132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X:\1603_IH_Anisotropy\Figures\Av_309.png">
            <a:extLst>
              <a:ext uri="{FF2B5EF4-FFF2-40B4-BE49-F238E27FC236}">
                <a16:creationId xmlns:a16="http://schemas.microsoft.com/office/drawing/2014/main" id="{A8D7195E-B5FF-37AD-0213-DAC15C879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8152" r="17921" b="11292"/>
          <a:stretch/>
        </p:blipFill>
        <p:spPr bwMode="auto">
          <a:xfrm>
            <a:off x="9627093" y="2484057"/>
            <a:ext cx="1325890" cy="132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X:\1603_IH_Anisotropy\Figures\Av_309.png">
            <a:extLst>
              <a:ext uri="{FF2B5EF4-FFF2-40B4-BE49-F238E27FC236}">
                <a16:creationId xmlns:a16="http://schemas.microsoft.com/office/drawing/2014/main" id="{93EB434D-B9D9-7AF0-D249-A63E7892DA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8152" r="17921" b="11292"/>
          <a:stretch/>
        </p:blipFill>
        <p:spPr bwMode="auto">
          <a:xfrm>
            <a:off x="9779493" y="2636457"/>
            <a:ext cx="1325890" cy="132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X:\1603_IH_Anisotropy\Figures\Av_309.png">
            <a:extLst>
              <a:ext uri="{FF2B5EF4-FFF2-40B4-BE49-F238E27FC236}">
                <a16:creationId xmlns:a16="http://schemas.microsoft.com/office/drawing/2014/main" id="{F5EA04EA-319B-E232-0B04-2763EB153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8152" r="17921" b="11292"/>
          <a:stretch/>
        </p:blipFill>
        <p:spPr bwMode="auto">
          <a:xfrm>
            <a:off x="9931893" y="2788857"/>
            <a:ext cx="1325890" cy="132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X:\1603_IH_Anisotropy\Figures\Av_309.png">
            <a:extLst>
              <a:ext uri="{FF2B5EF4-FFF2-40B4-BE49-F238E27FC236}">
                <a16:creationId xmlns:a16="http://schemas.microsoft.com/office/drawing/2014/main" id="{BAD4A761-D370-A3B1-2800-41223AF72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8152" r="17921" b="11292"/>
          <a:stretch/>
        </p:blipFill>
        <p:spPr bwMode="auto">
          <a:xfrm>
            <a:off x="10057181" y="2932039"/>
            <a:ext cx="1325890" cy="132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X:\1603_IH_Anisotropy\Figures\Av_309.png">
            <a:extLst>
              <a:ext uri="{FF2B5EF4-FFF2-40B4-BE49-F238E27FC236}">
                <a16:creationId xmlns:a16="http://schemas.microsoft.com/office/drawing/2014/main" id="{21314E11-A75C-D5F0-28B2-CB53D1CD6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8152" r="17921" b="11292"/>
          <a:stretch/>
        </p:blipFill>
        <p:spPr bwMode="auto">
          <a:xfrm>
            <a:off x="10209581" y="3084439"/>
            <a:ext cx="1325890" cy="132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D:\xpp00316\1702_rerun\cube_Analysis_170622W\2D\xpp00316_345-348_250.png">
            <a:extLst>
              <a:ext uri="{FF2B5EF4-FFF2-40B4-BE49-F238E27FC236}">
                <a16:creationId xmlns:a16="http://schemas.microsoft.com/office/drawing/2014/main" id="{1087F5F5-26F5-43C0-C7D3-3EC87801B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2" t="9932" r="30778" b="13261"/>
          <a:stretch/>
        </p:blipFill>
        <p:spPr bwMode="auto">
          <a:xfrm>
            <a:off x="9312231" y="4459929"/>
            <a:ext cx="1081088" cy="11049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D:\xpp00316\1702_rerun\cube_Analysis_170622W\2D\xpp00316_345-348_1200.png">
            <a:extLst>
              <a:ext uri="{FF2B5EF4-FFF2-40B4-BE49-F238E27FC236}">
                <a16:creationId xmlns:a16="http://schemas.microsoft.com/office/drawing/2014/main" id="{E78322E7-04C9-3ECF-9496-F543D400CB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3" t="9932" r="30214" b="13261"/>
          <a:stretch/>
        </p:blipFill>
        <p:spPr bwMode="auto">
          <a:xfrm>
            <a:off x="9903982" y="5012379"/>
            <a:ext cx="1100139" cy="11049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D:\xpp00316\1702_rerun\cube_Analysis_170622W\2D\xpp00316_345-348_700.png">
            <a:extLst>
              <a:ext uri="{FF2B5EF4-FFF2-40B4-BE49-F238E27FC236}">
                <a16:creationId xmlns:a16="http://schemas.microsoft.com/office/drawing/2014/main" id="{9FF2423A-4380-7CB8-B013-F32496DB7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2" t="9932" r="30937" b="13261"/>
          <a:stretch/>
        </p:blipFill>
        <p:spPr bwMode="auto">
          <a:xfrm>
            <a:off x="10409000" y="5460361"/>
            <a:ext cx="1085850" cy="1104899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D41FEB0-BCD1-5103-AE72-9F82E5C9FE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816" y="4958217"/>
            <a:ext cx="2195655" cy="16888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343DAE-6657-919D-ECE5-1A9AEFF6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10" y="2266603"/>
            <a:ext cx="3341148" cy="402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72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AF2B9-7557-0B87-5106-CEECBBA00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Binning – “</a:t>
            </a:r>
            <a:r>
              <a:rPr lang="en-US" dirty="0" err="1"/>
              <a:t>smalldata</a:t>
            </a:r>
            <a:r>
              <a:rPr lang="en-US" dirty="0"/>
              <a:t>”</a:t>
            </a:r>
            <a:br>
              <a:rPr lang="en-US" dirty="0"/>
            </a:br>
            <a:r>
              <a:rPr lang="en-US" dirty="0"/>
              <a:t>angular integration</a:t>
            </a:r>
          </a:p>
        </p:txBody>
      </p:sp>
      <p:pic>
        <p:nvPicPr>
          <p:cNvPr id="4" name="Picture 3" descr="C:\Users\tidr\Dropbox\LCLS\LDRD\Picture3.png">
            <a:extLst>
              <a:ext uri="{FF2B5EF4-FFF2-40B4-BE49-F238E27FC236}">
                <a16:creationId xmlns:a16="http://schemas.microsoft.com/office/drawing/2014/main" id="{E3598F90-A52F-FBD3-E87A-F159F5A34E7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3" r="65754"/>
          <a:stretch>
            <a:fillRect/>
          </a:stretch>
        </p:blipFill>
        <p:spPr bwMode="auto">
          <a:xfrm>
            <a:off x="1054120" y="2132858"/>
            <a:ext cx="4070498" cy="2876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CC972AA-3D2A-5CE7-21AA-528EFA17207A}"/>
              </a:ext>
            </a:extLst>
          </p:cNvPr>
          <p:cNvGrpSpPr/>
          <p:nvPr/>
        </p:nvGrpSpPr>
        <p:grpSpPr>
          <a:xfrm>
            <a:off x="5702320" y="2050976"/>
            <a:ext cx="4343400" cy="3005358"/>
            <a:chOff x="6608461" y="2614829"/>
            <a:chExt cx="2364644" cy="16275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F6C675-68D9-27F0-5885-D0DD1CF1A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461" y="2614829"/>
              <a:ext cx="1818436" cy="162752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575128-C96F-A9C0-7D67-B497F6F41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620" y="2694398"/>
              <a:ext cx="665891" cy="51219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007EA4-421D-451B-9668-4D3B16BAD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619" y="3198054"/>
              <a:ext cx="665891" cy="5121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1FBC84-3CE0-F167-4800-E85142602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7214" y="3710247"/>
              <a:ext cx="665891" cy="51219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F2DF53-CAEC-48F5-148C-6A0DB68E8CDD}"/>
              </a:ext>
            </a:extLst>
          </p:cNvPr>
          <p:cNvGrpSpPr/>
          <p:nvPr/>
        </p:nvGrpSpPr>
        <p:grpSpPr>
          <a:xfrm>
            <a:off x="1884186" y="2264762"/>
            <a:ext cx="1357583" cy="2281903"/>
            <a:chOff x="525266" y="1675228"/>
            <a:chExt cx="1357583" cy="2281903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F2D42DBE-5F2E-CD0E-EF12-74C0F17C4BC1}"/>
                </a:ext>
              </a:extLst>
            </p:cNvPr>
            <p:cNvSpPr/>
            <p:nvPr/>
          </p:nvSpPr>
          <p:spPr>
            <a:xfrm>
              <a:off x="1447800" y="2819401"/>
              <a:ext cx="435049" cy="1137730"/>
            </a:xfrm>
            <a:prstGeom prst="triangle">
              <a:avLst/>
            </a:prstGeom>
            <a:solidFill>
              <a:srgbClr val="A4001D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8BE6A8CE-1938-B0A4-E0D2-0A380BB5AB44}"/>
                </a:ext>
              </a:extLst>
            </p:cNvPr>
            <p:cNvSpPr/>
            <p:nvPr/>
          </p:nvSpPr>
          <p:spPr>
            <a:xfrm rot="1200000">
              <a:off x="1227728" y="2778858"/>
              <a:ext cx="435049" cy="1152631"/>
            </a:xfrm>
            <a:prstGeom prst="triangle">
              <a:avLst/>
            </a:prstGeom>
            <a:solidFill>
              <a:srgbClr val="00A427">
                <a:alpha val="4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B2DD1695-2A45-893D-3D76-264660FD9B99}"/>
                </a:ext>
              </a:extLst>
            </p:cNvPr>
            <p:cNvSpPr/>
            <p:nvPr/>
          </p:nvSpPr>
          <p:spPr>
            <a:xfrm rot="2580000">
              <a:off x="1046634" y="2673732"/>
              <a:ext cx="435049" cy="1137730"/>
            </a:xfrm>
            <a:prstGeom prst="triangle">
              <a:avLst/>
            </a:prstGeom>
            <a:solidFill>
              <a:srgbClr val="2F00A4">
                <a:alpha val="4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9C04341-CB39-F4E8-CB21-E4F6E5C28E1D}"/>
                </a:ext>
              </a:extLst>
            </p:cNvPr>
            <p:cNvSpPr/>
            <p:nvPr/>
          </p:nvSpPr>
          <p:spPr>
            <a:xfrm rot="14640000" flipV="1">
              <a:off x="880278" y="2465419"/>
              <a:ext cx="475950" cy="1130128"/>
            </a:xfrm>
            <a:prstGeom prst="triangle">
              <a:avLst>
                <a:gd name="adj" fmla="val 39003"/>
              </a:avLst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F3C1F62D-55CC-337C-2942-2F805A175932}"/>
                </a:ext>
              </a:extLst>
            </p:cNvPr>
            <p:cNvSpPr/>
            <p:nvPr/>
          </p:nvSpPr>
          <p:spPr>
            <a:xfrm rot="5400000">
              <a:off x="878934" y="2250536"/>
              <a:ext cx="435049" cy="1137730"/>
            </a:xfrm>
            <a:prstGeom prst="triangle">
              <a:avLst/>
            </a:prstGeom>
            <a:solidFill>
              <a:srgbClr val="A4001D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06C2988-E79F-10BD-E29F-37A4E14F2E34}"/>
                </a:ext>
              </a:extLst>
            </p:cNvPr>
            <p:cNvGrpSpPr/>
            <p:nvPr/>
          </p:nvGrpSpPr>
          <p:grpSpPr>
            <a:xfrm rot="5400000">
              <a:off x="525266" y="1675228"/>
              <a:ext cx="1355255" cy="1355255"/>
              <a:chOff x="825880" y="4354475"/>
              <a:chExt cx="1355255" cy="1355255"/>
            </a:xfrm>
          </p:grpSpPr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5C8F883D-9ECB-90F2-E52F-4356C3056E78}"/>
                  </a:ext>
                </a:extLst>
              </p:cNvPr>
              <p:cNvSpPr/>
              <p:nvPr/>
            </p:nvSpPr>
            <p:spPr>
              <a:xfrm>
                <a:off x="1746086" y="4572000"/>
                <a:ext cx="435049" cy="1137730"/>
              </a:xfrm>
              <a:prstGeom prst="triangle">
                <a:avLst/>
              </a:prstGeom>
              <a:solidFill>
                <a:srgbClr val="A4001D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2C693469-2178-254A-C9E2-8948E5D83069}"/>
                  </a:ext>
                </a:extLst>
              </p:cNvPr>
              <p:cNvSpPr/>
              <p:nvPr/>
            </p:nvSpPr>
            <p:spPr>
              <a:xfrm rot="1200000">
                <a:off x="1526014" y="4531457"/>
                <a:ext cx="435049" cy="1152631"/>
              </a:xfrm>
              <a:prstGeom prst="triangle">
                <a:avLst/>
              </a:prstGeom>
              <a:solidFill>
                <a:srgbClr val="00A427">
                  <a:alpha val="4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36D57898-3962-DF60-9D04-458CC96C19A0}"/>
                  </a:ext>
                </a:extLst>
              </p:cNvPr>
              <p:cNvSpPr/>
              <p:nvPr/>
            </p:nvSpPr>
            <p:spPr>
              <a:xfrm rot="2580000">
                <a:off x="1344920" y="4426331"/>
                <a:ext cx="435049" cy="1137730"/>
              </a:xfrm>
              <a:prstGeom prst="triangle">
                <a:avLst/>
              </a:prstGeom>
              <a:solidFill>
                <a:srgbClr val="2F00A4">
                  <a:alpha val="4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21346918-2FBC-42FE-C90B-6DAF1F0BF2C3}"/>
                  </a:ext>
                </a:extLst>
              </p:cNvPr>
              <p:cNvSpPr/>
              <p:nvPr/>
            </p:nvSpPr>
            <p:spPr>
              <a:xfrm rot="14640000" flipV="1">
                <a:off x="1178564" y="4218018"/>
                <a:ext cx="475950" cy="1130128"/>
              </a:xfrm>
              <a:prstGeom prst="triangle">
                <a:avLst>
                  <a:gd name="adj" fmla="val 39003"/>
                </a:avLst>
              </a:prstGeom>
              <a:solidFill>
                <a:srgbClr val="FFFF00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E2346000-97F1-4A14-3EB4-1BE3148C3A28}"/>
                  </a:ext>
                </a:extLst>
              </p:cNvPr>
              <p:cNvSpPr/>
              <p:nvPr/>
            </p:nvSpPr>
            <p:spPr>
              <a:xfrm rot="5400000">
                <a:off x="1177220" y="4003135"/>
                <a:ext cx="435049" cy="1137730"/>
              </a:xfrm>
              <a:prstGeom prst="triangle">
                <a:avLst/>
              </a:prstGeom>
              <a:solidFill>
                <a:srgbClr val="A4001D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7" name="Curved Up Arrow 30">
              <a:extLst>
                <a:ext uri="{FF2B5EF4-FFF2-40B4-BE49-F238E27FC236}">
                  <a16:creationId xmlns:a16="http://schemas.microsoft.com/office/drawing/2014/main" id="{DFCCDC7E-31CD-E008-0713-BF2BAFB6C2F4}"/>
                </a:ext>
              </a:extLst>
            </p:cNvPr>
            <p:cNvSpPr/>
            <p:nvPr/>
          </p:nvSpPr>
          <p:spPr>
            <a:xfrm rot="5400000" flipH="1">
              <a:off x="155766" y="2419351"/>
              <a:ext cx="1866900" cy="800100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1D50D14-C0A9-0AEB-8921-6E302C494330}"/>
              </a:ext>
            </a:extLst>
          </p:cNvPr>
          <p:cNvSpPr txBox="1"/>
          <p:nvPr/>
        </p:nvSpPr>
        <p:spPr>
          <a:xfrm>
            <a:off x="1968520" y="5555859"/>
            <a:ext cx="2836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/>
              <a:t>2.3Mpix  x n events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58AAA0-4309-7673-DC91-AAE430E05567}"/>
              </a:ext>
            </a:extLst>
          </p:cNvPr>
          <p:cNvSpPr txBox="1"/>
          <p:nvPr/>
        </p:nvSpPr>
        <p:spPr>
          <a:xfrm>
            <a:off x="6007120" y="5537287"/>
            <a:ext cx="42755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/>
              <a:t>n events  x b pixel-bins</a:t>
            </a:r>
          </a:p>
          <a:p>
            <a:r>
              <a:rPr lang="da-DK" sz="2400" dirty="0"/>
              <a:t>500bins x 20 slices x n events</a:t>
            </a:r>
          </a:p>
          <a:p>
            <a:r>
              <a:rPr lang="da-DK" sz="2400" b="1" dirty="0">
                <a:solidFill>
                  <a:srgbClr val="FF0000"/>
                </a:solidFill>
              </a:rPr>
              <a:t>~ 200 times reduction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8637C55-C757-E61E-95AE-9FB7393E12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20" y="2132858"/>
            <a:ext cx="3810000" cy="293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0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84D14-09EB-18A0-911B-BAF7C4A20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D69A8-8CDC-239A-AC89-39A28451F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binning – “cube”</a:t>
            </a:r>
            <a:br>
              <a:rPr lang="en-US" dirty="0"/>
            </a:br>
            <a:r>
              <a:rPr lang="en-US" dirty="0"/>
              <a:t>bin according to scan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5260F8-4F32-CF88-7F71-B47A27FE681B}"/>
              </a:ext>
            </a:extLst>
          </p:cNvPr>
          <p:cNvSpPr txBox="1"/>
          <p:nvPr/>
        </p:nvSpPr>
        <p:spPr>
          <a:xfrm>
            <a:off x="4538567" y="209108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Event Binning</a:t>
            </a:r>
          </a:p>
          <a:p>
            <a:r>
              <a:rPr lang="da-DK" dirty="0"/>
              <a:t>”Cube”</a:t>
            </a:r>
          </a:p>
        </p:txBody>
      </p:sp>
      <p:pic>
        <p:nvPicPr>
          <p:cNvPr id="26" name="Picture 25" descr="X:\1603_IH_Anisotropy\Figures\Av_309.png">
            <a:extLst>
              <a:ext uri="{FF2B5EF4-FFF2-40B4-BE49-F238E27FC236}">
                <a16:creationId xmlns:a16="http://schemas.microsoft.com/office/drawing/2014/main" id="{D3716087-8B9B-D9C9-00AB-0DBD728CA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8152" r="17921" b="11292"/>
          <a:stretch/>
        </p:blipFill>
        <p:spPr bwMode="auto">
          <a:xfrm>
            <a:off x="1762967" y="2619549"/>
            <a:ext cx="1325890" cy="132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X:\1603_IH_Anisotropy\Figures\Av_309.png">
            <a:extLst>
              <a:ext uri="{FF2B5EF4-FFF2-40B4-BE49-F238E27FC236}">
                <a16:creationId xmlns:a16="http://schemas.microsoft.com/office/drawing/2014/main" id="{19D5307C-4C76-5AF1-3929-A019BA2EE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8152" r="17921" b="11292"/>
          <a:stretch/>
        </p:blipFill>
        <p:spPr bwMode="auto">
          <a:xfrm>
            <a:off x="1915367" y="2771949"/>
            <a:ext cx="1325890" cy="132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X:\1603_IH_Anisotropy\Figures\Av_309.png">
            <a:extLst>
              <a:ext uri="{FF2B5EF4-FFF2-40B4-BE49-F238E27FC236}">
                <a16:creationId xmlns:a16="http://schemas.microsoft.com/office/drawing/2014/main" id="{52F0207E-DA0C-BC30-18AE-CBC698E14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8152" r="17921" b="11292"/>
          <a:stretch/>
        </p:blipFill>
        <p:spPr bwMode="auto">
          <a:xfrm>
            <a:off x="2067767" y="2924349"/>
            <a:ext cx="1325890" cy="132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X:\1603_IH_Anisotropy\Figures\Av_309.png">
            <a:extLst>
              <a:ext uri="{FF2B5EF4-FFF2-40B4-BE49-F238E27FC236}">
                <a16:creationId xmlns:a16="http://schemas.microsoft.com/office/drawing/2014/main" id="{35A6416B-7A60-7287-48AA-02ACA06FE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8152" r="17921" b="11292"/>
          <a:stretch/>
        </p:blipFill>
        <p:spPr bwMode="auto">
          <a:xfrm>
            <a:off x="2220167" y="3076749"/>
            <a:ext cx="1325890" cy="132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X:\1603_IH_Anisotropy\Figures\Av_309.png">
            <a:extLst>
              <a:ext uri="{FF2B5EF4-FFF2-40B4-BE49-F238E27FC236}">
                <a16:creationId xmlns:a16="http://schemas.microsoft.com/office/drawing/2014/main" id="{9D1C3CD4-5874-04FD-CFE4-8561A4585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8152" r="17921" b="11292"/>
          <a:stretch/>
        </p:blipFill>
        <p:spPr bwMode="auto">
          <a:xfrm>
            <a:off x="2372567" y="3229149"/>
            <a:ext cx="1325890" cy="132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A996AA0-ADBE-5472-E5FD-0585238AA432}"/>
              </a:ext>
            </a:extLst>
          </p:cNvPr>
          <p:cNvSpPr txBox="1"/>
          <p:nvPr/>
        </p:nvSpPr>
        <p:spPr>
          <a:xfrm>
            <a:off x="2037981" y="4972531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2.3Mpix  x n events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634674-98FD-1AF5-4F84-524E1C4BF937}"/>
              </a:ext>
            </a:extLst>
          </p:cNvPr>
          <p:cNvSpPr txBox="1"/>
          <p:nvPr/>
        </p:nvSpPr>
        <p:spPr>
          <a:xfrm>
            <a:off x="4554248" y="5013557"/>
            <a:ext cx="29033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2.3Mpix  x b event-Bins</a:t>
            </a:r>
          </a:p>
          <a:p>
            <a:r>
              <a:rPr lang="da-DK" dirty="0"/>
              <a:t>50.000 events =&gt; 500 bins</a:t>
            </a:r>
          </a:p>
          <a:p>
            <a:r>
              <a:rPr lang="da-DK" b="1" dirty="0">
                <a:solidFill>
                  <a:srgbClr val="FF0000"/>
                </a:solidFill>
              </a:rPr>
              <a:t>100 times reduction</a:t>
            </a:r>
          </a:p>
        </p:txBody>
      </p:sp>
      <p:pic>
        <p:nvPicPr>
          <p:cNvPr id="33" name="Picture 32" descr="X:\1603_IH_Anisotropy\Figures\Av_309.png">
            <a:extLst>
              <a:ext uri="{FF2B5EF4-FFF2-40B4-BE49-F238E27FC236}">
                <a16:creationId xmlns:a16="http://schemas.microsoft.com/office/drawing/2014/main" id="{5A41A3C1-03A1-91A2-96E9-414F2FD5F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8152" r="17921" b="11292"/>
          <a:stretch/>
        </p:blipFill>
        <p:spPr bwMode="auto">
          <a:xfrm>
            <a:off x="2497855" y="3372331"/>
            <a:ext cx="1325890" cy="132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X:\1603_IH_Anisotropy\Figures\Av_309.png">
            <a:extLst>
              <a:ext uri="{FF2B5EF4-FFF2-40B4-BE49-F238E27FC236}">
                <a16:creationId xmlns:a16="http://schemas.microsoft.com/office/drawing/2014/main" id="{46539EB5-32F2-79DD-C1A7-F6F099461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8152" r="17921" b="11292"/>
          <a:stretch/>
        </p:blipFill>
        <p:spPr bwMode="auto">
          <a:xfrm>
            <a:off x="2650255" y="3524731"/>
            <a:ext cx="1325890" cy="132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6" descr="D:\xpp00316\1702_rerun\cube_Analysis_170622W\2D\xpp00316_345-348_250.png">
            <a:extLst>
              <a:ext uri="{FF2B5EF4-FFF2-40B4-BE49-F238E27FC236}">
                <a16:creationId xmlns:a16="http://schemas.microsoft.com/office/drawing/2014/main" id="{A375D7A0-6ADE-B6A9-3EEA-3C288DD0A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2" t="9932" r="30778" b="13261"/>
          <a:stretch/>
        </p:blipFill>
        <p:spPr bwMode="auto">
          <a:xfrm>
            <a:off x="4538567" y="2745290"/>
            <a:ext cx="1081088" cy="11049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1" descr="D:\xpp00316\1702_rerun\cube_Analysis_170622W\2D\xpp00316_345-348_1200.png">
            <a:extLst>
              <a:ext uri="{FF2B5EF4-FFF2-40B4-BE49-F238E27FC236}">
                <a16:creationId xmlns:a16="http://schemas.microsoft.com/office/drawing/2014/main" id="{6E46DD46-FAA7-36A6-DF38-9CC4DD082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3" t="9932" r="30214" b="13261"/>
          <a:stretch/>
        </p:blipFill>
        <p:spPr bwMode="auto">
          <a:xfrm>
            <a:off x="5130318" y="3297740"/>
            <a:ext cx="1100139" cy="11049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D:\xpp00316\1702_rerun\cube_Analysis_170622W\2D\xpp00316_345-348_700.png">
            <a:extLst>
              <a:ext uri="{FF2B5EF4-FFF2-40B4-BE49-F238E27FC236}">
                <a16:creationId xmlns:a16="http://schemas.microsoft.com/office/drawing/2014/main" id="{27A2A5D4-E1F7-32EA-9CC1-660382321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2" t="9932" r="30937" b="13261"/>
          <a:stretch/>
        </p:blipFill>
        <p:spPr bwMode="auto">
          <a:xfrm>
            <a:off x="5635336" y="3745722"/>
            <a:ext cx="1085850" cy="1104899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8F944DF-BD2A-6E7C-5FEE-75807EA58FAA}"/>
              </a:ext>
            </a:extLst>
          </p:cNvPr>
          <p:cNvGrpSpPr/>
          <p:nvPr/>
        </p:nvGrpSpPr>
        <p:grpSpPr>
          <a:xfrm>
            <a:off x="8044774" y="3412213"/>
            <a:ext cx="1506589" cy="1560345"/>
            <a:chOff x="7236296" y="5152797"/>
            <a:chExt cx="1506589" cy="1560345"/>
          </a:xfrm>
        </p:grpSpPr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F5B3171A-F498-0D0D-71D6-8791F47764D9}"/>
                </a:ext>
              </a:extLst>
            </p:cNvPr>
            <p:cNvSpPr/>
            <p:nvPr/>
          </p:nvSpPr>
          <p:spPr>
            <a:xfrm>
              <a:off x="7236296" y="5152797"/>
              <a:ext cx="1296144" cy="122014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X:\1603_IH_Anisotropy\Figures\Av_309.png">
              <a:extLst>
                <a:ext uri="{FF2B5EF4-FFF2-40B4-BE49-F238E27FC236}">
                  <a16:creationId xmlns:a16="http://schemas.microsoft.com/office/drawing/2014/main" id="{A61E0458-241B-5054-3C98-9BEA7DA8B6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2" t="8152" r="17921" b="11292"/>
            <a:stretch/>
          </p:blipFill>
          <p:spPr bwMode="auto">
            <a:xfrm>
              <a:off x="7238408" y="5445224"/>
              <a:ext cx="955050" cy="955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9E1A12D-95A0-AF58-E436-8233BA32DDD1}"/>
                </a:ext>
              </a:extLst>
            </p:cNvPr>
            <p:cNvSpPr txBox="1"/>
            <p:nvPr/>
          </p:nvSpPr>
          <p:spPr>
            <a:xfrm rot="18619957">
              <a:off x="8085718" y="6055975"/>
              <a:ext cx="945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Delay -&gt;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533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3CEE2-4DC3-4DD5-7B52-E935BA19C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B83-0702-EAE5-9599-139B380F8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E5AC85-9B88-5591-5DA7-3B469E65CEEA}"/>
              </a:ext>
            </a:extLst>
          </p:cNvPr>
          <p:cNvSpPr txBox="1"/>
          <p:nvPr/>
        </p:nvSpPr>
        <p:spPr>
          <a:xfrm>
            <a:off x="1548881" y="1826609"/>
            <a:ext cx="324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LZ compression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AB2DE5-2488-A2C2-9444-C1EDDB96E704}"/>
              </a:ext>
            </a:extLst>
          </p:cNvPr>
          <p:cNvSpPr txBox="1"/>
          <p:nvPr/>
        </p:nvSpPr>
        <p:spPr>
          <a:xfrm>
            <a:off x="5269523" y="1826609"/>
            <a:ext cx="324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Angular integration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07F71A-5594-A3D1-357A-70A50C4D5E79}"/>
              </a:ext>
            </a:extLst>
          </p:cNvPr>
          <p:cNvSpPr txBox="1"/>
          <p:nvPr/>
        </p:nvSpPr>
        <p:spPr>
          <a:xfrm>
            <a:off x="9462546" y="1816637"/>
            <a:ext cx="324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Event binning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8B13A0-D8A8-0489-AEDD-C32A91B852D9}"/>
              </a:ext>
            </a:extLst>
          </p:cNvPr>
          <p:cNvSpPr/>
          <p:nvPr/>
        </p:nvSpPr>
        <p:spPr>
          <a:xfrm>
            <a:off x="406299" y="1690688"/>
            <a:ext cx="3779569" cy="49663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C132A5-22C5-3181-F305-122542FB6049}"/>
              </a:ext>
            </a:extLst>
          </p:cNvPr>
          <p:cNvSpPr/>
          <p:nvPr/>
        </p:nvSpPr>
        <p:spPr>
          <a:xfrm>
            <a:off x="4406011" y="1690688"/>
            <a:ext cx="3653332" cy="49663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106D1F-47F1-EA44-9236-D0B5EFEB7A5B}"/>
              </a:ext>
            </a:extLst>
          </p:cNvPr>
          <p:cNvSpPr/>
          <p:nvPr/>
        </p:nvSpPr>
        <p:spPr>
          <a:xfrm>
            <a:off x="8279485" y="1690688"/>
            <a:ext cx="3779569" cy="49663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554A8C-44C9-81E1-DF08-D8CE8BEC7DA9}"/>
              </a:ext>
            </a:extLst>
          </p:cNvPr>
          <p:cNvSpPr txBox="1"/>
          <p:nvPr/>
        </p:nvSpPr>
        <p:spPr>
          <a:xfrm>
            <a:off x="729205" y="2500132"/>
            <a:ext cx="3125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Compression may be limited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Error needs to be validated for the specific </a:t>
            </a:r>
            <a:r>
              <a:rPr lang="en-US" dirty="0" err="1"/>
              <a:t>usecase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 more general approach</a:t>
            </a:r>
          </a:p>
          <a:p>
            <a:r>
              <a:rPr lang="en-US" dirty="0"/>
              <a:t>Less experiment specific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04AB3B-64F1-0B52-9590-727D8A7CC416}"/>
              </a:ext>
            </a:extLst>
          </p:cNvPr>
          <p:cNvSpPr txBox="1"/>
          <p:nvPr/>
        </p:nvSpPr>
        <p:spPr>
          <a:xfrm>
            <a:off x="4508774" y="2222211"/>
            <a:ext cx="355056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Must correct for pixel-to-pixel variations in bins,</a:t>
            </a:r>
            <a:endParaRPr lang="da-DK" b="1" dirty="0"/>
          </a:p>
          <a:p>
            <a:r>
              <a:rPr lang="da-DK" b="1" dirty="0"/>
              <a:t>has independent events</a:t>
            </a:r>
            <a:r>
              <a:rPr lang="da-DK" dirty="0"/>
              <a:t>.</a:t>
            </a:r>
          </a:p>
          <a:p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Masks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Pedestal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Geometric Corrections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Experiemental Corrections (absorption)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Detector geometry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Commonmode correction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Gain Correction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Non-linear detector fluctuations in 2D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Experimental geometry (detector distance)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CC5029-8ABF-326E-6559-0E49568105E2}"/>
              </a:ext>
            </a:extLst>
          </p:cNvPr>
          <p:cNvSpPr txBox="1"/>
          <p:nvPr/>
        </p:nvSpPr>
        <p:spPr>
          <a:xfrm>
            <a:off x="8273614" y="2195941"/>
            <a:ext cx="3785440" cy="4412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Must correct for event-to-event variations in bins,</a:t>
            </a:r>
            <a:endParaRPr lang="da-DK" b="1" dirty="0"/>
          </a:p>
          <a:p>
            <a:r>
              <a:rPr lang="da-DK" b="1" dirty="0"/>
              <a:t>has independent pixels</a:t>
            </a:r>
            <a:r>
              <a:rPr lang="da-DK" dirty="0"/>
              <a:t>.</a:t>
            </a:r>
          </a:p>
          <a:p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Common mode correction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For timebinning – Timetool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Non-linear corrections/ correlated behaviour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Filtering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Outlier rejection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Choice of binning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Choice of how to average/weight/construct differences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FAA4628-1E64-82EA-B763-503CE69AA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96"/>
          <a:stretch>
            <a:fillRect/>
          </a:stretch>
        </p:blipFill>
        <p:spPr bwMode="auto">
          <a:xfrm>
            <a:off x="513222" y="4782382"/>
            <a:ext cx="3341148" cy="159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A6E26D4-8E91-B8E0-1185-8760D0555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276" y="275647"/>
            <a:ext cx="1921447" cy="13568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D3C7FD3-F634-964D-612D-39D5CDACD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2546" y="376797"/>
            <a:ext cx="1231950" cy="11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77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C2F02-DB75-36C6-9618-AF6784F37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9BDA1-E0D0-A5A0-9968-B41B354E1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Challenges:</a:t>
            </a:r>
            <a:br>
              <a:rPr lang="en-US" dirty="0"/>
            </a:br>
            <a:r>
              <a:rPr lang="en-US" dirty="0"/>
              <a:t>Realtime feedback - ROIs</a:t>
            </a:r>
          </a:p>
        </p:txBody>
      </p:sp>
      <p:pic>
        <p:nvPicPr>
          <p:cNvPr id="7" name="Picture 25">
            <a:extLst>
              <a:ext uri="{FF2B5EF4-FFF2-40B4-BE49-F238E27FC236}">
                <a16:creationId xmlns:a16="http://schemas.microsoft.com/office/drawing/2014/main" id="{1BE1CEF3-795D-A7FC-55CE-D0166244080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004" y="4886154"/>
            <a:ext cx="2746266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23043356-13EE-A389-F702-872143BE9E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255" y="4886154"/>
            <a:ext cx="2746266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:\Users\tidr\Dropbox\LCLS\LDRD\Picture3.png">
            <a:extLst>
              <a:ext uri="{FF2B5EF4-FFF2-40B4-BE49-F238E27FC236}">
                <a16:creationId xmlns:a16="http://schemas.microsoft.com/office/drawing/2014/main" id="{4B5C39D5-6749-1381-2733-0047BCDFE6E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3" r="65754"/>
          <a:stretch>
            <a:fillRect/>
          </a:stretch>
        </p:blipFill>
        <p:spPr bwMode="auto">
          <a:xfrm>
            <a:off x="109391" y="2823065"/>
            <a:ext cx="3316897" cy="234377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E8044D-B9FF-17E4-FADB-653616A46BB9}"/>
              </a:ext>
            </a:extLst>
          </p:cNvPr>
          <p:cNvSpPr/>
          <p:nvPr/>
        </p:nvSpPr>
        <p:spPr>
          <a:xfrm>
            <a:off x="1894094" y="3368515"/>
            <a:ext cx="206879" cy="2139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ECDFCB-3DF9-047D-5EFC-C5EFFEE7486B}"/>
              </a:ext>
            </a:extLst>
          </p:cNvPr>
          <p:cNvSpPr/>
          <p:nvPr/>
        </p:nvSpPr>
        <p:spPr>
          <a:xfrm>
            <a:off x="1719082" y="3582492"/>
            <a:ext cx="206879" cy="213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34C562-7302-571F-BADF-9ED751A45195}"/>
              </a:ext>
            </a:extLst>
          </p:cNvPr>
          <p:cNvSpPr txBox="1"/>
          <p:nvPr/>
        </p:nvSpPr>
        <p:spPr>
          <a:xfrm>
            <a:off x="3454476" y="3208378"/>
            <a:ext cx="634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ROI1</a:t>
            </a:r>
          </a:p>
          <a:p>
            <a:r>
              <a:rPr lang="en-US" dirty="0"/>
              <a:t>ROI2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6F2142-7AA5-4762-8D2B-43F27B9AC65C}"/>
              </a:ext>
            </a:extLst>
          </p:cNvPr>
          <p:cNvCxnSpPr/>
          <p:nvPr/>
        </p:nvCxnSpPr>
        <p:spPr>
          <a:xfrm flipV="1">
            <a:off x="2193869" y="3368515"/>
            <a:ext cx="1260607" cy="1069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04A9FA-5BD2-D809-E3F0-2CB5FF46917A}"/>
              </a:ext>
            </a:extLst>
          </p:cNvPr>
          <p:cNvCxnSpPr>
            <a:cxnSpLocks/>
          </p:cNvCxnSpPr>
          <p:nvPr/>
        </p:nvCxnSpPr>
        <p:spPr>
          <a:xfrm flipV="1">
            <a:off x="2065853" y="3689480"/>
            <a:ext cx="1388623" cy="3595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9A11548-4064-77FB-0ADA-2DFB5BB2CB3B}"/>
              </a:ext>
            </a:extLst>
          </p:cNvPr>
          <p:cNvSpPr txBox="1"/>
          <p:nvPr/>
        </p:nvSpPr>
        <p:spPr>
          <a:xfrm>
            <a:off x="5440187" y="4115356"/>
            <a:ext cx="1885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Simple analysis</a:t>
            </a:r>
          </a:p>
          <a:p>
            <a:r>
              <a:rPr lang="en-US" dirty="0"/>
              <a:t>Binned ROI1/ROI2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8E58B0-FF56-7CBE-E0C1-3CFCC783BC4E}"/>
              </a:ext>
            </a:extLst>
          </p:cNvPr>
          <p:cNvSpPr txBox="1"/>
          <p:nvPr/>
        </p:nvSpPr>
        <p:spPr>
          <a:xfrm>
            <a:off x="8119730" y="4151023"/>
            <a:ext cx="2312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</a:t>
            </a:r>
            <a:r>
              <a:rPr lang="en-US" dirty="0" err="1"/>
              <a:t>smalldata</a:t>
            </a:r>
            <a:r>
              <a:rPr lang="en-US" dirty="0"/>
              <a:t> analysis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D75702-4D0A-97AC-2732-D0A4861A23BD}"/>
              </a:ext>
            </a:extLst>
          </p:cNvPr>
          <p:cNvSpPr txBox="1"/>
          <p:nvPr/>
        </p:nvSpPr>
        <p:spPr>
          <a:xfrm>
            <a:off x="5440187" y="1439558"/>
            <a:ext cx="1601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Simple analysis</a:t>
            </a:r>
          </a:p>
          <a:p>
            <a:r>
              <a:rPr lang="en-US" dirty="0"/>
              <a:t>ROI vs I0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31D7D8-99D7-A14B-1485-662456282E84}"/>
              </a:ext>
            </a:extLst>
          </p:cNvPr>
          <p:cNvSpPr txBox="1"/>
          <p:nvPr/>
        </p:nvSpPr>
        <p:spPr>
          <a:xfrm rot="16200000">
            <a:off x="3774314" y="5546750"/>
            <a:ext cx="1522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Overlap Scans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4234B9-F25A-7FF8-BDEF-BB34ADECF27D}"/>
              </a:ext>
            </a:extLst>
          </p:cNvPr>
          <p:cNvSpPr txBox="1"/>
          <p:nvPr/>
        </p:nvSpPr>
        <p:spPr>
          <a:xfrm rot="16200000">
            <a:off x="3643482" y="2978189"/>
            <a:ext cx="178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Correlation plots</a:t>
            </a:r>
          </a:p>
        </p:txBody>
      </p:sp>
      <p:pic>
        <p:nvPicPr>
          <p:cNvPr id="25" name="Picture 8" descr="C:\Users\tidr\Dropbox\Presentations\1802_Ringberg\Corr_pumped_Image (1).jpg">
            <a:extLst>
              <a:ext uri="{FF2B5EF4-FFF2-40B4-BE49-F238E27FC236}">
                <a16:creationId xmlns:a16="http://schemas.microsoft.com/office/drawing/2014/main" id="{6EED7741-A0CE-D482-24CE-58A8A7239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991" y="2147000"/>
            <a:ext cx="1601208" cy="191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9A395B3-C87B-AFEC-01DC-C8EDFF25AEA1}"/>
              </a:ext>
            </a:extLst>
          </p:cNvPr>
          <p:cNvSpPr txBox="1"/>
          <p:nvPr/>
        </p:nvSpPr>
        <p:spPr>
          <a:xfrm>
            <a:off x="8634382" y="1453300"/>
            <a:ext cx="1694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Corner ROI as I0</a:t>
            </a:r>
          </a:p>
        </p:txBody>
      </p:sp>
    </p:spTree>
    <p:extLst>
      <p:ext uri="{BB962C8B-B14F-4D97-AF65-F5344CB8AC3E}">
        <p14:creationId xmlns:p14="http://schemas.microsoft.com/office/powerpoint/2010/main" val="415514708"/>
      </p:ext>
    </p:extLst>
  </p:cSld>
  <p:clrMapOvr>
    <a:masterClrMapping/>
  </p:clrMapOvr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7FBC852C-56B0-CE44-BF70-AA1CE13EFF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2192</TotalTime>
  <Words>554</Words>
  <Application>Microsoft Office PowerPoint</Application>
  <PresentationFormat>Widescreen</PresentationFormat>
  <Paragraphs>129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Calibri</vt:lpstr>
      <vt:lpstr>Merriweather</vt:lpstr>
      <vt:lpstr>Lato</vt:lpstr>
      <vt:lpstr>Arial</vt:lpstr>
      <vt:lpstr>Verdana</vt:lpstr>
      <vt:lpstr>Montserrat</vt:lpstr>
      <vt:lpstr>Lato Black</vt:lpstr>
      <vt:lpstr>SLAC Covers/Title Slides</vt:lpstr>
      <vt:lpstr>SLAC Interior Slides</vt:lpstr>
      <vt:lpstr>PowerPoint Presentation</vt:lpstr>
      <vt:lpstr>Ultrafast solution phase Chemistry </vt:lpstr>
      <vt:lpstr>Laser Pump / X-ray Probe</vt:lpstr>
      <vt:lpstr>Detector Corrections</vt:lpstr>
      <vt:lpstr>Reduction schemes</vt:lpstr>
      <vt:lpstr>Pixel Binning – “smalldata” angular integration</vt:lpstr>
      <vt:lpstr>Event binning – “cube” bin according to scan</vt:lpstr>
      <vt:lpstr>Challenges</vt:lpstr>
      <vt:lpstr>Other Challenges: Realtime feedback - ROIs</vt:lpstr>
      <vt:lpstr>Discussion /conclusion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issue – please read</dc:title>
  <dc:subject/>
  <dc:creator>McCulloch, Linda U</dc:creator>
  <cp:keywords/>
  <dc:description/>
  <cp:lastModifiedBy>Tim Brandt van Driel</cp:lastModifiedBy>
  <cp:revision>8</cp:revision>
  <dcterms:created xsi:type="dcterms:W3CDTF">2023-05-25T23:24:36Z</dcterms:created>
  <dcterms:modified xsi:type="dcterms:W3CDTF">2025-06-27T16:49:39Z</dcterms:modified>
  <cp:category/>
</cp:coreProperties>
</file>