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9144000"/>
  <p:notesSz cx="6950075" cy="9236075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D56944-E5DB-470A-9049-B984D08447CD}">
  <a:tblStyle styleId="{31D56944-E5DB-470A-9049-B984D08447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4" orient="horz"/>
        <p:guide pos="2200"/>
        <p:guide pos="2909" orient="horz"/>
        <p:guide pos="218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4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3.xml"/><Relationship Id="rId21" Type="http://schemas.openxmlformats.org/officeDocument/2006/relationships/font" Target="fonts/Roboto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173" y="1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773957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173" y="8773957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5eeff33f1_0_328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35eeff33f1_0_328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35eeff33f1_0_328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b2000a0f8_0_70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6b2000a0f8_0_70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6b2000a0f8_0_70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5eeff33f1_0_355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5eeff33f1_0_355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35eeff33f1_0_355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a5001fea6_0_0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a5001fea6_0_0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5a5001fea6_0_0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b2000a0f8_0_0:notes"/>
          <p:cNvSpPr/>
          <p:nvPr>
            <p:ph idx="2" type="sldImg"/>
          </p:nvPr>
        </p:nvSpPr>
        <p:spPr>
          <a:xfrm>
            <a:off x="1158346" y="692706"/>
            <a:ext cx="46335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6b2000a0f8_0_0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550" lIns="92550" spcFirstLastPara="1" rIns="92550" wrap="square" tIns="92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6b2000a0f8_0_0:notes"/>
          <p:cNvSpPr txBox="1"/>
          <p:nvPr>
            <p:ph idx="12" type="sldNum"/>
          </p:nvPr>
        </p:nvSpPr>
        <p:spPr>
          <a:xfrm>
            <a:off x="3936767" y="8772669"/>
            <a:ext cx="3011700" cy="4617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a5001fea6_0_7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a5001fea6_0_7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5a5001fea6_0_7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a5001fea6_0_15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a5001fea6_0_15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5a5001fea6_0_15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5eeff33f1_0_344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5eeff33f1_0_344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35eeff33f1_0_344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6b2000a0f8_0_60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6b2000a0f8_0_60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6b2000a0f8_0_60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ronwynb\Desktop\Branding\divider_template_backg#5330.jpg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8286" y="6108955"/>
            <a:ext cx="2524389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24575"/>
            <a:ext cx="1973584" cy="7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557213" y="536575"/>
            <a:ext cx="8008937" cy="22463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57213" y="3181350"/>
            <a:ext cx="7989887" cy="2652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557213" y="2755011"/>
            <a:ext cx="8008937" cy="369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68434" y="6196867"/>
            <a:ext cx="2275500" cy="6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0194"/>
            <a:ext cx="1973700" cy="7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>
            <p:ph type="ctrTitle"/>
          </p:nvPr>
        </p:nvSpPr>
        <p:spPr>
          <a:xfrm>
            <a:off x="557212" y="536575"/>
            <a:ext cx="8008800" cy="22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9" name="Google Shape;79;p12"/>
          <p:cNvSpPr txBox="1"/>
          <p:nvPr>
            <p:ph idx="1" type="subTitle"/>
          </p:nvPr>
        </p:nvSpPr>
        <p:spPr>
          <a:xfrm>
            <a:off x="557212" y="3646169"/>
            <a:ext cx="79899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2" type="body"/>
          </p:nvPr>
        </p:nvSpPr>
        <p:spPr>
          <a:xfrm>
            <a:off x="557212" y="2755010"/>
            <a:ext cx="80088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38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052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3500"/>
            <a:ext cx="9158400" cy="68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934933"/>
            <a:ext cx="8685300" cy="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243583"/>
            <a:ext cx="8109000" cy="5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38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052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5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200"/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200"/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200"/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200"/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200"/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200"/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200"/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5200"/>
            </a:lvl9pPr>
          </a:lstStyle>
          <a:p/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0962" lvl="2" marL="6905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9062" lvl="4" marL="1147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s" type="title">
  <p:cSld name="TITLE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52437" y="128586"/>
            <a:ext cx="8102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-228600" lvl="2" marL="1143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-228600" lvl="3" marL="1600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-228600" lvl="4" marL="20574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-228600" lvl="5" marL="2514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-228600" lvl="6" marL="34290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-228600" lvl="7" marL="48006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-228600" lvl="8" marL="66294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50875" y="1452737"/>
            <a:ext cx="8105700" cy="5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38" lvl="1" marL="914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0520" lvl="4" marL="2286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216219" y="6333125"/>
            <a:ext cx="889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line headline">
  <p:cSld name="2 line headlin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934933"/>
            <a:ext cx="8685300" cy="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01" name="Google Shape;101;p16"/>
          <p:cNvSpPr/>
          <p:nvPr>
            <p:ph idx="2" type="pic"/>
          </p:nvPr>
        </p:nvSpPr>
        <p:spPr>
          <a:xfrm>
            <a:off x="3646487" y="1252728"/>
            <a:ext cx="2442300" cy="24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499" lvl="1" marL="457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0962" lvl="2" marL="6905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9062" lvl="4" marL="11477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6"/>
          <p:cNvSpPr/>
          <p:nvPr>
            <p:ph idx="3" type="pic"/>
          </p:nvPr>
        </p:nvSpPr>
        <p:spPr>
          <a:xfrm>
            <a:off x="3646487" y="3886200"/>
            <a:ext cx="24423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499" lvl="1" marL="457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0962" lvl="2" marL="6905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9062" lvl="4" marL="11477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6"/>
          <p:cNvSpPr/>
          <p:nvPr>
            <p:ph idx="4" type="pic"/>
          </p:nvPr>
        </p:nvSpPr>
        <p:spPr>
          <a:xfrm>
            <a:off x="6242953" y="1243583"/>
            <a:ext cx="2442300" cy="5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499" lvl="1" marL="457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0962" lvl="2" marL="6905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9062" lvl="4" marL="11477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57200" y="1243583"/>
            <a:ext cx="3013200" cy="5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38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052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Chart on right">
  <p:cSld name="Content and Chart on righ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934933"/>
            <a:ext cx="8685300" cy="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0" name="Google Shape;110;p17"/>
          <p:cNvSpPr/>
          <p:nvPr>
            <p:ph idx="2" type="chart"/>
          </p:nvPr>
        </p:nvSpPr>
        <p:spPr>
          <a:xfrm>
            <a:off x="6007100" y="1243583"/>
            <a:ext cx="2667000" cy="5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499" lvl="1" marL="457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0962" lvl="2" marL="6905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9062" lvl="4" marL="11477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57200" y="1243583"/>
            <a:ext cx="5484900" cy="5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38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052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499" lvl="1" marL="457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0962" lvl="2" marL="6905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9062" lvl="4" marL="114776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934933"/>
            <a:ext cx="8685300" cy="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57200" y="1243583"/>
            <a:ext cx="3886200" cy="5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38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052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2" type="body"/>
          </p:nvPr>
        </p:nvSpPr>
        <p:spPr>
          <a:xfrm>
            <a:off x="4648200" y="1252729"/>
            <a:ext cx="3886200" cy="5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38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052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66150" y="6543673"/>
            <a:ext cx="318932" cy="314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4001D"/>
              </a:buClr>
              <a:buSzPts val="2400"/>
              <a:buFont typeface="Arial"/>
              <a:buNone/>
              <a:defRPr>
                <a:solidFill>
                  <a:srgbClr val="A400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0" y="6543673"/>
            <a:ext cx="4126528" cy="31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1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 b="0"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934933"/>
            <a:ext cx="8685251" cy="20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1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934933"/>
            <a:ext cx="8685251" cy="20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1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457200" y="1243584"/>
            <a:ext cx="38862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648200" y="1252729"/>
            <a:ext cx="38862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934933"/>
            <a:ext cx="8685251" cy="20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line headline">
  <p:cSld name="2 line headlin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/>
          <p:nvPr>
            <p:ph idx="2" type="pic"/>
          </p:nvPr>
        </p:nvSpPr>
        <p:spPr>
          <a:xfrm>
            <a:off x="3646488" y="1252728"/>
            <a:ext cx="2442340" cy="248107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6"/>
          <p:cNvSpPr/>
          <p:nvPr>
            <p:ph idx="3" type="pic"/>
          </p:nvPr>
        </p:nvSpPr>
        <p:spPr>
          <a:xfrm>
            <a:off x="3646488" y="3886200"/>
            <a:ext cx="2442340" cy="243205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6"/>
          <p:cNvSpPr/>
          <p:nvPr>
            <p:ph idx="4" type="pic"/>
          </p:nvPr>
        </p:nvSpPr>
        <p:spPr>
          <a:xfrm>
            <a:off x="6242954" y="1243584"/>
            <a:ext cx="2442340" cy="506552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57200" y="1243584"/>
            <a:ext cx="3013075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1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934933"/>
            <a:ext cx="8685251" cy="20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Chart on right">
  <p:cSld name="Content and Chart on righ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/>
          <p:nvPr>
            <p:ph idx="2" type="chart"/>
          </p:nvPr>
        </p:nvSpPr>
        <p:spPr>
          <a:xfrm>
            <a:off x="6007100" y="1243584"/>
            <a:ext cx="26670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457200" y="1243584"/>
            <a:ext cx="5484812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1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934933"/>
            <a:ext cx="8685251" cy="20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imple Title 01">
  <p:cSld name="1_Simple Title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imple Title 01">
  <p:cSld name="2_Simple Title 0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ronwynb\Desktop\Branding\divider_template_backg#5330.jpg" id="64" name="Google Shape;6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6196866"/>
            <a:ext cx="314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7128" y="6096000"/>
            <a:ext cx="2765528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>
            <p:ph type="ctrTitle"/>
          </p:nvPr>
        </p:nvSpPr>
        <p:spPr>
          <a:xfrm>
            <a:off x="557213" y="536575"/>
            <a:ext cx="8008937" cy="22463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b="1"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subTitle"/>
          </p:nvPr>
        </p:nvSpPr>
        <p:spPr>
          <a:xfrm>
            <a:off x="3067050" y="3646170"/>
            <a:ext cx="5480050" cy="2187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557213" y="2755011"/>
            <a:ext cx="8008937" cy="635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C:\Users\boyce\Documents\lclsII_banner_v01_wd565.jpg" id="70" name="Google Shape;7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49" y="79409"/>
            <a:ext cx="6137377" cy="127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243583"/>
            <a:ext cx="81099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38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052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rxiv.org/pdf/2407.2178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hyperlink" Target="https://szcompressor.org/" TargetMode="External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ctrTitle"/>
          </p:nvPr>
        </p:nvSpPr>
        <p:spPr>
          <a:xfrm>
            <a:off x="557225" y="744675"/>
            <a:ext cx="80088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en-US"/>
              <a:t>Real-time GPU/FPGA Data Reduction at LCLS-II</a:t>
            </a:r>
            <a:endParaRPr/>
          </a:p>
        </p:txBody>
      </p:sp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557225" y="3181350"/>
            <a:ext cx="79899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lang="en-US"/>
              <a:t>SLAC National Accelerator Laboratory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lang="en-US"/>
              <a:t>June 27, 2025</a:t>
            </a:r>
            <a:endParaRPr/>
          </a:p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557213" y="2602611"/>
            <a:ext cx="800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Christopher O’Grady (</a:t>
            </a:r>
            <a:r>
              <a:rPr lang="en-US" sz="2300"/>
              <a:t>work of many, including TID)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idx="12" type="sldNum"/>
          </p:nvPr>
        </p:nvSpPr>
        <p:spPr>
          <a:xfrm>
            <a:off x="8566150" y="6543673"/>
            <a:ext cx="318900" cy="3144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29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Reliability</a:t>
            </a:r>
            <a:endParaRPr/>
          </a:p>
        </p:txBody>
      </p:sp>
      <p:sp>
        <p:nvSpPr>
          <p:cNvPr id="309" name="Google Shape;309;p29"/>
          <p:cNvSpPr txBox="1"/>
          <p:nvPr>
            <p:ph idx="1" type="body"/>
          </p:nvPr>
        </p:nvSpPr>
        <p:spPr>
          <a:xfrm>
            <a:off x="457200" y="1243575"/>
            <a:ext cx="82692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the company “Meta”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https://arxiv.org/pdf/2407.21783</a:t>
            </a:r>
            <a:r>
              <a:rPr lang="en-US"/>
              <a:t>):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419 unexpected job interruptions in 54 days for 16K GPUs implies </a:t>
            </a:r>
            <a:r>
              <a:rPr b="1" lang="en-US">
                <a:solidFill>
                  <a:schemeClr val="accent1"/>
                </a:solidFill>
              </a:rPr>
              <a:t>~1 failure every 10 days for 250GPUs</a:t>
            </a:r>
            <a:r>
              <a:rPr lang="en-US"/>
              <a:t> used for 16MPixel 35kHz epixUHR detector 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Risk mitigation approach: quickly turn off failing panels?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Our timing-system firmware and optical links are not reliable enough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9425" y="3869675"/>
            <a:ext cx="4650726" cy="28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/>
          <p:nvPr>
            <p:ph idx="12" type="sldNum"/>
          </p:nvPr>
        </p:nvSpPr>
        <p:spPr>
          <a:xfrm>
            <a:off x="8566150" y="6543673"/>
            <a:ext cx="318900" cy="3144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30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18" name="Google Shape;318;p30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Deadline: 2027 for 4Mpixel 35kHz epixUHR in XPP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LCLS experiments change frequently which makes real-time data reduction difficult: using mostly GPUs, and some FPGA, with CPU for simpler detectors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Getting sufficient throughput through GPUs is challenging for some algorithms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Scale of 16Mpixel 35kHz epixUHR is unlike anything we have ever seen in DAQ.  Risks are very significant.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Validation that reduction does not affect physics is difficult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4001D"/>
              </a:buClr>
              <a:buSzPts val="2400"/>
              <a:buFont typeface="Arial"/>
              <a:buNone/>
            </a:pPr>
            <a:r>
              <a:rPr lang="en-US"/>
              <a:t>Data System Overview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3164863" y="2726013"/>
            <a:ext cx="595800" cy="199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21"/>
          <p:cNvCxnSpPr>
            <a:stCxn id="136" idx="3"/>
            <a:endCxn id="137" idx="2"/>
          </p:cNvCxnSpPr>
          <p:nvPr/>
        </p:nvCxnSpPr>
        <p:spPr>
          <a:xfrm flipH="1" rot="10800000">
            <a:off x="3930914" y="3452939"/>
            <a:ext cx="4145400" cy="2700"/>
          </a:xfrm>
          <a:prstGeom prst="curvedConnector3">
            <a:avLst>
              <a:gd fmla="val 49999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21"/>
          <p:cNvCxnSpPr/>
          <p:nvPr/>
        </p:nvCxnSpPr>
        <p:spPr>
          <a:xfrm rot="-5400000">
            <a:off x="7974941" y="4118240"/>
            <a:ext cx="822300" cy="1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9" name="Google Shape;139;p21"/>
          <p:cNvGrpSpPr/>
          <p:nvPr/>
        </p:nvGrpSpPr>
        <p:grpSpPr>
          <a:xfrm>
            <a:off x="930621" y="4664530"/>
            <a:ext cx="371833" cy="490276"/>
            <a:chOff x="2286000" y="5257900"/>
            <a:chExt cx="533400" cy="507900"/>
          </a:xfrm>
        </p:grpSpPr>
        <p:cxnSp>
          <p:nvCxnSpPr>
            <p:cNvPr id="140" name="Google Shape;140;p21"/>
            <p:cNvCxnSpPr/>
            <p:nvPr/>
          </p:nvCxnSpPr>
          <p:spPr>
            <a:xfrm rot="10800000">
              <a:off x="2286000" y="5765800"/>
              <a:ext cx="533400" cy="0"/>
            </a:xfrm>
            <a:prstGeom prst="straightConnector1">
              <a:avLst/>
            </a:prstGeom>
            <a:noFill/>
            <a:ln cap="flat" cmpd="sng" w="9525">
              <a:solidFill>
                <a:srgbClr val="E17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21"/>
            <p:cNvCxnSpPr/>
            <p:nvPr/>
          </p:nvCxnSpPr>
          <p:spPr>
            <a:xfrm rot="10800000">
              <a:off x="2286000" y="5257900"/>
              <a:ext cx="0" cy="507900"/>
            </a:xfrm>
            <a:prstGeom prst="straightConnector1">
              <a:avLst/>
            </a:prstGeom>
            <a:noFill/>
            <a:ln cap="flat" cmpd="sng" w="9525">
              <a:solidFill>
                <a:srgbClr val="E17000"/>
              </a:solidFill>
              <a:prstDash val="solid"/>
              <a:round/>
              <a:headEnd len="sm" w="sm" type="none"/>
              <a:tailEnd len="lg" w="lg" type="triangle"/>
            </a:ln>
          </p:spPr>
        </p:cxnSp>
      </p:grpSp>
      <p:cxnSp>
        <p:nvCxnSpPr>
          <p:cNvPr id="142" name="Google Shape;142;p21"/>
          <p:cNvCxnSpPr>
            <a:stCxn id="143" idx="3"/>
            <a:endCxn id="136" idx="1"/>
          </p:cNvCxnSpPr>
          <p:nvPr/>
        </p:nvCxnSpPr>
        <p:spPr>
          <a:xfrm>
            <a:off x="2307180" y="2661838"/>
            <a:ext cx="991800" cy="793800"/>
          </a:xfrm>
          <a:prstGeom prst="curvedConnector3">
            <a:avLst>
              <a:gd fmla="val 50007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1"/>
          <p:cNvCxnSpPr>
            <a:stCxn id="145" idx="3"/>
            <a:endCxn id="136" idx="1"/>
          </p:cNvCxnSpPr>
          <p:nvPr/>
        </p:nvCxnSpPr>
        <p:spPr>
          <a:xfrm>
            <a:off x="2307180" y="2977746"/>
            <a:ext cx="991800" cy="477900"/>
          </a:xfrm>
          <a:prstGeom prst="curvedConnector3">
            <a:avLst>
              <a:gd fmla="val 50007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21"/>
          <p:cNvCxnSpPr>
            <a:stCxn id="147" idx="3"/>
            <a:endCxn id="136" idx="1"/>
          </p:cNvCxnSpPr>
          <p:nvPr/>
        </p:nvCxnSpPr>
        <p:spPr>
          <a:xfrm>
            <a:off x="2307180" y="3293655"/>
            <a:ext cx="991800" cy="162000"/>
          </a:xfrm>
          <a:prstGeom prst="curvedConnector3">
            <a:avLst>
              <a:gd fmla="val 50007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21"/>
          <p:cNvCxnSpPr>
            <a:stCxn id="149" idx="3"/>
            <a:endCxn id="136" idx="1"/>
          </p:cNvCxnSpPr>
          <p:nvPr/>
        </p:nvCxnSpPr>
        <p:spPr>
          <a:xfrm flipH="1" rot="10800000">
            <a:off x="2307200" y="3455663"/>
            <a:ext cx="991800" cy="469800"/>
          </a:xfrm>
          <a:prstGeom prst="curvedConnector3">
            <a:avLst>
              <a:gd fmla="val 50006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21"/>
          <p:cNvCxnSpPr>
            <a:stCxn id="151" idx="3"/>
            <a:endCxn id="136" idx="1"/>
          </p:cNvCxnSpPr>
          <p:nvPr/>
        </p:nvCxnSpPr>
        <p:spPr>
          <a:xfrm flipH="1" rot="10800000">
            <a:off x="2307180" y="3455680"/>
            <a:ext cx="991800" cy="785700"/>
          </a:xfrm>
          <a:prstGeom prst="curvedConnector3">
            <a:avLst>
              <a:gd fmla="val 50007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21"/>
          <p:cNvCxnSpPr>
            <a:stCxn id="153" idx="3"/>
            <a:endCxn id="136" idx="1"/>
          </p:cNvCxnSpPr>
          <p:nvPr/>
        </p:nvCxnSpPr>
        <p:spPr>
          <a:xfrm flipH="1" rot="10800000">
            <a:off x="2307180" y="3455688"/>
            <a:ext cx="991800" cy="1101600"/>
          </a:xfrm>
          <a:prstGeom prst="curvedConnector3">
            <a:avLst>
              <a:gd fmla="val 50007" name="adj1"/>
            </a:avLst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21"/>
          <p:cNvCxnSpPr>
            <a:stCxn id="155" idx="3"/>
            <a:endCxn id="136" idx="1"/>
          </p:cNvCxnSpPr>
          <p:nvPr/>
        </p:nvCxnSpPr>
        <p:spPr>
          <a:xfrm flipH="1" rot="10800000">
            <a:off x="2307180" y="3455663"/>
            <a:ext cx="991800" cy="153900"/>
          </a:xfrm>
          <a:prstGeom prst="curved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1"/>
          <p:cNvCxnSpPr/>
          <p:nvPr/>
        </p:nvCxnSpPr>
        <p:spPr>
          <a:xfrm flipH="1" rot="10800000">
            <a:off x="447767" y="4568888"/>
            <a:ext cx="1462200" cy="9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21"/>
          <p:cNvCxnSpPr>
            <a:stCxn id="158" idx="0"/>
          </p:cNvCxnSpPr>
          <p:nvPr/>
        </p:nvCxnSpPr>
        <p:spPr>
          <a:xfrm flipH="1" rot="10800000">
            <a:off x="423729" y="4192110"/>
            <a:ext cx="2065500" cy="81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21"/>
          <p:cNvSpPr txBox="1"/>
          <p:nvPr/>
        </p:nvSpPr>
        <p:spPr>
          <a:xfrm>
            <a:off x="954584" y="4630279"/>
            <a:ext cx="10107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DAQ Readout  Nodes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1899785" y="2513255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1899785" y="2829163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1899785" y="3145070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1899785" y="3460978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1899775" y="3776886"/>
            <a:ext cx="6219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1899785" y="4092794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1899785" y="4408701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1899780" y="2603038"/>
            <a:ext cx="407400" cy="117600"/>
          </a:xfrm>
          <a:prstGeom prst="rect">
            <a:avLst/>
          </a:prstGeom>
          <a:solidFill>
            <a:srgbClr val="A4001D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1899780" y="2918946"/>
            <a:ext cx="407400" cy="117600"/>
          </a:xfrm>
          <a:prstGeom prst="rect">
            <a:avLst/>
          </a:prstGeom>
          <a:solidFill>
            <a:srgbClr val="A4001D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1899780" y="3234855"/>
            <a:ext cx="407400" cy="117600"/>
          </a:xfrm>
          <a:prstGeom prst="rect">
            <a:avLst/>
          </a:prstGeom>
          <a:solidFill>
            <a:srgbClr val="A4001D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1899780" y="3550763"/>
            <a:ext cx="407400" cy="117600"/>
          </a:xfrm>
          <a:prstGeom prst="rect">
            <a:avLst/>
          </a:prstGeom>
          <a:solidFill>
            <a:srgbClr val="A4001D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1899800" y="3866663"/>
            <a:ext cx="407400" cy="117600"/>
          </a:xfrm>
          <a:prstGeom prst="rect">
            <a:avLst/>
          </a:prstGeom>
          <a:solidFill>
            <a:srgbClr val="A4001D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1899780" y="4182580"/>
            <a:ext cx="407400" cy="117600"/>
          </a:xfrm>
          <a:prstGeom prst="rect">
            <a:avLst/>
          </a:prstGeom>
          <a:solidFill>
            <a:srgbClr val="A4001D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1899780" y="4498488"/>
            <a:ext cx="407400" cy="117600"/>
          </a:xfrm>
          <a:prstGeom prst="rect">
            <a:avLst/>
          </a:prstGeom>
          <a:solidFill>
            <a:srgbClr val="A4001D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 rot="5400000">
            <a:off x="235501" y="2568417"/>
            <a:ext cx="198064" cy="188956"/>
          </a:xfrm>
          <a:prstGeom prst="flowChartExtra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/>
          <p:nvPr/>
        </p:nvSpPr>
        <p:spPr>
          <a:xfrm rot="5400000">
            <a:off x="235501" y="2879388"/>
            <a:ext cx="198064" cy="188956"/>
          </a:xfrm>
          <a:prstGeom prst="flowChartExtra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1"/>
          <p:cNvCxnSpPr/>
          <p:nvPr/>
        </p:nvCxnSpPr>
        <p:spPr>
          <a:xfrm>
            <a:off x="436072" y="2658078"/>
            <a:ext cx="1463700" cy="39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21"/>
          <p:cNvSpPr/>
          <p:nvPr/>
        </p:nvSpPr>
        <p:spPr>
          <a:xfrm rot="5400000">
            <a:off x="235501" y="3205168"/>
            <a:ext cx="198064" cy="188956"/>
          </a:xfrm>
          <a:prstGeom prst="flowChartExtra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/>
          <p:nvPr/>
        </p:nvSpPr>
        <p:spPr>
          <a:xfrm rot="5400000">
            <a:off x="235501" y="3521076"/>
            <a:ext cx="198064" cy="188956"/>
          </a:xfrm>
          <a:prstGeom prst="flowChartExtra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/>
          <p:nvPr/>
        </p:nvSpPr>
        <p:spPr>
          <a:xfrm rot="5400000">
            <a:off x="235501" y="4478671"/>
            <a:ext cx="198064" cy="188956"/>
          </a:xfrm>
          <a:prstGeom prst="flowChartExtra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/>
          <p:nvPr/>
        </p:nvSpPr>
        <p:spPr>
          <a:xfrm rot="5400000">
            <a:off x="235501" y="4024554"/>
            <a:ext cx="198064" cy="188956"/>
          </a:xfrm>
          <a:prstGeom prst="flowChartExtra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/>
          <p:nvPr/>
        </p:nvSpPr>
        <p:spPr>
          <a:xfrm rot="5400000">
            <a:off x="230219" y="4185663"/>
            <a:ext cx="198064" cy="188956"/>
          </a:xfrm>
          <a:prstGeom prst="flowChartExtra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/>
          <p:nvPr/>
        </p:nvSpPr>
        <p:spPr>
          <a:xfrm rot="5400000">
            <a:off x="230219" y="4105732"/>
            <a:ext cx="198064" cy="188956"/>
          </a:xfrm>
          <a:prstGeom prst="flowChartExtra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386224" y="3907973"/>
            <a:ext cx="5958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299114" y="3337139"/>
            <a:ext cx="631800" cy="2370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1323800" y="5020188"/>
            <a:ext cx="6624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21"/>
          <p:cNvCxnSpPr/>
          <p:nvPr/>
        </p:nvCxnSpPr>
        <p:spPr>
          <a:xfrm>
            <a:off x="436072" y="2973984"/>
            <a:ext cx="1463700" cy="39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21"/>
          <p:cNvCxnSpPr/>
          <p:nvPr/>
        </p:nvCxnSpPr>
        <p:spPr>
          <a:xfrm flipH="1" rot="10800000">
            <a:off x="436072" y="3293452"/>
            <a:ext cx="1463700" cy="39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21"/>
          <p:cNvCxnSpPr/>
          <p:nvPr/>
        </p:nvCxnSpPr>
        <p:spPr>
          <a:xfrm flipH="1" rot="10800000">
            <a:off x="436072" y="3609602"/>
            <a:ext cx="1463700" cy="21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0" name="Google Shape;180;p21"/>
          <p:cNvGrpSpPr/>
          <p:nvPr/>
        </p:nvGrpSpPr>
        <p:grpSpPr>
          <a:xfrm>
            <a:off x="732954" y="2551649"/>
            <a:ext cx="552917" cy="206762"/>
            <a:chOff x="832845" y="1258416"/>
            <a:chExt cx="583800" cy="199500"/>
          </a:xfrm>
        </p:grpSpPr>
        <p:sp>
          <p:nvSpPr>
            <p:cNvPr id="181" name="Google Shape;181;p21"/>
            <p:cNvSpPr/>
            <p:nvPr/>
          </p:nvSpPr>
          <p:spPr>
            <a:xfrm>
              <a:off x="832845" y="1258416"/>
              <a:ext cx="583800" cy="199500"/>
            </a:xfrm>
            <a:prstGeom prst="rect">
              <a:avLst/>
            </a:prstGeom>
            <a:solidFill>
              <a:srgbClr val="FF99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1027467" y="1337467"/>
              <a:ext cx="382500" cy="113400"/>
            </a:xfrm>
            <a:prstGeom prst="rect">
              <a:avLst/>
            </a:prstGeom>
            <a:solidFill>
              <a:srgbClr val="A4001D"/>
            </a:solidFill>
            <a:ln cap="flat" cmpd="sng" w="9525">
              <a:solidFill>
                <a:srgbClr val="E17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PGP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1"/>
          <p:cNvSpPr/>
          <p:nvPr/>
        </p:nvSpPr>
        <p:spPr>
          <a:xfrm>
            <a:off x="732994" y="2867576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732994" y="3183484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738392" y="3545707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743803" y="4076963"/>
            <a:ext cx="553200" cy="2418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747201" y="4465901"/>
            <a:ext cx="553200" cy="2067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DTI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21"/>
          <p:cNvCxnSpPr/>
          <p:nvPr/>
        </p:nvCxnSpPr>
        <p:spPr>
          <a:xfrm flipH="1" rot="10800000">
            <a:off x="170098" y="2175049"/>
            <a:ext cx="580200" cy="7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9" name="Google Shape;189;p21"/>
          <p:cNvCxnSpPr/>
          <p:nvPr/>
        </p:nvCxnSpPr>
        <p:spPr>
          <a:xfrm>
            <a:off x="1012777" y="2141609"/>
            <a:ext cx="0" cy="4740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190" name="Google Shape;190;p21"/>
          <p:cNvSpPr txBox="1"/>
          <p:nvPr/>
        </p:nvSpPr>
        <p:spPr>
          <a:xfrm>
            <a:off x="151300" y="1780514"/>
            <a:ext cx="6219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(input)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21"/>
          <p:cNvCxnSpPr/>
          <p:nvPr/>
        </p:nvCxnSpPr>
        <p:spPr>
          <a:xfrm>
            <a:off x="901101" y="2139116"/>
            <a:ext cx="0" cy="11058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92" name="Google Shape;192;p21"/>
          <p:cNvCxnSpPr/>
          <p:nvPr/>
        </p:nvCxnSpPr>
        <p:spPr>
          <a:xfrm>
            <a:off x="961573" y="2146765"/>
            <a:ext cx="0" cy="7896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93" name="Google Shape;193;p21"/>
          <p:cNvCxnSpPr/>
          <p:nvPr/>
        </p:nvCxnSpPr>
        <p:spPr>
          <a:xfrm>
            <a:off x="852174" y="2154413"/>
            <a:ext cx="0" cy="14217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94" name="Google Shape;194;p21"/>
          <p:cNvCxnSpPr/>
          <p:nvPr/>
        </p:nvCxnSpPr>
        <p:spPr>
          <a:xfrm>
            <a:off x="796259" y="2146765"/>
            <a:ext cx="0" cy="23691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lg" w="lg" type="triangle"/>
          </a:ln>
        </p:spPr>
      </p:cxnSp>
      <p:grpSp>
        <p:nvGrpSpPr>
          <p:cNvPr id="195" name="Google Shape;195;p21"/>
          <p:cNvGrpSpPr/>
          <p:nvPr/>
        </p:nvGrpSpPr>
        <p:grpSpPr>
          <a:xfrm>
            <a:off x="1983484" y="4654214"/>
            <a:ext cx="206746" cy="461427"/>
            <a:chOff x="2286000" y="5257900"/>
            <a:chExt cx="533400" cy="507900"/>
          </a:xfrm>
        </p:grpSpPr>
        <p:cxnSp>
          <p:nvCxnSpPr>
            <p:cNvPr id="196" name="Google Shape;196;p21"/>
            <p:cNvCxnSpPr/>
            <p:nvPr/>
          </p:nvCxnSpPr>
          <p:spPr>
            <a:xfrm rot="10800000">
              <a:off x="2286000" y="5765800"/>
              <a:ext cx="533400" cy="0"/>
            </a:xfrm>
            <a:prstGeom prst="straightConnector1">
              <a:avLst/>
            </a:prstGeom>
            <a:noFill/>
            <a:ln cap="flat" cmpd="sng" w="9525">
              <a:solidFill>
                <a:srgbClr val="E17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" name="Google Shape;197;p21"/>
            <p:cNvCxnSpPr/>
            <p:nvPr/>
          </p:nvCxnSpPr>
          <p:spPr>
            <a:xfrm rot="10800000">
              <a:off x="2819400" y="5257900"/>
              <a:ext cx="0" cy="507900"/>
            </a:xfrm>
            <a:prstGeom prst="straightConnector1">
              <a:avLst/>
            </a:prstGeom>
            <a:noFill/>
            <a:ln cap="flat" cmpd="sng" w="9525">
              <a:solidFill>
                <a:srgbClr val="E17000"/>
              </a:solidFill>
              <a:prstDash val="solid"/>
              <a:round/>
              <a:headEnd len="sm" w="sm" type="none"/>
              <a:tailEnd len="lg" w="lg" type="triangle"/>
            </a:ln>
          </p:spPr>
        </p:cxnSp>
      </p:grpSp>
      <p:sp>
        <p:nvSpPr>
          <p:cNvPr id="198" name="Google Shape;198;p21"/>
          <p:cNvSpPr txBox="1"/>
          <p:nvPr/>
        </p:nvSpPr>
        <p:spPr>
          <a:xfrm>
            <a:off x="2253692" y="4697969"/>
            <a:ext cx="10107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DRP (compressor)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3266423" y="4543929"/>
            <a:ext cx="9609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Monitoring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757222" y="2106377"/>
            <a:ext cx="435600" cy="284700"/>
          </a:xfrm>
          <a:prstGeom prst="rect">
            <a:avLst/>
          </a:prstGeom>
          <a:solidFill>
            <a:srgbClr val="DD7E6B"/>
          </a:solidFill>
          <a:ln cap="flat" cmpd="sng" w="19050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4213593" y="2653283"/>
            <a:ext cx="1055475" cy="445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3895620" y="3364994"/>
            <a:ext cx="581700" cy="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155578" y="5273011"/>
            <a:ext cx="13932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 GB/s - 1 TB/s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1689300" y="1521317"/>
            <a:ext cx="2421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Reduction Pipeline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5026782" y="4550889"/>
            <a:ext cx="11640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 Feedback Analysis Farm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4528718" y="3124783"/>
            <a:ext cx="462225" cy="661684"/>
          </a:xfrm>
          <a:prstGeom prst="flowChartMagneticDisk">
            <a:avLst/>
          </a:prstGeom>
          <a:solidFill>
            <a:srgbClr val="B6D7A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5216076" y="3325413"/>
            <a:ext cx="621900" cy="2553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7025878" y="3318863"/>
            <a:ext cx="750900" cy="26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Ethernet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8076259" y="3056204"/>
            <a:ext cx="580213" cy="793735"/>
          </a:xfrm>
          <a:prstGeom prst="flowChartMagneticDisk">
            <a:avLst/>
          </a:prstGeom>
          <a:solidFill>
            <a:srgbClr val="CFE2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21"/>
          <p:cNvCxnSpPr>
            <a:endCxn id="207" idx="2"/>
          </p:cNvCxnSpPr>
          <p:nvPr/>
        </p:nvCxnSpPr>
        <p:spPr>
          <a:xfrm rot="-5400000">
            <a:off x="5114976" y="3990963"/>
            <a:ext cx="822300" cy="1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21"/>
          <p:cNvSpPr txBox="1"/>
          <p:nvPr/>
        </p:nvSpPr>
        <p:spPr>
          <a:xfrm>
            <a:off x="7799779" y="2440659"/>
            <a:ext cx="1151940" cy="2174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Offline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10-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PB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7801113" y="4791179"/>
            <a:ext cx="11640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Offline Analysis Farm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4449497" y="3749509"/>
            <a:ext cx="662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NVRAM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8232803" y="3848713"/>
            <a:ext cx="7509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Lustre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1"/>
          <p:cNvCxnSpPr>
            <a:stCxn id="136" idx="2"/>
          </p:cNvCxnSpPr>
          <p:nvPr/>
        </p:nvCxnSpPr>
        <p:spPr>
          <a:xfrm flipH="1" rot="-5400000">
            <a:off x="3284864" y="3904289"/>
            <a:ext cx="661500" cy="1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21"/>
          <p:cNvCxnSpPr/>
          <p:nvPr/>
        </p:nvCxnSpPr>
        <p:spPr>
          <a:xfrm flipH="1" rot="10800000">
            <a:off x="423730" y="4279125"/>
            <a:ext cx="320100" cy="21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21"/>
          <p:cNvCxnSpPr/>
          <p:nvPr/>
        </p:nvCxnSpPr>
        <p:spPr>
          <a:xfrm flipH="1" rot="10800000">
            <a:off x="423730" y="4132619"/>
            <a:ext cx="320100" cy="21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21"/>
          <p:cNvSpPr txBox="1"/>
          <p:nvPr/>
        </p:nvSpPr>
        <p:spPr>
          <a:xfrm>
            <a:off x="6140003" y="5311059"/>
            <a:ext cx="1771538" cy="149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GB/s – 1000 GB/s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353102" y="5650648"/>
            <a:ext cx="10962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A4001D"/>
                </a:solidFill>
                <a:latin typeface="Arial"/>
                <a:ea typeface="Arial"/>
                <a:cs typeface="Arial"/>
                <a:sym typeface="Arial"/>
              </a:rPr>
              <a:t>Hutch</a:t>
            </a:r>
            <a:endParaRPr b="0" i="0" sz="1100" u="none" cap="none" strike="noStrike">
              <a:solidFill>
                <a:srgbClr val="A400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3433699" y="5650788"/>
            <a:ext cx="16731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A4001D"/>
                </a:solidFill>
                <a:latin typeface="Arial"/>
                <a:ea typeface="Arial"/>
                <a:cs typeface="Arial"/>
                <a:sym typeface="Arial"/>
              </a:rPr>
              <a:t>Experimental Hall</a:t>
            </a:r>
            <a:endParaRPr b="0" i="0" sz="1100" u="none" cap="none" strike="noStrike">
              <a:solidFill>
                <a:srgbClr val="A400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6985100" y="5650788"/>
            <a:ext cx="20655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A4001D"/>
                </a:solidFill>
                <a:latin typeface="Arial"/>
                <a:ea typeface="Arial"/>
                <a:cs typeface="Arial"/>
                <a:sym typeface="Arial"/>
              </a:rPr>
              <a:t>HPC (SLAC, NERSC, LCF)</a:t>
            </a:r>
            <a:endParaRPr b="0" i="0" sz="1100" u="none" cap="none" strike="noStrike">
              <a:solidFill>
                <a:srgbClr val="A400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3290614" y="4242931"/>
            <a:ext cx="750924" cy="320436"/>
          </a:xfrm>
          <a:prstGeom prst="flowChartMultidocumen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5183127" y="4242931"/>
            <a:ext cx="750924" cy="320436"/>
          </a:xfrm>
          <a:prstGeom prst="flowChartMultidocumen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8030079" y="4508144"/>
            <a:ext cx="750924" cy="320436"/>
          </a:xfrm>
          <a:prstGeom prst="flowChartMultidocumen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6035050" y="3318863"/>
            <a:ext cx="750900" cy="26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17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Ethernet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3241063" y="2802213"/>
            <a:ext cx="595800" cy="199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3317263" y="2878413"/>
            <a:ext cx="595800" cy="199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21"/>
          <p:cNvCxnSpPr>
            <a:stCxn id="226" idx="2"/>
            <a:endCxn id="136" idx="0"/>
          </p:cNvCxnSpPr>
          <p:nvPr/>
        </p:nvCxnSpPr>
        <p:spPr>
          <a:xfrm flipH="1" rot="-5400000">
            <a:off x="3485863" y="3207213"/>
            <a:ext cx="2592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21"/>
          <p:cNvSpPr txBox="1"/>
          <p:nvPr/>
        </p:nvSpPr>
        <p:spPr>
          <a:xfrm>
            <a:off x="2934109" y="2168756"/>
            <a:ext cx="1096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Trigger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vector graphic: People, Icon, Three, Circles - Free Image on ..." id="229" name="Google Shape;2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7878" y="5231927"/>
            <a:ext cx="672300" cy="4565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1"/>
          <p:cNvCxnSpPr/>
          <p:nvPr/>
        </p:nvCxnSpPr>
        <p:spPr>
          <a:xfrm>
            <a:off x="1687666" y="5247988"/>
            <a:ext cx="1527900" cy="468000"/>
          </a:xfrm>
          <a:prstGeom prst="bentConnector2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231" name="Google Shape;231;p21"/>
          <p:cNvCxnSpPr>
            <a:stCxn id="205" idx="2"/>
            <a:endCxn id="229" idx="3"/>
          </p:cNvCxnSpPr>
          <p:nvPr/>
        </p:nvCxnSpPr>
        <p:spPr>
          <a:xfrm rot="5400000">
            <a:off x="4516632" y="4368039"/>
            <a:ext cx="565800" cy="1618500"/>
          </a:xfrm>
          <a:prstGeom prst="bentConnector2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2" name="Google Shape;232;p21"/>
          <p:cNvCxnSpPr/>
          <p:nvPr/>
        </p:nvCxnSpPr>
        <p:spPr>
          <a:xfrm flipH="1">
            <a:off x="4155236" y="5192554"/>
            <a:ext cx="4170000" cy="496200"/>
          </a:xfrm>
          <a:prstGeom prst="bentConnector2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3" name="Google Shape;233;p21"/>
          <p:cNvCxnSpPr/>
          <p:nvPr/>
        </p:nvCxnSpPr>
        <p:spPr>
          <a:xfrm>
            <a:off x="6902709" y="1716940"/>
            <a:ext cx="0" cy="42648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234" name="Google Shape;234;p21"/>
          <p:cNvCxnSpPr/>
          <p:nvPr/>
        </p:nvCxnSpPr>
        <p:spPr>
          <a:xfrm>
            <a:off x="1690894" y="1680890"/>
            <a:ext cx="0" cy="42648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35" name="Google Shape;235;p21"/>
          <p:cNvSpPr txBox="1"/>
          <p:nvPr/>
        </p:nvSpPr>
        <p:spPr>
          <a:xfrm>
            <a:off x="-387570" y="1558283"/>
            <a:ext cx="2421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DAQ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21"/>
          <p:cNvCxnSpPr/>
          <p:nvPr/>
        </p:nvCxnSpPr>
        <p:spPr>
          <a:xfrm>
            <a:off x="4336789" y="1617109"/>
            <a:ext cx="0" cy="4264800"/>
          </a:xfrm>
          <a:prstGeom prst="straightConnector1">
            <a:avLst/>
          </a:prstGeom>
          <a:noFill/>
          <a:ln cap="flat" cmpd="sng" w="9525">
            <a:solidFill>
              <a:srgbClr val="E17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37" name="Google Shape;237;p21"/>
          <p:cNvSpPr txBox="1"/>
          <p:nvPr/>
        </p:nvSpPr>
        <p:spPr>
          <a:xfrm>
            <a:off x="4155289" y="1542258"/>
            <a:ext cx="2930136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 Feedback Layer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7486903" y="1537412"/>
            <a:ext cx="1151940" cy="2174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Offline</a:t>
            </a:r>
            <a:endParaRPr/>
          </a:p>
        </p:txBody>
      </p:sp>
      <p:sp>
        <p:nvSpPr>
          <p:cNvPr id="239" name="Google Shape;239;p21"/>
          <p:cNvSpPr txBox="1"/>
          <p:nvPr>
            <p:ph idx="12" type="sldNum"/>
          </p:nvPr>
        </p:nvSpPr>
        <p:spPr>
          <a:xfrm>
            <a:off x="8566150" y="6543673"/>
            <a:ext cx="318932" cy="314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22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Production: 33kHz FPGA Data Reduction</a:t>
            </a:r>
            <a:endParaRPr/>
          </a:p>
        </p:txBody>
      </p:sp>
      <p:sp>
        <p:nvSpPr>
          <p:cNvPr id="247" name="Google Shape;247;p22"/>
          <p:cNvSpPr txBox="1"/>
          <p:nvPr>
            <p:ph idx="1" type="body"/>
          </p:nvPr>
        </p:nvSpPr>
        <p:spPr>
          <a:xfrm>
            <a:off x="457200" y="1243583"/>
            <a:ext cx="8109000" cy="50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58333"/>
              <a:buChar char="●"/>
            </a:pPr>
            <a:r>
              <a:rPr lang="en-US"/>
              <a:t>Currently using Matt Weaver’s </a:t>
            </a:r>
            <a:r>
              <a:rPr b="1" lang="en-US">
                <a:solidFill>
                  <a:srgbClr val="0000FF"/>
                </a:solidFill>
              </a:rPr>
              <a:t>simple threshold for 6GHz 60000-sample digitizers</a:t>
            </a:r>
            <a:endParaRPr b="1">
              <a:solidFill>
                <a:srgbClr val="0000FF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58333"/>
              <a:buChar char="●"/>
            </a:pPr>
            <a:r>
              <a:rPr b="1" lang="en-US">
                <a:solidFill>
                  <a:srgbClr val="0000FF"/>
                </a:solidFill>
              </a:rPr>
              <a:t>Used in production</a:t>
            </a:r>
            <a:r>
              <a:rPr lang="en-US"/>
              <a:t> for 16 channels at 33kHz shot rate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58333"/>
              <a:buChar char="●"/>
            </a:pPr>
            <a:r>
              <a:rPr lang="en-US"/>
              <a:t>Save a programmable rate of un-reduced data</a:t>
            </a:r>
            <a:endParaRPr/>
          </a:p>
          <a:p>
            <a:pPr indent="-383665" lvl="1" marL="914400" rtl="0" algn="l">
              <a:spcBef>
                <a:spcPts val="0"/>
              </a:spcBef>
              <a:spcAft>
                <a:spcPts val="0"/>
              </a:spcAft>
              <a:buSzPct val="119999"/>
              <a:buChar char="○"/>
            </a:pPr>
            <a:r>
              <a:rPr lang="en-US"/>
              <a:t>must be coordinated across detectors!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58333"/>
              <a:buChar char="●"/>
            </a:pPr>
            <a:r>
              <a:rPr lang="en-US"/>
              <a:t>Maintaining correct thresholds has been problematic but doable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58333"/>
              <a:buChar char="●"/>
            </a:pPr>
            <a:r>
              <a:rPr lang="en-US"/>
              <a:t>Complexities subtracting off “baseline” in FPGA:</a:t>
            </a:r>
            <a:endParaRPr/>
          </a:p>
          <a:p>
            <a:pPr indent="-383665" lvl="1" marL="914400" rtl="0" algn="l">
              <a:spcBef>
                <a:spcPts val="0"/>
              </a:spcBef>
              <a:spcAft>
                <a:spcPts val="0"/>
              </a:spcAft>
              <a:buSzPct val="119999"/>
              <a:buChar char="○"/>
            </a:pPr>
            <a:r>
              <a:rPr lang="en-US"/>
              <a:t>Every 4th sample digitized by different DAC, so different baseline</a:t>
            </a:r>
            <a:endParaRPr/>
          </a:p>
          <a:p>
            <a:pPr indent="-383665" lvl="1" marL="914400" rtl="0" algn="l">
              <a:spcBef>
                <a:spcPts val="0"/>
              </a:spcBef>
              <a:spcAft>
                <a:spcPts val="0"/>
              </a:spcAft>
              <a:buSzPct val="119999"/>
              <a:buChar char="○"/>
            </a:pPr>
            <a:r>
              <a:rPr lang="en-US"/>
              <a:t>Early samples of waveform used to compute/subtract baseline</a:t>
            </a:r>
            <a:endParaRPr/>
          </a:p>
          <a:p>
            <a:pPr indent="-383665" lvl="1" marL="914400" rtl="0" algn="l">
              <a:spcBef>
                <a:spcPts val="0"/>
              </a:spcBef>
              <a:spcAft>
                <a:spcPts val="0"/>
              </a:spcAft>
              <a:buSzPct val="119999"/>
              <a:buChar char="○"/>
            </a:pPr>
            <a:r>
              <a:rPr lang="en-US"/>
              <a:t>Some scaling used to preserve precision of subtraction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3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2027: 35kHz 4Mpixel EpixUHR Area Detector</a:t>
            </a:r>
            <a:endParaRPr/>
          </a:p>
        </p:txBody>
      </p:sp>
      <p:sp>
        <p:nvSpPr>
          <p:cNvPr id="255" name="Google Shape;255;p23"/>
          <p:cNvSpPr txBox="1"/>
          <p:nvPr>
            <p:ph idx="1" type="body"/>
          </p:nvPr>
        </p:nvSpPr>
        <p:spPr>
          <a:xfrm>
            <a:off x="457200" y="1339600"/>
            <a:ext cx="8109000" cy="58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b="1" lang="en-US" sz="2200">
                <a:solidFill>
                  <a:srgbClr val="0000FF"/>
                </a:solidFill>
              </a:rPr>
              <a:t>4Mpixel 35kHz</a:t>
            </a:r>
            <a:r>
              <a:rPr lang="en-US" sz="2200">
                <a:solidFill>
                  <a:srgbClr val="595959"/>
                </a:solidFill>
              </a:rPr>
              <a:t> epixUHR detector:</a:t>
            </a:r>
            <a:endParaRPr sz="22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b="1" lang="en-US" sz="1800">
                <a:solidFill>
                  <a:schemeClr val="accent1"/>
                </a:solidFill>
              </a:rPr>
              <a:t>288 data fiber pairs</a:t>
            </a:r>
            <a:r>
              <a:rPr lang="en-US" sz="1800"/>
              <a:t> (reduced by 4x using LR4 transceivers)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b="1" lang="en-US" sz="1800">
                <a:solidFill>
                  <a:schemeClr val="accent1"/>
                </a:solidFill>
              </a:rPr>
              <a:t>~250GB/s</a:t>
            </a:r>
            <a:endParaRPr b="1"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-US" sz="1800">
                <a:solidFill>
                  <a:srgbClr val="595959"/>
                </a:solidFill>
              </a:rPr>
              <a:t>Will be deployed at 120Hz in summer  2026. 35kHz in 2027 with LCLS-II-HE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US" sz="2200">
                <a:solidFill>
                  <a:srgbClr val="595959"/>
                </a:solidFill>
              </a:rPr>
              <a:t>CPUs not practical (too many nodes: ~250), FPGAs too inflexible: use GPU (“world standard”: nvidia/cuda)</a:t>
            </a:r>
            <a:endParaRPr sz="1800">
              <a:solidFill>
                <a:srgbClr val="595959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-US" sz="2200">
                <a:solidFill>
                  <a:srgbClr val="595959"/>
                </a:solidFill>
              </a:rPr>
              <a:t>36 C1100 commercial FPGA boards, 9 to 36 GPUs</a:t>
            </a:r>
            <a:endParaRPr sz="1800">
              <a:solidFill>
                <a:srgbClr val="595959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-US" sz="2200">
                <a:solidFill>
                  <a:srgbClr val="595959"/>
                </a:solidFill>
              </a:rPr>
              <a:t>Goal is to reduce data by 10x (and compute software trigger input data)</a:t>
            </a:r>
            <a:endParaRPr sz="2200">
              <a:solidFill>
                <a:srgbClr val="595959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-US" sz="2200">
                <a:solidFill>
                  <a:srgbClr val="595959"/>
                </a:solidFill>
              </a:rPr>
              <a:t>Saving to disk: GPU Direct Storage as recommended by WEKA filesystem team</a:t>
            </a:r>
            <a:endParaRPr sz="2200">
              <a:solidFill>
                <a:srgbClr val="595959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</a:pPr>
            <a:r>
              <a:rPr b="1" lang="en-US" sz="2200">
                <a:solidFill>
                  <a:schemeClr val="accent1"/>
                </a:solidFill>
              </a:rPr>
              <a:t>16MPixel (1TB/s, 1000 fiber pairs) in 2029</a:t>
            </a:r>
            <a:r>
              <a:rPr lang="en-US" sz="2200"/>
              <a:t> (and several 4Mpixel cameras). </a:t>
            </a:r>
            <a:r>
              <a:rPr b="1" lang="en-US" sz="2200">
                <a:solidFill>
                  <a:schemeClr val="lt2"/>
                </a:solidFill>
              </a:rPr>
              <a:t>100kHz</a:t>
            </a:r>
            <a:r>
              <a:rPr lang="en-US" sz="2200"/>
              <a:t> eventually?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3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24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Reduction Algorithms We Are Trying to Implement</a:t>
            </a:r>
            <a:endParaRPr/>
          </a:p>
        </p:txBody>
      </p:sp>
      <p:pic>
        <p:nvPicPr>
          <p:cNvPr descr="cspad-img-zoomed.png" id="263" name="Google Shape;2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004009"/>
            <a:ext cx="3110334" cy="282982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 txBox="1"/>
          <p:nvPr>
            <p:ph idx="1" type="body"/>
          </p:nvPr>
        </p:nvSpPr>
        <p:spPr>
          <a:xfrm>
            <a:off x="457200" y="1243579"/>
            <a:ext cx="8109000" cy="28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Easy:</a:t>
            </a:r>
            <a:endParaRPr sz="1800"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1800"/>
              <a:t>Region Of Interest (ROI)</a:t>
            </a:r>
            <a:endParaRPr sz="1800"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1800"/>
              <a:t>Zero suppression (with Thresholding)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Medium difficulty:</a:t>
            </a:r>
            <a:endParaRPr sz="1800"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1800"/>
              <a:t>Software triggering (often without detector corrections)</a:t>
            </a:r>
            <a:endParaRPr sz="1800"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1800"/>
              <a:t>Compression (e.g. “SZ” compression from Argonne: </a:t>
            </a:r>
            <a:r>
              <a:rPr lang="en-US" sz="1640" u="sng">
                <a:solidFill>
                  <a:schemeClr val="hlink"/>
                </a:solidFill>
                <a:hlinkClick r:id="rId4"/>
              </a:rPr>
              <a:t>https://szcompressor.org/</a:t>
            </a:r>
            <a:r>
              <a:rPr lang="en-US" sz="1800"/>
              <a:t>)</a:t>
            </a:r>
            <a:endParaRPr sz="1800"/>
          </a:p>
          <a:p>
            <a:pPr indent="-325755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1800"/>
              <a:t>can fixup incorrect calibration in some cases?</a:t>
            </a: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/>
              <a:t>Hard:</a:t>
            </a:r>
            <a:endParaRPr sz="1800"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1800"/>
              <a:t>Summing (e.g. angular integration, image binning, average image vs. pump-probe time (“cube”), projections).  Requires good calibrations!</a:t>
            </a:r>
            <a:endParaRPr sz="1800"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1800"/>
              <a:t>Peak Finding.  Requires good calibration!</a:t>
            </a:r>
            <a:endParaRPr sz="1800"/>
          </a:p>
        </p:txBody>
      </p:sp>
      <p:pic>
        <p:nvPicPr>
          <p:cNvPr descr="cspad-img-angular-integral.png" id="265" name="Google Shape;26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6573" y="4105058"/>
            <a:ext cx="4986428" cy="249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/>
          <p:nvPr>
            <p:ph idx="12" type="sldNum"/>
          </p:nvPr>
        </p:nvSpPr>
        <p:spPr>
          <a:xfrm>
            <a:off x="8566150" y="6543673"/>
            <a:ext cx="318900" cy="3144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25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GPU Data Reduction Status</a:t>
            </a:r>
            <a:endParaRPr/>
          </a:p>
        </p:txBody>
      </p:sp>
      <p:sp>
        <p:nvSpPr>
          <p:cNvPr id="273" name="Google Shape;273;p25"/>
          <p:cNvSpPr txBox="1"/>
          <p:nvPr>
            <p:ph idx="1" type="body"/>
          </p:nvPr>
        </p:nvSpPr>
        <p:spPr>
          <a:xfrm>
            <a:off x="457200" y="1243574"/>
            <a:ext cx="8109000" cy="14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-365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2150"/>
              <a:buFont typeface="Roboto"/>
              <a:buChar char="●"/>
            </a:pPr>
            <a:r>
              <a:rPr lang="en-US" sz="2150">
                <a:solidFill>
                  <a:srgbClr val="172B4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Ric Claus starting to run GPU DAQ this week</a:t>
            </a:r>
            <a:endParaRPr sz="2150">
              <a:solidFill>
                <a:srgbClr val="172B4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5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2150"/>
              <a:buFont typeface="Roboto"/>
              <a:buChar char="●"/>
            </a:pPr>
            <a:r>
              <a:rPr lang="en-US" sz="2150">
                <a:solidFill>
                  <a:srgbClr val="172B4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SYS-521GE supermicro with pcie5</a:t>
            </a:r>
            <a:endParaRPr sz="2150">
              <a:solidFill>
                <a:srgbClr val="172B4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51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2150"/>
              <a:buFont typeface="Roboto"/>
              <a:buChar char="○"/>
            </a:pPr>
            <a:r>
              <a:rPr lang="en-US" sz="2150">
                <a:solidFill>
                  <a:srgbClr val="172B4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We will choose between 1 and 5 C1100 FPGA boards per GPU, depending on algorithm performance</a:t>
            </a:r>
            <a:endParaRPr sz="2700"/>
          </a:p>
        </p:txBody>
      </p:sp>
      <p:pic>
        <p:nvPicPr>
          <p:cNvPr id="274" name="Google Shape;2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451" y="2820775"/>
            <a:ext cx="6511099" cy="372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26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FPGA to GPU Data Transfer Measurements</a:t>
            </a:r>
            <a:endParaRPr/>
          </a:p>
        </p:txBody>
      </p:sp>
      <p:sp>
        <p:nvSpPr>
          <p:cNvPr id="282" name="Google Shape;282;p26"/>
          <p:cNvSpPr txBox="1"/>
          <p:nvPr>
            <p:ph idx="1" type="body"/>
          </p:nvPr>
        </p:nvSpPr>
        <p:spPr>
          <a:xfrm>
            <a:off x="457200" y="1243583"/>
            <a:ext cx="8109000" cy="50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>
                <a:solidFill>
                  <a:srgbClr val="0000FF"/>
                </a:solidFill>
              </a:rPr>
              <a:t>Outstanding help</a:t>
            </a:r>
            <a:r>
              <a:rPr lang="en-US"/>
              <a:t> from TID engineering (Herbst/Ruckman/Lorelli/Mishra)</a:t>
            </a:r>
            <a:endParaRPr b="1"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>
                <a:solidFill>
                  <a:srgbClr val="0000FF"/>
                </a:solidFill>
              </a:rPr>
              <a:t>4GB/s and 60kHz</a:t>
            </a:r>
            <a:r>
              <a:rPr lang="en-US"/>
              <a:t> with older pcie3 and A5000 GPU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Expect our </a:t>
            </a:r>
            <a:r>
              <a:rPr b="1" lang="en-US">
                <a:solidFill>
                  <a:srgbClr val="0000FF"/>
                </a:solidFill>
              </a:rPr>
              <a:t>goal (10GB/s and 35kHz)</a:t>
            </a:r>
            <a:r>
              <a:rPr lang="en-US"/>
              <a:t> per FPGA to be easily achievable with pcie5 and modern GPU</a:t>
            </a:r>
            <a:endParaRPr/>
          </a:p>
        </p:txBody>
      </p:sp>
      <p:pic>
        <p:nvPicPr>
          <p:cNvPr id="283" name="Google Shape;283;p26" title="image-2025-5-16_11-32-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497" y="3545350"/>
            <a:ext cx="5495775" cy="30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27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GPU Reduction Algorithm Throughput Measurements</a:t>
            </a:r>
            <a:endParaRPr/>
          </a:p>
        </p:txBody>
      </p:sp>
      <p:graphicFrame>
        <p:nvGraphicFramePr>
          <p:cNvPr id="291" name="Google Shape;291;p27"/>
          <p:cNvGraphicFramePr/>
          <p:nvPr/>
        </p:nvGraphicFramePr>
        <p:xfrm>
          <a:off x="982200" y="231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{31D56944-E5DB-470A-9049-B984D08447CD}</a:tableStyleId>
              </a:tblPr>
              <a:tblGrid>
                <a:gridCol w="1754500"/>
                <a:gridCol w="2525800"/>
                <a:gridCol w="3292925"/>
              </a:tblGrid>
              <a:tr h="368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Algorithm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Processing Rate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Data Details (384*504 panel, SAXS/WAXS data)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9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cuSZ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91GB/s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GPU stream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9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LC-GPU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60GB/s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 GPU streams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9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pyFAI Angular Integration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1.7GB/s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GPU stream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9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Sparse Matrix (spmv) Angular Integration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6.6GB/s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5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 GPU stream</a:t>
                      </a:r>
                      <a:endParaRPr sz="155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6675" marB="66675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2" name="Google Shape;292;p27"/>
          <p:cNvSpPr txBox="1"/>
          <p:nvPr/>
        </p:nvSpPr>
        <p:spPr>
          <a:xfrm>
            <a:off x="712775" y="1333500"/>
            <a:ext cx="785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Goal is 50GB/s to reduce GPU count.  10GB/s may be acceptable (250 GPUs for 16Mpixel epixUHR)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28"/>
          <p:cNvSpPr txBox="1"/>
          <p:nvPr>
            <p:ph type="title"/>
          </p:nvPr>
        </p:nvSpPr>
        <p:spPr>
          <a:xfrm>
            <a:off x="451822" y="129091"/>
            <a:ext cx="8103600" cy="7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Algorithm Validation</a:t>
            </a:r>
            <a:endParaRPr/>
          </a:p>
        </p:txBody>
      </p:sp>
      <p:pic>
        <p:nvPicPr>
          <p:cNvPr id="300" name="Google Shape;3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825" y="1721102"/>
            <a:ext cx="3881450" cy="467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8"/>
          <p:cNvSpPr txBox="1"/>
          <p:nvPr/>
        </p:nvSpPr>
        <p:spPr>
          <a:xfrm>
            <a:off x="346750" y="1656700"/>
            <a:ext cx="4546200" cy="47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Validation is difficult!</a:t>
            </a:r>
            <a:endParaRPr sz="2400">
              <a:solidFill>
                <a:schemeClr val="dk1"/>
              </a:solidFill>
            </a:endParaRPr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Stefano Marchesini doing most of this</a:t>
            </a:r>
            <a:endParaRPr sz="2400">
              <a:solidFill>
                <a:schemeClr val="dk1"/>
              </a:solidFill>
            </a:endParaRPr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need to go through full physics analysis with/without reduction</a:t>
            </a:r>
            <a:endParaRPr sz="2400">
              <a:solidFill>
                <a:schemeClr val="dk1"/>
              </a:solidFill>
            </a:endParaRPr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need a wide variety of experiments (or “worst case”)</a:t>
            </a:r>
            <a:endParaRPr sz="2400">
              <a:solidFill>
                <a:schemeClr val="dk1"/>
              </a:solidFill>
            </a:endParaRPr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Have done crystallography, high/low intensity saxs/waxs</a:t>
            </a:r>
            <a:endParaRPr sz="2400">
              <a:solidFill>
                <a:schemeClr val="dk1"/>
              </a:solidFill>
            </a:endParaRPr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Need more work on XPCS (although sparkpix should help with that?) </a:t>
            </a:r>
            <a:endParaRPr sz="2400">
              <a:solidFill>
                <a:schemeClr val="dk1"/>
              </a:solidFill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We are not expert in the physics fields</a:t>
            </a:r>
            <a:endParaRPr sz="2400">
              <a:solidFill>
                <a:schemeClr val="dk1"/>
              </a:solidFill>
            </a:endParaRPr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should probably offload algorithm validation to scientists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SLAC_RevisedPalette_2012">
      <a:dk1>
        <a:srgbClr val="000000"/>
      </a:dk1>
      <a:lt1>
        <a:srgbClr val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astName_Title_DR201608">
  <a:themeElements>
    <a:clrScheme name="SLAC_RevisedPalette_2012">
      <a:dk1>
        <a:srgbClr val="000000"/>
      </a:dk1>
      <a:lt1>
        <a:srgbClr val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