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09" r:id="rId5"/>
    <p:sldMasterId id="2147484032" r:id="rId6"/>
  </p:sldMasterIdLst>
  <p:notesMasterIdLst>
    <p:notesMasterId r:id="rId21"/>
  </p:notesMasterIdLst>
  <p:handoutMasterIdLst>
    <p:handoutMasterId r:id="rId22"/>
  </p:handoutMasterIdLst>
  <p:sldIdLst>
    <p:sldId id="412" r:id="rId7"/>
    <p:sldId id="429" r:id="rId8"/>
    <p:sldId id="430" r:id="rId9"/>
    <p:sldId id="431" r:id="rId10"/>
    <p:sldId id="433" r:id="rId11"/>
    <p:sldId id="432" r:id="rId12"/>
    <p:sldId id="434" r:id="rId13"/>
    <p:sldId id="427" r:id="rId14"/>
    <p:sldId id="428" r:id="rId15"/>
    <p:sldId id="414" r:id="rId16"/>
    <p:sldId id="424" r:id="rId17"/>
    <p:sldId id="425" r:id="rId18"/>
    <p:sldId id="426" r:id="rId19"/>
    <p:sldId id="42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3BDDE0-8730-897E-C2BF-EC2B9AA93A53}" name="Montironi, Alex" initials="MA" userId="S::alexmon@slac.stanford.edu::614801c7-277d-46fe-9732-00588aec1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79646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8EC20E35-A176-4012-BC5E-935CFFF8708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72833802-FEF1-4C79-8D5D-14CF1EAF98D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0504D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F81B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F81B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A111915-BE36-4E01-A7E5-04B1672EAD3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DF4"/>
          </a:solidFill>
        </a:fill>
      </a:tcStyle>
    </a:band1H>
    <a:band1V>
      <a:tcStyle>
        <a:tcBdr/>
        <a:fill>
          <a:solidFill>
            <a:srgbClr val="E9EDF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4" autoAdjust="0"/>
    <p:restoredTop sz="94673"/>
  </p:normalViewPr>
  <p:slideViewPr>
    <p:cSldViewPr snapToGrid="0">
      <p:cViewPr varScale="1">
        <p:scale>
          <a:sx n="126" d="100"/>
          <a:sy n="126" d="100"/>
        </p:scale>
        <p:origin x="38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A5D9C6-8759-4328-9229-0A65EE07603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3499F-525E-4DB2-8D2E-58DA01CC4D7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468166-A38F-440D-8F09-983ACCA99300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9/4/2025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3B638-315A-4B3C-B582-ACE40A4C6A4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B029B-BE15-4C7F-B535-F87790C494F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D98C92-4511-498D-AFC8-2897EA469B11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A4DFC616-3A42-44BD-BD5F-784CB06EDE36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F18992E-E394-468E-8DF4-1F0AC665AAB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D32B0C-1757-4CB2-8772-25CA258ECDB6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9/4/2025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06DFCA2-75F7-4C56-9220-B741B9010C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219AF24-F3E4-4DC7-BACA-217B72253E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52DBC4-4A54-4ECC-A64C-CC79D1B39F8D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Header Placeholder 1">
            <a:extLst>
              <a:ext uri="{FF2B5EF4-FFF2-40B4-BE49-F238E27FC236}">
                <a16:creationId xmlns:a16="http://schemas.microsoft.com/office/drawing/2014/main" id="{D044346C-0E57-4830-A9A5-98911FDD658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24DCC0C-9547-4B42-8CF1-597EC9F2AC8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0B1629-28DE-4AF1-B01E-E61D9D1C62F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9/4/2025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82C35D3-F652-455F-B163-7BC2C2FE41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A255A4-DDCA-49F1-AFC3-DCBF8BF292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471003-F00C-4409-8435-8D1003B86E93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985CA1FB-523B-41E7-A2B9-E63707AFDA6D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BD426B3-1147-41D9-B2FA-29A01461615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1623DE-FDAB-47B4-BB57-AA6A55634029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9/4/2025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666904A-CA6F-4760-9009-E9DC141AD2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423C172-A198-4A53-8EBE-174A3A2F1F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355A79-1043-42E6-B2BA-D3CE5086FEA4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Header Placeholder 1">
            <a:extLst>
              <a:ext uri="{FF2B5EF4-FFF2-40B4-BE49-F238E27FC236}">
                <a16:creationId xmlns:a16="http://schemas.microsoft.com/office/drawing/2014/main" id="{0986AAB3-4627-4EA3-B895-95BD67944471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F78695C6-FA4B-4F7E-B9A8-9CF36F67861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4F2C32-7FA3-48C7-BEB2-F02335EC955D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9/4/2025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AC75C9A-7974-4570-8BEB-CB785D4EFD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EC8B3A61-7030-42B1-A81A-962B19308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D24119-553B-4B55-B8C0-73D3F783377B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064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C1EB8A-483C-44C6-AA17-40C10219512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5EE0B-AD2C-4953-8FDF-B420DDF1446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7990957-E97B-415C-9895-7BB9520C67F4}" type="datetime1">
              <a:rPr lang="en-US"/>
              <a:pPr lvl="0"/>
              <a:t>9/4/2025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51A96D-A093-4F27-ACFF-2C1A716DD4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E0BFE3-CBFE-4EA2-A77D-BEDB1DC9BFE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A0A81-05BA-4AD5-AF78-AB5E3A95B36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D336B-902A-4C6A-B098-B0FD24DCB7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FE325C-9972-4BFF-BDF9-DD31DFC463A2}" type="slidenum"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F0915B81-1F8A-4EDE-A9DA-3AAF1F9F39B2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F247C49-160A-4D4F-922F-6320F476C74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20D4271-4235-44AD-A792-C8DCAAECF7B7}" type="datetime1">
              <a:rPr lang="en-US"/>
              <a:pPr lvl="0"/>
              <a:t>9/4/2025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14A850E4-7F61-4783-BF86-92D42B77390F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B66EE4BD-14B5-4257-870B-8B85E026DE8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F711A10-2DA5-48E9-B254-B2C8CE2BAE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851EC3E-68A1-41F6-80FB-2B5A4A859B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31D59B5-E236-4A15-97EF-14BB5713AFC6}" type="slidenum">
              <a:t>‹#›</a:t>
            </a:fld>
            <a:endParaRPr lang="en-US"/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A316D760-5962-4DD7-9231-C588C62C00A8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FAF31C24-FA8A-4D5A-87CC-04E73FE873C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0AFA151-EA67-4E3C-8B4E-F31D91DB0B1E}" type="datetime1">
              <a:rPr lang="en-US"/>
              <a:pPr lvl="0"/>
              <a:t>9/4/2025</a:t>
            </a:fld>
            <a:endParaRPr lang="en-US"/>
          </a:p>
        </p:txBody>
      </p:sp>
      <p:sp>
        <p:nvSpPr>
          <p:cNvPr id="16" name="Slide Image Placeholder 3">
            <a:extLst>
              <a:ext uri="{FF2B5EF4-FFF2-40B4-BE49-F238E27FC236}">
                <a16:creationId xmlns:a16="http://schemas.microsoft.com/office/drawing/2014/main" id="{9DF741EA-B26B-4F62-8D82-239603D91DC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es Placeholder 4">
            <a:extLst>
              <a:ext uri="{FF2B5EF4-FFF2-40B4-BE49-F238E27FC236}">
                <a16:creationId xmlns:a16="http://schemas.microsoft.com/office/drawing/2014/main" id="{CCFB12A2-FEBB-43B4-8B3A-E71496476FE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A8BAE17-6AB2-42F5-8DD9-D929896B66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9926D83E-3BB4-4404-984A-2CC98F3EC9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B7B1D87-A05B-4F8E-BD36-236D0AC4B35B}" type="slidenum">
              <a:t>‹#›</a:t>
            </a:fld>
            <a:endParaRPr lang="en-US"/>
          </a:p>
        </p:txBody>
      </p:sp>
      <p:sp>
        <p:nvSpPr>
          <p:cNvPr id="20" name="Header Placeholder 1">
            <a:extLst>
              <a:ext uri="{FF2B5EF4-FFF2-40B4-BE49-F238E27FC236}">
                <a16:creationId xmlns:a16="http://schemas.microsoft.com/office/drawing/2014/main" id="{23E5B2C9-2CF6-4F86-BCD5-D938C911AD7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6330C567-2FC7-4830-958F-B7E4D9287AC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0A422BB-59AF-457B-9816-F58EE36778E0}" type="datetime1">
              <a:rPr lang="en-US"/>
              <a:pPr lvl="0"/>
              <a:t>9/4/2025</a:t>
            </a:fld>
            <a:endParaRPr lang="en-US"/>
          </a:p>
        </p:txBody>
      </p:sp>
      <p:sp>
        <p:nvSpPr>
          <p:cNvPr id="22" name="Slide Image Placeholder 3">
            <a:extLst>
              <a:ext uri="{FF2B5EF4-FFF2-40B4-BE49-F238E27FC236}">
                <a16:creationId xmlns:a16="http://schemas.microsoft.com/office/drawing/2014/main" id="{3442AC4E-AF05-4756-9753-9FBFDF00343B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3" name="Notes Placeholder 4">
            <a:extLst>
              <a:ext uri="{FF2B5EF4-FFF2-40B4-BE49-F238E27FC236}">
                <a16:creationId xmlns:a16="http://schemas.microsoft.com/office/drawing/2014/main" id="{CFD31967-C4AB-4B20-85A5-66110228837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E9DEAC63-ACCB-4196-BC63-AB084C1647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025C582D-85CD-4C4A-95F3-9317949CB8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BD3A329-C83A-4F9D-84A4-65B774ACE44B}" type="slidenum">
              <a:t>‹#›</a:t>
            </a:fld>
            <a:endParaRPr lang="en-US"/>
          </a:p>
        </p:txBody>
      </p:sp>
      <p:sp>
        <p:nvSpPr>
          <p:cNvPr id="26" name="Header Placeholder 1">
            <a:extLst>
              <a:ext uri="{FF2B5EF4-FFF2-40B4-BE49-F238E27FC236}">
                <a16:creationId xmlns:a16="http://schemas.microsoft.com/office/drawing/2014/main" id="{D9A3D705-0FB4-4B57-ABE8-F0CC291F737B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6267EAD7-4A47-4998-ADD1-B3BBAA59E89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99C1045-778E-48CE-B9B6-8252895D86CB}" type="datetime1">
              <a:rPr lang="en-US"/>
              <a:pPr lvl="0"/>
              <a:t>9/4/2025</a:t>
            </a:fld>
            <a:endParaRPr lang="en-US"/>
          </a:p>
        </p:txBody>
      </p:sp>
      <p:sp>
        <p:nvSpPr>
          <p:cNvPr id="28" name="Slide Image Placeholder 3">
            <a:extLst>
              <a:ext uri="{FF2B5EF4-FFF2-40B4-BE49-F238E27FC236}">
                <a16:creationId xmlns:a16="http://schemas.microsoft.com/office/drawing/2014/main" id="{E88EE9DD-1C14-413A-B8C3-B5C048E181AD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9" name="Notes Placeholder 4">
            <a:extLst>
              <a:ext uri="{FF2B5EF4-FFF2-40B4-BE49-F238E27FC236}">
                <a16:creationId xmlns:a16="http://schemas.microsoft.com/office/drawing/2014/main" id="{97AB640D-2E1F-4E8D-9E37-673B9B4BDED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DE16EDAA-1DCE-4327-BC6B-1A210CBE9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6C199D01-F93E-43B4-BA5B-7657D42076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8C957DE-360D-4CDE-9684-7AC1E2A5B3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38F1A48-507A-4411-AC77-B097E396302C}"/>
              </a:ext>
            </a:extLst>
          </p:cNvPr>
          <p:cNvSpPr/>
          <p:nvPr/>
        </p:nvSpPr>
        <p:spPr>
          <a:xfrm>
            <a:off x="0" y="4371106"/>
            <a:ext cx="9144000" cy="77239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line dots">
            <a:extLst>
              <a:ext uri="{FF2B5EF4-FFF2-40B4-BE49-F238E27FC236}">
                <a16:creationId xmlns:a16="http://schemas.microsoft.com/office/drawing/2014/main" id="{B60EEDE6-6A24-47B3-BAD8-800BE8588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" y="-3593"/>
            <a:ext cx="9143241" cy="51506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logo SLAC">
            <a:extLst>
              <a:ext uri="{FF2B5EF4-FFF2-40B4-BE49-F238E27FC236}">
                <a16:creationId xmlns:a16="http://schemas.microsoft.com/office/drawing/2014/main" id="{84177F90-9617-48C0-B49A-909F84DB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22" y="4566851"/>
            <a:ext cx="2302770" cy="669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DE5936-B013-4B46-9373-49A4F0E55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217" y="402427"/>
            <a:ext cx="8008936" cy="1684736"/>
          </a:xfrm>
        </p:spPr>
        <p:txBody>
          <a:bodyPr/>
          <a:lstStyle>
            <a:lvl1pPr>
              <a:defRPr sz="43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Accelerator Systems – 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CCCD12A-BCC0-4D35-BE67-16D145B900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7059" y="2730334"/>
            <a:ext cx="7989890" cy="164078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05C4386-A3A3-4D9A-BA93-D0DDDAB9B0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7217" y="2066260"/>
            <a:ext cx="8008936" cy="4769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en-CA" sz="4200"/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2E04FC0-E355-4515-AB68-E1DE9A951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59" y="4566851"/>
            <a:ext cx="2209803" cy="32419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5061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7650"/>
            <a:ext cx="314729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4572000"/>
            <a:ext cx="2765528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2734627"/>
            <a:ext cx="5480050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7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4647046"/>
            <a:ext cx="584812" cy="375011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67170"/>
            <a:ext cx="95250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4672929"/>
            <a:ext cx="952500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" y="59557"/>
            <a:ext cx="6137377" cy="9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6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2907507"/>
            <a:ext cx="2524389" cy="550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3432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386012"/>
            <a:ext cx="7989887" cy="198939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2768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693194"/>
            <a:ext cx="907882" cy="58217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4" y="2760006"/>
            <a:ext cx="1223871" cy="4274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3398711"/>
            <a:ext cx="1792224" cy="242601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3285679"/>
            <a:ext cx="1952624" cy="457646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1" y="3278982"/>
            <a:ext cx="775963" cy="566059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0567"/>
            <a:ext cx="5349126" cy="8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EB4E1098-70CA-454F-95D2-FD6FBF08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98468DBE-F444-447E-9E5B-DAF5785EF0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D534CA-47A8-45D1-B435-1DA527FAD387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823E0E-EFB3-40EE-AF50-8B42733367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9D7E470-75C2-49B7-BFAA-8ABB7477C1C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932688"/>
            <a:ext cx="8108954" cy="3799139"/>
          </a:xfrm>
        </p:spPr>
        <p:txBody>
          <a:bodyPr/>
          <a:lstStyle>
            <a:lvl1pP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6BBBDCCF-CA7D-4780-8EAD-1656F5FD91B7}"/>
              </a:ext>
            </a:extLst>
          </p:cNvPr>
          <p:cNvSpPr txBox="1"/>
          <p:nvPr/>
        </p:nvSpPr>
        <p:spPr>
          <a:xfrm>
            <a:off x="377080" y="4883654"/>
            <a:ext cx="8176372" cy="2026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LCLS-II-HE Phase Shifter, FDR May 26</a:t>
            </a:r>
            <a:r>
              <a:rPr lang="en-US" sz="800" b="0" i="0" u="none" strike="noStrike" kern="1200" cap="none" spc="0" baseline="30000" dirty="0">
                <a:solidFill>
                  <a:srgbClr val="000000"/>
                </a:solidFill>
                <a:uFillTx/>
                <a:latin typeface="Calibri"/>
              </a:rPr>
              <a:t>th</a:t>
            </a:r>
            <a:r>
              <a:rPr lang="en-US" sz="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2022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7761A9-30CC-8E3D-B526-73C221309D0B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32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7650"/>
            <a:ext cx="314729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4572000"/>
            <a:ext cx="2765528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2734627"/>
            <a:ext cx="5480050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7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4647046"/>
            <a:ext cx="584812" cy="375011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67170"/>
            <a:ext cx="95250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4672929"/>
            <a:ext cx="952500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" y="59557"/>
            <a:ext cx="6137377" cy="9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6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0BC6A2A-D879-41B8-9B06-D6038105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1B049DE6-AB9A-4718-A897-B5828F8A56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D968B0-75D9-458E-B84B-7D4CF2C695A1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F9B59-F7D0-4690-9AB0-0DC22D138C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596D5-A21D-B5C7-406E-F1320FB51AF5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74E990F-CE4C-76D1-D1D1-067011550C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154458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5BBF8A88-49D2-4893-A1FE-CCAF27D39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653A27F9-C139-497E-B715-0BF9BAE6C3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2AC3FB-CED3-413D-8685-C5E26172324E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1FAD7-D49B-4728-AD87-3BB51E65A2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398B87F-5DAD-46D5-91C8-B68B8C3FFE8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932688"/>
            <a:ext cx="3886200" cy="3799139"/>
          </a:xfrm>
        </p:spPr>
        <p:txBody>
          <a:bodyPr/>
          <a:lstStyle>
            <a:lvl1pP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CECF95F-047E-479B-B3E4-6CA1686E9B6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48196" y="939545"/>
            <a:ext cx="3886200" cy="3799139"/>
          </a:xfrm>
        </p:spPr>
        <p:txBody>
          <a:bodyPr/>
          <a:lstStyle>
            <a:lvl1pP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6C8BE4-5AB1-13BB-9C08-492B78D86734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F7B0E40-964B-90E2-03EF-C6FA2E115C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229795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AD74F8C9-E945-45CC-A485-942495F6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D0F92B5-148F-45BA-921A-CE29C5E0A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E4FCFF-FB91-49B7-B37A-A325E440EE8B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37865-7F7A-4393-8A21-8C072CB5DD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544B34-B93D-4DFF-87A0-1CE39EC39A3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646490" y="939545"/>
            <a:ext cx="2442344" cy="18608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CA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A58F239-11F6-4CAE-BA06-F70F6B4A3DA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646490" y="2914650"/>
            <a:ext cx="2442344" cy="18240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CA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8320A12-85D3-41FC-B205-CD77C4020D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42956" y="932688"/>
            <a:ext cx="2442344" cy="37991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6347D-0816-434A-B873-39E7C17A892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932688"/>
            <a:ext cx="3013076" cy="37991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53FA7B-E1F0-AC4F-7159-C5600105BB63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531A9D5-9CE9-CB4C-E91F-F035007DF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126495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03532EC-AE52-4320-836A-F883F8CD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2FC7DE4E-3217-431C-ABD8-D7002B995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B91ED-CC1E-44BD-8911-020D60E6208C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5269F5-5A9F-4E18-B9C7-951BE4F7E2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hart Placeholder 2">
            <a:extLst>
              <a:ext uri="{FF2B5EF4-FFF2-40B4-BE49-F238E27FC236}">
                <a16:creationId xmlns:a16="http://schemas.microsoft.com/office/drawing/2014/main" id="{D838DE59-AFC8-44FE-921E-414882A27BA5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6007095" y="932688"/>
            <a:ext cx="2667003" cy="37991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chart</a:t>
            </a:r>
            <a:endParaRPr lang="en-CA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10041C6-A250-4292-9247-34B47CBD468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932688"/>
            <a:ext cx="5484808" cy="37991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2A77A4-DD10-D1E7-DA4B-B43531E4B65F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B602208-69FA-B343-55A4-A90CDFC94F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72289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A58E146-1E38-4A61-9B83-6D464E08CD6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5143499"/>
          </a:xfrm>
        </p:spPr>
        <p:txBody>
          <a:bodyPr lIns="431999"/>
          <a:lstStyle>
            <a:lvl1pPr>
              <a:defRPr lang="en-CA" b="1">
                <a:solidFill>
                  <a:srgbClr val="FF0000"/>
                </a:solidFill>
              </a:defRPr>
            </a:lvl1pPr>
          </a:lstStyle>
          <a:p>
            <a:pPr lvl="0"/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r>
              <a:rPr lang="en-CA"/>
              <a:t>***INSTRUCTIONS ON HOW TO APPLY IMAGE MASKING TO SLIDE LAYOUT***</a:t>
            </a:r>
            <a:br>
              <a:rPr lang="en-CA"/>
            </a:br>
            <a:r>
              <a:rPr lang="en-CA"/>
              <a:t>STEP 1: Click icon to insert image</a:t>
            </a:r>
            <a:br>
              <a:rPr lang="en-CA"/>
            </a:br>
            <a:r>
              <a:rPr lang="en-CA"/>
              <a:t>STEP 2: Once image is inserted, right-click image, and choose ‘Send to Back’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A853997-4746-4AF5-80AD-1E89764AD5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B5FF8A9-1107-5F7A-36D2-1D2ECE24721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214068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5" b="51513"/>
          <a:stretch/>
        </p:blipFill>
        <p:spPr>
          <a:xfrm>
            <a:off x="6917902" y="2666615"/>
            <a:ext cx="2166310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83F41A-623A-084A-9B29-C305AC8E2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172" y="3257550"/>
            <a:ext cx="2138948" cy="45720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0186546-5EC2-1D4D-9986-0160DB051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162" y="4163266"/>
            <a:ext cx="1666596" cy="914400"/>
          </a:xfrm>
          <a:prstGeom prst="rect">
            <a:avLst/>
          </a:prstGeom>
        </p:spPr>
      </p:pic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646CF95-F868-6946-BAD5-A3F07EEAA2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17" y="3943350"/>
            <a:ext cx="888076" cy="1134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DD957F-1939-924C-8662-853791B9DB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03"/>
          <a:stretch>
            <a:fillRect/>
          </a:stretch>
        </p:blipFill>
        <p:spPr>
          <a:xfrm>
            <a:off x="5525058" y="3867150"/>
            <a:ext cx="2293743" cy="640080"/>
          </a:xfrm>
          <a:custGeom>
            <a:avLst/>
            <a:gdLst>
              <a:gd name="connsiteX0" fmla="*/ 555660 w 2842031"/>
              <a:gd name="connsiteY0" fmla="*/ 0 h 793082"/>
              <a:gd name="connsiteX1" fmla="*/ 2842031 w 2842031"/>
              <a:gd name="connsiteY1" fmla="*/ 0 h 793082"/>
              <a:gd name="connsiteX2" fmla="*/ 2842031 w 2842031"/>
              <a:gd name="connsiteY2" fmla="*/ 793082 h 793082"/>
              <a:gd name="connsiteX3" fmla="*/ 0 w 2842031"/>
              <a:gd name="connsiteY3" fmla="*/ 793082 h 793082"/>
              <a:gd name="connsiteX4" fmla="*/ 0 w 2842031"/>
              <a:gd name="connsiteY4" fmla="*/ 425651 h 79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2031" h="793082">
                <a:moveTo>
                  <a:pt x="555660" y="0"/>
                </a:moveTo>
                <a:lnTo>
                  <a:pt x="2842031" y="0"/>
                </a:lnTo>
                <a:lnTo>
                  <a:pt x="2842031" y="793082"/>
                </a:lnTo>
                <a:lnTo>
                  <a:pt x="0" y="793082"/>
                </a:lnTo>
                <a:lnTo>
                  <a:pt x="0" y="425651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2FB9E8-8F40-DA46-B238-4124F66A56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7" y="279400"/>
            <a:ext cx="5029200" cy="1429757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E0426B28-07B6-DC41-9FD0-869E6C349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1885950"/>
            <a:ext cx="9188764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sz="3200" dirty="0"/>
              <a:t>Title</a:t>
            </a:r>
            <a:endParaRPr lang="en-CA" sz="4267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C06C237-108A-5B46-8105-25E7D16D6F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82725"/>
            <a:ext cx="5562600" cy="772393"/>
          </a:xfrm>
        </p:spPr>
        <p:txBody>
          <a:bodyPr vert="horz" lIns="0" tIns="0" rIns="0" bIns="0" rtlCol="0" anchor="t">
            <a:noAutofit/>
          </a:bodyPr>
          <a:lstStyle>
            <a:lvl1pPr>
              <a:spcAft>
                <a:spcPts val="0"/>
              </a:spcAft>
              <a:defRPr sz="1400"/>
            </a:lvl1pPr>
          </a:lstStyle>
          <a:p>
            <a:r>
              <a:rPr lang="en-US" sz="1200" dirty="0"/>
              <a:t>Name, Position</a:t>
            </a:r>
          </a:p>
          <a:p>
            <a:r>
              <a:rPr lang="en-CA" sz="1200" dirty="0"/>
              <a:t>Meeting</a:t>
            </a:r>
          </a:p>
          <a:p>
            <a:r>
              <a:rPr lang="en-CA" sz="12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0438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2907507"/>
            <a:ext cx="2524389" cy="550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3432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386012"/>
            <a:ext cx="7989887" cy="198939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2768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693194"/>
            <a:ext cx="907882" cy="58217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4" y="2760006"/>
            <a:ext cx="1223871" cy="4274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3398711"/>
            <a:ext cx="1792224" cy="242601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3285679"/>
            <a:ext cx="1952624" cy="457646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1" y="3278982"/>
            <a:ext cx="775963" cy="566059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0567"/>
            <a:ext cx="5349126" cy="8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DD104-9600-4038-9B58-F0F294A328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823" y="96816"/>
            <a:ext cx="8103568" cy="564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18428-4948-4098-A618-8F6C7336B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" y="932688"/>
            <a:ext cx="8109923" cy="3771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A520B3-970F-476F-AFD1-764ACFEF40F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66154" y="4738685"/>
            <a:ext cx="318933" cy="404814"/>
          </a:xfrm>
          <a:prstGeom prst="rect">
            <a:avLst/>
          </a:prstGeom>
          <a:noFill/>
          <a:ln>
            <a:noFill/>
          </a:ln>
        </p:spPr>
        <p:txBody>
          <a:bodyPr vert="horz" wrap="square" lIns="71999" tIns="57598" rIns="71999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23D4351C-A7F1-414F-9E10-FC1CDBA84BA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200" cap="none" spc="0" baseline="0">
          <a:solidFill>
            <a:srgbClr val="A4001D"/>
          </a:solidFill>
          <a:uFillTx/>
          <a:latin typeface="Arial" pitchFamily="34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20000"/>
        </a:lnSpc>
        <a:spcBef>
          <a:spcPts val="0"/>
        </a:spcBef>
        <a:spcAft>
          <a:spcPts val="300"/>
        </a:spcAft>
        <a:buNone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  <a:lvl2pPr marL="457200" marR="0" lvl="1" indent="-223835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Clr>
          <a:srgbClr val="A4001D"/>
        </a:buClr>
        <a:buSzPct val="12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2pPr>
      <a:lvl3pPr marL="690564" marR="0" lvl="2" indent="-233364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Clr>
          <a:srgbClr val="A4001D"/>
        </a:buClr>
        <a:buSzPct val="120000"/>
        <a:buFont typeface="Arial" pitchFamily="34"/>
        <a:buChar char="-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3pPr>
      <a:lvl4pPr marL="914400" marR="0" lvl="3" indent="-223835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Clr>
          <a:srgbClr val="A4001D"/>
        </a:buClr>
        <a:buSzPct val="12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4pPr>
      <a:lvl5pPr marL="1151997" marR="0" lvl="4" indent="-179999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Clr>
          <a:srgbClr val="A4001D"/>
        </a:buClr>
        <a:buSzPct val="120000"/>
        <a:buFont typeface="Arial" pitchFamily="34"/>
        <a:buChar char="-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1" r:id="rId8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225"/>
        </a:spcAft>
        <a:buClr>
          <a:schemeClr val="tx1"/>
        </a:buClr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67879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67879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08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225"/>
        </a:spcAft>
        <a:buClr>
          <a:schemeClr val="tx1"/>
        </a:buClr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67879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67879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08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39FD-AD1A-6674-5395-0B26365E529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5760" y="932688"/>
            <a:ext cx="5603719" cy="3771899"/>
          </a:xfrm>
        </p:spPr>
        <p:txBody>
          <a:bodyPr/>
          <a:lstStyle/>
          <a:p>
            <a:r>
              <a:rPr lang="en-US" sz="2600" b="1" dirty="0">
                <a:latin typeface="Arial"/>
                <a:cs typeface="Arial"/>
              </a:rPr>
              <a:t>LESA for HEP, </a:t>
            </a:r>
            <a:r>
              <a:rPr lang="en-US" sz="2600" b="1" dirty="0"/>
              <a:t>photon science, fusion energy, and security</a:t>
            </a:r>
            <a:r>
              <a:rPr lang="en-US" sz="2600" b="1" dirty="0">
                <a:latin typeface="Arial"/>
                <a:cs typeface="Arial"/>
              </a:rPr>
              <a:t> </a:t>
            </a:r>
          </a:p>
          <a:p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Chris Kenney</a:t>
            </a:r>
          </a:p>
          <a:p>
            <a:r>
              <a:rPr lang="en-US" sz="2000" b="1" dirty="0">
                <a:latin typeface="Arial"/>
                <a:cs typeface="Arial"/>
              </a:rPr>
              <a:t>Sept 5, 2025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80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B8117-DD44-B96D-8C46-22236710A16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72148-1017-14E1-8C8D-DFB51AFA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E58EC4-CF46-5B67-293D-4E238458AC93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Irradiations</a:t>
            </a:r>
          </a:p>
          <a:p>
            <a:pPr fontAlgn="auto">
              <a:lnSpc>
                <a:spcPct val="110000"/>
              </a:lnSpc>
            </a:pPr>
            <a:endParaRPr lang="en-US" dirty="0"/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Ideally with the ability to bias or operate devices during exposures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~ </a:t>
            </a:r>
            <a:r>
              <a:rPr lang="en-US" dirty="0" err="1">
                <a:cs typeface="Arial" pitchFamily="34" charset="0"/>
              </a:rPr>
              <a:t>Mrad</a:t>
            </a:r>
            <a:r>
              <a:rPr lang="en-US" dirty="0">
                <a:cs typeface="Arial" pitchFamily="34" charset="0"/>
              </a:rPr>
              <a:t> per hour silicon equivalent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Sled/trolley (remotely controlled) for timed insertion of devices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Sensors, ASICs, materials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Damage tolerance characterization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Damage physics studies</a:t>
            </a:r>
          </a:p>
        </p:txBody>
      </p:sp>
    </p:spTree>
    <p:extLst>
      <p:ext uri="{BB962C8B-B14F-4D97-AF65-F5344CB8AC3E}">
        <p14:creationId xmlns:p14="http://schemas.microsoft.com/office/powerpoint/2010/main" val="169753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9C09A-E09D-C4B6-92CE-F2DBC1FEA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1FCFC4-86A2-D708-1C1A-AFF01696355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DAA672-1C4D-731A-EEB8-28DA3196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2C572E-255E-A5E7-CFF6-845692D3551F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Timing</a:t>
            </a:r>
          </a:p>
          <a:p>
            <a:pPr fontAlgn="auto">
              <a:lnSpc>
                <a:spcPct val="110000"/>
              </a:lnSpc>
            </a:pPr>
            <a:endParaRPr lang="en-US" dirty="0"/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Currently have 6.25 </a:t>
            </a:r>
            <a:r>
              <a:rPr lang="en-US" dirty="0" err="1">
                <a:cs typeface="Arial" pitchFamily="34" charset="0"/>
              </a:rPr>
              <a:t>ps</a:t>
            </a:r>
            <a:r>
              <a:rPr lang="en-US" dirty="0">
                <a:cs typeface="Arial" pitchFamily="34" charset="0"/>
              </a:rPr>
              <a:t> TDC ASICs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Will couple to LGAD arrays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Few electrons / bunch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Bunch lengths ~1 </a:t>
            </a:r>
            <a:r>
              <a:rPr lang="en-US" dirty="0" err="1">
                <a:cs typeface="Arial" pitchFamily="34" charset="0"/>
              </a:rPr>
              <a:t>ps</a:t>
            </a: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a MIP deposits a somewhat random amount of ionization signal in semiconductors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An x-ray generates a well-known signal with much less uncertainty than a MIP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-&gt; High bunch charge</a:t>
            </a:r>
          </a:p>
        </p:txBody>
      </p:sp>
    </p:spTree>
    <p:extLst>
      <p:ext uri="{BB962C8B-B14F-4D97-AF65-F5344CB8AC3E}">
        <p14:creationId xmlns:p14="http://schemas.microsoft.com/office/powerpoint/2010/main" val="302937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6AC0D-A299-9226-5F4B-D038C9F41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4C7FA-6A9F-42AF-A830-7394990D9ED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3FF7B-5F7B-F6B2-E6B0-F2F3721D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496495-1551-9F87-F86D-BDF3F4A63376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Fast Spectroscopy</a:t>
            </a:r>
          </a:p>
          <a:p>
            <a:pPr fontAlgn="auto">
              <a:lnSpc>
                <a:spcPct val="110000"/>
              </a:lnSpc>
            </a:pPr>
            <a:endParaRPr lang="en-US" dirty="0"/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Measure x-ray spectrum as target evolves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Desire 4 to 32 images with 1-5 </a:t>
            </a:r>
            <a:r>
              <a:rPr lang="en-US" dirty="0" err="1">
                <a:cs typeface="Arial" pitchFamily="34" charset="0"/>
              </a:rPr>
              <a:t>ps</a:t>
            </a:r>
            <a:r>
              <a:rPr lang="en-US" dirty="0">
                <a:cs typeface="Arial" pitchFamily="34" charset="0"/>
              </a:rPr>
              <a:t> exposures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 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Bunch lengths ~1 </a:t>
            </a:r>
            <a:r>
              <a:rPr lang="en-US" dirty="0" err="1">
                <a:cs typeface="Arial" pitchFamily="34" charset="0"/>
              </a:rPr>
              <a:t>ps</a:t>
            </a: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Bunch charge as high as feasible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Rep rate 1-1,000 Hz</a:t>
            </a:r>
          </a:p>
        </p:txBody>
      </p:sp>
    </p:spTree>
    <p:extLst>
      <p:ext uri="{BB962C8B-B14F-4D97-AF65-F5344CB8AC3E}">
        <p14:creationId xmlns:p14="http://schemas.microsoft.com/office/powerpoint/2010/main" val="228087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31BDC-B61E-C963-FE8B-8B9197A4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D63FD-8C16-637A-EC76-D89A4696EBD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80267-5CA6-63F1-4368-8AEFEE3B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037839-C1CD-C5F8-4132-865C4C3D0B44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Fast Radiography</a:t>
            </a:r>
          </a:p>
          <a:p>
            <a:pPr fontAlgn="auto">
              <a:lnSpc>
                <a:spcPct val="110000"/>
              </a:lnSpc>
            </a:pPr>
            <a:endParaRPr lang="en-US" dirty="0"/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Record x-ray absorption image with short exposure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 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Bunch lengths ~5 </a:t>
            </a:r>
            <a:r>
              <a:rPr lang="en-US" dirty="0" err="1">
                <a:cs typeface="Arial" pitchFamily="34" charset="0"/>
              </a:rPr>
              <a:t>ps</a:t>
            </a: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Bunch charge as high as feasible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Rep rate 1-1,000 Hz</a:t>
            </a:r>
          </a:p>
        </p:txBody>
      </p:sp>
    </p:spTree>
    <p:extLst>
      <p:ext uri="{BB962C8B-B14F-4D97-AF65-F5344CB8AC3E}">
        <p14:creationId xmlns:p14="http://schemas.microsoft.com/office/powerpoint/2010/main" val="117637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9BF25-D6D1-DF74-1C7A-C08DB7B07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8D4BD-9371-45CB-34BA-940B44BC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Security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B176B-362B-371A-2B60-2F1D9CB2D3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9B39E-2506-ADDB-DA6B-3FAC107DB775}"/>
              </a:ext>
            </a:extLst>
          </p:cNvPr>
          <p:cNvSpPr txBox="1"/>
          <p:nvPr/>
        </p:nvSpPr>
        <p:spPr>
          <a:xfrm>
            <a:off x="586672" y="1244150"/>
            <a:ext cx="759842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Emilio will cover in more detail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But one project needs to image 50-70 keV photons that arrive in ~</a:t>
            </a:r>
            <a:r>
              <a:rPr lang="en-US" dirty="0" err="1">
                <a:cs typeface="Arial"/>
              </a:rPr>
              <a:t>ps</a:t>
            </a:r>
            <a:r>
              <a:rPr lang="en-US" dirty="0">
                <a:cs typeface="Arial"/>
              </a:rPr>
              <a:t> long pulses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Using LESA with foils could mimic the planned source. 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Possibly in combination with novel x-ray optics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Radiation damage studies</a:t>
            </a:r>
          </a:p>
          <a:p>
            <a:r>
              <a:rPr lang="en-US" dirty="0" err="1">
                <a:cs typeface="Arial"/>
              </a:rPr>
              <a:t>Radiovoltaics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31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4584-ABF9-DACF-4583-196902FEA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0746E1-81FE-EC32-4B73-D9F5CF1FD26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0BBD5A-DA81-5CD5-3607-3FDCA3C3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Science - LCLS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8EC9C2-0BBB-C11F-39E1-8335C4C24A84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XFELs are pulsed synchronous sources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Sealed sources and most x-ray tubes are continuous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synchrotrons are essentially continuous or tend to have a fixed bunch spacing in practice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XFEL beam time is over subscribed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A pulsed, </a:t>
            </a:r>
            <a:r>
              <a:rPr lang="en-US" dirty="0" err="1">
                <a:cs typeface="Arial" pitchFamily="34" charset="0"/>
              </a:rPr>
              <a:t>ps</a:t>
            </a:r>
            <a:r>
              <a:rPr lang="en-US" dirty="0">
                <a:cs typeface="Arial" pitchFamily="34" charset="0"/>
              </a:rPr>
              <a:t>-level, synchronous radiation source would be generally useful for instrumentation development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GeV electrons aren’t x-rays but one can pretend</a:t>
            </a:r>
          </a:p>
        </p:txBody>
      </p:sp>
    </p:spTree>
    <p:extLst>
      <p:ext uri="{BB962C8B-B14F-4D97-AF65-F5344CB8AC3E}">
        <p14:creationId xmlns:p14="http://schemas.microsoft.com/office/powerpoint/2010/main" val="374377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D09B5-02B7-2FE1-CB48-2BC0CCC9E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6BB43-E0C6-38DE-0565-B0645110A5A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8D3F4C-1716-101A-A3DD-A808F8CB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LESA -&gt; poor scientist’s LCLS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542726-03AE-B5A5-A9D2-327FB077FE1D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Set of thin foils along electron beam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Generate bremsstrahlung 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Generate fluorescence photons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Can select fluorescence photon energy by picking the right element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Can use filters to modify the spectrum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Can modulate photon generation via foil thickness or bunch charge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825BC-3A8A-F979-F46C-0F8B0DC777CD}"/>
              </a:ext>
            </a:extLst>
          </p:cNvPr>
          <p:cNvSpPr/>
          <p:nvPr/>
        </p:nvSpPr>
        <p:spPr>
          <a:xfrm>
            <a:off x="9844382" y="4343397"/>
            <a:ext cx="45719" cy="685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8F7FA-9478-C2F7-295E-A5CD1580B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A0A61B-14A6-1BEB-15F3-F4319F6EA05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C5E187-C335-4D39-9E6C-AD9683FE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LESA -&gt; poor scientist’s LCLS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BD03C3-38D2-0FA2-80E3-B3B2D472327C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258826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Can create a set of photon pulses with predetermined temporal separation by varying the foil spacing and DUT geometry</a:t>
            </a:r>
          </a:p>
          <a:p>
            <a:pPr fontAlgn="auto">
              <a:lnSpc>
                <a:spcPct val="110000"/>
              </a:lnSpc>
            </a:pPr>
            <a:endParaRPr lang="en-US" b="1" dirty="0"/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1 mm =~ 3 </a:t>
            </a:r>
            <a:r>
              <a:rPr lang="en-US" dirty="0" err="1">
                <a:cs typeface="Arial" pitchFamily="34" charset="0"/>
              </a:rPr>
              <a:t>ps</a:t>
            </a:r>
            <a:r>
              <a:rPr lang="en-US" dirty="0">
                <a:cs typeface="Arial" pitchFamily="34" charset="0"/>
              </a:rPr>
              <a:t> – trivial foil set assembly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Allows sampling from ~1ns down to sub-</a:t>
            </a:r>
            <a:r>
              <a:rPr lang="en-US" dirty="0" err="1">
                <a:cs typeface="Arial" pitchFamily="34" charset="0"/>
              </a:rPr>
              <a:t>ps</a:t>
            </a:r>
            <a:r>
              <a:rPr lang="en-US" dirty="0">
                <a:cs typeface="Arial" pitchFamily="34" charset="0"/>
              </a:rPr>
              <a:t> spacings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5 micron foils with 100 micron spacing could generate a set of 100, 100-fs long pulses within a cm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D028C-207F-8BA5-A82A-7A0D42FF4BFF}"/>
              </a:ext>
            </a:extLst>
          </p:cNvPr>
          <p:cNvSpPr/>
          <p:nvPr/>
        </p:nvSpPr>
        <p:spPr>
          <a:xfrm rot="1394527">
            <a:off x="1433715" y="3886201"/>
            <a:ext cx="159585" cy="6857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72EA1-5950-C12B-2DA8-B8C66ADED4D1}"/>
              </a:ext>
            </a:extLst>
          </p:cNvPr>
          <p:cNvSpPr/>
          <p:nvPr/>
        </p:nvSpPr>
        <p:spPr>
          <a:xfrm rot="1394527">
            <a:off x="3625037" y="3886200"/>
            <a:ext cx="45719" cy="685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91F1F3-3824-2492-7077-041007CA916A}"/>
              </a:ext>
            </a:extLst>
          </p:cNvPr>
          <p:cNvSpPr/>
          <p:nvPr/>
        </p:nvSpPr>
        <p:spPr>
          <a:xfrm rot="1394527">
            <a:off x="4356484" y="3886201"/>
            <a:ext cx="45719" cy="6857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F74AB-570F-D5C5-F84D-BD33EE555944}"/>
              </a:ext>
            </a:extLst>
          </p:cNvPr>
          <p:cNvSpPr/>
          <p:nvPr/>
        </p:nvSpPr>
        <p:spPr>
          <a:xfrm rot="1394527">
            <a:off x="5727940" y="3886200"/>
            <a:ext cx="158507" cy="685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939C1F-0BE1-507E-689B-375A1E64E557}"/>
              </a:ext>
            </a:extLst>
          </p:cNvPr>
          <p:cNvSpPr/>
          <p:nvPr/>
        </p:nvSpPr>
        <p:spPr>
          <a:xfrm rot="1394527">
            <a:off x="7324972" y="3886200"/>
            <a:ext cx="45719" cy="685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42544-EF39-4FE7-2AD5-84D881115439}"/>
              </a:ext>
            </a:extLst>
          </p:cNvPr>
          <p:cNvSpPr/>
          <p:nvPr/>
        </p:nvSpPr>
        <p:spPr>
          <a:xfrm>
            <a:off x="9844382" y="4343397"/>
            <a:ext cx="45719" cy="685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0C902A-39A3-1C71-22BB-290EACBD442F}"/>
              </a:ext>
            </a:extLst>
          </p:cNvPr>
          <p:cNvCxnSpPr/>
          <p:nvPr/>
        </p:nvCxnSpPr>
        <p:spPr>
          <a:xfrm flipH="1" flipV="1">
            <a:off x="731520" y="4152900"/>
            <a:ext cx="7917180" cy="68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42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B10B-B996-80F6-8C46-F500C4D2D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34A6FA-86DF-3E60-293A-6D1151F1707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E32ACE-CC1E-A396-C6ED-7C1BBBE2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LESA -&gt; poor scientist’s LCLS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3F855A-BD30-C92B-E1F6-63D0A924DD5E}"/>
              </a:ext>
            </a:extLst>
          </p:cNvPr>
          <p:cNvSpPr/>
          <p:nvPr/>
        </p:nvSpPr>
        <p:spPr>
          <a:xfrm>
            <a:off x="9844382" y="4343397"/>
            <a:ext cx="45719" cy="685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aph of a graph showing a graph of a nuclear reactor&#10;&#10;AI-generated content may be incorrect.">
            <a:extLst>
              <a:ext uri="{FF2B5EF4-FFF2-40B4-BE49-F238E27FC236}">
                <a16:creationId xmlns:a16="http://schemas.microsoft.com/office/drawing/2014/main" id="{BE61BEA0-5DB1-934F-2CAC-3CD149028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23" y="953674"/>
            <a:ext cx="5309998" cy="40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21E42-AA10-2F63-DE26-3CFF990D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3F7C-29C7-F631-56A9-E9E59B2BECB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3DF58-28B7-1778-63CA-F0913093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LESA -&gt; poor scientist’s LCLS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426DCC-0436-0EBE-D5A7-610B7235AA15}"/>
              </a:ext>
            </a:extLst>
          </p:cNvPr>
          <p:cNvSpPr/>
          <p:nvPr/>
        </p:nvSpPr>
        <p:spPr>
          <a:xfrm>
            <a:off x="9844382" y="4343397"/>
            <a:ext cx="45719" cy="685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graph showing a graph of a graph&#10;&#10;AI-generated content may be incorrect.">
            <a:extLst>
              <a:ext uri="{FF2B5EF4-FFF2-40B4-BE49-F238E27FC236}">
                <a16:creationId xmlns:a16="http://schemas.microsoft.com/office/drawing/2014/main" id="{5A2026AE-A9BB-3886-87DA-38B933D60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1" y="874084"/>
            <a:ext cx="5384900" cy="42694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8DBCDB-3CDB-DF94-EEA2-0827E78B9B7E}"/>
              </a:ext>
            </a:extLst>
          </p:cNvPr>
          <p:cNvSpPr txBox="1"/>
          <p:nvPr/>
        </p:nvSpPr>
        <p:spPr>
          <a:xfrm>
            <a:off x="6519233" y="1234083"/>
            <a:ext cx="2156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1-2 percent electron-to-x-ray generation ratio</a:t>
            </a:r>
          </a:p>
          <a:p>
            <a:endParaRPr lang="en-US" dirty="0"/>
          </a:p>
          <a:p>
            <a:r>
              <a:rPr lang="en-US" dirty="0"/>
              <a:t>So, 20 </a:t>
            </a:r>
            <a:r>
              <a:rPr lang="en-US" dirty="0" err="1"/>
              <a:t>pC</a:t>
            </a:r>
            <a:r>
              <a:rPr lang="en-US" dirty="0"/>
              <a:t> would produce about 1x10^6 fluorescence x-rays per foil into 4Pi</a:t>
            </a:r>
          </a:p>
        </p:txBody>
      </p:sp>
    </p:spTree>
    <p:extLst>
      <p:ext uri="{BB962C8B-B14F-4D97-AF65-F5344CB8AC3E}">
        <p14:creationId xmlns:p14="http://schemas.microsoft.com/office/powerpoint/2010/main" val="67573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7ECFE-E29E-B51D-1333-9B9494BB7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F8763-6D7C-3CE4-8C2F-5EA19B82F9D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A24DEF-A63F-B552-7770-61150965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LESA -&gt; poor scientist’s LCLS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3E431-388A-3B2F-8399-8F349CAABC32}"/>
              </a:ext>
            </a:extLst>
          </p:cNvPr>
          <p:cNvSpPr/>
          <p:nvPr/>
        </p:nvSpPr>
        <p:spPr>
          <a:xfrm>
            <a:off x="9844382" y="4343397"/>
            <a:ext cx="45719" cy="685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showing a graph of electrons&#10;&#10;AI-generated content may be incorrect.">
            <a:extLst>
              <a:ext uri="{FF2B5EF4-FFF2-40B4-BE49-F238E27FC236}">
                <a16:creationId xmlns:a16="http://schemas.microsoft.com/office/drawing/2014/main" id="{84DA17C5-4280-14DA-7A63-3BBC74D35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3" y="962338"/>
            <a:ext cx="5404402" cy="4181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8877CE-2FD4-A2F8-A153-61CBEECCA487}"/>
              </a:ext>
            </a:extLst>
          </p:cNvPr>
          <p:cNvSpPr txBox="1"/>
          <p:nvPr/>
        </p:nvSpPr>
        <p:spPr>
          <a:xfrm>
            <a:off x="5856225" y="1510439"/>
            <a:ext cx="289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span energies from carbon to uranium</a:t>
            </a:r>
          </a:p>
          <a:p>
            <a:endParaRPr lang="en-US" dirty="0"/>
          </a:p>
          <a:p>
            <a:r>
              <a:rPr lang="en-US" dirty="0"/>
              <a:t>Would need vacuum for soft x-rays</a:t>
            </a:r>
          </a:p>
        </p:txBody>
      </p:sp>
    </p:spTree>
    <p:extLst>
      <p:ext uri="{BB962C8B-B14F-4D97-AF65-F5344CB8AC3E}">
        <p14:creationId xmlns:p14="http://schemas.microsoft.com/office/powerpoint/2010/main" val="173374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0BD67-A89A-DCFC-333E-FA919D88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497432-02E8-7787-5DB6-7009F2EF58F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511B77-3061-A02D-9729-6B14D7C4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Science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0CA216-F021-CAA1-ED57-6E84B0CE01EC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Momentum Spectrometers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Photon-molecule collisions 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Reconstruct original molecular state by recording trajectories of electrons and ions in magnetic fields – typical energies 10s-100s of eV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Currently at 100 </a:t>
            </a:r>
            <a:r>
              <a:rPr lang="en-US" dirty="0" err="1">
                <a:cs typeface="Arial" pitchFamily="34" charset="0"/>
              </a:rPr>
              <a:t>ps</a:t>
            </a:r>
            <a:r>
              <a:rPr lang="en-US" dirty="0">
                <a:cs typeface="Arial" pitchFamily="34" charset="0"/>
              </a:rPr>
              <a:t> resolution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In future would benefit from 10ps 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Bunch lengths ~5 </a:t>
            </a:r>
            <a:r>
              <a:rPr lang="en-US" dirty="0" err="1">
                <a:cs typeface="Arial" pitchFamily="34" charset="0"/>
              </a:rPr>
              <a:t>ps</a:t>
            </a: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Bunch charge of a few to 1,000s of electrons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Or high bunch charge and convert to photons using  Ti foil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Rep rate 1 kHz to 1 MHz</a:t>
            </a:r>
          </a:p>
        </p:txBody>
      </p:sp>
    </p:spTree>
    <p:extLst>
      <p:ext uri="{BB962C8B-B14F-4D97-AF65-F5344CB8AC3E}">
        <p14:creationId xmlns:p14="http://schemas.microsoft.com/office/powerpoint/2010/main" val="404922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E10F9-B6C1-30D2-F6B3-E44FDE348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38C09B-2BCA-7286-D22D-0776C2AE55E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6A0B3F-4AA2-66F8-8F5A-F4191027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Science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800C21-C3E9-AFEE-A7ED-7B20495BDDBD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b="1" dirty="0"/>
              <a:t>X-ray Photo-Correlation Spectroscopy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Speckle patterns 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Time resolved</a:t>
            </a: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Sparse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Can mimic speckles of 1, 2, 3, 4 and 5 photons by having 5 foils with K-lines that are multiples of the photon energy of interest</a:t>
            </a:r>
          </a:p>
          <a:p>
            <a:pPr fontAlgn="auto"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Bunch charge 10-100 </a:t>
            </a:r>
            <a:r>
              <a:rPr lang="en-US" dirty="0" err="1">
                <a:cs typeface="Arial" pitchFamily="34" charset="0"/>
              </a:rPr>
              <a:t>pC</a:t>
            </a:r>
            <a:endParaRPr lang="en-US" dirty="0">
              <a:cs typeface="Arial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Rep rate 1 MHz</a:t>
            </a:r>
          </a:p>
        </p:txBody>
      </p:sp>
    </p:spTree>
    <p:extLst>
      <p:ext uri="{BB962C8B-B14F-4D97-AF65-F5344CB8AC3E}">
        <p14:creationId xmlns:p14="http://schemas.microsoft.com/office/powerpoint/2010/main" val="26555790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86A7A60153D40B3594C120BB27C8A" ma:contentTypeVersion="40" ma:contentTypeDescription="Create a new document." ma:contentTypeScope="" ma:versionID="ed08056a04dad79b97dcd068f3756be2">
  <xsd:schema xmlns:xsd="http://www.w3.org/2001/XMLSchema" xmlns:xs="http://www.w3.org/2001/XMLSchema" xmlns:p="http://schemas.microsoft.com/office/2006/metadata/properties" xmlns:ns2="4a32dbf0-ae13-4952-9a16-3b68ad345399" xmlns:ns3="891c90e7-7d13-43f3-b940-a07d68e13b76" xmlns:ns4="e30fdc5b-3d3e-4f3c-9eae-a9d270887709" xmlns:ns5="http://schemas.microsoft.com/sharepoint/v4" targetNamespace="http://schemas.microsoft.com/office/2006/metadata/properties" ma:root="true" ma:fieldsID="42bb9a1c2b912a8ed6dfe7fd749c94c9" ns2:_="" ns3:_="" ns4:_="" ns5:_="">
    <xsd:import namespace="4a32dbf0-ae13-4952-9a16-3b68ad345399"/>
    <xsd:import namespace="891c90e7-7d13-43f3-b940-a07d68e13b76"/>
    <xsd:import namespace="e30fdc5b-3d3e-4f3c-9eae-a9d27088770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Current_x0020_Release_x0020_Revision" minOccurs="0"/>
                <xsd:element ref="ns2:Originator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5:IconOverlay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2dbf0-ae13-4952-9a16-3b68ad345399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4" nillable="true" ma:displayName="Legacy Document Number" ma:description="" ma:indexed="true" ma:internalName="Legacy_x0020_Document_x0020_Number" ma:readOnly="false">
      <xsd:simpleType>
        <xsd:restriction base="dms:Text">
          <xsd:maxLength value="25"/>
        </xsd:restriction>
      </xsd:simpleType>
    </xsd:element>
    <xsd:element name="Current_x0020_Release_x0020_Revision" ma:index="5" nillable="true" ma:displayName="Current Released Revision" ma:description="" ma:internalName="Current_x0020_Release_x0020_Revision" ma:readOnly="false">
      <xsd:simpleType>
        <xsd:restriction base="dms:Text">
          <xsd:maxLength value="255"/>
        </xsd:restriction>
      </xsd:simpleType>
    </xsd:element>
    <xsd:element name="Originator" ma:index="6" nillable="true" ma:displayName="Originators" ma:description="" ma:list="UserInfo" ma:SearchPeopleOnly="false" ma:SharePointGroup="0" ma:internalName="Originator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c90e7-7d13-43f3-b940-a07d68e13b76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62eaa8fb-3dd3-4f2c-b331-0715c2c8048f}" ma:internalName="TaxCatchAll" ma:showField="CatchAllData" ma:web="891c90e7-7d13-43f3-b940-a07d68e13b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dc5b-3d3e-4f3c-9eae-a9d270887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Release_x0020_Revision xmlns="4a32dbf0-ae13-4952-9a16-3b68ad345399" xsi:nil="true"/>
    <IconOverlay xmlns="http://schemas.microsoft.com/sharepoint/v4" xsi:nil="true"/>
    <Legacy_x0020_Document_x0020_Number xmlns="4a32dbf0-ae13-4952-9a16-3b68ad345399" xsi:nil="true"/>
    <TaxCatchAll xmlns="891c90e7-7d13-43f3-b940-a07d68e13b76" xsi:nil="true"/>
    <Originator xmlns="4a32dbf0-ae13-4952-9a16-3b68ad345399">
      <UserInfo>
        <DisplayName/>
        <AccountId xsi:nil="true"/>
        <AccountType/>
      </UserInfo>
    </Originato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F5CF1-A8C5-48B6-A3F3-AF056465C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2dbf0-ae13-4952-9a16-3b68ad345399"/>
    <ds:schemaRef ds:uri="891c90e7-7d13-43f3-b940-a07d68e13b76"/>
    <ds:schemaRef ds:uri="e30fdc5b-3d3e-4f3c-9eae-a9d27088770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68792D-59E6-43DD-A2E6-138269D11715}">
  <ds:schemaRefs>
    <ds:schemaRef ds:uri="http://schemas.microsoft.com/office/2006/metadata/properties"/>
    <ds:schemaRef ds:uri="http://schemas.microsoft.com/office/infopath/2007/PartnerControls"/>
    <ds:schemaRef ds:uri="4a32dbf0-ae13-4952-9a16-3b68ad345399"/>
    <ds:schemaRef ds:uri="http://schemas.microsoft.com/sharepoint/v4"/>
    <ds:schemaRef ds:uri="891c90e7-7d13-43f3-b940-a07d68e13b76"/>
  </ds:schemaRefs>
</ds:datastoreItem>
</file>

<file path=customXml/itemProps3.xml><?xml version="1.0" encoding="utf-8"?>
<ds:datastoreItem xmlns:ds="http://schemas.openxmlformats.org/officeDocument/2006/customXml" ds:itemID="{50FCD54B-007A-4E0B-80BF-778F31E085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21057</TotalTime>
  <Words>560</Words>
  <Application>Microsoft Office PowerPoint</Application>
  <PresentationFormat>On-screen Show (16:9)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Blank</vt:lpstr>
      <vt:lpstr>Blank</vt:lpstr>
      <vt:lpstr>Blank</vt:lpstr>
      <vt:lpstr>PowerPoint Presentation</vt:lpstr>
      <vt:lpstr>Photon Science - LCLS</vt:lpstr>
      <vt:lpstr>LESA -&gt; poor scientist’s LCLS</vt:lpstr>
      <vt:lpstr>LESA -&gt; poor scientist’s LCLS</vt:lpstr>
      <vt:lpstr>LESA -&gt; poor scientist’s LCLS</vt:lpstr>
      <vt:lpstr>LESA -&gt; poor scientist’s LCLS</vt:lpstr>
      <vt:lpstr>LESA -&gt; poor scientist’s LCLS</vt:lpstr>
      <vt:lpstr>Photon Science</vt:lpstr>
      <vt:lpstr>Photon Science</vt:lpstr>
      <vt:lpstr>HEP</vt:lpstr>
      <vt:lpstr>HEP</vt:lpstr>
      <vt:lpstr>Fusion</vt:lpstr>
      <vt:lpstr>Fusion</vt:lpstr>
      <vt:lpstr>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HE-AS_Presentation</dc:title>
  <dc:creator>Kraft, Eugene Michael</dc:creator>
  <cp:lastModifiedBy>Kenney, Christopher J.</cp:lastModifiedBy>
  <cp:revision>446</cp:revision>
  <cp:lastPrinted>2019-10-24T05:29:06Z</cp:lastPrinted>
  <dcterms:created xsi:type="dcterms:W3CDTF">2019-04-23T01:07:29Z</dcterms:created>
  <dcterms:modified xsi:type="dcterms:W3CDTF">2025-09-05T02:33:40Z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0x010100B1986A7A60153D40B3594C120BB27C8A</vt:lpwstr>
  </property>
</Properties>
</file>