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09" r:id="rId5"/>
    <p:sldMasterId id="2147484032" r:id="rId6"/>
  </p:sldMasterIdLst>
  <p:notesMasterIdLst>
    <p:notesMasterId r:id="rId20"/>
  </p:notesMasterIdLst>
  <p:handoutMasterIdLst>
    <p:handoutMasterId r:id="rId21"/>
  </p:handoutMasterIdLst>
  <p:sldIdLst>
    <p:sldId id="412" r:id="rId7"/>
    <p:sldId id="394" r:id="rId8"/>
    <p:sldId id="716" r:id="rId9"/>
    <p:sldId id="414" r:id="rId10"/>
    <p:sldId id="416" r:id="rId11"/>
    <p:sldId id="719" r:id="rId12"/>
    <p:sldId id="718" r:id="rId13"/>
    <p:sldId id="713" r:id="rId14"/>
    <p:sldId id="399" r:id="rId15"/>
    <p:sldId id="401" r:id="rId16"/>
    <p:sldId id="717" r:id="rId17"/>
    <p:sldId id="715" r:id="rId18"/>
    <p:sldId id="42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3BDDE0-8730-897E-C2BF-EC2B9AA93A53}" name="Montironi, Alex" initials="MA" userId="S::alexmon@slac.stanford.edu::614801c7-277d-46fe-9732-00588aec1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79646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8EC20E35-A176-4012-BC5E-935CFFF8708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72833802-FEF1-4C79-8D5D-14CF1EAF98D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0504D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F81B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F81B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A111915-BE36-4E01-A7E5-04B1672EAD3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DF4"/>
          </a:solidFill>
        </a:fill>
      </a:tcStyle>
    </a:band1H>
    <a:band1V>
      <a:tcStyle>
        <a:tcBdr/>
        <a:fill>
          <a:solidFill>
            <a:srgbClr val="E9EDF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4" autoAdjust="0"/>
    <p:restoredTop sz="94673"/>
  </p:normalViewPr>
  <p:slideViewPr>
    <p:cSldViewPr snapToGrid="0">
      <p:cViewPr varScale="1">
        <p:scale>
          <a:sx n="135" d="100"/>
          <a:sy n="135" d="100"/>
        </p:scale>
        <p:origin x="176" y="3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A5D9C6-8759-4328-9229-0A65EE07603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3499F-525E-4DB2-8D2E-58DA01CC4D7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468166-A38F-440D-8F09-983ACCA99300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3B638-315A-4B3C-B582-ACE40A4C6A4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B029B-BE15-4C7F-B535-F87790C494F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D98C92-4511-498D-AFC8-2897EA469B11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A4DFC616-3A42-44BD-BD5F-784CB06EDE36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F18992E-E394-468E-8DF4-1F0AC665AAB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D32B0C-1757-4CB2-8772-25CA258ECDB6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06DFCA2-75F7-4C56-9220-B741B9010C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219AF24-F3E4-4DC7-BACA-217B72253E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52DBC4-4A54-4ECC-A64C-CC79D1B39F8D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Header Placeholder 1">
            <a:extLst>
              <a:ext uri="{FF2B5EF4-FFF2-40B4-BE49-F238E27FC236}">
                <a16:creationId xmlns:a16="http://schemas.microsoft.com/office/drawing/2014/main" id="{D044346C-0E57-4830-A9A5-98911FDD658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24DCC0C-9547-4B42-8CF1-597EC9F2AC8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0B1629-28DE-4AF1-B01E-E61D9D1C62F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82C35D3-F652-455F-B163-7BC2C2FE41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A255A4-DDCA-49F1-AFC3-DCBF8BF292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471003-F00C-4409-8435-8D1003B86E93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985CA1FB-523B-41E7-A2B9-E63707AFDA6D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BD426B3-1147-41D9-B2FA-29A01461615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1623DE-FDAB-47B4-BB57-AA6A55634029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666904A-CA6F-4760-9009-E9DC141AD2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423C172-A198-4A53-8EBE-174A3A2F1F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355A79-1043-42E6-B2BA-D3CE5086FEA4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Header Placeholder 1">
            <a:extLst>
              <a:ext uri="{FF2B5EF4-FFF2-40B4-BE49-F238E27FC236}">
                <a16:creationId xmlns:a16="http://schemas.microsoft.com/office/drawing/2014/main" id="{0986AAB3-4627-4EA3-B895-95BD67944471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F78695C6-FA4B-4F7E-B9A8-9CF36F67861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4F2C32-7FA3-48C7-BEB2-F02335EC955D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9/4/25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AC75C9A-7974-4570-8BEB-CB785D4EFD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EC8B3A61-7030-42B1-A81A-962B19308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D24119-553B-4B55-B8C0-73D3F783377B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064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C1EB8A-483C-44C6-AA17-40C10219512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5EE0B-AD2C-4953-8FDF-B420DDF1446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7990957-E97B-415C-9895-7BB9520C67F4}" type="datetime1">
              <a:rPr lang="en-US"/>
              <a:pPr lvl="0"/>
              <a:t>9/4/25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51A96D-A093-4F27-ACFF-2C1A716DD4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E0BFE3-CBFE-4EA2-A77D-BEDB1DC9BFE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A0A81-05BA-4AD5-AF78-AB5E3A95B36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D336B-902A-4C6A-B098-B0FD24DCB7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FE325C-9972-4BFF-BDF9-DD31DFC463A2}" type="slidenum"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F0915B81-1F8A-4EDE-A9DA-3AAF1F9F39B2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F247C49-160A-4D4F-922F-6320F476C74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20D4271-4235-44AD-A792-C8DCAAECF7B7}" type="datetime1">
              <a:rPr lang="en-US"/>
              <a:pPr lvl="0"/>
              <a:t>9/4/25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14A850E4-7F61-4783-BF86-92D42B77390F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B66EE4BD-14B5-4257-870B-8B85E026DE8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F711A10-2DA5-48E9-B254-B2C8CE2BAE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851EC3E-68A1-41F6-80FB-2B5A4A859B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31D59B5-E236-4A15-97EF-14BB5713AFC6}" type="slidenum">
              <a:t>‹#›</a:t>
            </a:fld>
            <a:endParaRPr lang="en-US"/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A316D760-5962-4DD7-9231-C588C62C00A8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FAF31C24-FA8A-4D5A-87CC-04E73FE873C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0AFA151-EA67-4E3C-8B4E-F31D91DB0B1E}" type="datetime1">
              <a:rPr lang="en-US"/>
              <a:pPr lvl="0"/>
              <a:t>9/4/25</a:t>
            </a:fld>
            <a:endParaRPr lang="en-US"/>
          </a:p>
        </p:txBody>
      </p:sp>
      <p:sp>
        <p:nvSpPr>
          <p:cNvPr id="16" name="Slide Image Placeholder 3">
            <a:extLst>
              <a:ext uri="{FF2B5EF4-FFF2-40B4-BE49-F238E27FC236}">
                <a16:creationId xmlns:a16="http://schemas.microsoft.com/office/drawing/2014/main" id="{9DF741EA-B26B-4F62-8D82-239603D91DC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es Placeholder 4">
            <a:extLst>
              <a:ext uri="{FF2B5EF4-FFF2-40B4-BE49-F238E27FC236}">
                <a16:creationId xmlns:a16="http://schemas.microsoft.com/office/drawing/2014/main" id="{CCFB12A2-FEBB-43B4-8B3A-E71496476FE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A8BAE17-6AB2-42F5-8DD9-D929896B66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9926D83E-3BB4-4404-984A-2CC98F3EC9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B7B1D87-A05B-4F8E-BD36-236D0AC4B35B}" type="slidenum">
              <a:t>‹#›</a:t>
            </a:fld>
            <a:endParaRPr lang="en-US"/>
          </a:p>
        </p:txBody>
      </p:sp>
      <p:sp>
        <p:nvSpPr>
          <p:cNvPr id="20" name="Header Placeholder 1">
            <a:extLst>
              <a:ext uri="{FF2B5EF4-FFF2-40B4-BE49-F238E27FC236}">
                <a16:creationId xmlns:a16="http://schemas.microsoft.com/office/drawing/2014/main" id="{23E5B2C9-2CF6-4F86-BCD5-D938C911AD7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6330C567-2FC7-4830-958F-B7E4D9287AC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0A422BB-59AF-457B-9816-F58EE36778E0}" type="datetime1">
              <a:rPr lang="en-US"/>
              <a:pPr lvl="0"/>
              <a:t>9/4/25</a:t>
            </a:fld>
            <a:endParaRPr lang="en-US"/>
          </a:p>
        </p:txBody>
      </p:sp>
      <p:sp>
        <p:nvSpPr>
          <p:cNvPr id="22" name="Slide Image Placeholder 3">
            <a:extLst>
              <a:ext uri="{FF2B5EF4-FFF2-40B4-BE49-F238E27FC236}">
                <a16:creationId xmlns:a16="http://schemas.microsoft.com/office/drawing/2014/main" id="{3442AC4E-AF05-4756-9753-9FBFDF00343B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3" name="Notes Placeholder 4">
            <a:extLst>
              <a:ext uri="{FF2B5EF4-FFF2-40B4-BE49-F238E27FC236}">
                <a16:creationId xmlns:a16="http://schemas.microsoft.com/office/drawing/2014/main" id="{CFD31967-C4AB-4B20-85A5-66110228837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E9DEAC63-ACCB-4196-BC63-AB084C1647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025C582D-85CD-4C4A-95F3-9317949CB8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BD3A329-C83A-4F9D-84A4-65B774ACE44B}" type="slidenum">
              <a:t>‹#›</a:t>
            </a:fld>
            <a:endParaRPr lang="en-US"/>
          </a:p>
        </p:txBody>
      </p:sp>
      <p:sp>
        <p:nvSpPr>
          <p:cNvPr id="26" name="Header Placeholder 1">
            <a:extLst>
              <a:ext uri="{FF2B5EF4-FFF2-40B4-BE49-F238E27FC236}">
                <a16:creationId xmlns:a16="http://schemas.microsoft.com/office/drawing/2014/main" id="{D9A3D705-0FB4-4B57-ABE8-F0CC291F737B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6267EAD7-4A47-4998-ADD1-B3BBAA59E89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99C1045-778E-48CE-B9B6-8252895D86CB}" type="datetime1">
              <a:rPr lang="en-US"/>
              <a:pPr lvl="0"/>
              <a:t>9/4/25</a:t>
            </a:fld>
            <a:endParaRPr lang="en-US"/>
          </a:p>
        </p:txBody>
      </p:sp>
      <p:sp>
        <p:nvSpPr>
          <p:cNvPr id="28" name="Slide Image Placeholder 3">
            <a:extLst>
              <a:ext uri="{FF2B5EF4-FFF2-40B4-BE49-F238E27FC236}">
                <a16:creationId xmlns:a16="http://schemas.microsoft.com/office/drawing/2014/main" id="{E88EE9DD-1C14-413A-B8C3-B5C048E181AD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9" name="Notes Placeholder 4">
            <a:extLst>
              <a:ext uri="{FF2B5EF4-FFF2-40B4-BE49-F238E27FC236}">
                <a16:creationId xmlns:a16="http://schemas.microsoft.com/office/drawing/2014/main" id="{97AB640D-2E1F-4E8D-9E37-673B9B4BDED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DE16EDAA-1DCE-4327-BC6B-1A210CBE9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6C199D01-F93E-43B4-BA5B-7657D42076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8C957DE-360D-4CDE-9684-7AC1E2A5B3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FE325C-9972-4BFF-BDF9-DD31DFC463A2}" type="slidenum">
              <a:rPr lang="en-US" smtClean="0"/>
              <a:t>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31D59B5-E236-4A15-97EF-14BB5713AFC6}" type="slidenum">
              <a:rPr lang="en-US" smtClean="0"/>
              <a:t>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B7B1D87-A05B-4F8E-BD36-236D0AC4B35B}" type="slidenum">
              <a:rPr lang="en-US" smtClean="0"/>
              <a:t>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BD3A329-C83A-4F9D-84A4-65B774ACE44B}" type="slidenum">
              <a:rPr lang="en-US" smtClean="0"/>
              <a:t>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8C957DE-360D-4CDE-9684-7AC1E2A5B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what we are doing – adding additional passives to the sectors where new devices are (show design maturity and extension of existing system) adding leaves to the tree (point to where passives are going)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FE325C-9972-4BFF-BDF9-DD31DFC463A2}" type="slidenum">
              <a:rPr lang="en-US" smtClean="0"/>
              <a:t>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31D59B5-E236-4A15-97EF-14BB5713AFC6}" type="slidenum">
              <a:rPr lang="en-US" smtClean="0"/>
              <a:t>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B7B1D87-A05B-4F8E-BD36-236D0AC4B35B}" type="slidenum">
              <a:rPr lang="en-US" smtClean="0"/>
              <a:t>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BD3A329-C83A-4F9D-84A4-65B774ACE44B}" type="slidenum">
              <a:rPr lang="en-US" smtClean="0"/>
              <a:t>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8C957DE-360D-4CDE-9684-7AC1E2A5B3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  <a:r>
              <a:rPr lang="en-US" baseline="0" dirty="0"/>
              <a:t> the table and indicate what needs to be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FE325C-9972-4BFF-BDF9-DD31DFC463A2}" type="slidenum">
              <a:rPr lang="en-US" smtClean="0"/>
              <a:t>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31D59B5-E236-4A15-97EF-14BB5713AFC6}" type="slidenum">
              <a:rPr lang="en-US" smtClean="0"/>
              <a:t>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B7B1D87-A05B-4F8E-BD36-236D0AC4B35B}" type="slidenum">
              <a:rPr lang="en-US" smtClean="0"/>
              <a:t>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BD3A329-C83A-4F9D-84A4-65B774ACE44B}" type="slidenum">
              <a:rPr lang="en-US" smtClean="0"/>
              <a:t>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8C957DE-360D-4CDE-9684-7AC1E2A5B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5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CFB76-2774-63E3-7F3A-BA8363BF3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B7765-C0C8-1DE7-920F-B7D56F63E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65CA3-616A-1CF6-2C38-59EAC4046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  <a:r>
              <a:rPr lang="en-US" baseline="0" dirty="0"/>
              <a:t> the table and indicate what needs to be added.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B6793-EDB5-9C17-0602-71F25726C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FE325C-9972-4BFF-BDF9-DD31DFC463A2}" type="slidenum">
              <a:rPr lang="en-US" smtClean="0"/>
              <a:t>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E8D50-469A-1357-BD5E-02D3BC26881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31D59B5-E236-4A15-97EF-14BB5713AFC6}" type="slidenum">
              <a:rPr lang="en-US" smtClean="0"/>
              <a:t>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9779-9CEC-197A-6007-195E88BB35E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B7B1D87-A05B-4F8E-BD36-236D0AC4B35B}" type="slidenum">
              <a:rPr lang="en-US" smtClean="0"/>
              <a:t>11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5CFC2-7D52-AE88-C8E7-60F00CB95E2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BD3A329-C83A-4F9D-84A4-65B774ACE44B}" type="slidenum">
              <a:rPr lang="en-US" smtClean="0"/>
              <a:t>11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98106-38AD-C09F-932D-CEFF8872E86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8C957DE-360D-4CDE-9684-7AC1E2A5B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38F1A48-507A-4411-AC77-B097E396302C}"/>
              </a:ext>
            </a:extLst>
          </p:cNvPr>
          <p:cNvSpPr/>
          <p:nvPr/>
        </p:nvSpPr>
        <p:spPr>
          <a:xfrm>
            <a:off x="0" y="4371106"/>
            <a:ext cx="9144000" cy="77239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line dots">
            <a:extLst>
              <a:ext uri="{FF2B5EF4-FFF2-40B4-BE49-F238E27FC236}">
                <a16:creationId xmlns:a16="http://schemas.microsoft.com/office/drawing/2014/main" id="{B60EEDE6-6A24-47B3-BAD8-800BE8588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" y="-3593"/>
            <a:ext cx="9143241" cy="51506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logo SLAC">
            <a:extLst>
              <a:ext uri="{FF2B5EF4-FFF2-40B4-BE49-F238E27FC236}">
                <a16:creationId xmlns:a16="http://schemas.microsoft.com/office/drawing/2014/main" id="{84177F90-9617-48C0-B49A-909F84DB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22" y="4566851"/>
            <a:ext cx="2302770" cy="669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DE5936-B013-4B46-9373-49A4F0E55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217" y="402427"/>
            <a:ext cx="8008936" cy="1684736"/>
          </a:xfrm>
        </p:spPr>
        <p:txBody>
          <a:bodyPr/>
          <a:lstStyle>
            <a:lvl1pPr>
              <a:defRPr sz="43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Accelerator Systems – 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CCCD12A-BCC0-4D35-BE67-16D145B900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7059" y="2730334"/>
            <a:ext cx="7989890" cy="164078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05C4386-A3A3-4D9A-BA93-D0DDDAB9B0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7217" y="2066260"/>
            <a:ext cx="8008936" cy="4769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en-CA" sz="4200"/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2E04FC0-E355-4515-AB68-E1DE9A951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59" y="4566851"/>
            <a:ext cx="2209803" cy="32419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5061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7650"/>
            <a:ext cx="314729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4572000"/>
            <a:ext cx="2765528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2734627"/>
            <a:ext cx="5480050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7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4647046"/>
            <a:ext cx="584812" cy="375011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67170"/>
            <a:ext cx="95250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4672929"/>
            <a:ext cx="952500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" y="59557"/>
            <a:ext cx="6137377" cy="9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6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2907507"/>
            <a:ext cx="2524389" cy="550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3432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386012"/>
            <a:ext cx="7989887" cy="198939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2768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693194"/>
            <a:ext cx="907882" cy="58217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4" y="2760006"/>
            <a:ext cx="1223871" cy="4274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3398711"/>
            <a:ext cx="1792224" cy="242601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3285679"/>
            <a:ext cx="1952624" cy="457646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1" y="3278982"/>
            <a:ext cx="775963" cy="566059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0567"/>
            <a:ext cx="5349126" cy="8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EB4E1098-70CA-454F-95D2-FD6FBF08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98468DBE-F444-447E-9E5B-DAF5785EF0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D534CA-47A8-45D1-B435-1DA527FAD387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823E0E-EFB3-40EE-AF50-8B42733367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9D7E470-75C2-49B7-BFAA-8ABB7477C1C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932688"/>
            <a:ext cx="8108954" cy="3799139"/>
          </a:xfrm>
        </p:spPr>
        <p:txBody>
          <a:bodyPr/>
          <a:lstStyle>
            <a:lvl1pP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6BBBDCCF-CA7D-4780-8EAD-1656F5FD91B7}"/>
              </a:ext>
            </a:extLst>
          </p:cNvPr>
          <p:cNvSpPr txBox="1"/>
          <p:nvPr/>
        </p:nvSpPr>
        <p:spPr>
          <a:xfrm>
            <a:off x="377080" y="4883654"/>
            <a:ext cx="8176372" cy="2026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LCLS-II-HE Phase Shifter, FDR May 26</a:t>
            </a:r>
            <a:r>
              <a:rPr lang="en-US" sz="800" b="0" i="0" u="none" strike="noStrike" kern="1200" cap="none" spc="0" baseline="30000" dirty="0">
                <a:solidFill>
                  <a:srgbClr val="000000"/>
                </a:solidFill>
                <a:uFillTx/>
                <a:latin typeface="Calibri"/>
              </a:rPr>
              <a:t>th</a:t>
            </a:r>
            <a:r>
              <a:rPr lang="en-US" sz="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2022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7761A9-30CC-8E3D-B526-73C221309D0B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32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7650"/>
            <a:ext cx="314729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4572000"/>
            <a:ext cx="2765528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2734627"/>
            <a:ext cx="5480050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7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4647046"/>
            <a:ext cx="584812" cy="375011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67170"/>
            <a:ext cx="95250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4672929"/>
            <a:ext cx="952500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" y="59557"/>
            <a:ext cx="6137377" cy="9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6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0BC6A2A-D879-41B8-9B06-D6038105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1B049DE6-AB9A-4718-A897-B5828F8A56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D968B0-75D9-458E-B84B-7D4CF2C695A1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F9B59-F7D0-4690-9AB0-0DC22D138C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596D5-A21D-B5C7-406E-F1320FB51AF5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74E990F-CE4C-76D1-D1D1-067011550C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154458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5BBF8A88-49D2-4893-A1FE-CCAF27D39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653A27F9-C139-497E-B715-0BF9BAE6C3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2AC3FB-CED3-413D-8685-C5E26172324E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1FAD7-D49B-4728-AD87-3BB51E65A2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398B87F-5DAD-46D5-91C8-B68B8C3FFE8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932688"/>
            <a:ext cx="3886200" cy="3799139"/>
          </a:xfrm>
        </p:spPr>
        <p:txBody>
          <a:bodyPr/>
          <a:lstStyle>
            <a:lvl1pP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CECF95F-047E-479B-B3E4-6CA1686E9B6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48196" y="939545"/>
            <a:ext cx="3886200" cy="3799139"/>
          </a:xfrm>
        </p:spPr>
        <p:txBody>
          <a:bodyPr/>
          <a:lstStyle>
            <a:lvl1pP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6C8BE4-5AB1-13BB-9C08-492B78D86734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F7B0E40-964B-90E2-03EF-C6FA2E115C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229795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AD74F8C9-E945-45CC-A485-942495F6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D0F92B5-148F-45BA-921A-CE29C5E0A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E4FCFF-FB91-49B7-B37A-A325E440EE8B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37865-7F7A-4393-8A21-8C072CB5DD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544B34-B93D-4DFF-87A0-1CE39EC39A3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646490" y="939545"/>
            <a:ext cx="2442344" cy="18608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CA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A58F239-11F6-4CAE-BA06-F70F6B4A3DA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646490" y="2914650"/>
            <a:ext cx="2442344" cy="18240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CA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8320A12-85D3-41FC-B205-CD77C4020D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42956" y="932688"/>
            <a:ext cx="2442344" cy="37991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6347D-0816-434A-B873-39E7C17A892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932688"/>
            <a:ext cx="3013076" cy="37991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53FA7B-E1F0-AC4F-7159-C5600105BB63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531A9D5-9CE9-CB4C-E91F-F035007DF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126495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03532EC-AE52-4320-836A-F883F8CD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18" cy="939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2FC7DE4E-3217-431C-ABD8-D7002B995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B91ED-CC1E-44BD-8911-020D60E6208C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5269F5-5A9F-4E18-B9C7-951BE4F7E2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hart Placeholder 2">
            <a:extLst>
              <a:ext uri="{FF2B5EF4-FFF2-40B4-BE49-F238E27FC236}">
                <a16:creationId xmlns:a16="http://schemas.microsoft.com/office/drawing/2014/main" id="{D838DE59-AFC8-44FE-921E-414882A27BA5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6007095" y="932688"/>
            <a:ext cx="2667003" cy="37991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chart</a:t>
            </a:r>
            <a:endParaRPr lang="en-CA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10041C6-A250-4292-9247-34B47CBD468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932688"/>
            <a:ext cx="5484808" cy="37991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2A77A4-DD10-D1E7-DA4B-B43531E4B65F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B602208-69FA-B343-55A4-A90CDFC94F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72289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A58E146-1E38-4A61-9B83-6D464E08CD6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5143499"/>
          </a:xfrm>
        </p:spPr>
        <p:txBody>
          <a:bodyPr lIns="431999"/>
          <a:lstStyle>
            <a:lvl1pPr>
              <a:defRPr lang="en-CA" b="1">
                <a:solidFill>
                  <a:srgbClr val="FF0000"/>
                </a:solidFill>
              </a:defRPr>
            </a:lvl1pPr>
          </a:lstStyle>
          <a:p>
            <a:pPr lvl="0"/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r>
              <a:rPr lang="en-CA"/>
              <a:t>***INSTRUCTIONS ON HOW TO APPLY IMAGE MASKING TO SLIDE LAYOUT***</a:t>
            </a:r>
            <a:br>
              <a:rPr lang="en-CA"/>
            </a:br>
            <a:r>
              <a:rPr lang="en-CA"/>
              <a:t>STEP 1: Click icon to insert image</a:t>
            </a:r>
            <a:br>
              <a:rPr lang="en-CA"/>
            </a:br>
            <a:r>
              <a:rPr lang="en-CA"/>
              <a:t>STEP 2: Once image is inserted, right-click image, and choose ‘Send to Back’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A853997-4746-4AF5-80AD-1E89764AD5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B5FF8A9-1107-5F7A-36D2-1D2ECE24721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5473" y="4873104"/>
            <a:ext cx="8109919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6350"/>
            <a:r>
              <a:rPr lang="en-US" dirty="0"/>
              <a:t>Presenter email: xavip@slac.stanford.edu                           LCLS-II-HE SXR Phase Shifter FDR</a:t>
            </a:r>
          </a:p>
        </p:txBody>
      </p:sp>
    </p:spTree>
    <p:extLst>
      <p:ext uri="{BB962C8B-B14F-4D97-AF65-F5344CB8AC3E}">
        <p14:creationId xmlns:p14="http://schemas.microsoft.com/office/powerpoint/2010/main" val="214068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5" b="51513"/>
          <a:stretch/>
        </p:blipFill>
        <p:spPr>
          <a:xfrm>
            <a:off x="6917902" y="2666615"/>
            <a:ext cx="2166310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83F41A-623A-084A-9B29-C305AC8E2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172" y="3257550"/>
            <a:ext cx="2138948" cy="45720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0186546-5EC2-1D4D-9986-0160DB051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162" y="4163266"/>
            <a:ext cx="1666596" cy="914400"/>
          </a:xfrm>
          <a:prstGeom prst="rect">
            <a:avLst/>
          </a:prstGeom>
        </p:spPr>
      </p:pic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646CF95-F868-6946-BAD5-A3F07EEAA2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17" y="3943350"/>
            <a:ext cx="888076" cy="1134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DD957F-1939-924C-8662-853791B9DB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03"/>
          <a:stretch>
            <a:fillRect/>
          </a:stretch>
        </p:blipFill>
        <p:spPr>
          <a:xfrm>
            <a:off x="5525058" y="3867150"/>
            <a:ext cx="2293743" cy="640080"/>
          </a:xfrm>
          <a:custGeom>
            <a:avLst/>
            <a:gdLst>
              <a:gd name="connsiteX0" fmla="*/ 555660 w 2842031"/>
              <a:gd name="connsiteY0" fmla="*/ 0 h 793082"/>
              <a:gd name="connsiteX1" fmla="*/ 2842031 w 2842031"/>
              <a:gd name="connsiteY1" fmla="*/ 0 h 793082"/>
              <a:gd name="connsiteX2" fmla="*/ 2842031 w 2842031"/>
              <a:gd name="connsiteY2" fmla="*/ 793082 h 793082"/>
              <a:gd name="connsiteX3" fmla="*/ 0 w 2842031"/>
              <a:gd name="connsiteY3" fmla="*/ 793082 h 793082"/>
              <a:gd name="connsiteX4" fmla="*/ 0 w 2842031"/>
              <a:gd name="connsiteY4" fmla="*/ 425651 h 79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2031" h="793082">
                <a:moveTo>
                  <a:pt x="555660" y="0"/>
                </a:moveTo>
                <a:lnTo>
                  <a:pt x="2842031" y="0"/>
                </a:lnTo>
                <a:lnTo>
                  <a:pt x="2842031" y="793082"/>
                </a:lnTo>
                <a:lnTo>
                  <a:pt x="0" y="793082"/>
                </a:lnTo>
                <a:lnTo>
                  <a:pt x="0" y="425651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2FB9E8-8F40-DA46-B238-4124F66A56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7" y="279400"/>
            <a:ext cx="5029200" cy="1429757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E0426B28-07B6-DC41-9FD0-869E6C349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1885950"/>
            <a:ext cx="9188764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sz="3200" dirty="0"/>
              <a:t>Title</a:t>
            </a:r>
            <a:endParaRPr lang="en-CA" sz="4267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C06C237-108A-5B46-8105-25E7D16D6F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82725"/>
            <a:ext cx="5562600" cy="772393"/>
          </a:xfrm>
        </p:spPr>
        <p:txBody>
          <a:bodyPr vert="horz" lIns="0" tIns="0" rIns="0" bIns="0" rtlCol="0" anchor="t">
            <a:noAutofit/>
          </a:bodyPr>
          <a:lstStyle>
            <a:lvl1pPr>
              <a:spcAft>
                <a:spcPts val="0"/>
              </a:spcAft>
              <a:defRPr sz="1400"/>
            </a:lvl1pPr>
          </a:lstStyle>
          <a:p>
            <a:r>
              <a:rPr lang="en-US" sz="1200" dirty="0"/>
              <a:t>Name, Position</a:t>
            </a:r>
          </a:p>
          <a:p>
            <a:r>
              <a:rPr lang="en-CA" sz="1200" dirty="0"/>
              <a:t>Meeting</a:t>
            </a:r>
          </a:p>
          <a:p>
            <a:r>
              <a:rPr lang="en-CA" sz="12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0438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2907507"/>
            <a:ext cx="2524389" cy="550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3432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386012"/>
            <a:ext cx="7989887" cy="198939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2768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693194"/>
            <a:ext cx="907882" cy="58217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4" y="2760006"/>
            <a:ext cx="1223871" cy="4274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3398711"/>
            <a:ext cx="1792224" cy="242601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3285679"/>
            <a:ext cx="1952624" cy="457646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1" y="3278982"/>
            <a:ext cx="775963" cy="566059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0567"/>
            <a:ext cx="5349126" cy="8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DD104-9600-4038-9B58-F0F294A328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823" y="96816"/>
            <a:ext cx="8103568" cy="5647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18428-4948-4098-A618-8F6C7336B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" y="932688"/>
            <a:ext cx="8109923" cy="3771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A520B3-970F-476F-AFD1-764ACFEF40F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66154" y="4738685"/>
            <a:ext cx="318933" cy="404814"/>
          </a:xfrm>
          <a:prstGeom prst="rect">
            <a:avLst/>
          </a:prstGeom>
          <a:noFill/>
          <a:ln>
            <a:noFill/>
          </a:ln>
        </p:spPr>
        <p:txBody>
          <a:bodyPr vert="horz" wrap="square" lIns="71999" tIns="57598" rIns="71999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23D4351C-A7F1-414F-9E10-FC1CDBA84BA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200" cap="none" spc="0" baseline="0">
          <a:solidFill>
            <a:srgbClr val="A4001D"/>
          </a:solidFill>
          <a:uFillTx/>
          <a:latin typeface="Arial" pitchFamily="34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20000"/>
        </a:lnSpc>
        <a:spcBef>
          <a:spcPts val="0"/>
        </a:spcBef>
        <a:spcAft>
          <a:spcPts val="300"/>
        </a:spcAft>
        <a:buNone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  <a:lvl2pPr marL="457200" marR="0" lvl="1" indent="-223835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Clr>
          <a:srgbClr val="A4001D"/>
        </a:buClr>
        <a:buSzPct val="12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2pPr>
      <a:lvl3pPr marL="690564" marR="0" lvl="2" indent="-233364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Clr>
          <a:srgbClr val="A4001D"/>
        </a:buClr>
        <a:buSzPct val="120000"/>
        <a:buFont typeface="Arial" pitchFamily="34"/>
        <a:buChar char="-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3pPr>
      <a:lvl4pPr marL="914400" marR="0" lvl="3" indent="-223835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Clr>
          <a:srgbClr val="A4001D"/>
        </a:buClr>
        <a:buSzPct val="12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4pPr>
      <a:lvl5pPr marL="1151997" marR="0" lvl="4" indent="-179999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Clr>
          <a:srgbClr val="A4001D"/>
        </a:buClr>
        <a:buSzPct val="120000"/>
        <a:buFont typeface="Arial" pitchFamily="34"/>
        <a:buChar char="-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Preliminary Design Review HPS Controls, Feb 9-11, 2016</a:t>
            </a: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1" r:id="rId8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225"/>
        </a:spcAft>
        <a:buClr>
          <a:schemeClr val="tx1"/>
        </a:buClr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67879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67879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08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FAC Review,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225"/>
        </a:spcAft>
        <a:buClr>
          <a:schemeClr val="tx1"/>
        </a:buClr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67879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67879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08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DA3B-4C99-3219-648D-445A0D4D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/>
                <a:cs typeface="Arial"/>
              </a:rPr>
              <a:t>              </a:t>
            </a:r>
            <a:endParaRPr lang="en-US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39FD-AD1A-6674-5395-0B26365E529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600" b="1" dirty="0">
                <a:latin typeface="Arial"/>
                <a:cs typeface="Arial"/>
              </a:rPr>
              <a:t>Timing Solutions at LCLS</a:t>
            </a:r>
            <a:endParaRPr lang="en-US" sz="2600" dirty="0">
              <a:latin typeface="Arial"/>
              <a:cs typeface="Arial"/>
            </a:endParaRPr>
          </a:p>
          <a:p>
            <a:br>
              <a:rPr lang="en-US" sz="2000" b="1" dirty="0"/>
            </a:br>
            <a:r>
              <a:rPr lang="en-US" sz="2000" b="1" dirty="0">
                <a:latin typeface="Arial"/>
                <a:cs typeface="Arial"/>
              </a:rPr>
              <a:t>Matt Weaver, SLAC Technology Innovation Directorate</a:t>
            </a:r>
            <a:br>
              <a:rPr lang="en-US" sz="2000" b="1" dirty="0"/>
            </a:br>
            <a:r>
              <a:rPr lang="en-US" sz="2000" b="1" dirty="0">
                <a:latin typeface="Arial"/>
                <a:cs typeface="Arial"/>
              </a:rPr>
              <a:t>Sept 4, 2025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80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D968E0-B4B9-8249-30B8-3FE0A4ED9DC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E77DD-0368-44B7-AD3B-A4E1A887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 Software/Firmware – Event Timing Data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28A641D0-B5CF-2B7C-AC8D-BC8F672A5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98" y="988756"/>
            <a:ext cx="4244462" cy="3594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482D7-01F1-404F-C2DE-0A15F5152801}"/>
              </a:ext>
            </a:extLst>
          </p:cNvPr>
          <p:cNvSpPr txBox="1"/>
          <p:nvPr/>
        </p:nvSpPr>
        <p:spPr>
          <a:xfrm>
            <a:off x="5543044" y="1274495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Information received by all timing receivers in the facility.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Allows synchronous acquisition across all devices.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Allows pulse-by-pulse correlated analysis of all diagnostics. </a:t>
            </a:r>
          </a:p>
        </p:txBody>
      </p:sp>
    </p:spTree>
    <p:extLst>
      <p:ext uri="{BB962C8B-B14F-4D97-AF65-F5344CB8AC3E}">
        <p14:creationId xmlns:p14="http://schemas.microsoft.com/office/powerpoint/2010/main" val="389644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C4E70-0E68-694C-AD8A-57F1652C5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C3AF04-4E01-4EC8-97D3-7DF2C497569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8AEB15-BED3-5847-CBA0-C62101B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DASEL– Event Timing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58BE8-1BD1-EF63-9FDF-4AFDA3A7577A}"/>
              </a:ext>
            </a:extLst>
          </p:cNvPr>
          <p:cNvSpPr txBox="1"/>
          <p:nvPr/>
        </p:nvSpPr>
        <p:spPr>
          <a:xfrm>
            <a:off x="690880" y="1127760"/>
            <a:ext cx="803662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Ben Reese)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56 bit </a:t>
            </a:r>
            <a:r>
              <a:rPr lang="en-US" dirty="0" err="1"/>
              <a:t>PulseID</a:t>
            </a:r>
            <a:r>
              <a:rPr lang="en-US" dirty="0"/>
              <a:t> (0.93 MHz) is concatenated with an 8-bit bunch count (37 MHz) </a:t>
            </a:r>
            <a:br>
              <a:rPr lang="en-US" dirty="0"/>
            </a:br>
            <a:r>
              <a:rPr lang="en-US" dirty="0"/>
              <a:t>for unique bunch identification.</a:t>
            </a:r>
          </a:p>
          <a:p>
            <a:endParaRPr lang="en-US" dirty="0"/>
          </a:p>
          <a:p>
            <a:r>
              <a:rPr lang="en-US" dirty="0"/>
              <a:t>On each triggered event, the bunch ID, timestamp, and other accelerator meta-data</a:t>
            </a:r>
            <a:br>
              <a:rPr lang="en-US" dirty="0"/>
            </a:br>
            <a:r>
              <a:rPr lang="en-US" dirty="0"/>
              <a:t>are recorded that indicate delivery.</a:t>
            </a:r>
          </a:p>
          <a:p>
            <a:endParaRPr lang="en-US" dirty="0"/>
          </a:p>
          <a:p>
            <a:r>
              <a:rPr lang="en-US" dirty="0"/>
              <a:t>37 MHz Clocking is derived from the Event Timing + jitter cleaners</a:t>
            </a:r>
          </a:p>
          <a:p>
            <a:endParaRPr lang="en-US" dirty="0"/>
          </a:p>
          <a:p>
            <a:r>
              <a:rPr lang="en-US" dirty="0"/>
              <a:t>Local fast control distributes Timing Messages and Readout Requests.</a:t>
            </a:r>
          </a:p>
        </p:txBody>
      </p:sp>
    </p:spTree>
    <p:extLst>
      <p:ext uri="{BB962C8B-B14F-4D97-AF65-F5344CB8AC3E}">
        <p14:creationId xmlns:p14="http://schemas.microsoft.com/office/powerpoint/2010/main" val="47101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82E3F-2F0F-2093-A3C0-5BD939C74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142B7-B81D-915C-B915-E0AE5648E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A0C7FD-CC11-43B4-FD14-1415345C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Performance Summary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BC912D-BFAB-2B73-451F-4AE7E7936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71135"/>
              </p:ext>
            </p:extLst>
          </p:nvPr>
        </p:nvGraphicFramePr>
        <p:xfrm>
          <a:off x="1310640" y="1637030"/>
          <a:ext cx="60960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6570766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625234105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1410965773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3583867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61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Phase Reference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ps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 rigid-line in controlled environment.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3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RFoF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– 50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10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haul environment limiting drift compensation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53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40-100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7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 Timing + Jitter Cleaner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40-100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benefit from external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9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4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9BF25-D6D1-DF74-1C7A-C08DB7B07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8D4BD-9371-45CB-34BA-940B44BC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Summary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B176B-362B-371A-2B60-2F1D9CB2D3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US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9B39E-2506-ADDB-DA6B-3FAC107DB775}"/>
              </a:ext>
            </a:extLst>
          </p:cNvPr>
          <p:cNvSpPr txBox="1"/>
          <p:nvPr/>
        </p:nvSpPr>
        <p:spPr>
          <a:xfrm>
            <a:off x="586672" y="1244150"/>
            <a:ext cx="759842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 complete timing system for laser, RF synchronization as well as synchronous control and acquisition services was developed for the LCLS-II project.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The experimental systems have extended this timing system for fast acquisition systems respecting resource limitations.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The hardware is ATCA based, but many modules have been ported to PCI-e platforms and embedded FPGAs as well. 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31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B8117-DD44-B96D-8C46-22236710A16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72148-1017-14E1-8C8D-DFB51AFA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 Overview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DB81838-9D48-A925-9A90-F84638C56E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3788"/>
          <a:stretch>
            <a:fillRect/>
          </a:stretch>
        </p:blipFill>
        <p:spPr>
          <a:xfrm>
            <a:off x="-22189" y="2376170"/>
            <a:ext cx="7493000" cy="10985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1795785-54C0-0CD9-7DE5-6A84AAC4F0B7}"/>
              </a:ext>
            </a:extLst>
          </p:cNvPr>
          <p:cNvSpPr txBox="1"/>
          <p:nvPr/>
        </p:nvSpPr>
        <p:spPr>
          <a:xfrm>
            <a:off x="7568486" y="2804160"/>
            <a:ext cx="5877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X-Ray</a:t>
            </a:r>
            <a:br>
              <a:rPr lang="en-US" sz="1400" dirty="0"/>
            </a:br>
            <a:r>
              <a:rPr lang="en-US" sz="1400" dirty="0"/>
              <a:t>Expts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369A1D-EAEA-004A-53DD-BDCC74709CA4}"/>
              </a:ext>
            </a:extLst>
          </p:cNvPr>
          <p:cNvSpPr/>
          <p:nvPr/>
        </p:nvSpPr>
        <p:spPr>
          <a:xfrm>
            <a:off x="6543040" y="3230880"/>
            <a:ext cx="6502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>
            <a:extLst>
              <a:ext uri="{FF2B5EF4-FFF2-40B4-BE49-F238E27FC236}">
                <a16:creationId xmlns:a16="http://schemas.microsoft.com/office/drawing/2014/main" id="{B6807682-E208-C2FF-9696-576B7AFA5B87}"/>
              </a:ext>
            </a:extLst>
          </p:cNvPr>
          <p:cNvSpPr/>
          <p:nvPr/>
        </p:nvSpPr>
        <p:spPr>
          <a:xfrm>
            <a:off x="6543040" y="3230880"/>
            <a:ext cx="132080" cy="182880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21C267-43A5-09F0-BE84-4858BA90015A}"/>
              </a:ext>
            </a:extLst>
          </p:cNvPr>
          <p:cNvSpPr txBox="1"/>
          <p:nvPr/>
        </p:nvSpPr>
        <p:spPr>
          <a:xfrm>
            <a:off x="1452880" y="975360"/>
            <a:ext cx="3944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INAC </a:t>
            </a:r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oherent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ight </a:t>
            </a:r>
            <a:r>
              <a:rPr lang="en-US" sz="3200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ource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1BA8F5-80A5-DEF4-6B86-DEC6337C498B}"/>
              </a:ext>
            </a:extLst>
          </p:cNvPr>
          <p:cNvSpPr txBox="1"/>
          <p:nvPr/>
        </p:nvSpPr>
        <p:spPr>
          <a:xfrm>
            <a:off x="3870561" y="1853366"/>
            <a:ext cx="3520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120 Hz pulsed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normal conducting (NC) accelerator</a:t>
            </a:r>
          </a:p>
          <a:p>
            <a:r>
              <a:rPr lang="en-US" dirty="0">
                <a:solidFill>
                  <a:srgbClr val="0070C0"/>
                </a:solidFill>
              </a:rPr>
              <a:t>476 MHz accelerating RF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68BE40-2D76-66CB-510D-CFB4AA27540F}"/>
              </a:ext>
            </a:extLst>
          </p:cNvPr>
          <p:cNvSpPr txBox="1"/>
          <p:nvPr/>
        </p:nvSpPr>
        <p:spPr>
          <a:xfrm>
            <a:off x="1015601" y="3387526"/>
            <a:ext cx="3334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~1MHz continuous wave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super conducting (SC) accelerator</a:t>
            </a:r>
          </a:p>
          <a:p>
            <a:r>
              <a:rPr lang="en-US" dirty="0">
                <a:solidFill>
                  <a:srgbClr val="C00000"/>
                </a:solidFill>
              </a:rPr>
              <a:t>1300 MHz accelerating RF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AFBC8AB-656D-07C2-E7A8-8B81777B91C7}"/>
              </a:ext>
            </a:extLst>
          </p:cNvPr>
          <p:cNvGrpSpPr/>
          <p:nvPr/>
        </p:nvGrpSpPr>
        <p:grpSpPr>
          <a:xfrm>
            <a:off x="1046480" y="3302731"/>
            <a:ext cx="3830320" cy="50291"/>
            <a:chOff x="1046480" y="3302731"/>
            <a:chExt cx="3830320" cy="502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E72F832-A4B5-AA0F-1538-172BBD6EA6F1}"/>
                </a:ext>
              </a:extLst>
            </p:cNvPr>
            <p:cNvGrpSpPr/>
            <p:nvPr/>
          </p:nvGrpSpPr>
          <p:grpSpPr>
            <a:xfrm flipV="1">
              <a:off x="1046480" y="3302731"/>
              <a:ext cx="284480" cy="50291"/>
              <a:chOff x="4653280" y="4729480"/>
              <a:chExt cx="406400" cy="6096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6AFCC4A-16C8-A5F3-0943-2B5890836503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04A37C9-70F6-31CA-EA2A-41375F83B389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9D5206F-652A-53C7-2780-3EFCBCD9256E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8688181-6010-3A2E-8724-1F50BDAD2FEE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74286A7-EDDF-DE38-7C4F-FED5F9FC8F7E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01A8139-8C5F-0905-3FE4-D2CBB268A340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644182F-0053-B1D9-136C-E9F3427A436B}"/>
                </a:ext>
              </a:extLst>
            </p:cNvPr>
            <p:cNvGrpSpPr/>
            <p:nvPr/>
          </p:nvGrpSpPr>
          <p:grpSpPr>
            <a:xfrm flipV="1">
              <a:off x="1553029" y="3302731"/>
              <a:ext cx="284480" cy="50291"/>
              <a:chOff x="4653280" y="4729480"/>
              <a:chExt cx="406400" cy="60960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1B19D99-9B54-C485-F3C3-930726CA96AB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A32EDDE-D407-DC96-0CA8-A95C0F861015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5C48124-A108-375C-5B73-A53522A9E048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DD5EC99-BDBC-8E7C-9AA2-B545CE2EB87D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C646870-B993-8D1F-FD6B-94C069B503E2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442F5EC-AB13-096B-CEB5-0C8378CEB25E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43F40B-BCC8-C96A-E5D9-7573F84128C0}"/>
                </a:ext>
              </a:extLst>
            </p:cNvPr>
            <p:cNvGrpSpPr/>
            <p:nvPr/>
          </p:nvGrpSpPr>
          <p:grpSpPr>
            <a:xfrm flipV="1">
              <a:off x="2059578" y="3302731"/>
              <a:ext cx="284480" cy="50291"/>
              <a:chOff x="4653280" y="4729480"/>
              <a:chExt cx="406400" cy="6096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A1EDF21-B455-114C-D545-CE043DB208E5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E5EC9E6-A4B4-D419-9482-9F1660F35D9B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1006AA0-50A1-6A1F-6726-071589A016FC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8FA9749-003D-B1DD-6C35-9FA7F240D0B5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EB200CB-8C92-629A-8719-7DBFF1E90BAE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9C79D8C-472B-658C-3102-4CE8DB25D7F8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62EFE7A-8EF5-1761-3D58-62DD73C9AB47}"/>
                </a:ext>
              </a:extLst>
            </p:cNvPr>
            <p:cNvGrpSpPr/>
            <p:nvPr/>
          </p:nvGrpSpPr>
          <p:grpSpPr>
            <a:xfrm flipV="1">
              <a:off x="2566127" y="3302731"/>
              <a:ext cx="284480" cy="50291"/>
              <a:chOff x="4653280" y="4729480"/>
              <a:chExt cx="406400" cy="6096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6190D79-DB9D-D05A-354D-9641F26E8A0F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9A75857-0DD3-D8D1-00CF-AC6507C19C1A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8087B8C-63B3-B3C5-DF89-E559336C1109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FF46058-FF6F-C6FB-B7C8-4B3CA9863300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6B04745B-07BE-6B72-63C3-EC48A433EEB2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6A31E32-42B5-2594-EFE5-457128CDAE3A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F611DED-5152-99EC-3458-7ED5FE45DAF8}"/>
                </a:ext>
              </a:extLst>
            </p:cNvPr>
            <p:cNvGrpSpPr/>
            <p:nvPr/>
          </p:nvGrpSpPr>
          <p:grpSpPr>
            <a:xfrm flipV="1">
              <a:off x="3072676" y="3302731"/>
              <a:ext cx="284480" cy="50291"/>
              <a:chOff x="4653280" y="4729480"/>
              <a:chExt cx="406400" cy="6096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71A6DC4-8761-4710-9772-9544F5F3C632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D73730B-0968-3C68-F568-597157BF9FB0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6A34267-FBCE-C9BA-18A2-2D0639B7925B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6A6EC81-D888-5C20-726C-FE086D23DD0D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99DD6A1-EAD9-FE05-65D0-675A8D1D40E9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4048ED9-160C-DF92-1BAE-9198D48C4076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B5AF3C2-9863-45A2-2AE3-521618AF716C}"/>
                </a:ext>
              </a:extLst>
            </p:cNvPr>
            <p:cNvGrpSpPr/>
            <p:nvPr/>
          </p:nvGrpSpPr>
          <p:grpSpPr>
            <a:xfrm flipV="1">
              <a:off x="3579225" y="3302731"/>
              <a:ext cx="284480" cy="50291"/>
              <a:chOff x="4653280" y="4729480"/>
              <a:chExt cx="406400" cy="6096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2BA9A79-2957-DF21-BED1-15669B87C570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22FE247-3A78-9B19-528F-CA131AA2C7F6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6AF8502-8972-D59D-39CA-04BD15AD043E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24D4735-61E7-90D2-CE31-722586AAF046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492A120-03E5-934C-33A7-E486BCD4B871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65F113A-78F7-FC61-8DD2-5DD185A8A476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EDDD359-794C-FACE-07F4-D594DD357875}"/>
                </a:ext>
              </a:extLst>
            </p:cNvPr>
            <p:cNvGrpSpPr/>
            <p:nvPr/>
          </p:nvGrpSpPr>
          <p:grpSpPr>
            <a:xfrm flipV="1">
              <a:off x="4085774" y="3302731"/>
              <a:ext cx="284480" cy="50291"/>
              <a:chOff x="4653280" y="4729480"/>
              <a:chExt cx="406400" cy="6096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075739A-BDB4-9CCE-2104-B0F6A2A17852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B0F162-7B0B-3B0E-6DAA-1112DE724A1C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C45155C-05F0-F5BA-BE08-E22F5324B0DA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D930FF2-0F63-2009-4AA1-65BB33B584E8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D3B4F8F-F765-79CD-343B-9E753ED3F767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CFD86295-9EBB-F36D-A126-08F129A0AC09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7B9378B-5077-5413-E8B7-B543B531B8DA}"/>
                </a:ext>
              </a:extLst>
            </p:cNvPr>
            <p:cNvGrpSpPr/>
            <p:nvPr/>
          </p:nvGrpSpPr>
          <p:grpSpPr>
            <a:xfrm flipV="1">
              <a:off x="4592320" y="3302731"/>
              <a:ext cx="284480" cy="50291"/>
              <a:chOff x="4653280" y="4729480"/>
              <a:chExt cx="406400" cy="6096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D902024-4664-C8FC-C207-730EE3CBD23E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A1AE076-68E6-526D-CAA2-9CCFA5289CF2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7C9B8DB-5893-FB60-98A9-5CB48791A043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23D61B4-6B8C-E9D0-D971-436FBF8D720D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406CF2A-84EF-74B1-95DE-29D025817454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2D1A504-1135-A5B2-E792-EA86B63E54EF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E720D44-8136-BA12-64E5-2E26F5C094F2}"/>
              </a:ext>
            </a:extLst>
          </p:cNvPr>
          <p:cNvGrpSpPr/>
          <p:nvPr/>
        </p:nvGrpSpPr>
        <p:grpSpPr>
          <a:xfrm rot="2848047">
            <a:off x="4897120" y="3756968"/>
            <a:ext cx="1297578" cy="60852"/>
            <a:chOff x="1198880" y="4532091"/>
            <a:chExt cx="1297578" cy="5029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5758E00-3211-3F84-0662-BFD3D66903AE}"/>
                </a:ext>
              </a:extLst>
            </p:cNvPr>
            <p:cNvGrpSpPr/>
            <p:nvPr/>
          </p:nvGrpSpPr>
          <p:grpSpPr>
            <a:xfrm flipV="1">
              <a:off x="1198880" y="4532091"/>
              <a:ext cx="284480" cy="50291"/>
              <a:chOff x="4653280" y="4729480"/>
              <a:chExt cx="406400" cy="60960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108D709-3C8B-A255-4966-13445394760C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B9603EE8-4A8C-20C9-9862-EAAF74998B4E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CC34A444-DB67-EC08-9D6B-B363AA72B75A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46A76E0-05E5-E6FF-E064-8B718DC24E91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A4632C6-341F-7546-D00D-C18AB18E396F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04D6EACD-4DC9-DE34-82C7-D67F7729C948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0AE3C54-3FB0-5C93-CA99-C1515317C5C8}"/>
                </a:ext>
              </a:extLst>
            </p:cNvPr>
            <p:cNvGrpSpPr/>
            <p:nvPr/>
          </p:nvGrpSpPr>
          <p:grpSpPr>
            <a:xfrm flipV="1">
              <a:off x="1705429" y="4532091"/>
              <a:ext cx="284480" cy="50291"/>
              <a:chOff x="4653280" y="4729480"/>
              <a:chExt cx="406400" cy="60960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904AEA3-6778-CC23-6A63-D6760F9B47AC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3C4FC33-AA77-A3F8-BA1D-A9DA8270A3A2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EE4602-A2D6-03E2-8B9A-FDC39C8E4797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55DB771-03A3-F987-B4E0-CC9CA89B8C90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3FFD813A-F510-CA93-BCEA-A6E265D45CDA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800ECE4E-E47A-9ACE-4B25-4F5CFB6F8F11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2E64954-F87F-C9BD-D3F1-E253659AD154}"/>
                </a:ext>
              </a:extLst>
            </p:cNvPr>
            <p:cNvGrpSpPr/>
            <p:nvPr/>
          </p:nvGrpSpPr>
          <p:grpSpPr>
            <a:xfrm flipV="1">
              <a:off x="2211978" y="4532091"/>
              <a:ext cx="284480" cy="50291"/>
              <a:chOff x="4653280" y="4729480"/>
              <a:chExt cx="406400" cy="60960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9ABE497E-64C9-801D-AAF2-2693057DCE8B}"/>
                  </a:ext>
                </a:extLst>
              </p:cNvPr>
              <p:cNvSpPr/>
              <p:nvPr/>
            </p:nvSpPr>
            <p:spPr>
              <a:xfrm>
                <a:off x="465328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DFC918E7-CCC6-18AA-D3AE-75F78F582DD8}"/>
                  </a:ext>
                </a:extLst>
              </p:cNvPr>
              <p:cNvSpPr/>
              <p:nvPr/>
            </p:nvSpPr>
            <p:spPr>
              <a:xfrm>
                <a:off x="4791456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02736EB8-9A6C-1929-B0F6-10A17380DEF4}"/>
                  </a:ext>
                </a:extLst>
              </p:cNvPr>
              <p:cNvSpPr/>
              <p:nvPr/>
            </p:nvSpPr>
            <p:spPr>
              <a:xfrm>
                <a:off x="4929632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96CAE4DF-1A60-BB74-2078-A0BF9A9F41B8}"/>
                  </a:ext>
                </a:extLst>
              </p:cNvPr>
              <p:cNvSpPr/>
              <p:nvPr/>
            </p:nvSpPr>
            <p:spPr>
              <a:xfrm>
                <a:off x="4722368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9922B7F-323D-336E-5FCE-243AF04F32BA}"/>
                  </a:ext>
                </a:extLst>
              </p:cNvPr>
              <p:cNvSpPr/>
              <p:nvPr/>
            </p:nvSpPr>
            <p:spPr>
              <a:xfrm>
                <a:off x="4860544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574766BE-5378-8C21-637F-70A5D04743E6}"/>
                  </a:ext>
                </a:extLst>
              </p:cNvPr>
              <p:cNvSpPr/>
              <p:nvPr/>
            </p:nvSpPr>
            <p:spPr>
              <a:xfrm>
                <a:off x="4998720" y="4729480"/>
                <a:ext cx="60960" cy="609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5F40D9FF-3A9E-83C9-D9B6-9C09192418D7}"/>
              </a:ext>
            </a:extLst>
          </p:cNvPr>
          <p:cNvSpPr txBox="1"/>
          <p:nvPr/>
        </p:nvSpPr>
        <p:spPr>
          <a:xfrm rot="2870878">
            <a:off x="6003846" y="4338320"/>
            <a:ext cx="5877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LESA</a:t>
            </a:r>
            <a:br>
              <a:rPr lang="en-US" sz="1400" dirty="0"/>
            </a:br>
            <a:r>
              <a:rPr lang="en-US" sz="1400" dirty="0"/>
              <a:t>Expts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C2FAA72-2C47-1FDC-15B1-3560C444E84B}"/>
              </a:ext>
            </a:extLst>
          </p:cNvPr>
          <p:cNvSpPr txBox="1"/>
          <p:nvPr/>
        </p:nvSpPr>
        <p:spPr>
          <a:xfrm>
            <a:off x="721360" y="2856138"/>
            <a:ext cx="314510" cy="153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sz="1000" dirty="0" err="1"/>
              <a:t>Inj</a:t>
            </a:r>
            <a:endParaRPr lang="en-US" sz="10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B988D7C-602B-A4D1-9823-2E336DFC8C7C}"/>
              </a:ext>
            </a:extLst>
          </p:cNvPr>
          <p:cNvSpPr txBox="1"/>
          <p:nvPr/>
        </p:nvSpPr>
        <p:spPr>
          <a:xfrm>
            <a:off x="533103" y="2115700"/>
            <a:ext cx="204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~37 MHz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low charge bunches</a:t>
            </a:r>
          </a:p>
        </p:txBody>
      </p:sp>
    </p:spTree>
    <p:extLst>
      <p:ext uri="{BB962C8B-B14F-4D97-AF65-F5344CB8AC3E}">
        <p14:creationId xmlns:p14="http://schemas.microsoft.com/office/powerpoint/2010/main" val="15227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3" grpId="0" animBg="1"/>
      <p:bldP spid="174" grpId="0" animBg="1"/>
      <p:bldP spid="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5F438-1727-F1C5-1977-E062C4553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08EA0-2428-0FC0-03AF-9859AEFD03C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E2FC43-4E9D-8307-7206-23F64C46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Timing System Overview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50B097A-B110-27E6-2CC8-458F34D3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10" y="1632206"/>
            <a:ext cx="2708910" cy="9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219E8C-EF1A-F487-DE82-5D31C6AA004D}"/>
              </a:ext>
            </a:extLst>
          </p:cNvPr>
          <p:cNvSpPr txBox="1"/>
          <p:nvPr/>
        </p:nvSpPr>
        <p:spPr>
          <a:xfrm>
            <a:off x="853354" y="114417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anose="020F0502020204030204" pitchFamily="34" charset="0"/>
              </a:rPr>
              <a:t>f</a:t>
            </a:r>
            <a:r>
              <a:rPr lang="en-US" baseline="-25000" dirty="0" err="1">
                <a:latin typeface="Calibri" panose="020F0502020204030204" pitchFamily="34" charset="0"/>
              </a:rPr>
              <a:t>RF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dirty="0"/>
              <a:t>= 1300MHz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8BC1A-3882-B509-4A70-DB159FCDE21C}"/>
              </a:ext>
            </a:extLst>
          </p:cNvPr>
          <p:cNvSpPr txBox="1"/>
          <p:nvPr/>
        </p:nvSpPr>
        <p:spPr>
          <a:xfrm>
            <a:off x="2501562" y="242645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8EC60-5387-C84F-70FA-065CB4A09259}"/>
              </a:ext>
            </a:extLst>
          </p:cNvPr>
          <p:cNvSpPr txBox="1"/>
          <p:nvPr/>
        </p:nvSpPr>
        <p:spPr>
          <a:xfrm>
            <a:off x="4393870" y="1464796"/>
            <a:ext cx="4215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Provide 1300MHz reference to synchronize RF and Laser systems.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Jitter and stability to a small fraction</a:t>
            </a:r>
            <a:br>
              <a:rPr lang="en-US" sz="1600" dirty="0"/>
            </a:br>
            <a:r>
              <a:rPr lang="en-US" sz="1600" dirty="0"/>
              <a:t>of 1300MHz period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3BF2B-236D-ADA2-40C3-EF16B915F03F}"/>
              </a:ext>
            </a:extLst>
          </p:cNvPr>
          <p:cNvSpPr txBox="1"/>
          <p:nvPr/>
        </p:nvSpPr>
        <p:spPr>
          <a:xfrm>
            <a:off x="853354" y="289351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anose="020F0502020204030204" pitchFamily="34" charset="0"/>
              </a:rPr>
              <a:t>f</a:t>
            </a:r>
            <a:r>
              <a:rPr lang="en-US" baseline="-25000" dirty="0" err="1">
                <a:latin typeface="Calibri" panose="020F0502020204030204" pitchFamily="34" charset="0"/>
              </a:rPr>
              <a:t>Beam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dirty="0"/>
              <a:t>= 929kHz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7C9A7-B40C-2C5A-F226-A67DAD6BF870}"/>
              </a:ext>
            </a:extLst>
          </p:cNvPr>
          <p:cNvSpPr txBox="1"/>
          <p:nvPr/>
        </p:nvSpPr>
        <p:spPr>
          <a:xfrm>
            <a:off x="2134293" y="463889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996D0-4440-D1F1-80EC-B0BC82DB96B4}"/>
              </a:ext>
            </a:extLst>
          </p:cNvPr>
          <p:cNvSpPr txBox="1"/>
          <p:nvPr/>
        </p:nvSpPr>
        <p:spPr>
          <a:xfrm>
            <a:off x="4393870" y="3348556"/>
            <a:ext cx="4215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Provide trigger and acquisition commands to beam control and diagnostics systems.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Jitter and stability to a small fraction</a:t>
            </a:r>
            <a:br>
              <a:rPr lang="en-US" sz="1600" dirty="0"/>
            </a:br>
            <a:r>
              <a:rPr lang="en-US" sz="1600" dirty="0"/>
              <a:t>of 929kHz period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D67E23A-1600-6F4E-E5BE-63A0F4AA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6" y="3262846"/>
            <a:ext cx="3362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3F7AAF-F81B-D14E-4CEE-9ED88E00282E}"/>
              </a:ext>
            </a:extLst>
          </p:cNvPr>
          <p:cNvCxnSpPr/>
          <p:nvPr/>
        </p:nvCxnSpPr>
        <p:spPr>
          <a:xfrm>
            <a:off x="245660" y="2855740"/>
            <a:ext cx="8598089" cy="0"/>
          </a:xfrm>
          <a:prstGeom prst="line">
            <a:avLst/>
          </a:prstGeom>
          <a:ln w="28575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BEFD59-0346-BF45-41BD-C20D82C29CD3}"/>
              </a:ext>
            </a:extLst>
          </p:cNvPr>
          <p:cNvSpPr txBox="1"/>
          <p:nvPr/>
        </p:nvSpPr>
        <p:spPr>
          <a:xfrm>
            <a:off x="4878988" y="889490"/>
            <a:ext cx="327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</a:rPr>
              <a:t>Precision Timing System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EEA39-B478-C5A6-7904-B18960947C4F}"/>
              </a:ext>
            </a:extLst>
          </p:cNvPr>
          <p:cNvSpPr txBox="1"/>
          <p:nvPr/>
        </p:nvSpPr>
        <p:spPr>
          <a:xfrm>
            <a:off x="4697304" y="2897554"/>
            <a:ext cx="284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</a:rPr>
              <a:t>Event Timing System</a:t>
            </a:r>
            <a:endParaRPr lang="en-US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042AB2-7332-0373-DD46-F0F50FCE301F}"/>
              </a:ext>
            </a:extLst>
          </p:cNvPr>
          <p:cNvSpPr/>
          <p:nvPr/>
        </p:nvSpPr>
        <p:spPr>
          <a:xfrm>
            <a:off x="2966720" y="4805680"/>
            <a:ext cx="60960" cy="609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660E63-5727-FACC-0FC1-4CC9B67FB384}"/>
              </a:ext>
            </a:extLst>
          </p:cNvPr>
          <p:cNvSpPr/>
          <p:nvPr/>
        </p:nvSpPr>
        <p:spPr>
          <a:xfrm>
            <a:off x="3119120" y="4805680"/>
            <a:ext cx="60960" cy="609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6C5A0D-A8A2-0F56-113F-E3A942DD2509}"/>
              </a:ext>
            </a:extLst>
          </p:cNvPr>
          <p:cNvSpPr/>
          <p:nvPr/>
        </p:nvSpPr>
        <p:spPr>
          <a:xfrm>
            <a:off x="3271520" y="4805680"/>
            <a:ext cx="60960" cy="609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30CA9B-932C-2577-38C2-A910842DD672}"/>
              </a:ext>
            </a:extLst>
          </p:cNvPr>
          <p:cNvCxnSpPr/>
          <p:nvPr/>
        </p:nvCxnSpPr>
        <p:spPr>
          <a:xfrm>
            <a:off x="3149600" y="4907280"/>
            <a:ext cx="0" cy="16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682FC4-E771-8232-E08D-66D6D3FE8D6C}"/>
              </a:ext>
            </a:extLst>
          </p:cNvPr>
          <p:cNvCxnSpPr/>
          <p:nvPr/>
        </p:nvCxnSpPr>
        <p:spPr>
          <a:xfrm>
            <a:off x="3302000" y="4907280"/>
            <a:ext cx="0" cy="16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506A6A-7379-9D5A-6D18-0D872A26513E}"/>
              </a:ext>
            </a:extLst>
          </p:cNvPr>
          <p:cNvCxnSpPr/>
          <p:nvPr/>
        </p:nvCxnSpPr>
        <p:spPr>
          <a:xfrm>
            <a:off x="2844800" y="498856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6EB929-34B8-E848-34ED-8F76E9C8304E}"/>
              </a:ext>
            </a:extLst>
          </p:cNvPr>
          <p:cNvCxnSpPr>
            <a:cxnSpLocks/>
          </p:cNvCxnSpPr>
          <p:nvPr/>
        </p:nvCxnSpPr>
        <p:spPr>
          <a:xfrm flipH="1">
            <a:off x="3302000" y="498856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D178FB-3957-7F7D-5F79-D83CA2C83DC3}"/>
              </a:ext>
            </a:extLst>
          </p:cNvPr>
          <p:cNvSpPr txBox="1"/>
          <p:nvPr/>
        </p:nvSpPr>
        <p:spPr>
          <a:xfrm>
            <a:off x="3630504" y="4826000"/>
            <a:ext cx="1770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37MHz LESA Injection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929528-0BCC-2878-452F-D7D801EC9793}"/>
              </a:ext>
            </a:extLst>
          </p:cNvPr>
          <p:cNvSpPr txBox="1"/>
          <p:nvPr/>
        </p:nvSpPr>
        <p:spPr>
          <a:xfrm>
            <a:off x="2299544" y="4358640"/>
            <a:ext cx="2244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0.93MHz Max LCLS Injection</a:t>
            </a:r>
          </a:p>
        </p:txBody>
      </p:sp>
    </p:spTree>
    <p:extLst>
      <p:ext uri="{BB962C8B-B14F-4D97-AF65-F5344CB8AC3E}">
        <p14:creationId xmlns:p14="http://schemas.microsoft.com/office/powerpoint/2010/main" val="23437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B8117-DD44-B96D-8C46-22236710A16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72148-1017-14E1-8C8D-DFB51AFA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Timing System Functions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E58EC4-CF46-5B67-293D-4E238458AC93}"/>
              </a:ext>
            </a:extLst>
          </p:cNvPr>
          <p:cNvSpPr txBox="1">
            <a:spLocks/>
          </p:cNvSpPr>
          <p:nvPr/>
        </p:nvSpPr>
        <p:spPr>
          <a:xfrm>
            <a:off x="283717" y="983069"/>
            <a:ext cx="8229600" cy="3676823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sz="1400" dirty="0"/>
              <a:t>LCLSII-2.7-PR-0345-R0 (Timing System)</a:t>
            </a:r>
          </a:p>
          <a:p>
            <a:pPr lvl="1" fontAlgn="auto">
              <a:lnSpc>
                <a:spcPct val="110000"/>
              </a:lnSpc>
            </a:pPr>
            <a:endParaRPr lang="en-US" sz="1400" dirty="0"/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/>
              <a:t>Provide for beam synchronous triggers at up to the full pulse rate (0.929 MHz=1300/1400)</a:t>
            </a: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+mj-lt"/>
              <a:buAutoNum type="arabicParenR"/>
            </a:pP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/>
              <a:t>Control beam generation in a wide variety of bunch patterns</a:t>
            </a: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+mj-lt"/>
              <a:buAutoNum type="arabicParenR"/>
            </a:pP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/>
              <a:t>Option to synchronize to power-line</a:t>
            </a: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+mj-lt"/>
              <a:buAutoNum type="arabicParenR"/>
            </a:pP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/>
              <a:t>Globally distribute “beam meta data”</a:t>
            </a: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+mj-lt"/>
              <a:buAutoNum type="arabicParenR"/>
            </a:pP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/>
              <a:t>Compatibility with LCLS-I</a:t>
            </a: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+mj-lt"/>
              <a:buAutoNum type="arabicParenR"/>
            </a:pP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/>
              <a:t>Orchestrate beam synchronous acquisition (BSA), diagnostic buffers, and snapshots</a:t>
            </a: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+mj-lt"/>
              <a:buAutoNum type="arabicParenR"/>
            </a:pP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Label each pulse with global </a:t>
            </a:r>
            <a:r>
              <a:rPr lang="en-US" sz="1400" err="1">
                <a:latin typeface="Arial"/>
                <a:ea typeface="ＭＳ Ｐゴシック"/>
                <a:cs typeface="Arial"/>
              </a:rPr>
              <a:t>pulseID</a:t>
            </a:r>
            <a:r>
              <a:rPr lang="en-US" sz="1400" dirty="0">
                <a:latin typeface="Arial"/>
                <a:ea typeface="ＭＳ Ｐゴシック"/>
                <a:cs typeface="Arial"/>
              </a:rPr>
              <a:t> for correlation across sensors or even acquisition systems (beamline data with experiment data, for example)</a:t>
            </a:r>
          </a:p>
          <a:p>
            <a:pPr marL="690245" lvl="1" indent="-457200" fontAlgn="auto">
              <a:lnSpc>
                <a:spcPct val="110000"/>
              </a:lnSpc>
              <a:buFont typeface="+mj-lt"/>
              <a:buAutoNum type="arabicParenR"/>
            </a:pP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/>
              <a:t>Use dedicated hardware and communications [maintain availability]</a:t>
            </a: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+mj-lt"/>
              <a:buAutoNum type="arabicParenR"/>
            </a:pP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lnSpc>
                <a:spcPct val="110000"/>
              </a:lnSpc>
              <a:buFont typeface="Arial"/>
              <a:buChar char="•"/>
            </a:pPr>
            <a:r>
              <a:rPr lang="en-US" sz="1400" dirty="0"/>
              <a:t>Maintain User Interface [consistency with LCLS-I + new features]</a:t>
            </a:r>
            <a:endParaRPr lang="en-US" sz="1400" dirty="0">
              <a:cs typeface="Arial" pitchFamily="34" charset="0"/>
            </a:endParaRPr>
          </a:p>
          <a:p>
            <a:pPr marL="690245" lvl="1" indent="-457200" fontAlgn="auto">
              <a:buFont typeface="+mj-lt"/>
              <a:buAutoNum type="arabicParenR"/>
            </a:pPr>
            <a:endParaRPr lang="en-US" sz="1700" dirty="0">
              <a:cs typeface="Arial" pitchFamily="34" charset="0"/>
            </a:endParaRPr>
          </a:p>
          <a:p>
            <a:pPr marL="690245" lvl="1" indent="-457200" fontAlgn="auto">
              <a:buFont typeface="+mj-lt"/>
              <a:buAutoNum type="arabicParenR"/>
            </a:pPr>
            <a:endParaRPr lang="en-US" dirty="0">
              <a:cs typeface="Arial" pitchFamily="34" charset="0"/>
            </a:endParaRPr>
          </a:p>
          <a:p>
            <a:pPr marL="690245" lvl="1" indent="-457200" fontAlgn="auto">
              <a:buFont typeface="+mj-lt"/>
              <a:buAutoNum type="arabicParenR"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3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400175" y="932688"/>
            <a:ext cx="6372225" cy="3799142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47686"/>
              </p:ext>
            </p:extLst>
          </p:nvPr>
        </p:nvGraphicFramePr>
        <p:xfrm>
          <a:off x="670919" y="1161151"/>
          <a:ext cx="4572000" cy="2726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9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r>
                        <a:rPr lang="en-US" sz="1000" dirty="0"/>
                        <a:t>Timing Attribute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Phase Reference (</a:t>
                      </a:r>
                      <a:r>
                        <a:rPr lang="en-US" sz="1000" dirty="0" err="1"/>
                        <a:t>Linac</a:t>
                      </a:r>
                      <a:r>
                        <a:rPr lang="en-US" sz="1000" dirty="0"/>
                        <a:t> RF)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1300 MHz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Clock</a:t>
                      </a:r>
                      <a:r>
                        <a:rPr lang="en-US" sz="1000" baseline="0" dirty="0"/>
                        <a:t> (Gun RF = </a:t>
                      </a:r>
                      <a:r>
                        <a:rPr lang="en-US" sz="1000" baseline="0" dirty="0" err="1"/>
                        <a:t>Linac</a:t>
                      </a:r>
                      <a:r>
                        <a:rPr lang="en-US" sz="1000" baseline="0" dirty="0"/>
                        <a:t> RF/7)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185.71 MHz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Nominal</a:t>
                      </a:r>
                      <a:r>
                        <a:rPr lang="en-US" sz="1000" baseline="0" dirty="0"/>
                        <a:t> Beam Rate (Clock/200)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0.92857 MHz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err="1"/>
                        <a:t>Fiducial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Resync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Freq</a:t>
                      </a:r>
                      <a:r>
                        <a:rPr lang="en-US" sz="1000" baseline="0" dirty="0"/>
                        <a:t> (Clock/2600)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0.07143 MHz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err="1"/>
                        <a:t>Fiducial</a:t>
                      </a:r>
                      <a:r>
                        <a:rPr lang="en-US" sz="1000" dirty="0"/>
                        <a:t> (Power Line Phase)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360 Hz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Stability</a:t>
                      </a:r>
                      <a:r>
                        <a:rPr lang="en-US" sz="1000" baseline="0" dirty="0"/>
                        <a:t> - </a:t>
                      </a:r>
                      <a:r>
                        <a:rPr lang="en-US" sz="1000" dirty="0"/>
                        <a:t>Standard (fiber)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0.4 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Stability – Phase reference</a:t>
                      </a:r>
                      <a:r>
                        <a:rPr lang="en-US" sz="1000" baseline="0" dirty="0"/>
                        <a:t> line (PRL)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 fs/sec, 1 </a:t>
                      </a:r>
                      <a:r>
                        <a:rPr lang="en-US" sz="1000" dirty="0" err="1"/>
                        <a:t>ps</a:t>
                      </a:r>
                      <a:r>
                        <a:rPr lang="en-US" sz="1000" dirty="0"/>
                        <a:t>/day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Jitter – Standard</a:t>
                      </a:r>
                      <a:r>
                        <a:rPr lang="en-US" sz="1000" baseline="0" dirty="0"/>
                        <a:t> (fiber)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 </a:t>
                      </a:r>
                      <a:r>
                        <a:rPr lang="en-US" sz="1000" dirty="0" err="1"/>
                        <a:t>ps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Jitter – PRL (50Hz to 5kHz)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0.005º or 10.7 fs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C77F85-3124-1B1B-C37B-D069449B4922}"/>
              </a:ext>
            </a:extLst>
          </p:cNvPr>
          <p:cNvSpPr txBox="1"/>
          <p:nvPr/>
        </p:nvSpPr>
        <p:spPr>
          <a:xfrm>
            <a:off x="5362232" y="2752746"/>
            <a:ext cx="121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Event Timing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F7ADB-A181-D977-A765-54AD82BAB754}"/>
              </a:ext>
            </a:extLst>
          </p:cNvPr>
          <p:cNvSpPr txBox="1"/>
          <p:nvPr/>
        </p:nvSpPr>
        <p:spPr>
          <a:xfrm>
            <a:off x="5371509" y="3286809"/>
            <a:ext cx="121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Event Timing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19D59-A90B-ED60-C038-72571F9805B4}"/>
              </a:ext>
            </a:extLst>
          </p:cNvPr>
          <p:cNvSpPr txBox="1"/>
          <p:nvPr/>
        </p:nvSpPr>
        <p:spPr>
          <a:xfrm>
            <a:off x="5355605" y="3016464"/>
            <a:ext cx="1498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Precision Timing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EE5C0-C37A-C9C3-6EBA-270936C0DB9B}"/>
              </a:ext>
            </a:extLst>
          </p:cNvPr>
          <p:cNvSpPr txBox="1"/>
          <p:nvPr/>
        </p:nvSpPr>
        <p:spPr>
          <a:xfrm>
            <a:off x="5364881" y="3566429"/>
            <a:ext cx="1498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Precision Timing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570420F-7562-A30A-C9D8-67304BC63FEC}"/>
              </a:ext>
            </a:extLst>
          </p:cNvPr>
          <p:cNvSpPr/>
          <p:nvPr/>
        </p:nvSpPr>
        <p:spPr>
          <a:xfrm>
            <a:off x="198783" y="2695492"/>
            <a:ext cx="6822219" cy="119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95D18-A720-2573-7DB8-4153401FB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57D06-45E1-4F0C-63A2-EB687C8A3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62D6BE-6D32-50F8-548E-512FF69C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System Usage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2EF72-1F3B-95BF-5F35-E6BEC6B311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00175" y="932688"/>
            <a:ext cx="6372225" cy="3799142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69068-63EE-C745-02B4-377FC2C46026}"/>
              </a:ext>
            </a:extLst>
          </p:cNvPr>
          <p:cNvSpPr txBox="1"/>
          <p:nvPr/>
        </p:nvSpPr>
        <p:spPr>
          <a:xfrm>
            <a:off x="896806" y="1556087"/>
            <a:ext cx="7566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Ways in which devices use the timing system: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Local (asynchronous) clocking + Event Timing to trigger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Beamline diagnostics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Clocking derived from Event Timing + Event Timing to trigger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Experiment 6GS/s digitizers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Local oscillator locked to Precision Timing + Event Timing to trigger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LLRF, Laser Systems (Injection and Experiment)</a:t>
            </a:r>
          </a:p>
        </p:txBody>
      </p:sp>
    </p:spTree>
    <p:extLst>
      <p:ext uri="{BB962C8B-B14F-4D97-AF65-F5344CB8AC3E}">
        <p14:creationId xmlns:p14="http://schemas.microsoft.com/office/powerpoint/2010/main" val="115631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D72E5-5716-470A-1940-A5743AAB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26F00-DB8D-7C05-4380-4FF7A9AEC0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F751A-8110-058E-EB7B-29F7DE9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Timing System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1AE7F-8A40-9429-EC3B-8717A384A2A7}"/>
              </a:ext>
            </a:extLst>
          </p:cNvPr>
          <p:cNvSpPr txBox="1"/>
          <p:nvPr/>
        </p:nvSpPr>
        <p:spPr>
          <a:xfrm>
            <a:off x="1142702" y="1296943"/>
            <a:ext cx="2250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Precision  Timing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Distributes a low jitter RF reference at </a:t>
            </a:r>
            <a:br>
              <a:rPr lang="en-US" sz="1400" dirty="0"/>
            </a:br>
            <a:r>
              <a:rPr lang="en-US" sz="1400" dirty="0"/>
              <a:t>1300 MHz or 2600 MHz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Rigid Cu Coax (LINAC)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RF over Fiber (</a:t>
            </a:r>
            <a:r>
              <a:rPr lang="en-US" sz="1400" dirty="0" err="1"/>
              <a:t>Expt</a:t>
            </a:r>
            <a:r>
              <a:rPr lang="en-US" sz="1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9FF47-22F0-0C3E-230D-C295432F1A1D}"/>
              </a:ext>
            </a:extLst>
          </p:cNvPr>
          <p:cNvSpPr txBox="1"/>
          <p:nvPr/>
        </p:nvSpPr>
        <p:spPr>
          <a:xfrm>
            <a:off x="5316073" y="1296943"/>
            <a:ext cx="22507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Event  Timing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Broadcasts synchronous data at 929kHz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One-directional fiber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A3F2E-ABFE-52CC-F8AA-7423B1CAFF74}"/>
              </a:ext>
            </a:extLst>
          </p:cNvPr>
          <p:cNvSpPr txBox="1"/>
          <p:nvPr/>
        </p:nvSpPr>
        <p:spPr>
          <a:xfrm>
            <a:off x="1333508" y="3952240"/>
            <a:ext cx="627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challenge to both of these systems is the long distance</a:t>
            </a:r>
            <a:br>
              <a:rPr lang="en-US" dirty="0"/>
            </a:br>
            <a:r>
              <a:rPr lang="en-US" dirty="0"/>
              <a:t>and uncontrolled environment over which they distribute. </a:t>
            </a:r>
          </a:p>
        </p:txBody>
      </p:sp>
    </p:spTree>
    <p:extLst>
      <p:ext uri="{BB962C8B-B14F-4D97-AF65-F5344CB8AC3E}">
        <p14:creationId xmlns:p14="http://schemas.microsoft.com/office/powerpoint/2010/main" val="20561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31B59-9723-35E8-0FF4-EF2141A97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99AC5-4FB8-C9CB-38BB-B3378999F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22D874-92AB-44C3-BCD2-BED07C5C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Precision Timing: Commercial RF Over Fiber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D656B-0C9A-DDD3-0FFC-63F82A0ACD13}"/>
              </a:ext>
            </a:extLst>
          </p:cNvPr>
          <p:cNvSpPr txBox="1"/>
          <p:nvPr/>
        </p:nvSpPr>
        <p:spPr>
          <a:xfrm>
            <a:off x="568960" y="1198880"/>
            <a:ext cx="7254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employ commercial systems from two manufacturers for transporting precision timing over distances.  They utilize fiber ovens and electronic phase shifters to achieve compensation and introduce little additive jitter (~fs).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I-tech Libera3 </a:t>
            </a:r>
            <a:r>
              <a:rPr lang="en-US" dirty="0" err="1"/>
              <a:t>RFoF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Up to about 1km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Cycle </a:t>
            </a:r>
            <a:r>
              <a:rPr lang="en-US" dirty="0" err="1"/>
              <a:t>RFoF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Uncompensated – 5km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Compensated – 5km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Still working out implementation of fast thermal drift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External feedback and phase shifters still needed</a:t>
            </a:r>
          </a:p>
        </p:txBody>
      </p:sp>
    </p:spTree>
    <p:extLst>
      <p:ext uri="{BB962C8B-B14F-4D97-AF65-F5344CB8AC3E}">
        <p14:creationId xmlns:p14="http://schemas.microsoft.com/office/powerpoint/2010/main" val="370274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D968E0-B4B9-8249-30B8-3FE0A4ED9DC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D968B0-75D9-458E-B84B-7D4CF2C695A1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E77DD-0368-44B7-AD3B-A4E1A887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Event Timing Distribution Across the Facility</a:t>
            </a:r>
            <a:endParaRPr lang="en-US" dirty="0"/>
          </a:p>
        </p:txBody>
      </p:sp>
      <p:grpSp>
        <p:nvGrpSpPr>
          <p:cNvPr id="272" name="Google Shape;204;p26"/>
          <p:cNvGrpSpPr/>
          <p:nvPr/>
        </p:nvGrpSpPr>
        <p:grpSpPr>
          <a:xfrm>
            <a:off x="5089412" y="2685420"/>
            <a:ext cx="426227" cy="370800"/>
            <a:chOff x="1233863" y="2162625"/>
            <a:chExt cx="269100" cy="278100"/>
          </a:xfrm>
          <a:noFill/>
        </p:grpSpPr>
        <p:sp>
          <p:nvSpPr>
            <p:cNvPr id="273" name="Google Shape;205;p26"/>
            <p:cNvSpPr/>
            <p:nvPr/>
          </p:nvSpPr>
          <p:spPr>
            <a:xfrm>
              <a:off x="1233863" y="2178675"/>
              <a:ext cx="269100" cy="246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4" name="Google Shape;206;p26"/>
            <p:cNvSpPr txBox="1"/>
            <p:nvPr/>
          </p:nvSpPr>
          <p:spPr>
            <a:xfrm>
              <a:off x="1233863" y="2162625"/>
              <a:ext cx="2691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AF</a:t>
              </a:r>
              <a:endParaRPr sz="1200"/>
            </a:p>
          </p:txBody>
        </p:sp>
      </p:grpSp>
      <p:sp>
        <p:nvSpPr>
          <p:cNvPr id="275" name="Google Shape;140;p26"/>
          <p:cNvSpPr/>
          <p:nvPr/>
        </p:nvSpPr>
        <p:spPr>
          <a:xfrm>
            <a:off x="837175" y="861687"/>
            <a:ext cx="548700" cy="3708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141;p26"/>
          <p:cNvGrpSpPr/>
          <p:nvPr/>
        </p:nvGrpSpPr>
        <p:grpSpPr>
          <a:xfrm>
            <a:off x="898412" y="1466220"/>
            <a:ext cx="426227" cy="370800"/>
            <a:chOff x="1233863" y="2162625"/>
            <a:chExt cx="269100" cy="278100"/>
          </a:xfrm>
          <a:noFill/>
        </p:grpSpPr>
        <p:sp>
          <p:nvSpPr>
            <p:cNvPr id="277" name="Google Shape;142;p26"/>
            <p:cNvSpPr/>
            <p:nvPr/>
          </p:nvSpPr>
          <p:spPr>
            <a:xfrm>
              <a:off x="1233863" y="2178675"/>
              <a:ext cx="269100" cy="246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8" name="Google Shape;143;p26"/>
            <p:cNvSpPr txBox="1"/>
            <p:nvPr/>
          </p:nvSpPr>
          <p:spPr>
            <a:xfrm>
              <a:off x="1233863" y="2162625"/>
              <a:ext cx="2691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/>
                <a:t>AF</a:t>
              </a:r>
              <a:endParaRPr sz="1200" dirty="0"/>
            </a:p>
          </p:txBody>
        </p:sp>
      </p:grpSp>
      <p:grpSp>
        <p:nvGrpSpPr>
          <p:cNvPr id="279" name="Google Shape;144;p26"/>
          <p:cNvGrpSpPr/>
          <p:nvPr/>
        </p:nvGrpSpPr>
        <p:grpSpPr>
          <a:xfrm>
            <a:off x="4736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280" name="Google Shape;145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46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282" name="Google Shape;147;p26"/>
          <p:cNvGrpSpPr/>
          <p:nvPr/>
        </p:nvGrpSpPr>
        <p:grpSpPr>
          <a:xfrm>
            <a:off x="7022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283" name="Google Shape;148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49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285" name="Google Shape;150;p26"/>
          <p:cNvGrpSpPr/>
          <p:nvPr/>
        </p:nvGrpSpPr>
        <p:grpSpPr>
          <a:xfrm>
            <a:off x="11594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286" name="Google Shape;151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52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288" name="Google Shape;153;p26"/>
          <p:cNvGrpSpPr/>
          <p:nvPr/>
        </p:nvGrpSpPr>
        <p:grpSpPr>
          <a:xfrm>
            <a:off x="1616675" y="3260920"/>
            <a:ext cx="215624" cy="370800"/>
            <a:chOff x="771725" y="3508650"/>
            <a:chExt cx="215624" cy="278100"/>
          </a:xfrm>
          <a:noFill/>
        </p:grpSpPr>
        <p:sp>
          <p:nvSpPr>
            <p:cNvPr id="289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291" name="Google Shape;156;p26"/>
          <p:cNvGrpSpPr/>
          <p:nvPr/>
        </p:nvGrpSpPr>
        <p:grpSpPr>
          <a:xfrm>
            <a:off x="2302475" y="3260920"/>
            <a:ext cx="215624" cy="370800"/>
            <a:chOff x="771725" y="3508650"/>
            <a:chExt cx="215624" cy="278100"/>
          </a:xfrm>
          <a:noFill/>
        </p:grpSpPr>
        <p:sp>
          <p:nvSpPr>
            <p:cNvPr id="292" name="Google Shape;157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58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294" name="Google Shape;159;p26"/>
          <p:cNvGrpSpPr/>
          <p:nvPr/>
        </p:nvGrpSpPr>
        <p:grpSpPr>
          <a:xfrm>
            <a:off x="2988275" y="3260920"/>
            <a:ext cx="215624" cy="370800"/>
            <a:chOff x="771725" y="3508650"/>
            <a:chExt cx="215624" cy="278100"/>
          </a:xfrm>
          <a:noFill/>
        </p:grpSpPr>
        <p:sp>
          <p:nvSpPr>
            <p:cNvPr id="295" name="Google Shape;160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61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297" name="Google Shape;162;p26"/>
          <p:cNvGrpSpPr/>
          <p:nvPr/>
        </p:nvGrpSpPr>
        <p:grpSpPr>
          <a:xfrm>
            <a:off x="70268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298" name="Google Shape;163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64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00" name="Google Shape;165;p26"/>
          <p:cNvGrpSpPr/>
          <p:nvPr/>
        </p:nvGrpSpPr>
        <p:grpSpPr>
          <a:xfrm>
            <a:off x="76364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301" name="Google Shape;166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67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03" name="Google Shape;168;p26"/>
          <p:cNvGrpSpPr/>
          <p:nvPr/>
        </p:nvGrpSpPr>
        <p:grpSpPr>
          <a:xfrm>
            <a:off x="2645375" y="3260920"/>
            <a:ext cx="215624" cy="370800"/>
            <a:chOff x="771725" y="3508650"/>
            <a:chExt cx="215624" cy="278100"/>
          </a:xfrm>
          <a:noFill/>
        </p:grpSpPr>
        <p:sp>
          <p:nvSpPr>
            <p:cNvPr id="304" name="Google Shape;169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70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06" name="Google Shape;171;p26"/>
          <p:cNvGrpSpPr/>
          <p:nvPr/>
        </p:nvGrpSpPr>
        <p:grpSpPr>
          <a:xfrm>
            <a:off x="1959575" y="3260920"/>
            <a:ext cx="215624" cy="370800"/>
            <a:chOff x="771725" y="3508650"/>
            <a:chExt cx="215624" cy="278100"/>
          </a:xfrm>
          <a:noFill/>
        </p:grpSpPr>
        <p:sp>
          <p:nvSpPr>
            <p:cNvPr id="307" name="Google Shape;172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73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09" name="Google Shape;174;p26"/>
          <p:cNvGrpSpPr/>
          <p:nvPr/>
        </p:nvGrpSpPr>
        <p:grpSpPr>
          <a:xfrm>
            <a:off x="3597875" y="3260920"/>
            <a:ext cx="215624" cy="370800"/>
            <a:chOff x="771725" y="3508650"/>
            <a:chExt cx="215624" cy="278100"/>
          </a:xfrm>
          <a:noFill/>
        </p:grpSpPr>
        <p:sp>
          <p:nvSpPr>
            <p:cNvPr id="310" name="Google Shape;175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76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12" name="Google Shape;177;p26"/>
          <p:cNvGrpSpPr/>
          <p:nvPr/>
        </p:nvGrpSpPr>
        <p:grpSpPr>
          <a:xfrm>
            <a:off x="4283675" y="3260920"/>
            <a:ext cx="215624" cy="370800"/>
            <a:chOff x="771725" y="3508650"/>
            <a:chExt cx="215624" cy="278100"/>
          </a:xfrm>
          <a:noFill/>
        </p:grpSpPr>
        <p:sp>
          <p:nvSpPr>
            <p:cNvPr id="313" name="Google Shape;178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79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15" name="Google Shape;180;p26"/>
          <p:cNvGrpSpPr/>
          <p:nvPr/>
        </p:nvGrpSpPr>
        <p:grpSpPr>
          <a:xfrm>
            <a:off x="3940775" y="3260920"/>
            <a:ext cx="215624" cy="370800"/>
            <a:chOff x="771725" y="3508650"/>
            <a:chExt cx="215624" cy="278100"/>
          </a:xfrm>
          <a:noFill/>
        </p:grpSpPr>
        <p:sp>
          <p:nvSpPr>
            <p:cNvPr id="316" name="Google Shape;181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82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18" name="Google Shape;183;p26"/>
          <p:cNvGrpSpPr/>
          <p:nvPr/>
        </p:nvGrpSpPr>
        <p:grpSpPr>
          <a:xfrm>
            <a:off x="46646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319" name="Google Shape;18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8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21" name="Google Shape;186;p26"/>
          <p:cNvGrpSpPr/>
          <p:nvPr/>
        </p:nvGrpSpPr>
        <p:grpSpPr>
          <a:xfrm>
            <a:off x="53504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322" name="Google Shape;187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88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24" name="Google Shape;189;p26"/>
          <p:cNvGrpSpPr/>
          <p:nvPr/>
        </p:nvGrpSpPr>
        <p:grpSpPr>
          <a:xfrm>
            <a:off x="50075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325" name="Google Shape;190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91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27" name="Google Shape;192;p26"/>
          <p:cNvGrpSpPr/>
          <p:nvPr/>
        </p:nvGrpSpPr>
        <p:grpSpPr>
          <a:xfrm>
            <a:off x="57314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328" name="Google Shape;193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94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30" name="Google Shape;195;p26"/>
          <p:cNvGrpSpPr/>
          <p:nvPr/>
        </p:nvGrpSpPr>
        <p:grpSpPr>
          <a:xfrm>
            <a:off x="64172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331" name="Google Shape;196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97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33" name="Google Shape;198;p26"/>
          <p:cNvGrpSpPr/>
          <p:nvPr/>
        </p:nvGrpSpPr>
        <p:grpSpPr>
          <a:xfrm>
            <a:off x="60743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334" name="Google Shape;199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00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336" name="Google Shape;201;p26"/>
          <p:cNvGrpSpPr/>
          <p:nvPr/>
        </p:nvGrpSpPr>
        <p:grpSpPr>
          <a:xfrm>
            <a:off x="3260612" y="2279020"/>
            <a:ext cx="426227" cy="370800"/>
            <a:chOff x="1233863" y="2162625"/>
            <a:chExt cx="269100" cy="278100"/>
          </a:xfrm>
          <a:noFill/>
        </p:grpSpPr>
        <p:sp>
          <p:nvSpPr>
            <p:cNvPr id="337" name="Google Shape;202;p26"/>
            <p:cNvSpPr/>
            <p:nvPr/>
          </p:nvSpPr>
          <p:spPr>
            <a:xfrm>
              <a:off x="1233863" y="2178675"/>
              <a:ext cx="269100" cy="246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8" name="Google Shape;203;p26"/>
            <p:cNvSpPr txBox="1"/>
            <p:nvPr/>
          </p:nvSpPr>
          <p:spPr>
            <a:xfrm>
              <a:off x="1233863" y="2162625"/>
              <a:ext cx="2691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AF</a:t>
              </a:r>
              <a:endParaRPr sz="1200"/>
            </a:p>
          </p:txBody>
        </p:sp>
      </p:grpSp>
      <p:cxnSp>
        <p:nvCxnSpPr>
          <p:cNvPr id="339" name="Google Shape;207;p26"/>
          <p:cNvCxnSpPr>
            <a:endCxn id="278" idx="0"/>
          </p:cNvCxnSpPr>
          <p:nvPr/>
        </p:nvCxnSpPr>
        <p:spPr>
          <a:xfrm>
            <a:off x="1111525" y="1232620"/>
            <a:ext cx="0" cy="233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208;p26"/>
          <p:cNvSpPr txBox="1"/>
          <p:nvPr/>
        </p:nvSpPr>
        <p:spPr>
          <a:xfrm rot="16200000">
            <a:off x="152675" y="4323053"/>
            <a:ext cx="86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0</a:t>
            </a:r>
            <a:endParaRPr sz="900"/>
          </a:p>
        </p:txBody>
      </p:sp>
      <p:sp>
        <p:nvSpPr>
          <p:cNvPr id="341" name="Google Shape;209;p26"/>
          <p:cNvSpPr txBox="1"/>
          <p:nvPr/>
        </p:nvSpPr>
        <p:spPr>
          <a:xfrm rot="16200000">
            <a:off x="381275" y="4323053"/>
            <a:ext cx="86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1</a:t>
            </a:r>
            <a:endParaRPr sz="900"/>
          </a:p>
        </p:txBody>
      </p:sp>
      <p:sp>
        <p:nvSpPr>
          <p:cNvPr id="342" name="Google Shape;210;p26"/>
          <p:cNvSpPr txBox="1"/>
          <p:nvPr/>
        </p:nvSpPr>
        <p:spPr>
          <a:xfrm rot="16200000">
            <a:off x="838475" y="4323053"/>
            <a:ext cx="86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3</a:t>
            </a:r>
            <a:endParaRPr sz="900"/>
          </a:p>
        </p:txBody>
      </p:sp>
      <p:sp>
        <p:nvSpPr>
          <p:cNvPr id="343" name="Google Shape;211;p26"/>
          <p:cNvSpPr txBox="1"/>
          <p:nvPr/>
        </p:nvSpPr>
        <p:spPr>
          <a:xfrm rot="16200000">
            <a:off x="609875" y="4323053"/>
            <a:ext cx="86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2</a:t>
            </a:r>
            <a:endParaRPr sz="900"/>
          </a:p>
        </p:txBody>
      </p:sp>
      <p:sp>
        <p:nvSpPr>
          <p:cNvPr id="344" name="Google Shape;212;p26"/>
          <p:cNvSpPr txBox="1"/>
          <p:nvPr/>
        </p:nvSpPr>
        <p:spPr>
          <a:xfrm rot="16200000">
            <a:off x="1295675" y="4323053"/>
            <a:ext cx="86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5</a:t>
            </a:r>
            <a:endParaRPr sz="900"/>
          </a:p>
        </p:txBody>
      </p:sp>
      <p:sp>
        <p:nvSpPr>
          <p:cNvPr id="345" name="Google Shape;213;p26"/>
          <p:cNvSpPr txBox="1"/>
          <p:nvPr/>
        </p:nvSpPr>
        <p:spPr>
          <a:xfrm rot="16200000">
            <a:off x="1636369" y="4323053"/>
            <a:ext cx="86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8</a:t>
            </a:r>
            <a:endParaRPr sz="900"/>
          </a:p>
        </p:txBody>
      </p:sp>
      <p:sp>
        <p:nvSpPr>
          <p:cNvPr id="346" name="Google Shape;214;p26"/>
          <p:cNvSpPr txBox="1"/>
          <p:nvPr/>
        </p:nvSpPr>
        <p:spPr>
          <a:xfrm rot="16200000">
            <a:off x="1915875" y="4257453"/>
            <a:ext cx="998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11</a:t>
            </a:r>
            <a:endParaRPr sz="900"/>
          </a:p>
        </p:txBody>
      </p:sp>
      <p:sp>
        <p:nvSpPr>
          <p:cNvPr id="347" name="Google Shape;215;p26"/>
          <p:cNvSpPr txBox="1"/>
          <p:nvPr/>
        </p:nvSpPr>
        <p:spPr>
          <a:xfrm rot="16200000">
            <a:off x="2290775" y="4287253"/>
            <a:ext cx="939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14</a:t>
            </a:r>
            <a:endParaRPr sz="900"/>
          </a:p>
        </p:txBody>
      </p:sp>
      <p:sp>
        <p:nvSpPr>
          <p:cNvPr id="348" name="Google Shape;216;p26"/>
          <p:cNvSpPr txBox="1"/>
          <p:nvPr/>
        </p:nvSpPr>
        <p:spPr>
          <a:xfrm rot="16200000">
            <a:off x="2589675" y="4245453"/>
            <a:ext cx="1022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17</a:t>
            </a:r>
            <a:endParaRPr sz="900"/>
          </a:p>
        </p:txBody>
      </p:sp>
      <p:sp>
        <p:nvSpPr>
          <p:cNvPr id="349" name="Google Shape;217;p26"/>
          <p:cNvSpPr txBox="1"/>
          <p:nvPr/>
        </p:nvSpPr>
        <p:spPr>
          <a:xfrm rot="16200000">
            <a:off x="3217275" y="4263453"/>
            <a:ext cx="986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23</a:t>
            </a:r>
            <a:endParaRPr sz="900"/>
          </a:p>
        </p:txBody>
      </p:sp>
      <p:sp>
        <p:nvSpPr>
          <p:cNvPr id="350" name="Google Shape;218;p26"/>
          <p:cNvSpPr txBox="1"/>
          <p:nvPr/>
        </p:nvSpPr>
        <p:spPr>
          <a:xfrm rot="16200000">
            <a:off x="3550375" y="4251453"/>
            <a:ext cx="101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26</a:t>
            </a:r>
            <a:endParaRPr sz="900"/>
          </a:p>
        </p:txBody>
      </p:sp>
      <p:sp>
        <p:nvSpPr>
          <p:cNvPr id="351" name="Google Shape;219;p26"/>
          <p:cNvSpPr txBox="1"/>
          <p:nvPr/>
        </p:nvSpPr>
        <p:spPr>
          <a:xfrm rot="16200000">
            <a:off x="3932875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29</a:t>
            </a:r>
            <a:endParaRPr sz="900"/>
          </a:p>
        </p:txBody>
      </p:sp>
      <p:sp>
        <p:nvSpPr>
          <p:cNvPr id="352" name="Google Shape;220;p26"/>
          <p:cNvSpPr txBox="1"/>
          <p:nvPr/>
        </p:nvSpPr>
        <p:spPr>
          <a:xfrm rot="16200000">
            <a:off x="2894475" y="4245453"/>
            <a:ext cx="1022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20</a:t>
            </a:r>
            <a:endParaRPr sz="900"/>
          </a:p>
        </p:txBody>
      </p:sp>
      <p:sp>
        <p:nvSpPr>
          <p:cNvPr id="353" name="Google Shape;221;p26"/>
          <p:cNvSpPr txBox="1"/>
          <p:nvPr/>
        </p:nvSpPr>
        <p:spPr>
          <a:xfrm rot="16200000">
            <a:off x="4313875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136</a:t>
            </a:r>
            <a:endParaRPr sz="900"/>
          </a:p>
        </p:txBody>
      </p:sp>
      <p:sp>
        <p:nvSpPr>
          <p:cNvPr id="354" name="Google Shape;222;p26"/>
          <p:cNvSpPr txBox="1"/>
          <p:nvPr/>
        </p:nvSpPr>
        <p:spPr>
          <a:xfrm rot="16200000">
            <a:off x="4667954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105</a:t>
            </a:r>
            <a:endParaRPr sz="900"/>
          </a:p>
        </p:txBody>
      </p:sp>
      <p:sp>
        <p:nvSpPr>
          <p:cNvPr id="355" name="Google Shape;223;p26"/>
          <p:cNvSpPr txBox="1"/>
          <p:nvPr/>
        </p:nvSpPr>
        <p:spPr>
          <a:xfrm rot="16200000">
            <a:off x="5017622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106</a:t>
            </a:r>
            <a:endParaRPr sz="900"/>
          </a:p>
        </p:txBody>
      </p:sp>
      <p:sp>
        <p:nvSpPr>
          <p:cNvPr id="356" name="Google Shape;224;p26"/>
          <p:cNvSpPr txBox="1"/>
          <p:nvPr/>
        </p:nvSpPr>
        <p:spPr>
          <a:xfrm rot="16200000">
            <a:off x="5380675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911</a:t>
            </a:r>
            <a:endParaRPr sz="900"/>
          </a:p>
        </p:txBody>
      </p:sp>
      <p:sp>
        <p:nvSpPr>
          <p:cNvPr id="357" name="Google Shape;225;p26"/>
          <p:cNvSpPr txBox="1"/>
          <p:nvPr/>
        </p:nvSpPr>
        <p:spPr>
          <a:xfrm rot="16200000">
            <a:off x="5734754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912</a:t>
            </a:r>
            <a:endParaRPr sz="900"/>
          </a:p>
        </p:txBody>
      </p:sp>
      <p:sp>
        <p:nvSpPr>
          <p:cNvPr id="358" name="Google Shape;226;p26"/>
          <p:cNvSpPr txBox="1"/>
          <p:nvPr/>
        </p:nvSpPr>
        <p:spPr>
          <a:xfrm rot="16200000">
            <a:off x="6066475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913</a:t>
            </a:r>
            <a:endParaRPr sz="900"/>
          </a:p>
        </p:txBody>
      </p:sp>
      <p:sp>
        <p:nvSpPr>
          <p:cNvPr id="359" name="Google Shape;227;p26"/>
          <p:cNvSpPr txBox="1"/>
          <p:nvPr/>
        </p:nvSpPr>
        <p:spPr>
          <a:xfrm rot="16200000">
            <a:off x="6676075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921</a:t>
            </a:r>
            <a:endParaRPr sz="900"/>
          </a:p>
        </p:txBody>
      </p:sp>
      <p:sp>
        <p:nvSpPr>
          <p:cNvPr id="360" name="Google Shape;228;p26"/>
          <p:cNvSpPr txBox="1"/>
          <p:nvPr/>
        </p:nvSpPr>
        <p:spPr>
          <a:xfrm rot="16200000">
            <a:off x="7285675" y="4293253"/>
            <a:ext cx="92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950</a:t>
            </a:r>
            <a:endParaRPr sz="900"/>
          </a:p>
        </p:txBody>
      </p:sp>
      <p:sp>
        <p:nvSpPr>
          <p:cNvPr id="361" name="Google Shape;229;p26"/>
          <p:cNvSpPr txBox="1"/>
          <p:nvPr/>
        </p:nvSpPr>
        <p:spPr>
          <a:xfrm>
            <a:off x="1139221" y="760087"/>
            <a:ext cx="2200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Timing Pattern Generator</a:t>
            </a:r>
            <a:endParaRPr dirty="0"/>
          </a:p>
        </p:txBody>
      </p:sp>
      <p:sp>
        <p:nvSpPr>
          <p:cNvPr id="362" name="Google Shape;230;p26"/>
          <p:cNvSpPr txBox="1"/>
          <p:nvPr/>
        </p:nvSpPr>
        <p:spPr>
          <a:xfrm>
            <a:off x="3649872" y="2279153"/>
            <a:ext cx="7671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20</a:t>
            </a:r>
            <a:endParaRPr sz="900"/>
          </a:p>
        </p:txBody>
      </p:sp>
      <p:sp>
        <p:nvSpPr>
          <p:cNvPr id="363" name="Google Shape;231;p26"/>
          <p:cNvSpPr txBox="1"/>
          <p:nvPr/>
        </p:nvSpPr>
        <p:spPr>
          <a:xfrm>
            <a:off x="1310031" y="1490283"/>
            <a:ext cx="7671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Sector 2</a:t>
            </a:r>
            <a:endParaRPr sz="900"/>
          </a:p>
        </p:txBody>
      </p:sp>
      <p:sp>
        <p:nvSpPr>
          <p:cNvPr id="364" name="Google Shape;232;p26"/>
          <p:cNvSpPr txBox="1"/>
          <p:nvPr/>
        </p:nvSpPr>
        <p:spPr>
          <a:xfrm>
            <a:off x="5487646" y="2709483"/>
            <a:ext cx="7671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Bldg 5</a:t>
            </a:r>
            <a:endParaRPr sz="900"/>
          </a:p>
        </p:txBody>
      </p:sp>
      <p:cxnSp>
        <p:nvCxnSpPr>
          <p:cNvPr id="365" name="Google Shape;233;p26"/>
          <p:cNvCxnSpPr>
            <a:stCxn id="332" idx="3"/>
            <a:endCxn id="299" idx="0"/>
          </p:cNvCxnSpPr>
          <p:nvPr/>
        </p:nvCxnSpPr>
        <p:spPr>
          <a:xfrm rot="10800000" flipH="1">
            <a:off x="6605675" y="3667520"/>
            <a:ext cx="515400" cy="185200"/>
          </a:xfrm>
          <a:prstGeom prst="curvedConnector4">
            <a:avLst>
              <a:gd name="adj1" fmla="val 40861"/>
              <a:gd name="adj2" fmla="val 27095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234;p26"/>
          <p:cNvCxnSpPr>
            <a:stCxn id="299" idx="3"/>
            <a:endCxn id="302" idx="0"/>
          </p:cNvCxnSpPr>
          <p:nvPr/>
        </p:nvCxnSpPr>
        <p:spPr>
          <a:xfrm rot="10800000" flipH="1">
            <a:off x="7215275" y="3667520"/>
            <a:ext cx="515400" cy="185200"/>
          </a:xfrm>
          <a:prstGeom prst="curvedConnector4">
            <a:avLst>
              <a:gd name="adj1" fmla="val 40861"/>
              <a:gd name="adj2" fmla="val 27095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235;p26"/>
          <p:cNvSpPr txBox="1"/>
          <p:nvPr/>
        </p:nvSpPr>
        <p:spPr>
          <a:xfrm>
            <a:off x="5589100" y="1146753"/>
            <a:ext cx="239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 </a:t>
            </a:r>
            <a:r>
              <a:rPr lang="en-US" sz="1100" dirty="0"/>
              <a:t>Drift corrected </a:t>
            </a:r>
            <a:r>
              <a:rPr lang="en" sz="1100" dirty="0"/>
              <a:t>links  (2 </a:t>
            </a:r>
            <a:r>
              <a:rPr lang="en" sz="1100" dirty="0" err="1"/>
              <a:t>ps</a:t>
            </a:r>
            <a:r>
              <a:rPr lang="en" sz="1100" dirty="0"/>
              <a:t> granularity)</a:t>
            </a:r>
            <a:endParaRPr sz="1100" dirty="0"/>
          </a:p>
        </p:txBody>
      </p:sp>
      <p:cxnSp>
        <p:nvCxnSpPr>
          <p:cNvPr id="368" name="Google Shape;236;p26"/>
          <p:cNvCxnSpPr>
            <a:stCxn id="367" idx="1"/>
          </p:cNvCxnSpPr>
          <p:nvPr/>
        </p:nvCxnSpPr>
        <p:spPr>
          <a:xfrm rot="10800000">
            <a:off x="5364700" y="1374153"/>
            <a:ext cx="2244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9" name="Google Shape;237;p26"/>
          <p:cNvGrpSpPr/>
          <p:nvPr/>
        </p:nvGrpSpPr>
        <p:grpSpPr>
          <a:xfrm>
            <a:off x="5241812" y="856620"/>
            <a:ext cx="426227" cy="370800"/>
            <a:chOff x="1233863" y="2162625"/>
            <a:chExt cx="269100" cy="278100"/>
          </a:xfrm>
          <a:noFill/>
        </p:grpSpPr>
        <p:sp>
          <p:nvSpPr>
            <p:cNvPr id="370" name="Google Shape;238;p26"/>
            <p:cNvSpPr/>
            <p:nvPr/>
          </p:nvSpPr>
          <p:spPr>
            <a:xfrm>
              <a:off x="1233863" y="2178675"/>
              <a:ext cx="269100" cy="2460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71" name="Google Shape;239;p26"/>
            <p:cNvSpPr txBox="1"/>
            <p:nvPr/>
          </p:nvSpPr>
          <p:spPr>
            <a:xfrm>
              <a:off x="1233863" y="2162625"/>
              <a:ext cx="2691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AF</a:t>
              </a:r>
              <a:endParaRPr sz="1200"/>
            </a:p>
          </p:txBody>
        </p:sp>
      </p:grpSp>
      <p:sp>
        <p:nvSpPr>
          <p:cNvPr id="372" name="Google Shape;240;p26"/>
          <p:cNvSpPr txBox="1"/>
          <p:nvPr/>
        </p:nvSpPr>
        <p:spPr>
          <a:xfrm>
            <a:off x="5653418" y="880687"/>
            <a:ext cx="17121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Active fanout</a:t>
            </a:r>
            <a:endParaRPr sz="1100" dirty="0"/>
          </a:p>
        </p:txBody>
      </p:sp>
      <p:cxnSp>
        <p:nvCxnSpPr>
          <p:cNvPr id="373" name="Google Shape;241;p26"/>
          <p:cNvCxnSpPr>
            <a:stCxn id="274" idx="2"/>
            <a:endCxn id="335" idx="0"/>
          </p:cNvCxnSpPr>
          <p:nvPr/>
        </p:nvCxnSpPr>
        <p:spPr>
          <a:xfrm rot="16200000" flipH="1">
            <a:off x="5429975" y="2928770"/>
            <a:ext cx="611200" cy="8661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242;p26"/>
          <p:cNvCxnSpPr>
            <a:stCxn id="274" idx="2"/>
            <a:endCxn id="329" idx="0"/>
          </p:cNvCxnSpPr>
          <p:nvPr/>
        </p:nvCxnSpPr>
        <p:spPr>
          <a:xfrm rot="16200000" flipH="1">
            <a:off x="5258525" y="3100220"/>
            <a:ext cx="611200" cy="5232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243;p26"/>
          <p:cNvCxnSpPr>
            <a:stCxn id="274" idx="2"/>
            <a:endCxn id="323" idx="0"/>
          </p:cNvCxnSpPr>
          <p:nvPr/>
        </p:nvCxnSpPr>
        <p:spPr>
          <a:xfrm rot="16200000" flipH="1">
            <a:off x="5068025" y="3290720"/>
            <a:ext cx="611200" cy="1422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244;p26"/>
          <p:cNvCxnSpPr>
            <a:stCxn id="274" idx="2"/>
            <a:endCxn id="326" idx="0"/>
          </p:cNvCxnSpPr>
          <p:nvPr/>
        </p:nvCxnSpPr>
        <p:spPr>
          <a:xfrm rot="5400000">
            <a:off x="4896575" y="3261470"/>
            <a:ext cx="611200" cy="2007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245;p26"/>
          <p:cNvCxnSpPr>
            <a:stCxn id="274" idx="2"/>
            <a:endCxn id="320" idx="0"/>
          </p:cNvCxnSpPr>
          <p:nvPr/>
        </p:nvCxnSpPr>
        <p:spPr>
          <a:xfrm rot="5400000">
            <a:off x="4725125" y="3090020"/>
            <a:ext cx="611200" cy="5436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246;p26"/>
          <p:cNvCxnSpPr>
            <a:stCxn id="338" idx="2"/>
            <a:endCxn id="274" idx="1"/>
          </p:cNvCxnSpPr>
          <p:nvPr/>
        </p:nvCxnSpPr>
        <p:spPr>
          <a:xfrm rot="16200000" flipH="1">
            <a:off x="4171025" y="1952520"/>
            <a:ext cx="221200" cy="1615800"/>
          </a:xfrm>
          <a:prstGeom prst="curvedConnector2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247;p26"/>
          <p:cNvCxnSpPr>
            <a:stCxn id="338" idx="2"/>
            <a:endCxn id="314" idx="0"/>
          </p:cNvCxnSpPr>
          <p:nvPr/>
        </p:nvCxnSpPr>
        <p:spPr>
          <a:xfrm rot="16200000" flipH="1">
            <a:off x="3620225" y="2503320"/>
            <a:ext cx="611200" cy="9042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248;p26"/>
          <p:cNvCxnSpPr>
            <a:stCxn id="338" idx="2"/>
            <a:endCxn id="317" idx="0"/>
          </p:cNvCxnSpPr>
          <p:nvPr/>
        </p:nvCxnSpPr>
        <p:spPr>
          <a:xfrm rot="16200000" flipH="1">
            <a:off x="3448775" y="2674770"/>
            <a:ext cx="611200" cy="5613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249;p26"/>
          <p:cNvCxnSpPr>
            <a:stCxn id="338" idx="2"/>
            <a:endCxn id="311" idx="0"/>
          </p:cNvCxnSpPr>
          <p:nvPr/>
        </p:nvCxnSpPr>
        <p:spPr>
          <a:xfrm rot="16200000" flipH="1">
            <a:off x="3277325" y="2846220"/>
            <a:ext cx="611200" cy="2184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250;p26"/>
          <p:cNvCxnSpPr>
            <a:stCxn id="278" idx="2"/>
            <a:endCxn id="338" idx="1"/>
          </p:cNvCxnSpPr>
          <p:nvPr/>
        </p:nvCxnSpPr>
        <p:spPr>
          <a:xfrm rot="16200000" flipH="1">
            <a:off x="1872325" y="1076220"/>
            <a:ext cx="627600" cy="2149200"/>
          </a:xfrm>
          <a:prstGeom prst="curvedConnector2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251;p26"/>
          <p:cNvCxnSpPr>
            <a:stCxn id="278" idx="2"/>
            <a:endCxn id="296" idx="0"/>
          </p:cNvCxnSpPr>
          <p:nvPr/>
        </p:nvCxnSpPr>
        <p:spPr>
          <a:xfrm rot="16200000" flipH="1">
            <a:off x="1385025" y="1563520"/>
            <a:ext cx="1424000" cy="19710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252;p26"/>
          <p:cNvCxnSpPr>
            <a:stCxn id="278" idx="2"/>
            <a:endCxn id="305" idx="0"/>
          </p:cNvCxnSpPr>
          <p:nvPr/>
        </p:nvCxnSpPr>
        <p:spPr>
          <a:xfrm rot="16200000" flipH="1">
            <a:off x="1213575" y="1734970"/>
            <a:ext cx="1424000" cy="16281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253;p26"/>
          <p:cNvCxnSpPr>
            <a:stCxn id="278" idx="2"/>
            <a:endCxn id="293" idx="0"/>
          </p:cNvCxnSpPr>
          <p:nvPr/>
        </p:nvCxnSpPr>
        <p:spPr>
          <a:xfrm rot="16200000" flipH="1">
            <a:off x="1042125" y="1906420"/>
            <a:ext cx="1424000" cy="12852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254;p26"/>
          <p:cNvCxnSpPr>
            <a:stCxn id="278" idx="2"/>
            <a:endCxn id="308" idx="0"/>
          </p:cNvCxnSpPr>
          <p:nvPr/>
        </p:nvCxnSpPr>
        <p:spPr>
          <a:xfrm rot="16200000" flipH="1">
            <a:off x="870675" y="2077870"/>
            <a:ext cx="1424000" cy="9423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255;p26"/>
          <p:cNvCxnSpPr>
            <a:stCxn id="278" idx="2"/>
            <a:endCxn id="290" idx="0"/>
          </p:cNvCxnSpPr>
          <p:nvPr/>
        </p:nvCxnSpPr>
        <p:spPr>
          <a:xfrm rot="16200000" flipH="1">
            <a:off x="699225" y="2249320"/>
            <a:ext cx="1424000" cy="5994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256;p26"/>
          <p:cNvCxnSpPr>
            <a:stCxn id="278" idx="2"/>
            <a:endCxn id="281" idx="0"/>
          </p:cNvCxnSpPr>
          <p:nvPr/>
        </p:nvCxnSpPr>
        <p:spPr>
          <a:xfrm rot="5400000">
            <a:off x="-75475" y="2480420"/>
            <a:ext cx="1830400" cy="543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257;p26"/>
          <p:cNvCxnSpPr>
            <a:stCxn id="278" idx="2"/>
            <a:endCxn id="284" idx="0"/>
          </p:cNvCxnSpPr>
          <p:nvPr/>
        </p:nvCxnSpPr>
        <p:spPr>
          <a:xfrm rot="5400000">
            <a:off x="38825" y="2594720"/>
            <a:ext cx="1830400" cy="3150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258;p26"/>
          <p:cNvCxnSpPr>
            <a:stCxn id="278" idx="2"/>
            <a:endCxn id="287" idx="0"/>
          </p:cNvCxnSpPr>
          <p:nvPr/>
        </p:nvCxnSpPr>
        <p:spPr>
          <a:xfrm rot="16200000" flipH="1">
            <a:off x="267425" y="2681120"/>
            <a:ext cx="1830400" cy="1422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1" name="Google Shape;259;p26"/>
          <p:cNvGrpSpPr/>
          <p:nvPr/>
        </p:nvGrpSpPr>
        <p:grpSpPr>
          <a:xfrm>
            <a:off x="930875" y="3667320"/>
            <a:ext cx="215624" cy="370800"/>
            <a:chOff x="771725" y="3508650"/>
            <a:chExt cx="215624" cy="278100"/>
          </a:xfrm>
          <a:noFill/>
        </p:grpSpPr>
        <p:sp>
          <p:nvSpPr>
            <p:cNvPr id="392" name="Google Shape;260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61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cxnSp>
        <p:nvCxnSpPr>
          <p:cNvPr id="394" name="Google Shape;262;p26"/>
          <p:cNvCxnSpPr>
            <a:stCxn id="278" idx="2"/>
            <a:endCxn id="393" idx="0"/>
          </p:cNvCxnSpPr>
          <p:nvPr/>
        </p:nvCxnSpPr>
        <p:spPr>
          <a:xfrm rot="5400000">
            <a:off x="153125" y="2709020"/>
            <a:ext cx="1830400" cy="864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263;p26"/>
          <p:cNvCxnSpPr>
            <a:stCxn id="274" idx="2"/>
            <a:endCxn id="332" idx="0"/>
          </p:cNvCxnSpPr>
          <p:nvPr/>
        </p:nvCxnSpPr>
        <p:spPr>
          <a:xfrm rot="16200000" flipH="1">
            <a:off x="5601425" y="2757320"/>
            <a:ext cx="611200" cy="12090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264;p26"/>
          <p:cNvCxnSpPr/>
          <p:nvPr/>
        </p:nvCxnSpPr>
        <p:spPr>
          <a:xfrm>
            <a:off x="5337300" y="2363153"/>
            <a:ext cx="244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7" name="Google Shape;265;p26"/>
          <p:cNvSpPr txBox="1"/>
          <p:nvPr/>
        </p:nvSpPr>
        <p:spPr>
          <a:xfrm>
            <a:off x="5785850" y="1988020"/>
            <a:ext cx="17121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Same path as LCLS-I</a:t>
            </a:r>
            <a:endParaRPr sz="1100"/>
          </a:p>
        </p:txBody>
      </p:sp>
      <p:sp>
        <p:nvSpPr>
          <p:cNvPr id="398" name="TextBox 397"/>
          <p:cNvSpPr txBox="1"/>
          <p:nvPr/>
        </p:nvSpPr>
        <p:spPr>
          <a:xfrm>
            <a:off x="867885" y="904675"/>
            <a:ext cx="50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TPG</a:t>
            </a:r>
          </a:p>
        </p:txBody>
      </p:sp>
      <p:grpSp>
        <p:nvGrpSpPr>
          <p:cNvPr id="399" name="Google Shape;177;p26"/>
          <p:cNvGrpSpPr/>
          <p:nvPr/>
        </p:nvGrpSpPr>
        <p:grpSpPr>
          <a:xfrm>
            <a:off x="5343270" y="1460370"/>
            <a:ext cx="215624" cy="370800"/>
            <a:chOff x="771725" y="3508650"/>
            <a:chExt cx="215624" cy="278100"/>
          </a:xfrm>
          <a:noFill/>
        </p:grpSpPr>
        <p:sp>
          <p:nvSpPr>
            <p:cNvPr id="400" name="Google Shape;178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79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sp>
        <p:nvSpPr>
          <p:cNvPr id="402" name="Google Shape;240;p26"/>
          <p:cNvSpPr txBox="1"/>
          <p:nvPr/>
        </p:nvSpPr>
        <p:spPr>
          <a:xfrm>
            <a:off x="5656397" y="1481305"/>
            <a:ext cx="17121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Passive </a:t>
            </a:r>
            <a:r>
              <a:rPr lang="en" sz="1100" dirty="0"/>
              <a:t>fanout</a:t>
            </a:r>
            <a:endParaRPr sz="1100" dirty="0"/>
          </a:p>
        </p:txBody>
      </p:sp>
      <p:grpSp>
        <p:nvGrpSpPr>
          <p:cNvPr id="403" name="Google Shape;153;p26"/>
          <p:cNvGrpSpPr/>
          <p:nvPr/>
        </p:nvGrpSpPr>
        <p:grpSpPr>
          <a:xfrm>
            <a:off x="1483977" y="3581800"/>
            <a:ext cx="215624" cy="370800"/>
            <a:chOff x="771725" y="3508650"/>
            <a:chExt cx="215624" cy="278100"/>
          </a:xfrm>
          <a:noFill/>
        </p:grpSpPr>
        <p:sp>
          <p:nvSpPr>
            <p:cNvPr id="404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06" name="Google Shape;153;p26"/>
          <p:cNvGrpSpPr/>
          <p:nvPr/>
        </p:nvGrpSpPr>
        <p:grpSpPr>
          <a:xfrm>
            <a:off x="1678053" y="3682360"/>
            <a:ext cx="215624" cy="370800"/>
            <a:chOff x="771725" y="3508650"/>
            <a:chExt cx="215624" cy="278100"/>
          </a:xfrm>
          <a:noFill/>
        </p:grpSpPr>
        <p:sp>
          <p:nvSpPr>
            <p:cNvPr id="407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09" name="Google Shape;153;p26"/>
          <p:cNvGrpSpPr/>
          <p:nvPr/>
        </p:nvGrpSpPr>
        <p:grpSpPr>
          <a:xfrm>
            <a:off x="1882598" y="3565720"/>
            <a:ext cx="215624" cy="370800"/>
            <a:chOff x="771725" y="3508650"/>
            <a:chExt cx="215624" cy="278100"/>
          </a:xfrm>
          <a:noFill/>
        </p:grpSpPr>
        <p:sp>
          <p:nvSpPr>
            <p:cNvPr id="410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12" name="Google Shape;153;p26"/>
          <p:cNvGrpSpPr/>
          <p:nvPr/>
        </p:nvGrpSpPr>
        <p:grpSpPr>
          <a:xfrm>
            <a:off x="2059153" y="3692200"/>
            <a:ext cx="215624" cy="370800"/>
            <a:chOff x="771725" y="3508650"/>
            <a:chExt cx="215624" cy="278100"/>
          </a:xfrm>
          <a:noFill/>
        </p:grpSpPr>
        <p:sp>
          <p:nvSpPr>
            <p:cNvPr id="413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415" name="Google Shape;153;p26"/>
          <p:cNvGrpSpPr/>
          <p:nvPr/>
        </p:nvGrpSpPr>
        <p:grpSpPr>
          <a:xfrm>
            <a:off x="2220568" y="3550280"/>
            <a:ext cx="215624" cy="370800"/>
            <a:chOff x="771725" y="3508650"/>
            <a:chExt cx="215624" cy="278100"/>
          </a:xfrm>
          <a:noFill/>
        </p:grpSpPr>
        <p:sp>
          <p:nvSpPr>
            <p:cNvPr id="416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18" name="Google Shape;153;p26"/>
          <p:cNvGrpSpPr/>
          <p:nvPr/>
        </p:nvGrpSpPr>
        <p:grpSpPr>
          <a:xfrm>
            <a:off x="2394324" y="3692200"/>
            <a:ext cx="215624" cy="370800"/>
            <a:chOff x="771725" y="3508650"/>
            <a:chExt cx="215624" cy="278100"/>
          </a:xfrm>
          <a:noFill/>
        </p:grpSpPr>
        <p:sp>
          <p:nvSpPr>
            <p:cNvPr id="419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21" name="Google Shape;153;p26"/>
          <p:cNvGrpSpPr/>
          <p:nvPr/>
        </p:nvGrpSpPr>
        <p:grpSpPr>
          <a:xfrm>
            <a:off x="2550868" y="3540120"/>
            <a:ext cx="215624" cy="370800"/>
            <a:chOff x="771725" y="3508650"/>
            <a:chExt cx="215624" cy="278100"/>
          </a:xfrm>
          <a:noFill/>
        </p:grpSpPr>
        <p:sp>
          <p:nvSpPr>
            <p:cNvPr id="422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24" name="Google Shape;153;p26"/>
          <p:cNvGrpSpPr/>
          <p:nvPr/>
        </p:nvGrpSpPr>
        <p:grpSpPr>
          <a:xfrm>
            <a:off x="2722861" y="3682040"/>
            <a:ext cx="215624" cy="370800"/>
            <a:chOff x="771725" y="3508650"/>
            <a:chExt cx="215624" cy="278100"/>
          </a:xfrm>
          <a:noFill/>
        </p:grpSpPr>
        <p:sp>
          <p:nvSpPr>
            <p:cNvPr id="425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27" name="Google Shape;153;p26"/>
          <p:cNvGrpSpPr/>
          <p:nvPr/>
        </p:nvGrpSpPr>
        <p:grpSpPr>
          <a:xfrm>
            <a:off x="2909158" y="3563240"/>
            <a:ext cx="215624" cy="370800"/>
            <a:chOff x="771725" y="3508650"/>
            <a:chExt cx="215624" cy="278100"/>
          </a:xfrm>
          <a:noFill/>
        </p:grpSpPr>
        <p:sp>
          <p:nvSpPr>
            <p:cNvPr id="428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30" name="Google Shape;153;p26"/>
          <p:cNvGrpSpPr/>
          <p:nvPr/>
        </p:nvGrpSpPr>
        <p:grpSpPr>
          <a:xfrm>
            <a:off x="3081151" y="3705160"/>
            <a:ext cx="215624" cy="370800"/>
            <a:chOff x="771725" y="3508650"/>
            <a:chExt cx="215624" cy="278100"/>
          </a:xfrm>
          <a:noFill/>
        </p:grpSpPr>
        <p:sp>
          <p:nvSpPr>
            <p:cNvPr id="431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45" name="Google Shape;174;p26"/>
          <p:cNvGrpSpPr/>
          <p:nvPr/>
        </p:nvGrpSpPr>
        <p:grpSpPr>
          <a:xfrm>
            <a:off x="3455635" y="3555560"/>
            <a:ext cx="215624" cy="370800"/>
            <a:chOff x="771725" y="3508650"/>
            <a:chExt cx="215624" cy="278100"/>
          </a:xfrm>
          <a:noFill/>
        </p:grpSpPr>
        <p:sp>
          <p:nvSpPr>
            <p:cNvPr id="446" name="Google Shape;175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76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48" name="Google Shape;177;p26"/>
          <p:cNvGrpSpPr/>
          <p:nvPr/>
        </p:nvGrpSpPr>
        <p:grpSpPr>
          <a:xfrm>
            <a:off x="4141435" y="3555560"/>
            <a:ext cx="215624" cy="370800"/>
            <a:chOff x="771725" y="3508650"/>
            <a:chExt cx="215624" cy="278100"/>
          </a:xfrm>
          <a:noFill/>
        </p:grpSpPr>
        <p:sp>
          <p:nvSpPr>
            <p:cNvPr id="449" name="Google Shape;178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79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51" name="Google Shape;180;p26"/>
          <p:cNvGrpSpPr/>
          <p:nvPr/>
        </p:nvGrpSpPr>
        <p:grpSpPr>
          <a:xfrm>
            <a:off x="3798535" y="3555560"/>
            <a:ext cx="215624" cy="370800"/>
            <a:chOff x="771725" y="3508650"/>
            <a:chExt cx="215624" cy="278100"/>
          </a:xfrm>
          <a:noFill/>
        </p:grpSpPr>
        <p:sp>
          <p:nvSpPr>
            <p:cNvPr id="452" name="Google Shape;181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82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54" name="Google Shape;174;p26"/>
          <p:cNvGrpSpPr/>
          <p:nvPr/>
        </p:nvGrpSpPr>
        <p:grpSpPr>
          <a:xfrm>
            <a:off x="3638515" y="3707960"/>
            <a:ext cx="215624" cy="370800"/>
            <a:chOff x="771725" y="3508650"/>
            <a:chExt cx="215624" cy="278100"/>
          </a:xfrm>
          <a:noFill/>
        </p:grpSpPr>
        <p:sp>
          <p:nvSpPr>
            <p:cNvPr id="455" name="Google Shape;175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76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57" name="Google Shape;177;p26"/>
          <p:cNvGrpSpPr/>
          <p:nvPr/>
        </p:nvGrpSpPr>
        <p:grpSpPr>
          <a:xfrm>
            <a:off x="4324315" y="3707960"/>
            <a:ext cx="215624" cy="370800"/>
            <a:chOff x="771725" y="3508650"/>
            <a:chExt cx="215624" cy="278100"/>
          </a:xfrm>
          <a:noFill/>
        </p:grpSpPr>
        <p:sp>
          <p:nvSpPr>
            <p:cNvPr id="458" name="Google Shape;178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79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460" name="Google Shape;180;p26"/>
          <p:cNvGrpSpPr/>
          <p:nvPr/>
        </p:nvGrpSpPr>
        <p:grpSpPr>
          <a:xfrm>
            <a:off x="3981415" y="3707960"/>
            <a:ext cx="215624" cy="370800"/>
            <a:chOff x="771725" y="3508650"/>
            <a:chExt cx="215624" cy="278100"/>
          </a:xfrm>
          <a:noFill/>
        </p:grpSpPr>
        <p:sp>
          <p:nvSpPr>
            <p:cNvPr id="461" name="Google Shape;181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82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cxnSp>
        <p:nvCxnSpPr>
          <p:cNvPr id="465" name="Straight Connector 464"/>
          <p:cNvCxnSpPr>
            <a:stCxn id="289" idx="3"/>
            <a:endCxn id="404" idx="0"/>
          </p:cNvCxnSpPr>
          <p:nvPr/>
        </p:nvCxnSpPr>
        <p:spPr>
          <a:xfrm flipH="1">
            <a:off x="1605401" y="3541229"/>
            <a:ext cx="66089" cy="106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>
            <a:stCxn id="307" idx="3"/>
            <a:endCxn id="410" idx="0"/>
          </p:cNvCxnSpPr>
          <p:nvPr/>
        </p:nvCxnSpPr>
        <p:spPr>
          <a:xfrm flipH="1">
            <a:off x="2004022" y="3541229"/>
            <a:ext cx="10368" cy="90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>
            <a:stCxn id="292" idx="3"/>
            <a:endCxn id="416" idx="0"/>
          </p:cNvCxnSpPr>
          <p:nvPr/>
        </p:nvCxnSpPr>
        <p:spPr>
          <a:xfrm flipH="1">
            <a:off x="2341992" y="3541229"/>
            <a:ext cx="15298" cy="74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>
            <a:stCxn id="292" idx="5"/>
            <a:endCxn id="419" idx="0"/>
          </p:cNvCxnSpPr>
          <p:nvPr/>
        </p:nvCxnSpPr>
        <p:spPr>
          <a:xfrm>
            <a:off x="2490508" y="3541229"/>
            <a:ext cx="25240" cy="216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>
            <a:stCxn id="289" idx="5"/>
            <a:endCxn id="407" idx="0"/>
          </p:cNvCxnSpPr>
          <p:nvPr/>
        </p:nvCxnSpPr>
        <p:spPr>
          <a:xfrm flipH="1">
            <a:off x="1799477" y="3541229"/>
            <a:ext cx="5231" cy="207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>
            <a:stCxn id="307" idx="5"/>
            <a:endCxn id="413" idx="0"/>
          </p:cNvCxnSpPr>
          <p:nvPr/>
        </p:nvCxnSpPr>
        <p:spPr>
          <a:xfrm>
            <a:off x="2147608" y="3541229"/>
            <a:ext cx="32969" cy="216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>
            <a:stCxn id="304" idx="3"/>
            <a:endCxn id="304" idx="3"/>
          </p:cNvCxnSpPr>
          <p:nvPr/>
        </p:nvCxnSpPr>
        <p:spPr>
          <a:xfrm>
            <a:off x="2700190" y="3541229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>
            <a:stCxn id="304" idx="3"/>
            <a:endCxn id="422" idx="0"/>
          </p:cNvCxnSpPr>
          <p:nvPr/>
        </p:nvCxnSpPr>
        <p:spPr>
          <a:xfrm flipH="1">
            <a:off x="2672292" y="3541229"/>
            <a:ext cx="27898" cy="64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>
            <a:stCxn id="304" idx="5"/>
            <a:endCxn id="425" idx="0"/>
          </p:cNvCxnSpPr>
          <p:nvPr/>
        </p:nvCxnSpPr>
        <p:spPr>
          <a:xfrm>
            <a:off x="2833408" y="3541229"/>
            <a:ext cx="10877" cy="2067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flipH="1">
            <a:off x="3018938" y="3566622"/>
            <a:ext cx="27898" cy="64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3180054" y="3566622"/>
            <a:ext cx="10877" cy="2067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 flipH="1">
            <a:off x="3604656" y="3562131"/>
            <a:ext cx="27898" cy="64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3765772" y="3562131"/>
            <a:ext cx="10877" cy="2067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 flipH="1">
            <a:off x="3966244" y="3557640"/>
            <a:ext cx="27898" cy="64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>
            <a:off x="4127360" y="3557640"/>
            <a:ext cx="10877" cy="2067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 flipH="1">
            <a:off x="4305419" y="3553149"/>
            <a:ext cx="27898" cy="64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>
            <a:off x="4466535" y="3553149"/>
            <a:ext cx="10877" cy="2067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4" name="Google Shape;153;p26"/>
          <p:cNvGrpSpPr/>
          <p:nvPr/>
        </p:nvGrpSpPr>
        <p:grpSpPr>
          <a:xfrm>
            <a:off x="1920184" y="3859542"/>
            <a:ext cx="215624" cy="370800"/>
            <a:chOff x="771725" y="3508650"/>
            <a:chExt cx="215624" cy="278100"/>
          </a:xfrm>
          <a:noFill/>
        </p:grpSpPr>
        <p:sp>
          <p:nvSpPr>
            <p:cNvPr id="495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grp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497" name="Google Shape;153;p26"/>
          <p:cNvGrpSpPr/>
          <p:nvPr/>
        </p:nvGrpSpPr>
        <p:grpSpPr>
          <a:xfrm>
            <a:off x="1953652" y="3909612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498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00" name="Google Shape;153;p26"/>
          <p:cNvGrpSpPr/>
          <p:nvPr/>
        </p:nvGrpSpPr>
        <p:grpSpPr>
          <a:xfrm>
            <a:off x="1986252" y="396138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01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06" name="Google Shape;153;p26"/>
          <p:cNvGrpSpPr/>
          <p:nvPr/>
        </p:nvGrpSpPr>
        <p:grpSpPr>
          <a:xfrm>
            <a:off x="1705861" y="3729336"/>
            <a:ext cx="215624" cy="370800"/>
            <a:chOff x="771725" y="3508650"/>
            <a:chExt cx="215624" cy="278100"/>
          </a:xfrm>
          <a:noFill/>
        </p:grpSpPr>
        <p:sp>
          <p:nvSpPr>
            <p:cNvPr id="507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09" name="Google Shape;153;p26"/>
          <p:cNvGrpSpPr/>
          <p:nvPr/>
        </p:nvGrpSpPr>
        <p:grpSpPr>
          <a:xfrm>
            <a:off x="1733669" y="3781104"/>
            <a:ext cx="215624" cy="370800"/>
            <a:chOff x="771725" y="3508650"/>
            <a:chExt cx="215624" cy="278100"/>
          </a:xfrm>
          <a:noFill/>
        </p:grpSpPr>
        <p:sp>
          <p:nvSpPr>
            <p:cNvPr id="510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12" name="Google Shape;153;p26"/>
          <p:cNvGrpSpPr/>
          <p:nvPr/>
        </p:nvGrpSpPr>
        <p:grpSpPr>
          <a:xfrm>
            <a:off x="1513206" y="3632529"/>
            <a:ext cx="215624" cy="370800"/>
            <a:chOff x="771725" y="3508650"/>
            <a:chExt cx="215624" cy="278100"/>
          </a:xfrm>
          <a:noFill/>
        </p:grpSpPr>
        <p:sp>
          <p:nvSpPr>
            <p:cNvPr id="513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15" name="Google Shape;153;p26"/>
          <p:cNvGrpSpPr/>
          <p:nvPr/>
        </p:nvGrpSpPr>
        <p:grpSpPr>
          <a:xfrm>
            <a:off x="1541005" y="3679496"/>
            <a:ext cx="215624" cy="370800"/>
            <a:chOff x="771725" y="3508650"/>
            <a:chExt cx="215624" cy="278100"/>
          </a:xfrm>
          <a:noFill/>
        </p:grpSpPr>
        <p:sp>
          <p:nvSpPr>
            <p:cNvPr id="516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18" name="Google Shape;153;p26"/>
          <p:cNvGrpSpPr/>
          <p:nvPr/>
        </p:nvGrpSpPr>
        <p:grpSpPr>
          <a:xfrm>
            <a:off x="1191154" y="3717836"/>
            <a:ext cx="215624" cy="370800"/>
            <a:chOff x="771725" y="3508650"/>
            <a:chExt cx="215624" cy="278100"/>
          </a:xfrm>
          <a:noFill/>
        </p:grpSpPr>
        <p:sp>
          <p:nvSpPr>
            <p:cNvPr id="519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21" name="Google Shape;153;p26"/>
          <p:cNvGrpSpPr/>
          <p:nvPr/>
        </p:nvGrpSpPr>
        <p:grpSpPr>
          <a:xfrm>
            <a:off x="1229493" y="3765759"/>
            <a:ext cx="215624" cy="370800"/>
            <a:chOff x="771725" y="3508650"/>
            <a:chExt cx="215624" cy="278100"/>
          </a:xfrm>
          <a:noFill/>
        </p:grpSpPr>
        <p:sp>
          <p:nvSpPr>
            <p:cNvPr id="522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24" name="Google Shape;153;p26"/>
          <p:cNvGrpSpPr/>
          <p:nvPr/>
        </p:nvGrpSpPr>
        <p:grpSpPr>
          <a:xfrm>
            <a:off x="1640687" y="3304724"/>
            <a:ext cx="215624" cy="370800"/>
            <a:chOff x="771725" y="3508650"/>
            <a:chExt cx="215624" cy="278100"/>
          </a:xfrm>
          <a:noFill/>
        </p:grpSpPr>
        <p:sp>
          <p:nvSpPr>
            <p:cNvPr id="525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27" name="Google Shape;153;p26"/>
          <p:cNvGrpSpPr/>
          <p:nvPr/>
        </p:nvGrpSpPr>
        <p:grpSpPr>
          <a:xfrm>
            <a:off x="1668495" y="3351700"/>
            <a:ext cx="215624" cy="370800"/>
            <a:chOff x="771725" y="3508650"/>
            <a:chExt cx="215624" cy="278100"/>
          </a:xfrm>
          <a:noFill/>
        </p:grpSpPr>
        <p:sp>
          <p:nvSpPr>
            <p:cNvPr id="528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30" name="Google Shape;153;p26"/>
          <p:cNvGrpSpPr/>
          <p:nvPr/>
        </p:nvGrpSpPr>
        <p:grpSpPr>
          <a:xfrm>
            <a:off x="1907151" y="3614316"/>
            <a:ext cx="215624" cy="370800"/>
            <a:chOff x="771725" y="3508650"/>
            <a:chExt cx="215624" cy="278100"/>
          </a:xfrm>
          <a:noFill/>
        </p:grpSpPr>
        <p:sp>
          <p:nvSpPr>
            <p:cNvPr id="531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33" name="Google Shape;153;p26"/>
          <p:cNvGrpSpPr/>
          <p:nvPr/>
        </p:nvGrpSpPr>
        <p:grpSpPr>
          <a:xfrm>
            <a:off x="493388" y="3710176"/>
            <a:ext cx="215624" cy="370800"/>
            <a:chOff x="771725" y="3508650"/>
            <a:chExt cx="215624" cy="278100"/>
          </a:xfrm>
          <a:noFill/>
        </p:grpSpPr>
        <p:sp>
          <p:nvSpPr>
            <p:cNvPr id="534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36" name="Google Shape;153;p26"/>
          <p:cNvGrpSpPr/>
          <p:nvPr/>
        </p:nvGrpSpPr>
        <p:grpSpPr>
          <a:xfrm>
            <a:off x="717668" y="3709232"/>
            <a:ext cx="215624" cy="370800"/>
            <a:chOff x="771725" y="3508650"/>
            <a:chExt cx="215624" cy="278100"/>
          </a:xfrm>
          <a:noFill/>
        </p:grpSpPr>
        <p:sp>
          <p:nvSpPr>
            <p:cNvPr id="537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39" name="Google Shape;153;p26"/>
          <p:cNvGrpSpPr/>
          <p:nvPr/>
        </p:nvGrpSpPr>
        <p:grpSpPr>
          <a:xfrm>
            <a:off x="952476" y="3704440"/>
            <a:ext cx="215624" cy="370800"/>
            <a:chOff x="771725" y="3508650"/>
            <a:chExt cx="215624" cy="278100"/>
          </a:xfrm>
          <a:noFill/>
        </p:grpSpPr>
        <p:sp>
          <p:nvSpPr>
            <p:cNvPr id="540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F</a:t>
              </a:r>
              <a:endParaRPr sz="800" b="1"/>
            </a:p>
          </p:txBody>
        </p:sp>
      </p:grpSp>
      <p:grpSp>
        <p:nvGrpSpPr>
          <p:cNvPr id="550" name="Google Shape;153;p26"/>
          <p:cNvGrpSpPr/>
          <p:nvPr/>
        </p:nvGrpSpPr>
        <p:grpSpPr>
          <a:xfrm>
            <a:off x="2076946" y="374260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51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53" name="Google Shape;153;p26"/>
          <p:cNvGrpSpPr/>
          <p:nvPr/>
        </p:nvGrpSpPr>
        <p:grpSpPr>
          <a:xfrm>
            <a:off x="2115046" y="378705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54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56" name="Google Shape;153;p26"/>
          <p:cNvGrpSpPr/>
          <p:nvPr/>
        </p:nvGrpSpPr>
        <p:grpSpPr>
          <a:xfrm>
            <a:off x="2153146" y="383150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57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59" name="Google Shape;153;p26"/>
          <p:cNvGrpSpPr/>
          <p:nvPr/>
        </p:nvGrpSpPr>
        <p:grpSpPr>
          <a:xfrm>
            <a:off x="2330946" y="330445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60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42" name="Google Shape;153;p26"/>
          <p:cNvGrpSpPr/>
          <p:nvPr/>
        </p:nvGrpSpPr>
        <p:grpSpPr>
          <a:xfrm>
            <a:off x="1937366" y="367287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43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03" name="Google Shape;153;p26"/>
          <p:cNvGrpSpPr/>
          <p:nvPr/>
        </p:nvGrpSpPr>
        <p:grpSpPr>
          <a:xfrm>
            <a:off x="2178546" y="388230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04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62" name="Google Shape;153;p26"/>
          <p:cNvGrpSpPr/>
          <p:nvPr/>
        </p:nvGrpSpPr>
        <p:grpSpPr>
          <a:xfrm>
            <a:off x="2362696" y="334890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63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65" name="Google Shape;153;p26"/>
          <p:cNvGrpSpPr/>
          <p:nvPr/>
        </p:nvGrpSpPr>
        <p:grpSpPr>
          <a:xfrm>
            <a:off x="6458446" y="371085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66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68" name="Google Shape;153;p26"/>
          <p:cNvGrpSpPr/>
          <p:nvPr/>
        </p:nvGrpSpPr>
        <p:grpSpPr>
          <a:xfrm>
            <a:off x="2254746" y="359020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69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71" name="Google Shape;153;p26"/>
          <p:cNvGrpSpPr/>
          <p:nvPr/>
        </p:nvGrpSpPr>
        <p:grpSpPr>
          <a:xfrm>
            <a:off x="2286496" y="363465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72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grpSp>
        <p:nvGrpSpPr>
          <p:cNvPr id="574" name="Google Shape;153;p26"/>
          <p:cNvGrpSpPr/>
          <p:nvPr/>
        </p:nvGrpSpPr>
        <p:grpSpPr>
          <a:xfrm>
            <a:off x="3111996" y="3748950"/>
            <a:ext cx="215624" cy="370800"/>
            <a:chOff x="771725" y="3508650"/>
            <a:chExt cx="215624" cy="278100"/>
          </a:xfrm>
          <a:solidFill>
            <a:schemeClr val="bg1"/>
          </a:solidFill>
        </p:grpSpPr>
        <p:sp>
          <p:nvSpPr>
            <p:cNvPr id="575" name="Google Shape;154;p26"/>
            <p:cNvSpPr/>
            <p:nvPr/>
          </p:nvSpPr>
          <p:spPr>
            <a:xfrm>
              <a:off x="798949" y="3558072"/>
              <a:ext cx="188400" cy="18840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55;p26"/>
            <p:cNvSpPr txBox="1"/>
            <p:nvPr/>
          </p:nvSpPr>
          <p:spPr>
            <a:xfrm>
              <a:off x="771725" y="3508650"/>
              <a:ext cx="1884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/>
                <a:t>F</a:t>
              </a:r>
              <a:endParaRPr sz="8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CAFB3F9-6A46-171C-9263-F1F3C08BD96C}"/>
              </a:ext>
            </a:extLst>
          </p:cNvPr>
          <p:cNvSpPr txBox="1"/>
          <p:nvPr/>
        </p:nvSpPr>
        <p:spPr>
          <a:xfrm>
            <a:off x="5092747" y="4845288"/>
            <a:ext cx="1083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EndStationA</a:t>
            </a:r>
            <a:endParaRPr lang="en-US" sz="1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9CAE6C-75A8-4A88-D195-BD5923187B88}"/>
              </a:ext>
            </a:extLst>
          </p:cNvPr>
          <p:cNvCxnSpPr/>
          <p:nvPr/>
        </p:nvCxnSpPr>
        <p:spPr>
          <a:xfrm>
            <a:off x="5661758" y="4430753"/>
            <a:ext cx="0" cy="48501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500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Release_x0020_Revision xmlns="4a32dbf0-ae13-4952-9a16-3b68ad345399" xsi:nil="true"/>
    <IconOverlay xmlns="http://schemas.microsoft.com/sharepoint/v4" xsi:nil="true"/>
    <Legacy_x0020_Document_x0020_Number xmlns="4a32dbf0-ae13-4952-9a16-3b68ad345399" xsi:nil="true"/>
    <TaxCatchAll xmlns="891c90e7-7d13-43f3-b940-a07d68e13b76" xsi:nil="true"/>
    <Originator xmlns="4a32dbf0-ae13-4952-9a16-3b68ad345399">
      <UserInfo>
        <DisplayName/>
        <AccountId xsi:nil="true"/>
        <AccountType/>
      </UserInfo>
    </Originato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86A7A60153D40B3594C120BB27C8A" ma:contentTypeVersion="40" ma:contentTypeDescription="Create a new document." ma:contentTypeScope="" ma:versionID="ed08056a04dad79b97dcd068f3756be2">
  <xsd:schema xmlns:xsd="http://www.w3.org/2001/XMLSchema" xmlns:xs="http://www.w3.org/2001/XMLSchema" xmlns:p="http://schemas.microsoft.com/office/2006/metadata/properties" xmlns:ns2="4a32dbf0-ae13-4952-9a16-3b68ad345399" xmlns:ns3="891c90e7-7d13-43f3-b940-a07d68e13b76" xmlns:ns4="e30fdc5b-3d3e-4f3c-9eae-a9d270887709" xmlns:ns5="http://schemas.microsoft.com/sharepoint/v4" targetNamespace="http://schemas.microsoft.com/office/2006/metadata/properties" ma:root="true" ma:fieldsID="42bb9a1c2b912a8ed6dfe7fd749c94c9" ns2:_="" ns3:_="" ns4:_="" ns5:_="">
    <xsd:import namespace="4a32dbf0-ae13-4952-9a16-3b68ad345399"/>
    <xsd:import namespace="891c90e7-7d13-43f3-b940-a07d68e13b76"/>
    <xsd:import namespace="e30fdc5b-3d3e-4f3c-9eae-a9d27088770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Current_x0020_Release_x0020_Revision" minOccurs="0"/>
                <xsd:element ref="ns2:Originator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5:IconOverlay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2dbf0-ae13-4952-9a16-3b68ad345399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4" nillable="true" ma:displayName="Legacy Document Number" ma:description="" ma:indexed="true" ma:internalName="Legacy_x0020_Document_x0020_Number" ma:readOnly="false">
      <xsd:simpleType>
        <xsd:restriction base="dms:Text">
          <xsd:maxLength value="25"/>
        </xsd:restriction>
      </xsd:simpleType>
    </xsd:element>
    <xsd:element name="Current_x0020_Release_x0020_Revision" ma:index="5" nillable="true" ma:displayName="Current Released Revision" ma:description="" ma:internalName="Current_x0020_Release_x0020_Revision" ma:readOnly="false">
      <xsd:simpleType>
        <xsd:restriction base="dms:Text">
          <xsd:maxLength value="255"/>
        </xsd:restriction>
      </xsd:simpleType>
    </xsd:element>
    <xsd:element name="Originator" ma:index="6" nillable="true" ma:displayName="Originators" ma:description="" ma:list="UserInfo" ma:SearchPeopleOnly="false" ma:SharePointGroup="0" ma:internalName="Originator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c90e7-7d13-43f3-b940-a07d68e13b76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62eaa8fb-3dd3-4f2c-b331-0715c2c8048f}" ma:internalName="TaxCatchAll" ma:showField="CatchAllData" ma:web="891c90e7-7d13-43f3-b940-a07d68e13b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dc5b-3d3e-4f3c-9eae-a9d270887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FCD54B-007A-4E0B-80BF-778F31E085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68792D-59E6-43DD-A2E6-138269D11715}">
  <ds:schemaRefs>
    <ds:schemaRef ds:uri="http://schemas.microsoft.com/office/2006/metadata/properties"/>
    <ds:schemaRef ds:uri="http://schemas.microsoft.com/office/infopath/2007/PartnerControls"/>
    <ds:schemaRef ds:uri="4a32dbf0-ae13-4952-9a16-3b68ad345399"/>
    <ds:schemaRef ds:uri="http://schemas.microsoft.com/sharepoint/v4"/>
    <ds:schemaRef ds:uri="891c90e7-7d13-43f3-b940-a07d68e13b76"/>
  </ds:schemaRefs>
</ds:datastoreItem>
</file>

<file path=customXml/itemProps3.xml><?xml version="1.0" encoding="utf-8"?>
<ds:datastoreItem xmlns:ds="http://schemas.openxmlformats.org/officeDocument/2006/customXml" ds:itemID="{71DF5CF1-A8C5-48B6-A3F3-AF056465C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2dbf0-ae13-4952-9a16-3b68ad345399"/>
    <ds:schemaRef ds:uri="891c90e7-7d13-43f3-b940-a07d68e13b76"/>
    <ds:schemaRef ds:uri="e30fdc5b-3d3e-4f3c-9eae-a9d27088770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20975</TotalTime>
  <Words>1006</Words>
  <Application>Microsoft Macintosh PowerPoint</Application>
  <PresentationFormat>On-screen Show (16:9)</PresentationFormat>
  <Paragraphs>285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Blank</vt:lpstr>
      <vt:lpstr>Blank</vt:lpstr>
      <vt:lpstr>Blank</vt:lpstr>
      <vt:lpstr>               </vt:lpstr>
      <vt:lpstr>LCLS Overview</vt:lpstr>
      <vt:lpstr>LCLS-II Timing System Overview</vt:lpstr>
      <vt:lpstr>LCLS-II Timing System Functions</vt:lpstr>
      <vt:lpstr>Requirements</vt:lpstr>
      <vt:lpstr>Timing System Usage</vt:lpstr>
      <vt:lpstr>Timing System Overview</vt:lpstr>
      <vt:lpstr>Precision Timing: Commercial RF Over Fiber Systems</vt:lpstr>
      <vt:lpstr>Event Timing Distribution Across the Facility</vt:lpstr>
      <vt:lpstr> Software/Firmware – Event Timing Data</vt:lpstr>
      <vt:lpstr>DASEL– Event Timing Data</vt:lpstr>
      <vt:lpstr>Performance 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HE-AS_Presentation</dc:title>
  <dc:creator>Kraft, Eugene Michael</dc:creator>
  <cp:lastModifiedBy>Toro, Natalia</cp:lastModifiedBy>
  <cp:revision>438</cp:revision>
  <cp:lastPrinted>2019-10-24T05:29:06Z</cp:lastPrinted>
  <dcterms:created xsi:type="dcterms:W3CDTF">2019-04-23T01:07:29Z</dcterms:created>
  <dcterms:modified xsi:type="dcterms:W3CDTF">2025-09-04T18:46:42Z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0x010100B1986A7A60153D40B3594C120BB27C8A</vt:lpwstr>
  </property>
</Properties>
</file>