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33" r:id="rId5"/>
    <p:sldId id="2855" r:id="rId6"/>
    <p:sldId id="2858" r:id="rId7"/>
    <p:sldId id="2845" r:id="rId8"/>
    <p:sldId id="388" r:id="rId9"/>
    <p:sldId id="2859" r:id="rId10"/>
    <p:sldId id="391" r:id="rId11"/>
    <p:sldId id="387" r:id="rId12"/>
    <p:sldId id="2856" r:id="rId13"/>
    <p:sldId id="2844" r:id="rId14"/>
    <p:sldId id="2843" r:id="rId15"/>
    <p:sldId id="2854" r:id="rId16"/>
    <p:sldId id="2848" r:id="rId17"/>
    <p:sldId id="2847" r:id="rId18"/>
    <p:sldId id="2849" r:id="rId19"/>
    <p:sldId id="2862" r:id="rId20"/>
    <p:sldId id="2851" r:id="rId21"/>
    <p:sldId id="2852" r:id="rId22"/>
    <p:sldId id="2853" r:id="rId23"/>
    <p:sldId id="2857" r:id="rId24"/>
    <p:sldId id="2860" r:id="rId25"/>
    <p:sldId id="2841" r:id="rId26"/>
    <p:sldId id="2861" r:id="rId27"/>
    <p:sldId id="390" r:id="rId28"/>
    <p:sldId id="2842" r:id="rId29"/>
    <p:sldId id="389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4" autoAdjust="0"/>
    <p:restoredTop sz="94634" autoAdjust="0"/>
  </p:normalViewPr>
  <p:slideViewPr>
    <p:cSldViewPr snapToObjects="1" showGuides="1">
      <p:cViewPr varScale="1">
        <p:scale>
          <a:sx n="127" d="100"/>
          <a:sy n="127" d="100"/>
        </p:scale>
        <p:origin x="1976" y="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9/3/25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80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9/3/25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1" rIns="91367" bIns="456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367" tIns="45681" rIns="91367" bIns="456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367" tIns="45681" rIns="91367" bIns="45681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3810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LESA Facility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T. Markiewicz/SLAC</a:t>
            </a:r>
          </a:p>
          <a:p>
            <a:pPr algn="r"/>
            <a:r>
              <a:rPr lang="en-US" dirty="0"/>
              <a:t>LESA Test Beam Workshop</a:t>
            </a:r>
          </a:p>
          <a:p>
            <a:pPr algn="r"/>
            <a:r>
              <a:rPr lang="en-US" dirty="0"/>
              <a:t>2025-09-04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4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D97E-E234-ECA6-A68A-CFC220D68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ED145-9F12-3CF6-7974-0A97C0685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471352-44D9-4DB9-2D46-5E4C41F1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Non-Laser Sources of Electrons for LESA: Dark Current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F42C3-0EC8-B02A-F979-0E3EB66F7E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1243584"/>
            <a:ext cx="8686800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2016, dark current was thought to be the source of electrons for LESA.</a:t>
            </a:r>
          </a:p>
          <a:p>
            <a:pPr marL="800100" lvl="1" indent="-342900"/>
            <a:r>
              <a:rPr lang="en-US" dirty="0"/>
              <a:t>These electrons are emitted by 185.7MHz gun RF every 5.4ns.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April 2025 dark current was measured in LESA by LDMX</a:t>
            </a:r>
          </a:p>
          <a:p>
            <a:pPr marL="800100" lvl="1" indent="-342900"/>
            <a:r>
              <a:rPr lang="en-US" dirty="0"/>
              <a:t> ~2 </a:t>
            </a:r>
            <a:r>
              <a:rPr lang="en-US" dirty="0" err="1"/>
              <a:t>pA</a:t>
            </a:r>
            <a:r>
              <a:rPr lang="en-US" dirty="0"/>
              <a:t>  </a:t>
            </a:r>
            <a:r>
              <a:rPr lang="en-US"/>
              <a:t>or 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e- per kicker pulse spread over 100 buckets </a:t>
            </a:r>
            <a:r>
              <a:rPr lang="en-US" dirty="0"/>
              <a:t>(see Lauren Tompkins talk)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Dark current levels are sensitive to injector configuration and can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Dark Current electrons will be present along with those produced by lasers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1D0C1C-C3BC-AEA6-48F4-27EFE282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96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ABC927-6C45-9B21-2B77-4625C09CA5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229C01-46FE-2B6C-4D01-5D4E3E3D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Laser Source for Electrons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BABCC-4137-23A8-1306-B84B5581DE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LCLS II Laser (“Interleaved Mode”):</a:t>
            </a:r>
          </a:p>
          <a:p>
            <a:pPr marL="800100" lvl="1" indent="-342900"/>
            <a:r>
              <a:rPr lang="en-US" dirty="0"/>
              <a:t>LCLS-II will usually be able to send “extra” pulses to LESA</a:t>
            </a:r>
          </a:p>
          <a:p>
            <a:pPr marL="1033463" lvl="2" indent="-342900"/>
            <a:r>
              <a:rPr lang="en-US" dirty="0"/>
              <a:t>LESA kicker fires in phase with the 929kHz pattern</a:t>
            </a:r>
          </a:p>
          <a:p>
            <a:pPr marL="1033463" lvl="2" indent="-342900"/>
            <a:r>
              <a:rPr lang="en-US" dirty="0"/>
              <a:t>Currently 10 Hz: 2.4W at 60pC/bunch @ 4 GeV</a:t>
            </a:r>
          </a:p>
          <a:p>
            <a:pPr marL="1033463" lvl="2" indent="-342900"/>
            <a:r>
              <a:rPr lang="en-US" dirty="0"/>
              <a:t>Maximum rate 250 Hz: 200W at 100pC @ 8 GeV</a:t>
            </a:r>
          </a:p>
          <a:p>
            <a:pPr marL="800100" lvl="1" indent="-342900"/>
            <a:r>
              <a:rPr lang="en-US" dirty="0"/>
              <a:t>Do not need “devoted” beam time</a:t>
            </a:r>
          </a:p>
          <a:p>
            <a:pPr marL="1033463" lvl="2" indent="-342900"/>
            <a:r>
              <a:rPr lang="en-US" dirty="0"/>
              <a:t>can run parasitically to LCLS-II</a:t>
            </a:r>
          </a:p>
          <a:p>
            <a:pPr marL="1033463" lvl="2" indent="-342900"/>
            <a:r>
              <a:rPr lang="en-US" dirty="0"/>
              <a:t>LCLS-II sets the bunch charge</a:t>
            </a:r>
          </a:p>
          <a:p>
            <a:pPr marL="800100" lvl="1" indent="-342900"/>
            <a:r>
              <a:rPr lang="en-US" dirty="0"/>
              <a:t>This is mode we will use November-December 2025 to show that A-Line is operational</a:t>
            </a:r>
          </a:p>
          <a:p>
            <a:pPr marL="1033463" lvl="2" indent="-342900"/>
            <a:endParaRPr lang="en-US" dirty="0"/>
          </a:p>
          <a:p>
            <a:pPr marL="800100" lvl="1" indent="-34290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18E40-A228-87A7-D414-EA6DA454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8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1395C-2A59-5F91-BD83-983D6BD13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5032F2-FC9E-AF2B-952B-5D53CFB2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9091"/>
            <a:ext cx="8656482" cy="753033"/>
          </a:xfrm>
        </p:spPr>
        <p:txBody>
          <a:bodyPr/>
          <a:lstStyle/>
          <a:p>
            <a:r>
              <a:rPr lang="en-US" dirty="0"/>
              <a:t>June 20, 2024</a:t>
            </a:r>
            <a:br>
              <a:rPr lang="en-US" dirty="0"/>
            </a:br>
            <a:r>
              <a:rPr lang="en-US" dirty="0"/>
              <a:t>First Beam in LESA with LCLS-II bunches and Dark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20B5C-BA6F-3497-B2FB-840D9212F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9" y="1090758"/>
            <a:ext cx="2921000" cy="218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6BEE5-7B9C-ADD4-6781-7B47177197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844830"/>
            <a:ext cx="3141642" cy="2603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2932A0-3CA6-FBB3-F681-1C23A2D990C4}"/>
              </a:ext>
            </a:extLst>
          </p:cNvPr>
          <p:cNvSpPr txBox="1"/>
          <p:nvPr/>
        </p:nvSpPr>
        <p:spPr>
          <a:xfrm>
            <a:off x="5257800" y="4618161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LESA BPM as function of kicker delay, showing flat top and rise time of LESA kicker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CE629-778F-B48C-9C89-058B70EB7308}"/>
              </a:ext>
            </a:extLst>
          </p:cNvPr>
          <p:cNvSpPr txBox="1"/>
          <p:nvPr/>
        </p:nvSpPr>
        <p:spPr>
          <a:xfrm>
            <a:off x="3352800" y="111816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LESA Profile Monitor</a:t>
            </a:r>
          </a:p>
        </p:txBody>
      </p:sp>
      <p:pic>
        <p:nvPicPr>
          <p:cNvPr id="5" name="Picture 4" descr="A graph of a curve&#10;&#10;AI-generated content may be incorrect.">
            <a:extLst>
              <a:ext uri="{FF2B5EF4-FFF2-40B4-BE49-F238E27FC236}">
                <a16:creationId xmlns:a16="http://schemas.microsoft.com/office/drawing/2014/main" id="{B65325D8-A8EA-DD4B-0237-D92659E86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26" y="3625210"/>
            <a:ext cx="3020213" cy="2230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8C9E7-F335-2117-D9FF-A77141F7FF5E}"/>
              </a:ext>
            </a:extLst>
          </p:cNvPr>
          <p:cNvSpPr txBox="1"/>
          <p:nvPr/>
        </p:nvSpPr>
        <p:spPr>
          <a:xfrm>
            <a:off x="1069326" y="5884106"/>
            <a:ext cx="3366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LDMX Hodoscope Measurement of Dark Current in ~100 5.4ns buckets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588BC80-D136-9161-147D-081BBDB5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5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9F9C6-73AF-5CF2-BBA2-8A2A31332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25101-B1A1-0623-4607-157D05BCA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CB64C1-B2B0-48E1-C44E-234A4C14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Laser Sources of Electrons for LESA: Part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CD702-0BF5-DAAE-CC30-C9D2E456D78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XLEAP Laser: Transition Path to 10^6 Hz</a:t>
            </a:r>
          </a:p>
          <a:p>
            <a:pPr marL="1033463" lvl="2" indent="-342900"/>
            <a:r>
              <a:rPr lang="en-US" dirty="0"/>
              <a:t>LCLS-II has a second short pulse independent laser for its XLEAP program that pulses cathode on top of the broader main laser pulse</a:t>
            </a:r>
          </a:p>
          <a:p>
            <a:pPr marL="1257300" lvl="3" indent="-342900"/>
            <a:r>
              <a:rPr lang="en-US" dirty="0"/>
              <a:t>Exists and is optically plumbed into the gun</a:t>
            </a:r>
          </a:p>
          <a:p>
            <a:pPr marL="1257300" lvl="3" indent="-342900"/>
            <a:r>
              <a:rPr lang="en-US" dirty="0"/>
              <a:t>Not used all the time &amp; is available for LESA tests</a:t>
            </a:r>
          </a:p>
          <a:p>
            <a:pPr marL="1033463" lvl="2" indent="-342900"/>
            <a:r>
              <a:rPr lang="en-US" dirty="0"/>
              <a:t>It can be timed to the center of our kicker flattop</a:t>
            </a:r>
          </a:p>
          <a:p>
            <a:pPr marL="1033463" lvl="2" indent="-342900"/>
            <a:r>
              <a:rPr lang="en-US" dirty="0"/>
              <a:t>Rate and charge can be set by LESA (subject to RP limits) up to 929kHz</a:t>
            </a:r>
          </a:p>
          <a:p>
            <a:pPr marL="1033463" lvl="2" indent="-342900"/>
            <a:r>
              <a:rPr lang="en-US" dirty="0"/>
              <a:t>Technical capability to use XLEAP this way is under development</a:t>
            </a:r>
          </a:p>
          <a:p>
            <a:pPr marL="800100" lvl="1" indent="-34290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1A88B-509B-FD4B-C2E2-D4477AAD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2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87B9-C1AC-2D30-C8E3-1658AE4DF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9C5DF-B278-9FB8-2B5A-014B231CB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6CC94E-AEA3-9E70-D68D-A16CCA86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Laser Sources of Electrons for LESA: Part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B043C-DFBE-756C-08A9-50F9756A5CB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LESA Laser: Transition to 37.1 MHz Laser</a:t>
            </a:r>
          </a:p>
          <a:p>
            <a:pPr marL="1033463" lvl="2" indent="-342900"/>
            <a:r>
              <a:rPr lang="en-US" dirty="0"/>
              <a:t>New laser running at 5</a:t>
            </a:r>
            <a:r>
              <a:rPr lang="en-US" baseline="30000" dirty="0"/>
              <a:t>th</a:t>
            </a:r>
            <a:r>
              <a:rPr lang="en-US" dirty="0"/>
              <a:t> harmonic of Gun HV RF</a:t>
            </a:r>
          </a:p>
          <a:p>
            <a:pPr marL="1257300" lvl="3" indent="-342900"/>
            <a:r>
              <a:rPr lang="en-US" dirty="0"/>
              <a:t>37.1 MHz</a:t>
            </a:r>
          </a:p>
          <a:p>
            <a:pPr marL="1257300" lvl="3" indent="-342900"/>
            <a:r>
              <a:rPr lang="en-US" dirty="0"/>
              <a:t>27.1 ns period</a:t>
            </a:r>
          </a:p>
          <a:p>
            <a:pPr marL="1033463" lvl="2" indent="-342900"/>
            <a:r>
              <a:rPr lang="en-US" dirty="0"/>
              <a:t>Fill kicker pulse with 18-20 buckets of charge</a:t>
            </a:r>
          </a:p>
          <a:p>
            <a:pPr marL="1033463" lvl="2" indent="-342900"/>
            <a:r>
              <a:rPr lang="en-US" dirty="0"/>
              <a:t>At 929kHz, 100W -&gt; 4200 e- before spoiler -&gt; 1-2 e- at ESA</a:t>
            </a:r>
          </a:p>
          <a:p>
            <a:pPr marL="1033463" lvl="2" indent="-342900"/>
            <a:r>
              <a:rPr lang="en-US" dirty="0"/>
              <a:t>Conceptual design exists but new hardware and system design work needed</a:t>
            </a:r>
          </a:p>
          <a:p>
            <a:pPr marL="1033463" lvl="2" indent="-342900"/>
            <a:r>
              <a:rPr lang="en-US" dirty="0"/>
              <a:t>Potential applications to pileup studies in high-rate environments</a:t>
            </a:r>
          </a:p>
          <a:p>
            <a:pPr marL="1033463" lvl="2" indent="-342900"/>
            <a:r>
              <a:rPr lang="en-US" dirty="0"/>
              <a:t>”Pulse Picking” at laser will allow customizable pattern of bunches</a:t>
            </a:r>
          </a:p>
          <a:p>
            <a:pPr marL="800100" lvl="1" indent="-34290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9A71D-EBC7-3780-5993-8F2D0170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4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8A04-7F78-B832-FABC-75937D8860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F0BFEA-6770-8E34-E6E4-4611104B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Beam Modes at LESA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AF74F-17C3-99B7-5498-31E7C25CF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22597"/>
            <a:ext cx="7772400" cy="241280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0D0FD-150F-EC68-B4D0-0D54082E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0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19EB7-F011-A38F-4448-3F4677AB37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9E29FF-AC83-71EF-8BB1-FB2FADD88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LESA Bunch Length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49681-824B-EB9E-7121-443D2D6302F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LCLS-II is designed to deliver very short high current bunches</a:t>
            </a:r>
          </a:p>
          <a:p>
            <a:pPr marL="800100" lvl="1" indent="-342900"/>
            <a:r>
              <a:rPr lang="en-US" dirty="0"/>
              <a:t>10 um -&gt; 33 fs long in the accelerator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Low current configuration and A-line dispersion will distort LCLS-II bunches</a:t>
            </a:r>
          </a:p>
          <a:p>
            <a:pPr marL="800100" lvl="1" indent="-342900"/>
            <a:r>
              <a:rPr lang="en-US" dirty="0"/>
              <a:t>Expect 1-10ps </a:t>
            </a:r>
          </a:p>
          <a:p>
            <a:endParaRPr lang="en-US" dirty="0"/>
          </a:p>
          <a:p>
            <a:r>
              <a:rPr lang="en-US" dirty="0"/>
              <a:t>Field measurements and optimization will be required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5980B-D253-5803-B871-00237124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41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3C16B4-F7DA-CA57-EFBA-D7D515148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EF9A7D-A7B1-4CC3-5125-D0D032F4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LESA Status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85D1A-7418-8E85-91CD-01DB8B9104D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LESA</a:t>
            </a:r>
          </a:p>
          <a:p>
            <a:pPr marL="800100" lvl="1" indent="-342900"/>
            <a:r>
              <a:rPr lang="en-US" dirty="0"/>
              <a:t>Need to connect to A-line &amp; leak check</a:t>
            </a:r>
          </a:p>
          <a:p>
            <a:pPr marL="800100" lvl="1" indent="-342900"/>
            <a:r>
              <a:rPr lang="en-US" dirty="0"/>
              <a:t>Need to commission one temporary profile monitor</a:t>
            </a:r>
          </a:p>
          <a:p>
            <a:r>
              <a:rPr lang="en-US" dirty="0"/>
              <a:t>A-Line</a:t>
            </a:r>
          </a:p>
          <a:p>
            <a:pPr marL="800100" lvl="1" indent="-342900"/>
            <a:r>
              <a:rPr lang="en-US" dirty="0"/>
              <a:t>Vacuum high but coming down after Q38 replacement</a:t>
            </a:r>
          </a:p>
          <a:p>
            <a:pPr marL="800100" lvl="1" indent="-342900"/>
            <a:r>
              <a:rPr lang="en-US" dirty="0"/>
              <a:t>No water leaks on magnets</a:t>
            </a:r>
          </a:p>
          <a:p>
            <a:pPr marL="800100" lvl="1" indent="-342900"/>
            <a:r>
              <a:rPr lang="en-US" dirty="0"/>
              <a:t>Power for quads and bend trims in place and tested</a:t>
            </a:r>
          </a:p>
          <a:p>
            <a:pPr marL="800100" lvl="1" indent="-342900"/>
            <a:r>
              <a:rPr lang="en-US" dirty="0"/>
              <a:t>Power for dipoles ready to test after RP paperwork issues resolved</a:t>
            </a:r>
          </a:p>
          <a:p>
            <a:pPr marL="800100" lvl="1" indent="-342900"/>
            <a:r>
              <a:rPr lang="en-US" dirty="0"/>
              <a:t>Collimation system works</a:t>
            </a:r>
          </a:p>
          <a:p>
            <a:pPr marL="800100" lvl="1" indent="-342900"/>
            <a:r>
              <a:rPr lang="en-US" dirty="0"/>
              <a:t>Profile monitors need cameras installed &amp; checkout</a:t>
            </a:r>
          </a:p>
          <a:p>
            <a:pPr marL="800100" lvl="1" indent="-342900"/>
            <a:r>
              <a:rPr lang="en-US" dirty="0"/>
              <a:t>1990-era </a:t>
            </a:r>
            <a:r>
              <a:rPr lang="en-US" dirty="0" err="1"/>
              <a:t>MicroVax</a:t>
            </a:r>
            <a:r>
              <a:rPr lang="en-US" dirty="0"/>
              <a:t> based Control system works (replacement planned)</a:t>
            </a:r>
          </a:p>
          <a:p>
            <a:r>
              <a:rPr lang="en-US" dirty="0"/>
              <a:t>System</a:t>
            </a:r>
          </a:p>
          <a:p>
            <a:pPr marL="800100" lvl="1" indent="-342900"/>
            <a:r>
              <a:rPr lang="en-US" dirty="0"/>
              <a:t>Legacy PPS/BCS needs certification and connection to the LCLS-II accelerator</a:t>
            </a:r>
          </a:p>
          <a:p>
            <a:pPr marL="800100" lvl="1" indent="-342900"/>
            <a:r>
              <a:rPr lang="en-US" dirty="0"/>
              <a:t>Radiation Safety Committee scheduled 9/15/25</a:t>
            </a:r>
          </a:p>
          <a:p>
            <a:pPr marL="800100" lvl="1" indent="-342900"/>
            <a:r>
              <a:rPr lang="en-US" dirty="0"/>
              <a:t>Approvals: BAS and USI in process</a:t>
            </a:r>
          </a:p>
          <a:p>
            <a:pPr marL="800100" lvl="1" indent="-342900"/>
            <a:r>
              <a:rPr lang="en-US" dirty="0"/>
              <a:t>Run beam ~November-December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41BD9-E298-14FF-BDE3-4DE6CE49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F46F9-4687-A614-35EF-E4E1574AB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E89DC-61C5-015C-AE51-8BC90B2A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Work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111B4-A52B-0F9D-902F-C9A99788D1D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 2 new LCLS-II style Profile Monitors in LESA</a:t>
            </a:r>
          </a:p>
          <a:p>
            <a:pPr marL="800100" lvl="1" indent="-342900"/>
            <a:r>
              <a:rPr lang="en-US" dirty="0"/>
              <a:t>Being shipped from Korea this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 ACM Receivers and Tone Generators into rack &amp; checkout</a:t>
            </a:r>
          </a:p>
          <a:p>
            <a:pPr marL="800100" lvl="1" indent="-342900"/>
            <a:r>
              <a:rPr lang="en-US" dirty="0"/>
              <a:t>These have been assembled and are RFI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 PLC system to tie ACMs to BCS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 Timing and MPS to allow use of existing 929 kHz XLEAP laser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Design, build, install and test 37 MHz laser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Mount two existing 8cm aperture quads in ESA to shape beam for LDMX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existing dipoles &amp; wigglers from ESA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E72A2-DB25-9B66-4397-B4EC9F3B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3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529BE-8686-5D7E-CD9E-63BC92FA39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05D58E-29C0-C002-EE75-44C40355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2027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09E43-D8A2-D456-0FC7-4ABE18924B7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Certify ACM system in 2027 to allow 929 kHz kicker operation</a:t>
            </a:r>
          </a:p>
          <a:p>
            <a:r>
              <a:rPr lang="en-US" dirty="0"/>
              <a:t>Begin test beam operations</a:t>
            </a:r>
          </a:p>
          <a:p>
            <a:r>
              <a:rPr lang="en-US" dirty="0"/>
              <a:t>Commission 37MHz Laser</a:t>
            </a:r>
          </a:p>
          <a:p>
            <a:r>
              <a:rPr lang="en-US" dirty="0"/>
              <a:t>Upgrade control system to EPICS running LCLS-II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FDCFA-3DCA-462C-2A0C-C44B6925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7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C01918-4364-5AAC-640B-4F92E231E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5EC359-FA02-6BE3-80CB-CA6AFCCF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LESA = Linac to End Station 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972AE-E151-B080-31B9-4E7B5745F7B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LESA (formerly known as DASEL, S30XL,…)</a:t>
            </a:r>
          </a:p>
          <a:p>
            <a:endParaRPr lang="en-US" dirty="0"/>
          </a:p>
          <a:p>
            <a:r>
              <a:rPr lang="en-US" dirty="0"/>
              <a:t>Motivation</a:t>
            </a:r>
          </a:p>
          <a:p>
            <a:r>
              <a:rPr lang="en-US" dirty="0"/>
              <a:t>Bring beam from the LCLS-II Superconducting CW accelerator to ESA for HEP Experiments and Test Beams</a:t>
            </a:r>
          </a:p>
          <a:p>
            <a:endParaRPr lang="en-US" dirty="0"/>
          </a:p>
          <a:p>
            <a:r>
              <a:rPr lang="en-US" dirty="0"/>
              <a:t>General Idea: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Kick beam to new transport line and connect to A-Line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LESA Kicker is AFTER those used for photon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Kick out ~550ns of “whatever beam there is” between the 929kHz (1100ns) bunches that go to undulators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AF4B9-22BA-6273-D68A-77866385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7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A12E7-A8B6-6377-AE7E-AF58BF4F2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97D87-94DB-8710-9833-6959C8FF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BD253-470A-D5D0-4B12-FFE39B0B5E29}"/>
              </a:ext>
            </a:extLst>
          </p:cNvPr>
          <p:cNvSpPr txBox="1"/>
          <p:nvPr/>
        </p:nvSpPr>
        <p:spPr>
          <a:xfrm>
            <a:off x="3200400" y="3200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Backup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6AA0F02D-2B28-4956-292F-33E370AA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34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92E05D-5B26-A3C0-97AD-D549A676B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455DDF-AD51-EE91-2560-3DCBAE43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Electrons: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A7FC4-786A-1BDB-CDC8-BD4D28C9AF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Dark Current from the electron gun by the HV RF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Lasers</a:t>
            </a:r>
          </a:p>
          <a:p>
            <a:pPr marL="800100" lvl="1" indent="-342900"/>
            <a:r>
              <a:rPr lang="en-US" dirty="0"/>
              <a:t>Existing laser feeding FEL undulators</a:t>
            </a:r>
          </a:p>
          <a:p>
            <a:pPr marL="1033463" lvl="2" indent="-342900"/>
            <a:r>
              <a:rPr lang="en-US" dirty="0"/>
              <a:t>FEL program sets charge per bunch</a:t>
            </a:r>
          </a:p>
          <a:p>
            <a:pPr marL="1033463" lvl="2" indent="-342900"/>
            <a:r>
              <a:rPr lang="en-US" dirty="0"/>
              <a:t>Currently the main source of electrons for LESA</a:t>
            </a:r>
          </a:p>
          <a:p>
            <a:pPr marL="1257300" lvl="3" indent="-342900"/>
            <a:r>
              <a:rPr lang="en-US" dirty="0"/>
              <a:t>10 Hz (60pC, 4 GeV, 2.4W) </a:t>
            </a:r>
          </a:p>
          <a:p>
            <a:pPr marL="800100" lvl="1" indent="-342900"/>
            <a:r>
              <a:rPr lang="en-US" dirty="0"/>
              <a:t>Existing short pulse “XLEAP” laser</a:t>
            </a:r>
          </a:p>
          <a:p>
            <a:pPr marL="1033463" lvl="2" indent="-342900"/>
            <a:r>
              <a:rPr lang="en-US" dirty="0"/>
              <a:t>Maximum rate 928 kHz</a:t>
            </a:r>
          </a:p>
          <a:p>
            <a:pPr marL="1033463" lvl="2" indent="-342900"/>
            <a:r>
              <a:rPr lang="en-US" dirty="0"/>
              <a:t>Could be used when XLEAP not running</a:t>
            </a:r>
          </a:p>
          <a:p>
            <a:pPr marL="1033463" lvl="2" indent="-342900"/>
            <a:r>
              <a:rPr lang="en-US" dirty="0"/>
              <a:t>LESA can set the rate and charge subject to RP limits</a:t>
            </a:r>
          </a:p>
          <a:p>
            <a:pPr marL="800100" lvl="1" indent="-342900"/>
            <a:r>
              <a:rPr lang="en-US" dirty="0"/>
              <a:t>Planned 37.1MHz laser for the LDMX science program</a:t>
            </a:r>
          </a:p>
          <a:p>
            <a:pPr marL="1033463" lvl="2" indent="-342900"/>
            <a:r>
              <a:rPr lang="en-US" dirty="0"/>
              <a:t>Early equipment funding authorized</a:t>
            </a:r>
          </a:p>
          <a:p>
            <a:pPr marL="1033463" lvl="2" indent="-342900"/>
            <a:r>
              <a:rPr lang="en-US" dirty="0"/>
              <a:t>Delicate job to fuse a 3</a:t>
            </a:r>
            <a:r>
              <a:rPr lang="en-US" baseline="30000" dirty="0"/>
              <a:t>rd</a:t>
            </a:r>
            <a:r>
              <a:rPr lang="en-US" dirty="0"/>
              <a:t> laser beam onto the cathode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0EE49-9CEE-184F-6C42-876D3A0B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6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0A050-B151-E754-B030-785911231D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BF0728-ABFB-06BE-9498-41522116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Spoiled 8-GeV Electron Spectrum (FLUKA)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B0A42-D1A1-F4E0-4C7B-1B64E52F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207493"/>
            <a:ext cx="6654800" cy="4749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717D0-3265-5DC0-B33E-BE03A325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8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E1218-3A9B-FB5C-FC0D-DA8C282B1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AA1C07-095B-8A1E-A8CB-A55171478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1BE1F-6FB6-31F3-219C-69CA0496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ACM = Average Current Monitor</a:t>
            </a:r>
            <a:br>
              <a:rPr lang="en-US" dirty="0"/>
            </a:br>
            <a:r>
              <a:rPr lang="en-US" dirty="0"/>
              <a:t>BCS = Beam Containment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A5F2-B50B-6A29-1AF6-9C59E5125AB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1242509"/>
            <a:ext cx="56388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ACM is the “accredited” BCS device that tells RP (Radiation Physics) that LESA beam power is &lt; maximum allowed</a:t>
            </a:r>
          </a:p>
          <a:p>
            <a:pPr marL="800100" lvl="1" indent="-342900"/>
            <a:r>
              <a:rPr lang="en-US" dirty="0"/>
              <a:t>2 devices each with 2 readout chains</a:t>
            </a:r>
          </a:p>
          <a:p>
            <a:pPr marL="800100" lvl="1" indent="-342900"/>
            <a:r>
              <a:rPr lang="en-US" dirty="0"/>
              <a:t>Given low LESA charge, needed new readout</a:t>
            </a:r>
          </a:p>
          <a:p>
            <a:r>
              <a:rPr lang="en-US" dirty="0"/>
              <a:t>Until these are “certified” RP assumes an accident can deliver full LCLS-II beam power to ESA</a:t>
            </a:r>
          </a:p>
          <a:p>
            <a:pPr marL="800100" lvl="1" indent="-342900"/>
            <a:r>
              <a:rPr lang="en-US" dirty="0"/>
              <a:t>LCLS-II power limited by one ACM pair in Sector 0</a:t>
            </a:r>
          </a:p>
          <a:p>
            <a:r>
              <a:rPr lang="en-US" dirty="0"/>
              <a:t>2026 Work plan</a:t>
            </a:r>
          </a:p>
          <a:p>
            <a:pPr marL="800100" lvl="1" indent="-342900"/>
            <a:r>
              <a:rPr lang="en-US" dirty="0"/>
              <a:t>Load rack with tone generators and receivers</a:t>
            </a:r>
          </a:p>
          <a:p>
            <a:pPr marL="800100" lvl="1" indent="-342900"/>
            <a:r>
              <a:rPr lang="en-US" dirty="0"/>
              <a:t>PLCs to trip BCS if ACMs indicate fault</a:t>
            </a:r>
          </a:p>
          <a:p>
            <a:pPr marL="342900" indent="-342900"/>
            <a:r>
              <a:rPr lang="en-US" dirty="0"/>
              <a:t>2027 Work Plan</a:t>
            </a:r>
          </a:p>
          <a:p>
            <a:pPr marL="800100" lvl="1" indent="-342900"/>
            <a:r>
              <a:rPr lang="en-US" dirty="0"/>
              <a:t>Certify operation of ACMs and BCS</a:t>
            </a:r>
          </a:p>
          <a:p>
            <a:r>
              <a:rPr lang="en-US" dirty="0"/>
              <a:t>All LESA operations to date allowed via an “Unreviewed Safety Issue (USI)” exemption based on an </a:t>
            </a:r>
            <a:r>
              <a:rPr lang="en-US" b="1" dirty="0">
                <a:solidFill>
                  <a:srgbClr val="FF0000"/>
                </a:solidFill>
              </a:rPr>
              <a:t>“unaccredited” 10 Hz hardware rate limit </a:t>
            </a:r>
            <a:r>
              <a:rPr lang="en-US" dirty="0"/>
              <a:t>on the kicker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3084F-FF47-20C7-92D4-D9A88336F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351000"/>
            <a:ext cx="3200400" cy="24003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FCAFF7-5C1D-D341-A12A-AD5E75DF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54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935AB-BA9C-83AE-A887-77E39132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A61E7E-6A42-8813-CCFA-D6D22ABC7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4DDD49-9774-E3EF-4394-75E4C7CE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LESA Kicker: Tony Beukers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D8B57-1013-22F9-696B-D5DE419A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3" y="1562838"/>
            <a:ext cx="8646697" cy="415216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132DD-6833-CAAD-7951-BDDCC700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93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CEB82-42BD-36EE-796B-9F09492FE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DFCDAE-E0B0-7E0B-1205-229C811E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Numerology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B61AA7A-CAAA-BFF0-A8AB-1382BE1ADFE1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74966322"/>
              </p:ext>
            </p:extLst>
          </p:nvPr>
        </p:nvGraphicFramePr>
        <p:xfrm>
          <a:off x="457200" y="1243013"/>
          <a:ext cx="810894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37">
                  <a:extLst>
                    <a:ext uri="{9D8B030D-6E8A-4147-A177-3AD203B41FA5}">
                      <a16:colId xmlns:a16="http://schemas.microsoft.com/office/drawing/2014/main" val="351454031"/>
                    </a:ext>
                  </a:extLst>
                </a:gridCol>
                <a:gridCol w="2027237">
                  <a:extLst>
                    <a:ext uri="{9D8B030D-6E8A-4147-A177-3AD203B41FA5}">
                      <a16:colId xmlns:a16="http://schemas.microsoft.com/office/drawing/2014/main" val="1762669696"/>
                    </a:ext>
                  </a:extLst>
                </a:gridCol>
                <a:gridCol w="2027237">
                  <a:extLst>
                    <a:ext uri="{9D8B030D-6E8A-4147-A177-3AD203B41FA5}">
                      <a16:colId xmlns:a16="http://schemas.microsoft.com/office/drawing/2014/main" val="550543197"/>
                    </a:ext>
                  </a:extLst>
                </a:gridCol>
                <a:gridCol w="2027237">
                  <a:extLst>
                    <a:ext uri="{9D8B030D-6E8A-4147-A177-3AD203B41FA5}">
                      <a16:colId xmlns:a16="http://schemas.microsoft.com/office/drawing/2014/main" val="42205629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Harmonic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39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Accelerating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76.9 </a:t>
                      </a:r>
                      <a:r>
                        <a:rPr lang="en-US" dirty="0" err="1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926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Gun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185.7 </a:t>
                      </a:r>
                      <a:r>
                        <a:rPr lang="en-US" dirty="0" err="1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5.385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331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LCLS-II Laser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46.4 </a:t>
                      </a:r>
                      <a:r>
                        <a:rPr lang="en-US" dirty="0" err="1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21.5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Pockel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0.929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1.08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823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32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LESA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37.1 </a:t>
                      </a:r>
                      <a:r>
                        <a:rPr lang="en-US" dirty="0" err="1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27.1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679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XLEAP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0.929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1.08 us (variable)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9603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CE4C9D-4D3F-650D-FD6E-B2CED59E9385}"/>
              </a:ext>
            </a:extLst>
          </p:cNvPr>
          <p:cNvSpPr txBox="1"/>
          <p:nvPr/>
        </p:nvSpPr>
        <p:spPr>
          <a:xfrm>
            <a:off x="445960" y="5278312"/>
            <a:ext cx="656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5.4 ns Gun buckets between LCLS-II pulses locations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0A9C8-F7B4-8163-48BC-485CE9F7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4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5C8B-C7F7-210B-F2D6-61EAC5DD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CCDCB-40BF-520E-C556-473D99F9E4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45CA19-D9AB-7ED8-DE80-49B2D149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Elements: Can transport 4 and 8 GeV beam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D7552-4BD6-88EF-495C-0CC07A25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792" y="5135098"/>
            <a:ext cx="6705600" cy="1593811"/>
          </a:xfrm>
          <a:prstGeom prst="rect">
            <a:avLst/>
          </a:prstGeom>
        </p:spPr>
      </p:pic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0D683C2-3882-DFC6-6A39-857AFBF9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26" y="1143000"/>
            <a:ext cx="7988348" cy="38629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2D4E7D-CF95-ECEC-928B-8BC359DD5AC1}"/>
              </a:ext>
            </a:extLst>
          </p:cNvPr>
          <p:cNvCxnSpPr>
            <a:cxnSpLocks/>
          </p:cNvCxnSpPr>
          <p:nvPr/>
        </p:nvCxnSpPr>
        <p:spPr>
          <a:xfrm flipV="1">
            <a:off x="2209800" y="3773088"/>
            <a:ext cx="1132242" cy="171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AF8E4A-2072-2C9E-C451-48D730B72621}"/>
              </a:ext>
            </a:extLst>
          </p:cNvPr>
          <p:cNvCxnSpPr/>
          <p:nvPr/>
        </p:nvCxnSpPr>
        <p:spPr>
          <a:xfrm flipV="1">
            <a:off x="2743200" y="3657600"/>
            <a:ext cx="990600" cy="182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EC5C6D-008B-5CF9-A8C7-FDC31D4BB578}"/>
              </a:ext>
            </a:extLst>
          </p:cNvPr>
          <p:cNvCxnSpPr/>
          <p:nvPr/>
        </p:nvCxnSpPr>
        <p:spPr>
          <a:xfrm flipV="1">
            <a:off x="4503607" y="2895600"/>
            <a:ext cx="68393" cy="259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3C798C-AEC4-8609-75D8-08F94B879087}"/>
              </a:ext>
            </a:extLst>
          </p:cNvPr>
          <p:cNvCxnSpPr/>
          <p:nvPr/>
        </p:nvCxnSpPr>
        <p:spPr>
          <a:xfrm flipH="1" flipV="1">
            <a:off x="6934200" y="2819400"/>
            <a:ext cx="1371600" cy="281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A8BE6-084B-0CE6-343B-20EE6685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7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0BD2D-4636-B9E1-EEFA-09BC4DFAD8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A09519-07EE-A8D6-9BB0-6C5FEB93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LESA deliver to Users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B5EC9-AB47-5B44-570A-AE0AAF0A600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High Availability</a:t>
            </a:r>
          </a:p>
          <a:p>
            <a:pPr marL="800100" lvl="1" indent="-342900"/>
            <a:r>
              <a:rPr lang="en-US" dirty="0"/>
              <a:t>LESA will be able to operate in parallel with the LCLS-II BES funded photon science program</a:t>
            </a:r>
          </a:p>
          <a:p>
            <a:r>
              <a:rPr lang="en-US" dirty="0"/>
              <a:t>Bunch Rate and Bunch Charge</a:t>
            </a:r>
          </a:p>
          <a:p>
            <a:pPr marL="800100" lvl="1" indent="-342900"/>
            <a:r>
              <a:rPr lang="en-US" dirty="0"/>
              <a:t>Maximum Beam Power at ESA of 100-200 W</a:t>
            </a:r>
          </a:p>
          <a:p>
            <a:pPr marL="800100" lvl="1" indent="-342900"/>
            <a:r>
              <a:rPr lang="en-US" dirty="0"/>
              <a:t>User determined beam rate up to 37.1 MHz (27 ns)</a:t>
            </a:r>
          </a:p>
          <a:p>
            <a:pPr marL="800100" lvl="1" indent="-342900"/>
            <a:r>
              <a:rPr lang="en-US" dirty="0"/>
              <a:t>User determined # e/bunch subject to overall power limit</a:t>
            </a:r>
          </a:p>
          <a:p>
            <a:pPr marL="800100" lvl="1" indent="-342900"/>
            <a:r>
              <a:rPr lang="en-US" dirty="0"/>
              <a:t>Primary beam energy determined by LCLS-II</a:t>
            </a:r>
          </a:p>
          <a:p>
            <a:pPr marL="800100" lvl="1" indent="-342900"/>
            <a:r>
              <a:rPr lang="en-US" dirty="0"/>
              <a:t>Secondary beam of lower energy and bunch charge</a:t>
            </a:r>
          </a:p>
          <a:p>
            <a:r>
              <a:rPr lang="en-US" dirty="0"/>
              <a:t>Picosecond level bunch timing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	as used in LCLS-II “pump-probe” experiments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3D3BA-A23C-B409-AD5D-2C1186ED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4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15505-A757-AB3C-3F22-ADDC7557D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E68FBC-2BD5-D261-E509-58C28512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C6891-0B3F-B0F8-F943-BADA1732D79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beam energy set by LCLS-II</a:t>
            </a:r>
          </a:p>
          <a:p>
            <a:pPr marL="800100" lvl="1" indent="-342900"/>
            <a:r>
              <a:rPr lang="en-US" dirty="0"/>
              <a:t>Nominally 8 GeV after “HE Upgrade” in 2027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Operation for HEP must not adversely affect photon science program.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31C3C-D3C2-6F44-E27B-7D76F2B8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2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4CD29-2344-3A39-E935-154AA1326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C5DCD5-6B7C-E9AF-2413-7889DC0FD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D6712-3118-E77E-EFAB-68932193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94" y="228600"/>
            <a:ext cx="8103570" cy="753033"/>
          </a:xfrm>
        </p:spPr>
        <p:txBody>
          <a:bodyPr/>
          <a:lstStyle/>
          <a:p>
            <a:r>
              <a:rPr lang="en-US" dirty="0"/>
              <a:t>Relies of new beamline and A-Line last used in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0CC86-53BB-0E58-17F0-C841FEB3C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64" y="1244599"/>
            <a:ext cx="8111942" cy="507365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9FE2A-E311-068F-C08F-A6DC0DCD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93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F3CD4E-C56A-9B70-D281-3509A3A429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79729-3716-69AB-128C-220F2D40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to Users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1B1E8-FB8E-E243-1635-15771BAAF0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309616"/>
          </a:xfrm>
        </p:spPr>
        <p:txBody>
          <a:bodyPr>
            <a:normAutofit/>
          </a:bodyPr>
          <a:lstStyle/>
          <a:p>
            <a:r>
              <a:rPr lang="en-US" dirty="0"/>
              <a:t>Non-Interference with LCLS-II (beam loading) limits current in LESA to 25nA -&gt; 200W at 8 GeV</a:t>
            </a:r>
          </a:p>
          <a:p>
            <a:pPr marL="800100" lvl="1" indent="-342900"/>
            <a:r>
              <a:rPr lang="en-US" dirty="0"/>
              <a:t>Final safety systems will limit beam power to 400W</a:t>
            </a:r>
          </a:p>
          <a:p>
            <a:pPr marL="800100" lvl="1" indent="-342900"/>
            <a:r>
              <a:rPr lang="en-US" dirty="0"/>
              <a:t>ESA dump rated for 3kW</a:t>
            </a:r>
          </a:p>
          <a:p>
            <a:pPr marL="800100" lvl="1" indent="-342900"/>
            <a:r>
              <a:rPr lang="en-US" dirty="0"/>
              <a:t>This beam useable for radiation studies</a:t>
            </a:r>
          </a:p>
          <a:p>
            <a:pPr marL="1033463" lvl="2" indent="-342900"/>
            <a:r>
              <a:rPr lang="en-US" dirty="0"/>
              <a:t>~400 </a:t>
            </a:r>
            <a:r>
              <a:rPr lang="en-US" dirty="0" err="1"/>
              <a:t>Mrad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(per T506 at ESTB, 2016)</a:t>
            </a:r>
          </a:p>
          <a:p>
            <a:pPr marL="1033463" lvl="2" indent="-342900"/>
            <a:r>
              <a:rPr lang="en-US" dirty="0"/>
              <a:t>~20 times more than during ESTB times</a:t>
            </a:r>
          </a:p>
          <a:p>
            <a:pPr lvl="2" indent="0">
              <a:buNone/>
            </a:pPr>
            <a:endParaRPr lang="en-US" dirty="0"/>
          </a:p>
          <a:p>
            <a:r>
              <a:rPr lang="en-US" dirty="0"/>
              <a:t>It is assumed that most users will want “single electrons”</a:t>
            </a:r>
          </a:p>
          <a:p>
            <a:pPr marL="800100" lvl="1" indent="-342900"/>
            <a:r>
              <a:rPr lang="en-US" dirty="0"/>
              <a:t>Make these by degrading the beam with a thin (now 500um) or thick (now 6mm copper) target and using the A-Line 24-degree bend and the momentum slit </a:t>
            </a:r>
          </a:p>
          <a:p>
            <a:pPr marL="342900" indent="-342900"/>
            <a:endParaRPr lang="en-US" dirty="0"/>
          </a:p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4BF44FF-8AFC-A36E-F2C4-753607CE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4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D336A-201F-5657-A6F9-5EBE9091D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7E74A9-A666-F346-4CF0-290CE7E8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A-Line Produces Secondary Beams for the End Station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C150E7-B7F3-CBF2-6BF9-BC0C53C196A0}"/>
              </a:ext>
            </a:extLst>
          </p:cNvPr>
          <p:cNvGrpSpPr/>
          <p:nvPr/>
        </p:nvGrpSpPr>
        <p:grpSpPr>
          <a:xfrm>
            <a:off x="279852" y="1283540"/>
            <a:ext cx="5638800" cy="5410200"/>
            <a:chOff x="728517" y="935765"/>
            <a:chExt cx="8195825" cy="597887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8ECAF7F-60F8-3FB9-4EA8-F870919FF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17" y="1180130"/>
              <a:ext cx="8195825" cy="573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840BAC-0F5A-186B-858E-450C6A607202}"/>
                </a:ext>
              </a:extLst>
            </p:cNvPr>
            <p:cNvSpPr txBox="1"/>
            <p:nvPr/>
          </p:nvSpPr>
          <p:spPr>
            <a:xfrm>
              <a:off x="1755027" y="935765"/>
              <a:ext cx="1878701" cy="7333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PR-10 Spoiler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AF5915-DFD3-1E2A-87D3-9DC14AFDBC22}"/>
                </a:ext>
              </a:extLst>
            </p:cNvPr>
            <p:cNvSpPr txBox="1"/>
            <p:nvPr/>
          </p:nvSpPr>
          <p:spPr>
            <a:xfrm>
              <a:off x="5654673" y="1042568"/>
              <a:ext cx="2900596" cy="7333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SL-10 defines momentum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7C0B50-61DF-17EF-F99A-D50E3B5F879E}"/>
                </a:ext>
              </a:extLst>
            </p:cNvPr>
            <p:cNvSpPr txBox="1"/>
            <p:nvPr/>
          </p:nvSpPr>
          <p:spPr>
            <a:xfrm>
              <a:off x="3016715" y="4310398"/>
              <a:ext cx="4167399" cy="7333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Collimators C-24 and C-37 define beam spot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50361D-4678-76A2-8E56-0DEA88067F77}"/>
                </a:ext>
              </a:extLst>
            </p:cNvPr>
            <p:cNvSpPr txBox="1"/>
            <p:nvPr/>
          </p:nvSpPr>
          <p:spPr>
            <a:xfrm>
              <a:off x="5909134" y="5868986"/>
              <a:ext cx="2670476" cy="73335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3 kW beam dump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38C2E-8A60-D899-B837-9625998D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6D985-872B-FAF3-0972-076B740B4367}"/>
              </a:ext>
            </a:extLst>
          </p:cNvPr>
          <p:cNvGrpSpPr/>
          <p:nvPr/>
        </p:nvGrpSpPr>
        <p:grpSpPr>
          <a:xfrm>
            <a:off x="5943600" y="2819400"/>
            <a:ext cx="3200399" cy="2209800"/>
            <a:chOff x="689458" y="2246948"/>
            <a:chExt cx="7581900" cy="44100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FCAAC5-81A3-5882-D6AB-857AAFD09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58" y="2246948"/>
              <a:ext cx="758190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AC0A7828-5432-E6E6-21EE-2409CDB56521}"/>
                </a:ext>
              </a:extLst>
            </p:cNvPr>
            <p:cNvSpPr txBox="1"/>
            <p:nvPr/>
          </p:nvSpPr>
          <p:spPr>
            <a:xfrm>
              <a:off x="2133601" y="2895600"/>
              <a:ext cx="1153709" cy="689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1 e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35B67A1B-FA32-D9B4-57A2-2701779A8B34}"/>
                </a:ext>
              </a:extLst>
            </p:cNvPr>
            <p:cNvSpPr txBox="1"/>
            <p:nvPr/>
          </p:nvSpPr>
          <p:spPr>
            <a:xfrm>
              <a:off x="2842563" y="3997704"/>
              <a:ext cx="1153709" cy="689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2 e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D6B1FF5-A985-91DE-BE5F-C5888117DBDE}"/>
                </a:ext>
              </a:extLst>
            </p:cNvPr>
            <p:cNvSpPr txBox="1"/>
            <p:nvPr/>
          </p:nvSpPr>
          <p:spPr>
            <a:xfrm>
              <a:off x="3991052" y="4864517"/>
              <a:ext cx="1153709" cy="689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3 e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8B8D2FAB-83B7-FAB6-BF97-EA955708F1EA}"/>
                </a:ext>
              </a:extLst>
            </p:cNvPr>
            <p:cNvSpPr txBox="1"/>
            <p:nvPr/>
          </p:nvSpPr>
          <p:spPr>
            <a:xfrm>
              <a:off x="4993610" y="5297922"/>
              <a:ext cx="1153709" cy="689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4 e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E5BD9DF4-530C-B8BB-B4DD-FDCDDD3BF838}"/>
                </a:ext>
              </a:extLst>
            </p:cNvPr>
            <p:cNvSpPr txBox="1"/>
            <p:nvPr/>
          </p:nvSpPr>
          <p:spPr>
            <a:xfrm>
              <a:off x="6058202" y="5483529"/>
              <a:ext cx="1153709" cy="689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5 e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8BAB6DA1-8057-489D-95B3-328FD94E6BC7}"/>
                </a:ext>
              </a:extLst>
            </p:cNvPr>
            <p:cNvSpPr txBox="1"/>
            <p:nvPr/>
          </p:nvSpPr>
          <p:spPr>
            <a:xfrm>
              <a:off x="6934200" y="5514627"/>
              <a:ext cx="1153709" cy="689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6 e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20514B-59B1-48F8-20B6-EABC092DA8A6}"/>
              </a:ext>
            </a:extLst>
          </p:cNvPr>
          <p:cNvSpPr txBox="1"/>
          <p:nvPr/>
        </p:nvSpPr>
        <p:spPr>
          <a:xfrm>
            <a:off x="6553188" y="5032977"/>
            <a:ext cx="1701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ESTB Results shown by Carsten</a:t>
            </a:r>
          </a:p>
        </p:txBody>
      </p:sp>
    </p:spTree>
    <p:extLst>
      <p:ext uri="{BB962C8B-B14F-4D97-AF65-F5344CB8AC3E}">
        <p14:creationId xmlns:p14="http://schemas.microsoft.com/office/powerpoint/2010/main" val="252833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Path and Time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17819D-656E-9BC6-721C-1F2A27B9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07" y="1371600"/>
            <a:ext cx="7772400" cy="2757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95018-F9A5-37A8-DBF1-539B1B05F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7" y="4128903"/>
            <a:ext cx="7772400" cy="199804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85756-A55D-BDCF-7340-AE051B40F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2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89547B-8A06-A799-52E1-BE7F79912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E78C6C-85A1-538B-2B67-942AF0AD6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F7991B-145B-09BF-C9E9-7C75702F1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966544"/>
              </p:ext>
            </p:extLst>
          </p:nvPr>
        </p:nvGraphicFramePr>
        <p:xfrm>
          <a:off x="405284" y="1359921"/>
          <a:ext cx="8261348" cy="514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536">
                  <a:extLst>
                    <a:ext uri="{9D8B030D-6E8A-4147-A177-3AD203B41FA5}">
                      <a16:colId xmlns:a16="http://schemas.microsoft.com/office/drawing/2014/main" val="76656608"/>
                    </a:ext>
                  </a:extLst>
                </a:gridCol>
                <a:gridCol w="6505812">
                  <a:extLst>
                    <a:ext uri="{9D8B030D-6E8A-4147-A177-3AD203B41FA5}">
                      <a16:colId xmlns:a16="http://schemas.microsoft.com/office/drawing/2014/main" val="3975023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Actions, Milestones,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171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2016-2019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Concept developed &amp; presented to SLAC and DOE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1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2020-2024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Funding &amp; Construction of new beamline in 2 phases</a:t>
                      </a:r>
                    </a:p>
                    <a:p>
                      <a:r>
                        <a:rPr lang="en-US" dirty="0"/>
                        <a:t>COVID and LCLS-II installation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48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June 20,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LCLS-II 60pC bunches at 10 Hz to temporary Phase A dump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19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Finish LESA and recommission A-Line (last use 2018)</a:t>
                      </a:r>
                    </a:p>
                    <a:p>
                      <a:r>
                        <a:rPr lang="en-US" dirty="0"/>
                        <a:t>”Interleaved Operation” w/ LCLS-II</a:t>
                      </a:r>
                    </a:p>
                    <a:p>
                      <a:r>
                        <a:rPr lang="en-US" dirty="0"/>
                        <a:t>Continuous kicker operation for LDMX Hodoscope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562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Nov-Dec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Hz Electrons to 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146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LCLS-II OFF to install Cryomodules for 8 GeV</a:t>
                      </a:r>
                    </a:p>
                    <a:p>
                      <a:r>
                        <a:rPr lang="en-US" dirty="0"/>
                        <a:t>LESA finishes work to allow 929kHz electron beam to ESA</a:t>
                      </a:r>
                    </a:p>
                    <a:p>
                      <a:r>
                        <a:rPr lang="en-US" dirty="0"/>
                        <a:t>New LESA Profile Monitors, Clean up 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81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GeV beam</a:t>
                      </a:r>
                    </a:p>
                    <a:p>
                      <a:r>
                        <a:rPr lang="en-US" dirty="0"/>
                        <a:t>Certify ACM-BCS system</a:t>
                      </a:r>
                    </a:p>
                    <a:p>
                      <a:r>
                        <a:rPr lang="en-US" dirty="0"/>
                        <a:t>New devoted 37 MHz LESA laser</a:t>
                      </a:r>
                    </a:p>
                    <a:p>
                      <a:r>
                        <a:rPr lang="en-US" dirty="0"/>
                        <a:t>Test beam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27641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B5735-C1BE-8CFB-B994-52B1CE31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LESA TB Wkshp 2025-09-04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135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20130311-GARD-Template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082CF6BB5AF48A3FAB4D604BFE0D8" ma:contentTypeVersion="11" ma:contentTypeDescription="Create a new document." ma:contentTypeScope="" ma:versionID="94aa8fca34cceaa38b378a9d1a1f9099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xmlns:ns3="906365e3-82c9-49da-b774-55fbd5dc2703" targetNamespace="http://schemas.microsoft.com/office/2006/metadata/properties" ma:root="true" ma:fieldsID="d4efb17a830660db3d11059066a7142d" ns1:_="" ns2:_="" ns3:_="">
    <xsd:import namespace="http://schemas.microsoft.com/sharepoint/v3"/>
    <xsd:import namespace="http://schemas.microsoft.com/sharepoint/v4"/>
    <xsd:import namespace="906365e3-82c9-49da-b774-55fbd5dc2703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2:EmailHeaders" minOccurs="0"/>
                <xsd:element ref="ns3:End_x0020_time" minOccurs="0"/>
                <xsd:element ref="ns3:Presenter" minOccurs="0"/>
                <xsd:element ref="ns3:Start_x0020_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8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9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0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1" nillable="true" ma:displayName="E-Mail From" ma:hidden="true" ma:internalName="EmailFrom">
      <xsd:simpleType>
        <xsd:restriction base="dms:Text"/>
      </xsd:simpleType>
    </xsd:element>
    <xsd:element name="EmailSubject" ma:index="12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3" nillable="true" ma:displayName="E-Mail Headers" ma:hidden="true" ma:internalName="EmailHeaders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365e3-82c9-49da-b774-55fbd5dc2703" elementFormDefault="qualified">
    <xsd:import namespace="http://schemas.microsoft.com/office/2006/documentManagement/types"/>
    <xsd:import namespace="http://schemas.microsoft.com/office/infopath/2007/PartnerControls"/>
    <xsd:element name="End_x0020_time" ma:index="14" nillable="true" ma:displayName="End time" ma:default="2013-03-11T07:00:00Z" ma:format="DateTime" ma:internalName="End_x0020_time">
      <xsd:simpleType>
        <xsd:restriction base="dms:DateTime"/>
      </xsd:simpleType>
    </xsd:element>
    <xsd:element name="Presenter" ma:index="15" nillable="true" ma:displayName="Presenter" ma:internalName="Presenter">
      <xsd:simpleType>
        <xsd:restriction base="dms:Text">
          <xsd:maxLength value="255"/>
        </xsd:restriction>
      </xsd:simpleType>
    </xsd:element>
    <xsd:element name="Start_x0020_time" ma:index="16" nillable="true" ma:displayName="Start time" ma:default="2013-03-11T07:00:00Z" ma:format="DateTime" ma:internalName="Start_x0020_tim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rt_x0020_time xmlns="906365e3-82c9-49da-b774-55fbd5dc2703">2013-03-12T06:20:00+00:00</Start_x0020_time>
    <End_x0020_time xmlns="906365e3-82c9-49da-b774-55fbd5dc2703">2013-03-11T16:40:00+00:00</End_x0020_time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Presenter xmlns="906365e3-82c9-49da-b774-55fbd5dc270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5AE9116-9529-4DF1-811F-F34A695B9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906365e3-82c9-49da-b774-55fbd5dc27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CE53C2-B324-4250-AF6E-81A00C5806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D362E8-5089-43BC-8741-F5BB2A820E43}">
  <ds:schemaRefs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sharepoint/v4"/>
    <ds:schemaRef ds:uri="http://schemas.microsoft.com/office/infopath/2007/PartnerControl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906365e3-82c9-49da-b774-55fbd5dc270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20130311-GARD-Template</Template>
  <TotalTime>0</TotalTime>
  <Words>1598</Words>
  <Application>Microsoft Macintosh PowerPoint</Application>
  <PresentationFormat>On-screen Show (4:3)</PresentationFormat>
  <Paragraphs>271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20130311-GARD-Template</vt:lpstr>
      <vt:lpstr>LESA Facility Overview</vt:lpstr>
      <vt:lpstr>LESA = Linac to End Station A</vt:lpstr>
      <vt:lpstr>What will LESA deliver to Users</vt:lpstr>
      <vt:lpstr>Boundary Conditions</vt:lpstr>
      <vt:lpstr>Relies of new beamline and A-Line last used in 2018</vt:lpstr>
      <vt:lpstr>Beam to Users</vt:lpstr>
      <vt:lpstr>A-Line Produces Secondary Beams for the End Station</vt:lpstr>
      <vt:lpstr>Beam Path and Time Structure</vt:lpstr>
      <vt:lpstr>Timeline</vt:lpstr>
      <vt:lpstr>Non-Laser Sources of Electrons for LESA: Dark Current</vt:lpstr>
      <vt:lpstr>Existing Laser Source for Electrons</vt:lpstr>
      <vt:lpstr>June 20, 2024 First Beam in LESA with LCLS-II bunches and Dark Current</vt:lpstr>
      <vt:lpstr>Future Laser Sources of Electrons for LESA: Part 1</vt:lpstr>
      <vt:lpstr>Future Laser Sources of Electrons for LESA: Part 2</vt:lpstr>
      <vt:lpstr>Summary of Beam Modes at LESA</vt:lpstr>
      <vt:lpstr>LESA Bunch Length</vt:lpstr>
      <vt:lpstr>LESA Status</vt:lpstr>
      <vt:lpstr>2026 Work Plan</vt:lpstr>
      <vt:lpstr>2027 Plan</vt:lpstr>
      <vt:lpstr>PowerPoint Presentation</vt:lpstr>
      <vt:lpstr>Source of Electrons: Summary</vt:lpstr>
      <vt:lpstr>Spoiled 8-GeV Electron Spectrum (FLUKA)</vt:lpstr>
      <vt:lpstr>ACM = Average Current Monitor BCS = Beam Containment System</vt:lpstr>
      <vt:lpstr>LESA Kicker: Tony Beukers</vt:lpstr>
      <vt:lpstr>Numerology</vt:lpstr>
      <vt:lpstr>Beamline Elements: Can transport 4 and 8 GeV beam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2013-03-07T01:32:13Z</dcterms:created>
  <dcterms:modified xsi:type="dcterms:W3CDTF">2025-09-03T20:06:32Z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0x010100897082CF6BB5AF48A3FAB4D604BFE0D8</vt:lpwstr>
  </property>
</Properties>
</file>