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4"/>
  </p:notesMasterIdLst>
  <p:handoutMasterIdLst>
    <p:handoutMasterId r:id="rId5"/>
  </p:handoutMasterIdLst>
  <p:sldIdLst>
    <p:sldId id="535" r:id="rId2"/>
    <p:sldId id="550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0000"/>
    <a:srgbClr val="0000CC"/>
    <a:srgbClr val="20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0" autoAdjust="0"/>
    <p:restoredTop sz="85693" autoAdjust="0"/>
  </p:normalViewPr>
  <p:slideViewPr>
    <p:cSldViewPr>
      <p:cViewPr varScale="1">
        <p:scale>
          <a:sx n="97" d="100"/>
          <a:sy n="97" d="100"/>
        </p:scale>
        <p:origin x="21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5E9F4-413C-1D4D-B2C9-06034EEA70C5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DA48B-61E4-A341-BF3C-5AB3AE1F6A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365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9" charset="0"/>
              </a:defRPr>
            </a:lvl1pPr>
          </a:lstStyle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9" charset="0"/>
              </a:defRPr>
            </a:lvl1pPr>
          </a:lstStyle>
          <a:p>
            <a:endParaRPr lang="en-US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9" charset="0"/>
              </a:defRPr>
            </a:lvl1pPr>
          </a:lstStyle>
          <a:p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9" charset="0"/>
              </a:defRPr>
            </a:lvl1pPr>
          </a:lstStyle>
          <a:p>
            <a:fld id="{97EFA30C-86FF-394A-A9DB-141666EDDA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62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228600"/>
            <a:ext cx="19050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5626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1"/>
            <a:ext cx="6781800" cy="876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371600"/>
            <a:ext cx="7620000" cy="4876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HC-tit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2013-03-31 05.07.05 p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9715"/>
            <a:ext cx="8685161" cy="75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7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52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52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733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Rectangle 103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610600" cy="609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FFFFFF">
                <a:alpha val="74998"/>
              </a:srgbClr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6106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252" name="Rectangle 1028"/>
          <p:cNvSpPr>
            <a:spLocks noChangeArrowheads="1"/>
          </p:cNvSpPr>
          <p:nvPr/>
        </p:nvSpPr>
        <p:spPr bwMode="auto">
          <a:xfrm>
            <a:off x="650879" y="6600829"/>
            <a:ext cx="16938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3" name="Rectangle 1029"/>
          <p:cNvSpPr>
            <a:spLocks noChangeArrowheads="1"/>
          </p:cNvSpPr>
          <p:nvPr/>
        </p:nvSpPr>
        <p:spPr bwMode="auto">
          <a:xfrm>
            <a:off x="304800" y="6553200"/>
            <a:ext cx="1764908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Myriad Pro"/>
              </a:rPr>
              <a:t>Nural  Akchurin, 11 June </a:t>
            </a:r>
            <a:r>
              <a:rPr lang="en-US" sz="1000" b="0" baseline="0" dirty="0">
                <a:solidFill>
                  <a:schemeClr val="bg1">
                    <a:lumMod val="50000"/>
                  </a:schemeClr>
                </a:solidFill>
                <a:latin typeface="Myriad Pro"/>
              </a:rPr>
              <a:t>2025</a:t>
            </a:r>
            <a:endParaRPr lang="en-US" sz="1000" b="0" dirty="0">
              <a:solidFill>
                <a:schemeClr val="bg1">
                  <a:lumMod val="50000"/>
                </a:schemeClr>
              </a:solidFill>
              <a:latin typeface="Myriad Pro"/>
            </a:endParaRPr>
          </a:p>
        </p:txBody>
      </p:sp>
      <p:sp>
        <p:nvSpPr>
          <p:cNvPr id="53254" name="Line 1030"/>
          <p:cNvSpPr>
            <a:spLocks noChangeShapeType="1"/>
          </p:cNvSpPr>
          <p:nvPr/>
        </p:nvSpPr>
        <p:spPr bwMode="auto">
          <a:xfrm flipV="1">
            <a:off x="304800" y="6553200"/>
            <a:ext cx="861060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8" name="Text Box 1034"/>
          <p:cNvSpPr txBox="1">
            <a:spLocks noChangeArrowheads="1"/>
          </p:cNvSpPr>
          <p:nvPr userDrawn="1"/>
        </p:nvSpPr>
        <p:spPr bwMode="auto">
          <a:xfrm>
            <a:off x="8686804" y="6553205"/>
            <a:ext cx="34139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fld id="{C0E730E8-EB7B-5142-AF60-441200A5E867}" type="slidenum">
              <a:rPr lang="en-US" sz="1000" b="1">
                <a:solidFill>
                  <a:srgbClr val="7F7F7F"/>
                </a:solidFill>
                <a:latin typeface="+mn-lt"/>
              </a:rPr>
              <a:pPr/>
              <a:t>‹#›</a:t>
            </a:fld>
            <a:endParaRPr lang="en-US" sz="10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947485" y="6553202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  <a:ea typeface="+mn-ea"/>
                <a:cs typeface="Myriad Pro"/>
              </a:rPr>
              <a:t>SLAC+TTU  Meeting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Myriad Pro"/>
              <a:cs typeface="Myriad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74" r:id="rId13"/>
    <p:sldLayoutId id="2147483676" r:id="rId14"/>
    <p:sldLayoutId id="2147483677" r:id="rId15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Myriad Pro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81D58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2400" b="0">
          <a:solidFill>
            <a:srgbClr val="0000CC"/>
          </a:solidFill>
          <a:latin typeface="Myriad Pro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AutoNum type="arabicPeriod"/>
        <a:defRPr b="0">
          <a:solidFill>
            <a:srgbClr val="FF0000"/>
          </a:solidFill>
          <a:latin typeface="Myriad Pro"/>
          <a:ea typeface="ＭＳ Ｐゴシック" pitchFamily="-109" charset="-128"/>
        </a:defRPr>
      </a:lvl2pPr>
      <a:lvl3pPr marL="12573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0">
          <a:solidFill>
            <a:schemeClr val="tx2"/>
          </a:solidFill>
          <a:latin typeface="Myriad Pro"/>
          <a:ea typeface="ＭＳ Ｐゴシック" pitchFamily="-109" charset="-128"/>
        </a:defRPr>
      </a:lvl3pPr>
      <a:lvl4pPr marL="16383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0">
          <a:solidFill>
            <a:schemeClr val="tx2"/>
          </a:solidFill>
          <a:latin typeface="Myriad Pro"/>
          <a:ea typeface="ＭＳ Ｐゴシック" pitchFamily="-109" charset="-128"/>
        </a:defRPr>
      </a:lvl4pPr>
      <a:lvl5pPr marL="20955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0">
          <a:solidFill>
            <a:schemeClr val="tx2"/>
          </a:solidFill>
          <a:latin typeface="Myriad Pro"/>
          <a:ea typeface="ＭＳ Ｐゴシック" pitchFamily="-109" charset="-128"/>
        </a:defRPr>
      </a:lvl5pPr>
      <a:lvl6pPr marL="25527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2"/>
          </a:solidFill>
          <a:latin typeface="+mn-lt"/>
          <a:ea typeface="ＭＳ Ｐゴシック" pitchFamily="-109" charset="-128"/>
        </a:defRPr>
      </a:lvl6pPr>
      <a:lvl7pPr marL="30099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2"/>
          </a:solidFill>
          <a:latin typeface="+mn-lt"/>
          <a:ea typeface="ＭＳ Ｐゴシック" pitchFamily="-109" charset="-128"/>
        </a:defRPr>
      </a:lvl7pPr>
      <a:lvl8pPr marL="34671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2"/>
          </a:solidFill>
          <a:latin typeface="+mn-lt"/>
          <a:ea typeface="ＭＳ Ｐゴシック" pitchFamily="-109" charset="-128"/>
        </a:defRPr>
      </a:lvl8pPr>
      <a:lvl9pPr marL="39243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3947-9505-EF10-5A99-21D0C3CB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TTU 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A6C4-E3A7-4D75-DDA0-0D82416C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892866"/>
            <a:ext cx="8610601" cy="2590800"/>
          </a:xfrm>
        </p:spPr>
        <p:txBody>
          <a:bodyPr/>
          <a:lstStyle/>
          <a:p>
            <a:pPr>
              <a:buAutoNum type="arabicPeriod"/>
            </a:pPr>
            <a:r>
              <a:rPr lang="en-US" sz="2000" dirty="0"/>
              <a:t>CERN beam tests are at H8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600" dirty="0"/>
              <a:t>Period 1 in Aug 13-20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600" dirty="0"/>
              <a:t>Period 2 in Sept 24-Oct 8 </a:t>
            </a:r>
          </a:p>
          <a:p>
            <a:pPr marL="342900">
              <a:buFont typeface="+mj-lt"/>
              <a:buAutoNum type="arabicPeriod"/>
            </a:pPr>
            <a:r>
              <a:rPr lang="en-US" sz="2000" dirty="0"/>
              <a:t>Welcome SLAC colleagues and students.   Consider this an invitation to participate in test beam and data analysis work</a:t>
            </a:r>
          </a:p>
          <a:p>
            <a:pPr marL="342900">
              <a:buFont typeface="+mj-lt"/>
              <a:buAutoNum type="arabicPeriod"/>
            </a:pPr>
            <a:r>
              <a:rPr lang="en-US" sz="2000" dirty="0"/>
              <a:t>HG-DREAM is coming together nicely.  The ship date is July 7</a:t>
            </a:r>
          </a:p>
          <a:p>
            <a:pPr marL="342900">
              <a:buFont typeface="+mj-lt"/>
              <a:buAutoNum type="arabicPeriod"/>
            </a:pPr>
            <a:r>
              <a:rPr lang="en-US" sz="2000" dirty="0"/>
              <a:t>Crystal ECAL</a:t>
            </a:r>
          </a:p>
          <a:p>
            <a:endParaRPr lang="en-US" sz="2000" dirty="0"/>
          </a:p>
        </p:txBody>
      </p:sp>
      <p:pic>
        <p:nvPicPr>
          <p:cNvPr id="6" name="Picture 5" descr="A close-up of a computer&#10;&#10;AI-generated content may be incorrect.">
            <a:extLst>
              <a:ext uri="{FF2B5EF4-FFF2-40B4-BE49-F238E27FC236}">
                <a16:creationId xmlns:a16="http://schemas.microsoft.com/office/drawing/2014/main" id="{C9EFCA5C-BFA0-5BFC-8C44-B788CF52B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440596"/>
            <a:ext cx="2286000" cy="3048000"/>
          </a:xfrm>
          <a:prstGeom prst="rect">
            <a:avLst/>
          </a:prstGeom>
        </p:spPr>
      </p:pic>
      <p:pic>
        <p:nvPicPr>
          <p:cNvPr id="8" name="Picture 7" descr="A close-up of a machine&#10;&#10;AI-generated content may be incorrect.">
            <a:extLst>
              <a:ext uri="{FF2B5EF4-FFF2-40B4-BE49-F238E27FC236}">
                <a16:creationId xmlns:a16="http://schemas.microsoft.com/office/drawing/2014/main" id="{A6F8E91B-DEBA-1089-FB7C-1EF67D7A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440596"/>
            <a:ext cx="2286000" cy="3048000"/>
          </a:xfrm>
          <a:prstGeom prst="rect">
            <a:avLst/>
          </a:prstGeom>
        </p:spPr>
      </p:pic>
      <p:pic>
        <p:nvPicPr>
          <p:cNvPr id="11" name="Picture 10" descr="A close up of a machine&#10;&#10;AI-generated content may be incorrect.">
            <a:extLst>
              <a:ext uri="{FF2B5EF4-FFF2-40B4-BE49-F238E27FC236}">
                <a16:creationId xmlns:a16="http://schemas.microsoft.com/office/drawing/2014/main" id="{F07EB090-C109-69D3-D9BF-1DDC94EC6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064000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787BF-DC57-BCEF-51C8-5F4B40612846}"/>
              </a:ext>
            </a:extLst>
          </p:cNvPr>
          <p:cNvSpPr txBox="1"/>
          <p:nvPr/>
        </p:nvSpPr>
        <p:spPr>
          <a:xfrm>
            <a:off x="4267200" y="6005396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Optical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EC4F6A-B28B-CD9B-F7D4-895BEFBDE8CF}"/>
              </a:ext>
            </a:extLst>
          </p:cNvPr>
          <p:cNvSpPr txBox="1"/>
          <p:nvPr/>
        </p:nvSpPr>
        <p:spPr>
          <a:xfrm>
            <a:off x="6781800" y="6034709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Ethernet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64E297-8343-5D05-30D8-5AE3EE3B19B7}"/>
              </a:ext>
            </a:extLst>
          </p:cNvPr>
          <p:cNvSpPr txBox="1"/>
          <p:nvPr/>
        </p:nvSpPr>
        <p:spPr>
          <a:xfrm>
            <a:off x="152400" y="59949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SiPMs</a:t>
            </a:r>
          </a:p>
        </p:txBody>
      </p:sp>
    </p:spTree>
    <p:extLst>
      <p:ext uri="{BB962C8B-B14F-4D97-AF65-F5344CB8AC3E}">
        <p14:creationId xmlns:p14="http://schemas.microsoft.com/office/powerpoint/2010/main" val="198343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7531-9788-7E62-B4B8-56740FE8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Fiber Calorimeter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07968-66CB-872C-F1EE-4177FE790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77956"/>
            <a:ext cx="8610600" cy="54102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84CB1-AF1B-7AF5-D50E-BB1A5CF15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77" t="21243" r="18280" b="13855"/>
          <a:stretch>
            <a:fillRect/>
          </a:stretch>
        </p:blipFill>
        <p:spPr>
          <a:xfrm>
            <a:off x="2362200" y="861391"/>
            <a:ext cx="4419599" cy="56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2672"/>
      </p:ext>
    </p:extLst>
  </p:cSld>
  <p:clrMapOvr>
    <a:masterClrMapping/>
  </p:clrMapOvr>
</p:sld>
</file>

<file path=ppt/theme/theme1.xml><?xml version="1.0" encoding="utf-8"?>
<a:theme xmlns:a="http://schemas.openxmlformats.org/drawingml/2006/main" name="TTU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003E3E"/>
      </a:lt2>
      <a:accent1>
        <a:srgbClr val="FFD798"/>
      </a:accent1>
      <a:accent2>
        <a:srgbClr val="8CF4EA"/>
      </a:accent2>
      <a:accent3>
        <a:srgbClr val="FFFFFF"/>
      </a:accent3>
      <a:accent4>
        <a:srgbClr val="000000"/>
      </a:accent4>
      <a:accent5>
        <a:srgbClr val="FFE8CA"/>
      </a:accent5>
      <a:accent6>
        <a:srgbClr val="7EDDD4"/>
      </a:accent6>
      <a:hlink>
        <a:srgbClr val="FE9B03"/>
      </a:hlink>
      <a:folHlink>
        <a:srgbClr val="00D0D0"/>
      </a:folHlink>
    </a:clrScheme>
    <a:fontScheme name="TTU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TTU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TU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U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U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U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U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TU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36795</TotalTime>
  <Words>59</Words>
  <Application>Microsoft Macintosh PowerPoint</Application>
  <PresentationFormat>On-screen Show (4:3)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Myriad Pro</vt:lpstr>
      <vt:lpstr>Times New Roman</vt:lpstr>
      <vt:lpstr>TTUtemplate</vt:lpstr>
      <vt:lpstr>TTU Status Update</vt:lpstr>
      <vt:lpstr>Projective Fiber Calorimeter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HGCAL Editorial Board (EB) Status</dc:title>
  <dc:creator>Akchurin, Nural</dc:creator>
  <cp:lastModifiedBy>Akchurin, Nural</cp:lastModifiedBy>
  <cp:revision>166</cp:revision>
  <cp:lastPrinted>2022-04-13T12:10:09Z</cp:lastPrinted>
  <dcterms:created xsi:type="dcterms:W3CDTF">2020-05-12T18:36:53Z</dcterms:created>
  <dcterms:modified xsi:type="dcterms:W3CDTF">2025-06-11T20:33:09Z</dcterms:modified>
</cp:coreProperties>
</file>