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2" r:id="rId3"/>
    <p:sldId id="303" r:id="rId4"/>
    <p:sldId id="306" r:id="rId5"/>
    <p:sldId id="305" r:id="rId6"/>
    <p:sldId id="257" r:id="rId7"/>
    <p:sldId id="298" r:id="rId8"/>
    <p:sldId id="299" r:id="rId9"/>
    <p:sldId id="262" r:id="rId10"/>
    <p:sldId id="301" r:id="rId11"/>
    <p:sldId id="266" r:id="rId12"/>
    <p:sldId id="259" r:id="rId13"/>
    <p:sldId id="292" r:id="rId14"/>
    <p:sldId id="293" r:id="rId15"/>
    <p:sldId id="270" r:id="rId16"/>
    <p:sldId id="3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4F9AEC-7E0A-CA00-09F0-C2EB7A58689D}" v="2130" dt="2025-02-27T17:17:02.635"/>
    <p1510:client id="{A98590A3-AAAB-C1E4-B60D-3B27FB390211}" v="139" dt="2025-02-27T20:21:39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4.png"/><Relationship Id="rId7" Type="http://schemas.openxmlformats.org/officeDocument/2006/relationships/image" Target="../media/image2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6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mathpix.com/snipping-tool" TargetMode="External"/><Relationship Id="rId7" Type="http://schemas.openxmlformats.org/officeDocument/2006/relationships/hyperlink" Target="https://roadmap.sh/frontend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kszlibb74ugqojhzhg2a63w5i2atv5bqarulgczawnbmsb6s6qead.onion/" TargetMode="External"/><Relationship Id="rId5" Type="http://schemas.openxmlformats.org/officeDocument/2006/relationships/hyperlink" Target="https://unpaywall.org/" TargetMode="External"/><Relationship Id="rId4" Type="http://schemas.openxmlformats.org/officeDocument/2006/relationships/hyperlink" Target="https://sci-hub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 dirty="0"/>
              <a:t>Microbunching at FACET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6177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Sergei Kladov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200" dirty="0"/>
              <a:t>3</a:t>
            </a:r>
            <a:r>
              <a:rPr lang="en-US" sz="1200" baseline="30000" dirty="0"/>
              <a:t>rd</a:t>
            </a:r>
            <a:r>
              <a:rPr lang="en-US" sz="1200" dirty="0"/>
              <a:t> year PhD student, will be working here for 20 months</a:t>
            </a:r>
            <a:endParaRPr lang="en-US" dirty="0"/>
          </a:p>
        </p:txBody>
      </p:sp>
      <p:pic>
        <p:nvPicPr>
          <p:cNvPr id="1026" name="Picture 2" descr="SLAC National Accelerator Laboratory primar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66" y="4346805"/>
            <a:ext cx="3946868" cy="251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1FD9A-BE58-D7FE-B9C3-27EF11477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488E16F-0434-6479-62F2-DF295E764A66}"/>
              </a:ext>
            </a:extLst>
          </p:cNvPr>
          <p:cNvSpPr txBox="1">
            <a:spLocks/>
          </p:cNvSpPr>
          <p:nvPr/>
        </p:nvSpPr>
        <p:spPr>
          <a:xfrm>
            <a:off x="-1800" y="-875"/>
            <a:ext cx="10515600" cy="92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Experimental setup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1950E2-C381-7008-A26F-DF45744841B6}"/>
              </a:ext>
            </a:extLst>
          </p:cNvPr>
          <p:cNvSpPr/>
          <p:nvPr/>
        </p:nvSpPr>
        <p:spPr>
          <a:xfrm>
            <a:off x="-1" y="768803"/>
            <a:ext cx="7429500" cy="1564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39ED3D-DD60-7C0D-428D-2ADDE09F90F8}"/>
              </a:ext>
            </a:extLst>
          </p:cNvPr>
          <p:cNvSpPr txBox="1"/>
          <p:nvPr/>
        </p:nvSpPr>
        <p:spPr>
          <a:xfrm>
            <a:off x="11416392" y="6490607"/>
            <a:ext cx="776968" cy="3657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8/12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D4ABEB-ABBA-7D05-4349-3FEFF0D74EDF}"/>
              </a:ext>
            </a:extLst>
          </p:cNvPr>
          <p:cNvSpPr/>
          <p:nvPr/>
        </p:nvSpPr>
        <p:spPr>
          <a:xfrm>
            <a:off x="0" y="6487026"/>
            <a:ext cx="11419973" cy="3709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Sergei Kladov  </a:t>
            </a:r>
            <a:r>
              <a:rPr lang="en-US" sz="1600" dirty="0" err="1"/>
              <a:t>Microbunching</a:t>
            </a:r>
            <a:r>
              <a:rPr lang="en-US" sz="1600" dirty="0"/>
              <a:t> at FACET  05/20/25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C0D4A86-E532-4B01-A02C-A5A9AA1B62CB}"/>
              </a:ext>
            </a:extLst>
          </p:cNvPr>
          <p:cNvCxnSpPr/>
          <p:nvPr/>
        </p:nvCxnSpPr>
        <p:spPr>
          <a:xfrm flipH="1">
            <a:off x="5881016" y="1581214"/>
            <a:ext cx="6805" cy="4517572"/>
          </a:xfrm>
          <a:prstGeom prst="straightConnector1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BDC70B-230B-41C7-B662-CF0ED559CB4A}"/>
              </a:ext>
            </a:extLst>
          </p:cNvPr>
          <p:cNvGrpSpPr/>
          <p:nvPr/>
        </p:nvGrpSpPr>
        <p:grpSpPr>
          <a:xfrm>
            <a:off x="584956" y="1291323"/>
            <a:ext cx="4232773" cy="4797874"/>
            <a:chOff x="219047" y="946359"/>
            <a:chExt cx="4232773" cy="479787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4BA5204-9559-4E82-8B58-A363968BA0E0}"/>
                </a:ext>
              </a:extLst>
            </p:cNvPr>
            <p:cNvSpPr/>
            <p:nvPr/>
          </p:nvSpPr>
          <p:spPr>
            <a:xfrm>
              <a:off x="825041" y="2172820"/>
              <a:ext cx="124691" cy="8522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66D8A5B-99F8-44D0-BE1F-3A3364037F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7154" y="946359"/>
              <a:ext cx="1000459" cy="10004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F80F42D-A108-44B3-BAC1-5EB6AB7B4B2E}"/>
                </a:ext>
              </a:extLst>
            </p:cNvPr>
            <p:cNvCxnSpPr/>
            <p:nvPr/>
          </p:nvCxnSpPr>
          <p:spPr>
            <a:xfrm>
              <a:off x="1328057" y="1326558"/>
              <a:ext cx="97377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3D2453D-617D-4703-96D0-9B1078401851}"/>
                </a:ext>
              </a:extLst>
            </p:cNvPr>
            <p:cNvCxnSpPr>
              <a:stCxn id="23" idx="0"/>
            </p:cNvCxnSpPr>
            <p:nvPr/>
          </p:nvCxnSpPr>
          <p:spPr>
            <a:xfrm flipH="1" flipV="1">
              <a:off x="887386" y="1751246"/>
              <a:ext cx="1" cy="4215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A5688279-DF11-4C26-90E0-B5596785057B}"/>
                </a:ext>
              </a:extLst>
            </p:cNvPr>
            <p:cNvSpPr/>
            <p:nvPr/>
          </p:nvSpPr>
          <p:spPr>
            <a:xfrm rot="16200000" flipV="1">
              <a:off x="2034656" y="1314866"/>
              <a:ext cx="1651781" cy="111742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DD8C688-F251-4F27-970B-1D0DC68D66F4}"/>
                </a:ext>
              </a:extLst>
            </p:cNvPr>
            <p:cNvSpPr/>
            <p:nvPr/>
          </p:nvSpPr>
          <p:spPr>
            <a:xfrm>
              <a:off x="2962894" y="2540184"/>
              <a:ext cx="213756" cy="16517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AFA54B26-57A2-4A75-A3C5-F4A238B8E26A}"/>
                </a:ext>
              </a:extLst>
            </p:cNvPr>
            <p:cNvSpPr/>
            <p:nvPr/>
          </p:nvSpPr>
          <p:spPr>
            <a:xfrm flipV="1">
              <a:off x="1767478" y="4541981"/>
              <a:ext cx="1651781" cy="111742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E4563A9-A408-49F0-B9DA-633F688D5211}"/>
                </a:ext>
              </a:extLst>
            </p:cNvPr>
            <p:cNvCxnSpPr>
              <a:cxnSpLocks/>
            </p:cNvCxnSpPr>
            <p:nvPr/>
          </p:nvCxnSpPr>
          <p:spPr>
            <a:xfrm>
              <a:off x="3069772" y="4326983"/>
              <a:ext cx="0" cy="9169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38604E9-B09D-4079-A8C4-DDEF189977AC}"/>
                </a:ext>
              </a:extLst>
            </p:cNvPr>
            <p:cNvCxnSpPr>
              <a:cxnSpLocks/>
            </p:cNvCxnSpPr>
            <p:nvPr/>
          </p:nvCxnSpPr>
          <p:spPr>
            <a:xfrm>
              <a:off x="3069772" y="1563626"/>
              <a:ext cx="0" cy="9169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D7E8BAF-2843-432E-BE9A-A45786CF2B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44537" y="5383116"/>
              <a:ext cx="12511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BD240AA-BF25-4A0D-98BF-B9E6099ABA60}"/>
                </a:ext>
              </a:extLst>
            </p:cNvPr>
            <p:cNvCxnSpPr>
              <a:cxnSpLocks/>
            </p:cNvCxnSpPr>
            <p:nvPr/>
          </p:nvCxnSpPr>
          <p:spPr>
            <a:xfrm>
              <a:off x="1312223" y="5291647"/>
              <a:ext cx="0" cy="182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D93A359-16D2-4BE7-B571-21EB420474EA}"/>
                </a:ext>
              </a:extLst>
            </p:cNvPr>
            <p:cNvCxnSpPr/>
            <p:nvPr/>
          </p:nvCxnSpPr>
          <p:spPr>
            <a:xfrm>
              <a:off x="825041" y="5357568"/>
              <a:ext cx="0" cy="510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3DE8203-2D02-49D6-A8BB-EBA3BD6EF3C9}"/>
                </a:ext>
              </a:extLst>
            </p:cNvPr>
            <p:cNvSpPr txBox="1"/>
            <p:nvPr/>
          </p:nvSpPr>
          <p:spPr>
            <a:xfrm>
              <a:off x="3176650" y="1003528"/>
              <a:ext cx="11887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Parabolic mirror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928A81F-4D03-4DB6-8E50-1CEEA7F7D267}"/>
                </a:ext>
              </a:extLst>
            </p:cNvPr>
            <p:cNvSpPr txBox="1"/>
            <p:nvPr/>
          </p:nvSpPr>
          <p:spPr>
            <a:xfrm>
              <a:off x="3114538" y="5467234"/>
              <a:ext cx="11887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Parabolic mirror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0F3D79C-CEC0-448E-9AA6-91B2EFB5458A}"/>
                </a:ext>
              </a:extLst>
            </p:cNvPr>
            <p:cNvSpPr txBox="1"/>
            <p:nvPr/>
          </p:nvSpPr>
          <p:spPr>
            <a:xfrm>
              <a:off x="3223599" y="3104465"/>
              <a:ext cx="12282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Flat mirror system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B0923A8-EB36-49B5-B85A-DC9505927AA3}"/>
                </a:ext>
              </a:extLst>
            </p:cNvPr>
            <p:cNvSpPr txBox="1"/>
            <p:nvPr/>
          </p:nvSpPr>
          <p:spPr>
            <a:xfrm>
              <a:off x="909854" y="2444323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beam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E4A9963-89FD-4C44-9A5B-3E24E7554DD5}"/>
                </a:ext>
              </a:extLst>
            </p:cNvPr>
            <p:cNvSpPr txBox="1"/>
            <p:nvPr/>
          </p:nvSpPr>
          <p:spPr>
            <a:xfrm>
              <a:off x="219047" y="1034760"/>
              <a:ext cx="8370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OTR source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25028EA-E0D8-434F-8AD7-28D469D964AC}"/>
                </a:ext>
              </a:extLst>
            </p:cNvPr>
            <p:cNvSpPr/>
            <p:nvPr/>
          </p:nvSpPr>
          <p:spPr>
            <a:xfrm rot="2460571">
              <a:off x="820163" y="1179309"/>
              <a:ext cx="112815" cy="2944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E15494B-F92B-4B93-B7B2-96FD58A53746}"/>
                </a:ext>
              </a:extLst>
            </p:cNvPr>
            <p:cNvCxnSpPr>
              <a:stCxn id="40" idx="3"/>
            </p:cNvCxnSpPr>
            <p:nvPr/>
          </p:nvCxnSpPr>
          <p:spPr>
            <a:xfrm flipV="1">
              <a:off x="1056136" y="1034760"/>
              <a:ext cx="1716752" cy="1308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0DF99C1-1653-4762-8F35-99D5A6FAA517}"/>
                </a:ext>
              </a:extLst>
            </p:cNvPr>
            <p:cNvCxnSpPr/>
            <p:nvPr/>
          </p:nvCxnSpPr>
          <p:spPr>
            <a:xfrm>
              <a:off x="1015759" y="1457665"/>
              <a:ext cx="2355721" cy="3711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026799D-BBFB-4A16-8D24-FC7DA7993700}"/>
                </a:ext>
              </a:extLst>
            </p:cNvPr>
            <p:cNvCxnSpPr/>
            <p:nvPr/>
          </p:nvCxnSpPr>
          <p:spPr>
            <a:xfrm flipH="1">
              <a:off x="825041" y="5094514"/>
              <a:ext cx="2546439" cy="2886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E969EAD-59F7-479C-8647-4D1B52AB96FF}"/>
                </a:ext>
              </a:extLst>
            </p:cNvPr>
            <p:cNvCxnSpPr/>
            <p:nvPr/>
          </p:nvCxnSpPr>
          <p:spPr>
            <a:xfrm flipH="1" flipV="1">
              <a:off x="825041" y="5383116"/>
              <a:ext cx="1722216" cy="2762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F4C2BB4-472D-49BA-B70F-3F0D699A0FE4}"/>
                </a:ext>
              </a:extLst>
            </p:cNvPr>
            <p:cNvSpPr txBox="1"/>
            <p:nvPr/>
          </p:nvSpPr>
          <p:spPr>
            <a:xfrm>
              <a:off x="1137724" y="5437449"/>
              <a:ext cx="4587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filter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2A240E6-6851-48B4-BB7B-6373029851AF}"/>
                </a:ext>
              </a:extLst>
            </p:cNvPr>
            <p:cNvSpPr txBox="1"/>
            <p:nvPr/>
          </p:nvSpPr>
          <p:spPr>
            <a:xfrm>
              <a:off x="266788" y="5100118"/>
              <a:ext cx="8483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Photodiode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EA4E804-3E6F-430C-9BCB-06498510F3EF}"/>
              </a:ext>
            </a:extLst>
          </p:cNvPr>
          <p:cNvSpPr txBox="1"/>
          <p:nvPr/>
        </p:nvSpPr>
        <p:spPr>
          <a:xfrm>
            <a:off x="271851" y="4824823"/>
            <a:ext cx="3002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exactly do we measure?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6ADA3B-4C91-473D-80D5-93352B08D68E}"/>
              </a:ext>
            </a:extLst>
          </p:cNvPr>
          <p:cNvSpPr txBox="1"/>
          <p:nvPr/>
        </p:nvSpPr>
        <p:spPr>
          <a:xfrm>
            <a:off x="6465734" y="1625491"/>
            <a:ext cx="5190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If the bunch is coherent, what about the fields produced with transition radiation?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How is coherence preserved throughout the measurement system?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How does the bunch transverse size affect the coherence?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94B5C8B-33B9-47FC-BD37-5E57A6C7A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4371"/>
          <a:stretch/>
        </p:blipFill>
        <p:spPr>
          <a:xfrm>
            <a:off x="6901896" y="4352673"/>
            <a:ext cx="3743995" cy="841482"/>
          </a:xfrm>
          <a:prstGeom prst="rect">
            <a:avLst/>
          </a:prstGeo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D1185B0-16A6-4A83-B700-2B5BB965D8D5}"/>
              </a:ext>
            </a:extLst>
          </p:cNvPr>
          <p:cNvCxnSpPr/>
          <p:nvPr/>
        </p:nvCxnSpPr>
        <p:spPr>
          <a:xfrm flipV="1">
            <a:off x="7716795" y="4886945"/>
            <a:ext cx="49427" cy="4141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233CDDF-8817-4BBB-9FF4-D3CD438637AF}"/>
              </a:ext>
            </a:extLst>
          </p:cNvPr>
          <p:cNvSpPr txBox="1"/>
          <p:nvPr/>
        </p:nvSpPr>
        <p:spPr>
          <a:xfrm>
            <a:off x="6450545" y="5245443"/>
            <a:ext cx="1902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Overall power conservation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5F6C9D7-90FE-4A1E-BCDF-542297BD127B}"/>
              </a:ext>
            </a:extLst>
          </p:cNvPr>
          <p:cNvCxnSpPr/>
          <p:nvPr/>
        </p:nvCxnSpPr>
        <p:spPr>
          <a:xfrm flipH="1" flipV="1">
            <a:off x="8773893" y="4824823"/>
            <a:ext cx="295966" cy="6976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092E41F-8790-4AC4-9AA5-96B86F3E87DA}"/>
              </a:ext>
            </a:extLst>
          </p:cNvPr>
          <p:cNvSpPr txBox="1"/>
          <p:nvPr/>
        </p:nvSpPr>
        <p:spPr>
          <a:xfrm>
            <a:off x="8948760" y="5485796"/>
            <a:ext cx="1697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Coherence conservation</a:t>
            </a:r>
          </a:p>
        </p:txBody>
      </p:sp>
    </p:spTree>
    <p:extLst>
      <p:ext uri="{BB962C8B-B14F-4D97-AF65-F5344CB8AC3E}">
        <p14:creationId xmlns:p14="http://schemas.microsoft.com/office/powerpoint/2010/main" val="28776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F44AD-C285-D53E-9842-E4A86DDE7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1E10A0-F531-6C8C-6FB0-32400A0F8C2F}"/>
              </a:ext>
            </a:extLst>
          </p:cNvPr>
          <p:cNvSpPr txBox="1">
            <a:spLocks/>
          </p:cNvSpPr>
          <p:nvPr/>
        </p:nvSpPr>
        <p:spPr>
          <a:xfrm>
            <a:off x="-1800" y="-875"/>
            <a:ext cx="10515600" cy="92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Theoretical treatment. Gain factors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C846AC-A9DE-0601-6255-AAE15F3D8E62}"/>
              </a:ext>
            </a:extLst>
          </p:cNvPr>
          <p:cNvSpPr/>
          <p:nvPr/>
        </p:nvSpPr>
        <p:spPr>
          <a:xfrm>
            <a:off x="-1" y="768803"/>
            <a:ext cx="7429500" cy="1564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E1177E-A843-A071-2FDE-3C3EB48D6A01}"/>
              </a:ext>
            </a:extLst>
          </p:cNvPr>
          <p:cNvSpPr txBox="1"/>
          <p:nvPr/>
        </p:nvSpPr>
        <p:spPr>
          <a:xfrm>
            <a:off x="11416392" y="6490607"/>
            <a:ext cx="776968" cy="3657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9/12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541D30-8DD8-BE10-3DAE-31E67EE36C04}"/>
              </a:ext>
            </a:extLst>
          </p:cNvPr>
          <p:cNvCxnSpPr/>
          <p:nvPr/>
        </p:nvCxnSpPr>
        <p:spPr>
          <a:xfrm flipH="1">
            <a:off x="5881016" y="1581214"/>
            <a:ext cx="6805" cy="4517572"/>
          </a:xfrm>
          <a:prstGeom prst="straightConnector1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4B8AAAE-D1CC-E5EB-5ACB-BE5BE2A67D7A}"/>
              </a:ext>
            </a:extLst>
          </p:cNvPr>
          <p:cNvSpPr/>
          <p:nvPr/>
        </p:nvSpPr>
        <p:spPr>
          <a:xfrm>
            <a:off x="0" y="6487026"/>
            <a:ext cx="11419973" cy="3709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Sergei Kladov  </a:t>
            </a:r>
            <a:r>
              <a:rPr lang="en-US" sz="1600" dirty="0" err="1"/>
              <a:t>Microbunching</a:t>
            </a:r>
            <a:r>
              <a:rPr lang="en-US" sz="1600" dirty="0"/>
              <a:t> at FACET  05/20/25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A66E90-8CBE-41A2-AFDC-0FEA0A1F9E52}"/>
                  </a:ext>
                </a:extLst>
              </p:cNvPr>
              <p:cNvSpPr txBox="1"/>
              <p:nvPr/>
            </p:nvSpPr>
            <p:spPr>
              <a:xfrm>
                <a:off x="577819" y="2122762"/>
                <a:ext cx="2295244" cy="715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Gain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A66E90-8CBE-41A2-AFDC-0FEA0A1F9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19" y="2122762"/>
                <a:ext cx="2295244" cy="715196"/>
              </a:xfrm>
              <a:prstGeom prst="rect">
                <a:avLst/>
              </a:prstGeom>
              <a:blipFill>
                <a:blip r:embed="rId2"/>
                <a:stretch>
                  <a:fillRect l="-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FB0E7FB-7552-404B-88C8-EAB1B1AAF019}"/>
              </a:ext>
            </a:extLst>
          </p:cNvPr>
          <p:cNvCxnSpPr/>
          <p:nvPr/>
        </p:nvCxnSpPr>
        <p:spPr>
          <a:xfrm flipH="1">
            <a:off x="2499294" y="1874517"/>
            <a:ext cx="373769" cy="248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DE3FB62-AF53-4083-BB6D-0C8AEE9F2430}"/>
              </a:ext>
            </a:extLst>
          </p:cNvPr>
          <p:cNvSpPr txBox="1"/>
          <p:nvPr/>
        </p:nvSpPr>
        <p:spPr>
          <a:xfrm>
            <a:off x="2905348" y="1566740"/>
            <a:ext cx="2490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Account for bunch compression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44B247-67E8-49FA-9FB7-E154E2FAC478}"/>
              </a:ext>
            </a:extLst>
          </p:cNvPr>
          <p:cNvCxnSpPr>
            <a:cxnSpLocks/>
          </p:cNvCxnSpPr>
          <p:nvPr/>
        </p:nvCxnSpPr>
        <p:spPr>
          <a:xfrm>
            <a:off x="1736124" y="1989438"/>
            <a:ext cx="203887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078B3BB-3D16-408C-A588-EB77A79CC624}"/>
              </a:ext>
            </a:extLst>
          </p:cNvPr>
          <p:cNvSpPr txBox="1"/>
          <p:nvPr/>
        </p:nvSpPr>
        <p:spPr>
          <a:xfrm>
            <a:off x="502842" y="1676480"/>
            <a:ext cx="1347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Spectral density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9B76AE7-E1F4-4BDD-A77E-6B61C97C9F3C}"/>
              </a:ext>
            </a:extLst>
          </p:cNvPr>
          <p:cNvCxnSpPr/>
          <p:nvPr/>
        </p:nvCxnSpPr>
        <p:spPr>
          <a:xfrm flipH="1" flipV="1">
            <a:off x="2452816" y="2786449"/>
            <a:ext cx="233362" cy="1544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278DF0D-7531-4392-8227-B08E03276D8C}"/>
              </a:ext>
            </a:extLst>
          </p:cNvPr>
          <p:cNvSpPr txBox="1"/>
          <p:nvPr/>
        </p:nvSpPr>
        <p:spPr>
          <a:xfrm>
            <a:off x="2682628" y="2863678"/>
            <a:ext cx="2364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Initial modulation wavelength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A273F6-4194-4CA7-B153-D8945D5389FC}"/>
              </a:ext>
            </a:extLst>
          </p:cNvPr>
          <p:cNvSpPr txBox="1"/>
          <p:nvPr/>
        </p:nvSpPr>
        <p:spPr>
          <a:xfrm>
            <a:off x="310820" y="3813886"/>
            <a:ext cx="31822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Gain from SC: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Gain from </a:t>
            </a:r>
            <a:r>
              <a:rPr lang="en-US" dirty="0" smtClean="0"/>
              <a:t>CSR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 + SCR? + </a:t>
            </a:r>
            <a:r>
              <a:rPr lang="en-US" dirty="0" err="1"/>
              <a:t>Wakefields</a:t>
            </a:r>
            <a:r>
              <a:rPr lang="en-US" dirty="0"/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F3E77D7-B29E-476E-ABA6-E623E04E1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201" y="1750480"/>
            <a:ext cx="4892915" cy="390615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34193F3-366A-40BC-ABC6-C191CE3C64FA}"/>
              </a:ext>
            </a:extLst>
          </p:cNvPr>
          <p:cNvSpPr txBox="1"/>
          <p:nvPr/>
        </p:nvSpPr>
        <p:spPr>
          <a:xfrm>
            <a:off x="10435281" y="4459909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BC11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628" y="4746838"/>
            <a:ext cx="2548277" cy="646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327" y="3704146"/>
            <a:ext cx="3684333" cy="55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9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red rectangular objects&#10;&#10;AI-generated content may be incorrect.">
            <a:extLst>
              <a:ext uri="{FF2B5EF4-FFF2-40B4-BE49-F238E27FC236}">
                <a16:creationId xmlns:a16="http://schemas.microsoft.com/office/drawing/2014/main" id="{EECC6AC5-C19E-25F1-8C61-797270289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48" y="2653570"/>
            <a:ext cx="9170203" cy="117412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CAB060D-501C-8F84-EBE5-BC58D693D305}"/>
              </a:ext>
            </a:extLst>
          </p:cNvPr>
          <p:cNvSpPr txBox="1">
            <a:spLocks/>
          </p:cNvSpPr>
          <p:nvPr/>
        </p:nvSpPr>
        <p:spPr>
          <a:xfrm>
            <a:off x="-1800" y="-875"/>
            <a:ext cx="10515600" cy="92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FAST vs FACET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AFCD22-943E-5DE8-B47D-98A69176902E}"/>
              </a:ext>
            </a:extLst>
          </p:cNvPr>
          <p:cNvSpPr/>
          <p:nvPr/>
        </p:nvSpPr>
        <p:spPr>
          <a:xfrm>
            <a:off x="-1" y="768803"/>
            <a:ext cx="7429500" cy="1564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49B69F-E17C-384B-1C6F-F570EDF6AC2B}"/>
              </a:ext>
            </a:extLst>
          </p:cNvPr>
          <p:cNvSpPr txBox="1"/>
          <p:nvPr/>
        </p:nvSpPr>
        <p:spPr>
          <a:xfrm>
            <a:off x="11416392" y="6490607"/>
            <a:ext cx="776968" cy="3657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10/12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7D6E8F-5B3A-6583-0F94-4B2CDADFD5B3}"/>
              </a:ext>
            </a:extLst>
          </p:cNvPr>
          <p:cNvSpPr/>
          <p:nvPr/>
        </p:nvSpPr>
        <p:spPr>
          <a:xfrm>
            <a:off x="0" y="6487026"/>
            <a:ext cx="11419973" cy="3709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Sergei Kladov  </a:t>
            </a:r>
            <a:r>
              <a:rPr lang="en-US" sz="1600" dirty="0" err="1"/>
              <a:t>Microbunching</a:t>
            </a:r>
            <a:r>
              <a:rPr lang="en-US" sz="1600" dirty="0"/>
              <a:t> at FACET  05/20/25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C424BA-6075-4735-8750-878488841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823" y="4354687"/>
            <a:ext cx="4300151" cy="152925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2948306-A1DD-42C7-9754-384D798F2133}"/>
              </a:ext>
            </a:extLst>
          </p:cNvPr>
          <p:cNvSpPr/>
          <p:nvPr/>
        </p:nvSpPr>
        <p:spPr>
          <a:xfrm>
            <a:off x="3985053" y="5027774"/>
            <a:ext cx="290384" cy="3089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D987D7-8253-4775-85D5-C7009D6366EE}"/>
              </a:ext>
            </a:extLst>
          </p:cNvPr>
          <p:cNvCxnSpPr>
            <a:endCxn id="13" idx="7"/>
          </p:cNvCxnSpPr>
          <p:nvPr/>
        </p:nvCxnSpPr>
        <p:spPr>
          <a:xfrm flipH="1">
            <a:off x="4226011" y="4510872"/>
            <a:ext cx="691978" cy="5169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DF08403-CBF2-4F5A-8F85-39268509FD67}"/>
              </a:ext>
            </a:extLst>
          </p:cNvPr>
          <p:cNvSpPr txBox="1"/>
          <p:nvPr/>
        </p:nvSpPr>
        <p:spPr>
          <a:xfrm>
            <a:off x="4862383" y="4306922"/>
            <a:ext cx="1138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R51, R52 terms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3CA72E-F15F-43E9-8BD3-D47B0587A9EF}"/>
              </a:ext>
            </a:extLst>
          </p:cNvPr>
          <p:cNvSpPr txBox="1"/>
          <p:nvPr/>
        </p:nvSpPr>
        <p:spPr>
          <a:xfrm>
            <a:off x="5508008" y="2928352"/>
            <a:ext cx="637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8BE46C-96B6-4D33-99BB-B63D5FDB9520}"/>
              </a:ext>
            </a:extLst>
          </p:cNvPr>
          <p:cNvSpPr txBox="1"/>
          <p:nvPr/>
        </p:nvSpPr>
        <p:spPr>
          <a:xfrm>
            <a:off x="4100380" y="4323723"/>
            <a:ext cx="76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FACET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D847372-502A-495F-A2DD-A1E348EFD327}"/>
              </a:ext>
            </a:extLst>
          </p:cNvPr>
          <p:cNvCxnSpPr/>
          <p:nvPr/>
        </p:nvCxnSpPr>
        <p:spPr>
          <a:xfrm>
            <a:off x="5099854" y="4769323"/>
            <a:ext cx="0" cy="14770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DB6D187-15DA-445A-877F-0EC25607F93C}"/>
              </a:ext>
            </a:extLst>
          </p:cNvPr>
          <p:cNvSpPr txBox="1"/>
          <p:nvPr/>
        </p:nvSpPr>
        <p:spPr>
          <a:xfrm>
            <a:off x="5047736" y="6038130"/>
            <a:ext cx="2134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End of simulations for now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58F1A6-1ED1-40EC-964B-6DD8D772C68E}"/>
              </a:ext>
            </a:extLst>
          </p:cNvPr>
          <p:cNvSpPr txBox="1"/>
          <p:nvPr/>
        </p:nvSpPr>
        <p:spPr>
          <a:xfrm>
            <a:off x="371263" y="1125111"/>
            <a:ext cx="90934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FAST sims: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Used ASTRA for the photoemission and gun section simulation, and </a:t>
            </a:r>
            <a:r>
              <a:rPr lang="en-US" sz="1600" dirty="0" err="1"/>
              <a:t>ImpactX</a:t>
            </a:r>
            <a:r>
              <a:rPr lang="en-US" sz="1600" dirty="0"/>
              <a:t> for the high-energy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</a:t>
            </a:r>
            <a:r>
              <a:rPr lang="en-US" sz="1600" dirty="0" err="1"/>
              <a:t>wakefields</a:t>
            </a:r>
            <a:r>
              <a:rPr lang="en-US" sz="1600" dirty="0"/>
              <a:t>, no dogleg, tilted square bends in chicane</a:t>
            </a:r>
            <a:endParaRPr lang="ru-RU" sz="16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4159AA5-BAD3-423D-B2D2-62150F7D94DC}"/>
              </a:ext>
            </a:extLst>
          </p:cNvPr>
          <p:cNvCxnSpPr/>
          <p:nvPr/>
        </p:nvCxnSpPr>
        <p:spPr>
          <a:xfrm flipV="1">
            <a:off x="3033584" y="4874741"/>
            <a:ext cx="691978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3A648A1-BEF5-469F-BDBA-054B9ADE6570}"/>
              </a:ext>
            </a:extLst>
          </p:cNvPr>
          <p:cNvSpPr txBox="1"/>
          <p:nvPr/>
        </p:nvSpPr>
        <p:spPr>
          <a:xfrm>
            <a:off x="2076387" y="5057495"/>
            <a:ext cx="1089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Laser heater</a:t>
            </a:r>
          </a:p>
        </p:txBody>
      </p:sp>
    </p:spTree>
    <p:extLst>
      <p:ext uri="{BB962C8B-B14F-4D97-AF65-F5344CB8AC3E}">
        <p14:creationId xmlns:p14="http://schemas.microsoft.com/office/powerpoint/2010/main" val="26718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B34A-ED68-54C1-8C91-64A20C47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0" y="-875"/>
            <a:ext cx="10515600" cy="923563"/>
          </a:xfrm>
        </p:spPr>
        <p:txBody>
          <a:bodyPr/>
          <a:lstStyle/>
          <a:p>
            <a:r>
              <a:rPr lang="en-US" dirty="0"/>
              <a:t>Microbunching damping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E1B9F9-653B-9C4C-8826-4064F4CAC22D}"/>
              </a:ext>
            </a:extLst>
          </p:cNvPr>
          <p:cNvSpPr/>
          <p:nvPr/>
        </p:nvSpPr>
        <p:spPr>
          <a:xfrm>
            <a:off x="-1" y="768803"/>
            <a:ext cx="7429500" cy="1564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3D34C-0CEB-1204-3D04-FF3296A8E498}"/>
              </a:ext>
            </a:extLst>
          </p:cNvPr>
          <p:cNvSpPr txBox="1"/>
          <p:nvPr/>
        </p:nvSpPr>
        <p:spPr>
          <a:xfrm>
            <a:off x="11416392" y="6490607"/>
            <a:ext cx="776968" cy="3657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11/12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FD47B1-92AB-F587-D802-1AB6968AEA71}"/>
              </a:ext>
            </a:extLst>
          </p:cNvPr>
          <p:cNvSpPr/>
          <p:nvPr/>
        </p:nvSpPr>
        <p:spPr>
          <a:xfrm>
            <a:off x="0" y="6487026"/>
            <a:ext cx="11419973" cy="3709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Sergei Kladov  </a:t>
            </a:r>
            <a:r>
              <a:rPr lang="en-US" sz="1600" dirty="0" err="1"/>
              <a:t>Microbunching</a:t>
            </a:r>
            <a:r>
              <a:rPr lang="en-US" sz="1600" dirty="0"/>
              <a:t> at FACET  05/20/25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8CDB1B-8956-4E57-8129-E0DF50810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163" y="292818"/>
            <a:ext cx="4125262" cy="59687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1032DF-01F3-4F79-9582-0ADD10B97A64}"/>
              </a:ext>
            </a:extLst>
          </p:cNvPr>
          <p:cNvSpPr txBox="1"/>
          <p:nvPr/>
        </p:nvSpPr>
        <p:spPr>
          <a:xfrm>
            <a:off x="11012025" y="21242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dogleg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BA197E-B563-4B2C-8B70-DF464C26C862}"/>
              </a:ext>
            </a:extLst>
          </p:cNvPr>
          <p:cNvSpPr txBox="1"/>
          <p:nvPr/>
        </p:nvSpPr>
        <p:spPr>
          <a:xfrm>
            <a:off x="11012025" y="327719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dogleg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81F0DE-C37A-491B-936F-06DD2A6638B0}"/>
              </a:ext>
            </a:extLst>
          </p:cNvPr>
          <p:cNvSpPr txBox="1"/>
          <p:nvPr/>
        </p:nvSpPr>
        <p:spPr>
          <a:xfrm>
            <a:off x="345989" y="4593979"/>
            <a:ext cx="545610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Turned off </a:t>
            </a:r>
            <a:r>
              <a:rPr lang="en-US" sz="1400" dirty="0" err="1"/>
              <a:t>wakefields</a:t>
            </a:r>
            <a:r>
              <a:rPr lang="en-US" sz="1400" dirty="0"/>
              <a:t>, CSR, 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Started after BX10 (injection dipoles)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Substituted the bunch with 6D Gaussian (before L1)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Checked that the chicane is from square dipoles, not sector magnets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B6952-20D9-4583-8636-93EC8C764617}"/>
              </a:ext>
            </a:extLst>
          </p:cNvPr>
          <p:cNvSpPr txBox="1"/>
          <p:nvPr/>
        </p:nvSpPr>
        <p:spPr>
          <a:xfrm>
            <a:off x="345989" y="1171157"/>
            <a:ext cx="6419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R51 </a:t>
            </a:r>
            <a:r>
              <a:rPr lang="en-US" sz="1600" dirty="0"/>
              <a:t>sources:</a:t>
            </a:r>
          </a:p>
          <a:p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Chromatism (</a:t>
            </a:r>
            <a:r>
              <a:rPr lang="en-US" sz="1600" dirty="0" err="1"/>
              <a:t>sextupoles</a:t>
            </a:r>
            <a:r>
              <a:rPr lang="en-US" sz="1600" dirty="0"/>
              <a:t>, not achromatic dipole systems)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Collective effects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Energy spread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These lead to </a:t>
            </a:r>
            <a:r>
              <a:rPr lang="en-US" sz="1600" dirty="0" err="1"/>
              <a:t>microbunch</a:t>
            </a:r>
            <a:r>
              <a:rPr lang="en-US" sz="1600" dirty="0"/>
              <a:t> overlapping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20B304C-E3A5-4143-A9CF-0DBE6C96B224}"/>
              </a:ext>
            </a:extLst>
          </p:cNvPr>
          <p:cNvCxnSpPr>
            <a:cxnSpLocks/>
          </p:cNvCxnSpPr>
          <p:nvPr/>
        </p:nvCxnSpPr>
        <p:spPr>
          <a:xfrm>
            <a:off x="7417143" y="922688"/>
            <a:ext cx="0" cy="556433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9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E055D8-D0EB-46A0-A733-17B5CAC94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696" y="3911273"/>
            <a:ext cx="3173882" cy="23082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B8B34A-ED68-54C1-8C91-64A20C47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0" y="-875"/>
            <a:ext cx="10515600" cy="923563"/>
          </a:xfrm>
        </p:spPr>
        <p:txBody>
          <a:bodyPr/>
          <a:lstStyle/>
          <a:p>
            <a:r>
              <a:rPr lang="en-US" dirty="0"/>
              <a:t>Is it correct now?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E1B9F9-653B-9C4C-8826-4064F4CAC22D}"/>
              </a:ext>
            </a:extLst>
          </p:cNvPr>
          <p:cNvSpPr/>
          <p:nvPr/>
        </p:nvSpPr>
        <p:spPr>
          <a:xfrm>
            <a:off x="-1" y="768803"/>
            <a:ext cx="7429500" cy="1564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3D34C-0CEB-1204-3D04-FF3296A8E498}"/>
              </a:ext>
            </a:extLst>
          </p:cNvPr>
          <p:cNvSpPr txBox="1"/>
          <p:nvPr/>
        </p:nvSpPr>
        <p:spPr>
          <a:xfrm>
            <a:off x="11416392" y="6490607"/>
            <a:ext cx="776968" cy="3657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12/12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FD47B1-92AB-F587-D802-1AB6968AEA71}"/>
              </a:ext>
            </a:extLst>
          </p:cNvPr>
          <p:cNvSpPr/>
          <p:nvPr/>
        </p:nvSpPr>
        <p:spPr>
          <a:xfrm>
            <a:off x="0" y="6487026"/>
            <a:ext cx="11419973" cy="3709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Sergei Kladov  </a:t>
            </a:r>
            <a:r>
              <a:rPr lang="en-US" sz="1600" dirty="0" err="1"/>
              <a:t>Microbunching</a:t>
            </a:r>
            <a:r>
              <a:rPr lang="en-US" sz="1600" dirty="0"/>
              <a:t> at FACET  05/20/25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8A9284-CC58-44E1-931B-5FFEDE3FA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022" y="937866"/>
            <a:ext cx="3635308" cy="27328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044266-E09F-416B-AE3A-4C36ED88D3DA}"/>
              </a:ext>
            </a:extLst>
          </p:cNvPr>
          <p:cNvSpPr txBox="1"/>
          <p:nvPr/>
        </p:nvSpPr>
        <p:spPr>
          <a:xfrm>
            <a:off x="6872317" y="1038178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BC11END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D14468-2AAA-4BA1-A7BD-114B797E31FB}"/>
              </a:ext>
            </a:extLst>
          </p:cNvPr>
          <p:cNvSpPr txBox="1"/>
          <p:nvPr/>
        </p:nvSpPr>
        <p:spPr>
          <a:xfrm>
            <a:off x="5441987" y="2841371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Without SC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4EB588-645C-4DC0-A34B-D69459ACAD61}"/>
              </a:ext>
            </a:extLst>
          </p:cNvPr>
          <p:cNvSpPr txBox="1"/>
          <p:nvPr/>
        </p:nvSpPr>
        <p:spPr>
          <a:xfrm rot="16200000">
            <a:off x="3827315" y="4884240"/>
            <a:ext cx="874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Gain factor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EE4BDE-0237-445A-9BE7-6F6645368670}"/>
              </a:ext>
            </a:extLst>
          </p:cNvPr>
          <p:cNvSpPr txBox="1"/>
          <p:nvPr/>
        </p:nvSpPr>
        <p:spPr>
          <a:xfrm>
            <a:off x="4753462" y="4216268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Without SC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33AB0E-C87E-47ED-8B01-C08E2B36B05A}"/>
              </a:ext>
            </a:extLst>
          </p:cNvPr>
          <p:cNvSpPr txBox="1"/>
          <p:nvPr/>
        </p:nvSpPr>
        <p:spPr>
          <a:xfrm>
            <a:off x="28863" y="1328262"/>
            <a:ext cx="3790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Still have gain reduction in “plain” case</a:t>
            </a:r>
          </a:p>
          <a:p>
            <a:endParaRPr lang="en-US" dirty="0"/>
          </a:p>
          <a:p>
            <a:r>
              <a:rPr lang="en-US" dirty="0"/>
              <a:t>Transverse size affects longitudinal dynamics (R51 term still persists)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36A5F0F-3996-4950-85AE-B0D33C314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1" y="3084679"/>
            <a:ext cx="3768192" cy="294124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26E3E70-2333-4EF4-87A3-3CE9DCD64BE6}"/>
              </a:ext>
            </a:extLst>
          </p:cNvPr>
          <p:cNvSpPr txBox="1"/>
          <p:nvPr/>
        </p:nvSpPr>
        <p:spPr>
          <a:xfrm>
            <a:off x="1483451" y="5972042"/>
            <a:ext cx="84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25A3C02-419E-44E5-A63D-0F11B0F54463}"/>
              </a:ext>
            </a:extLst>
          </p:cNvPr>
          <p:cNvCxnSpPr>
            <a:cxnSpLocks/>
          </p:cNvCxnSpPr>
          <p:nvPr/>
        </p:nvCxnSpPr>
        <p:spPr>
          <a:xfrm>
            <a:off x="3867665" y="922688"/>
            <a:ext cx="0" cy="556433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13E667-5500-44D8-B7E9-931874429EFC}"/>
              </a:ext>
            </a:extLst>
          </p:cNvPr>
          <p:cNvCxnSpPr/>
          <p:nvPr/>
        </p:nvCxnSpPr>
        <p:spPr>
          <a:xfrm>
            <a:off x="0" y="2854411"/>
            <a:ext cx="386766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2B89FB5-C796-475B-81F6-214220585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418" y="987226"/>
            <a:ext cx="3934208" cy="546073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3269153-FC67-484C-BCF3-76238237E63A}"/>
              </a:ext>
            </a:extLst>
          </p:cNvPr>
          <p:cNvSpPr txBox="1"/>
          <p:nvPr/>
        </p:nvSpPr>
        <p:spPr>
          <a:xfrm>
            <a:off x="10864510" y="3866964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BC11END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DFFB80-A870-4463-8357-4F0C8C7D0935}"/>
              </a:ext>
            </a:extLst>
          </p:cNvPr>
          <p:cNvSpPr txBox="1"/>
          <p:nvPr/>
        </p:nvSpPr>
        <p:spPr>
          <a:xfrm>
            <a:off x="10929369" y="1177730"/>
            <a:ext cx="10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BC11BEG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0F580B-15E3-47DF-8088-11CA234AA0E0}"/>
                  </a:ext>
                </a:extLst>
              </p:cNvPr>
              <p:cNvSpPr txBox="1"/>
              <p:nvPr/>
            </p:nvSpPr>
            <p:spPr>
              <a:xfrm>
                <a:off x="4710957" y="1729103"/>
                <a:ext cx="928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300</m:t>
                    </m:r>
                  </m:oMath>
                </a14:m>
                <a:r>
                  <a:rPr lang="en-US" dirty="0"/>
                  <a:t> um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0F580B-15E3-47DF-8088-11CA234AA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57" y="1729103"/>
                <a:ext cx="928459" cy="369332"/>
              </a:xfrm>
              <a:prstGeom prst="rect">
                <a:avLst/>
              </a:prstGeom>
              <a:blipFill>
                <a:blip r:embed="rId6"/>
                <a:stretch>
                  <a:fillRect t="-10000" r="-526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1E5676-534D-41D9-958B-30B467A64932}"/>
                  </a:ext>
                </a:extLst>
              </p:cNvPr>
              <p:cNvSpPr txBox="1"/>
              <p:nvPr/>
            </p:nvSpPr>
            <p:spPr>
              <a:xfrm>
                <a:off x="8697839" y="1743761"/>
                <a:ext cx="928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dirty="0"/>
                  <a:t> um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1E5676-534D-41D9-958B-30B467A64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839" y="1743761"/>
                <a:ext cx="928459" cy="369332"/>
              </a:xfrm>
              <a:prstGeom prst="rect">
                <a:avLst/>
              </a:prstGeom>
              <a:blipFill>
                <a:blip r:embed="rId7"/>
                <a:stretch>
                  <a:fillRect t="-8197" r="-526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F9C82DD-A7BF-438D-AA3D-BF534E9EE23C}"/>
                  </a:ext>
                </a:extLst>
              </p:cNvPr>
              <p:cNvSpPr txBox="1"/>
              <p:nvPr/>
            </p:nvSpPr>
            <p:spPr>
              <a:xfrm>
                <a:off x="8601455" y="4545941"/>
                <a:ext cx="928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dirty="0"/>
                  <a:t> um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F9C82DD-A7BF-438D-AA3D-BF534E9EE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455" y="4545941"/>
                <a:ext cx="928459" cy="369332"/>
              </a:xfrm>
              <a:prstGeom prst="rect">
                <a:avLst/>
              </a:prstGeom>
              <a:blipFill>
                <a:blip r:embed="rId8"/>
                <a:stretch>
                  <a:fillRect t="-10000" r="-526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0B04BE-7A4F-4BA7-8A5F-FECA6C752FA1}"/>
                  </a:ext>
                </a:extLst>
              </p:cNvPr>
              <p:cNvSpPr txBox="1"/>
              <p:nvPr/>
            </p:nvSpPr>
            <p:spPr>
              <a:xfrm>
                <a:off x="5681450" y="6192251"/>
                <a:ext cx="6687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200" dirty="0"/>
                  <a:t> (um)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0B04BE-7A4F-4BA7-8A5F-FECA6C752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450" y="6192251"/>
                <a:ext cx="668773" cy="276999"/>
              </a:xfrm>
              <a:prstGeom prst="rect">
                <a:avLst/>
              </a:prstGeom>
              <a:blipFill>
                <a:blip r:embed="rId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1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E92855-9FE0-4D2F-80DA-AF9199129D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030E8B-2AAD-44E1-8216-3CA9BA8D9DD6}"/>
              </a:ext>
            </a:extLst>
          </p:cNvPr>
          <p:cNvSpPr txBox="1"/>
          <p:nvPr/>
        </p:nvSpPr>
        <p:spPr>
          <a:xfrm>
            <a:off x="5001981" y="4082730"/>
            <a:ext cx="2188036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Thank you!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000" dirty="0"/>
              <a:t>Questions?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dirty="0"/>
              <a:t>One more slide later..</a:t>
            </a:r>
          </a:p>
        </p:txBody>
      </p:sp>
    </p:spTree>
    <p:extLst>
      <p:ext uri="{BB962C8B-B14F-4D97-AF65-F5344CB8AC3E}">
        <p14:creationId xmlns:p14="http://schemas.microsoft.com/office/powerpoint/2010/main" val="4099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2607CF65-B953-43B4-AFEA-2FC37BDAC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872" y="4460995"/>
            <a:ext cx="2896063" cy="18790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B8B34A-ED68-54C1-8C91-64A20C47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0" y="-875"/>
            <a:ext cx="10515600" cy="923563"/>
          </a:xfrm>
        </p:spPr>
        <p:txBody>
          <a:bodyPr/>
          <a:lstStyle/>
          <a:p>
            <a:r>
              <a:rPr lang="en-US" dirty="0"/>
              <a:t>Final slide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E1B9F9-653B-9C4C-8826-4064F4CAC22D}"/>
              </a:ext>
            </a:extLst>
          </p:cNvPr>
          <p:cNvSpPr/>
          <p:nvPr/>
        </p:nvSpPr>
        <p:spPr>
          <a:xfrm>
            <a:off x="-1" y="768803"/>
            <a:ext cx="7429500" cy="1564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3D34C-0CEB-1204-3D04-FF3296A8E498}"/>
              </a:ext>
            </a:extLst>
          </p:cNvPr>
          <p:cNvSpPr txBox="1"/>
          <p:nvPr/>
        </p:nvSpPr>
        <p:spPr>
          <a:xfrm>
            <a:off x="11416392" y="6490607"/>
            <a:ext cx="776968" cy="3657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2/2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FD47B1-92AB-F587-D802-1AB6968AEA71}"/>
              </a:ext>
            </a:extLst>
          </p:cNvPr>
          <p:cNvSpPr/>
          <p:nvPr/>
        </p:nvSpPr>
        <p:spPr>
          <a:xfrm>
            <a:off x="0" y="6487026"/>
            <a:ext cx="11419973" cy="3709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Sergei Kladov  </a:t>
            </a:r>
            <a:r>
              <a:rPr lang="en-US" sz="1600" dirty="0" err="1"/>
              <a:t>Microbunching</a:t>
            </a:r>
            <a:r>
              <a:rPr lang="en-US" sz="1600" dirty="0"/>
              <a:t> at FACET  05/20/25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1E6CC8-64C7-472F-AAB5-9944271B1BB4}"/>
              </a:ext>
            </a:extLst>
          </p:cNvPr>
          <p:cNvSpPr txBox="1"/>
          <p:nvPr/>
        </p:nvSpPr>
        <p:spPr>
          <a:xfrm>
            <a:off x="543699" y="1210568"/>
            <a:ext cx="1132496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Contact me for: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Dynamical systems (nonlinear maps)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BMAD and </a:t>
            </a:r>
            <a:r>
              <a:rPr lang="en-US" sz="1600" dirty="0" err="1"/>
              <a:t>ImpactT</a:t>
            </a:r>
            <a:r>
              <a:rPr lang="en-US" sz="1600" dirty="0"/>
              <a:t> on S3DF for FACET lattice (if for some reason you don’t want to contact Nathan and Eric)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Other general discussions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Useful resources: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https://mathpix.com/snipping-tool</a:t>
            </a:r>
            <a:r>
              <a:rPr lang="en-US" dirty="0"/>
              <a:t> (screenshot to </a:t>
            </a:r>
            <a:r>
              <a:rPr lang="en-US" dirty="0" err="1"/>
              <a:t>LaTex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https://sci-hub.ru</a:t>
            </a:r>
            <a:r>
              <a:rPr lang="en-US" dirty="0"/>
              <a:t> (almost all articles)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https://unpaywall.org</a:t>
            </a:r>
            <a:r>
              <a:rPr lang="en-US" dirty="0"/>
              <a:t> (some articles)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-apple-system"/>
                <a:hlinkClick r:id="rId6"/>
              </a:rPr>
              <a:t>http://bookszlibb74ugqojhzhg2a63w5i2atv5bqarulgczawnbmsb6s6qead.onion/</a:t>
            </a:r>
            <a:r>
              <a:rPr lang="en-US" sz="1800" b="0" i="0" u="none" strike="noStrike" dirty="0">
                <a:effectLst/>
                <a:latin typeface="-apple-system"/>
              </a:rPr>
              <a:t> (books)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https://roadmap.sh/frontend</a:t>
            </a:r>
            <a:r>
              <a:rPr lang="en-US" dirty="0"/>
              <a:t> (great programming roadmaps)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636592B-146F-43A5-A420-809515809F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6198" y="2347223"/>
            <a:ext cx="2561193" cy="203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B34A-ED68-54C1-8C91-64A20C47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0" y="-875"/>
            <a:ext cx="10515600" cy="9235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E1B9F9-653B-9C4C-8826-4064F4CAC22D}"/>
              </a:ext>
            </a:extLst>
          </p:cNvPr>
          <p:cNvSpPr/>
          <p:nvPr/>
        </p:nvSpPr>
        <p:spPr>
          <a:xfrm>
            <a:off x="-1" y="768803"/>
            <a:ext cx="7429500" cy="1564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3D34C-0CEB-1204-3D04-FF3296A8E498}"/>
              </a:ext>
            </a:extLst>
          </p:cNvPr>
          <p:cNvSpPr txBox="1"/>
          <p:nvPr/>
        </p:nvSpPr>
        <p:spPr>
          <a:xfrm>
            <a:off x="11416392" y="6490607"/>
            <a:ext cx="776968" cy="3657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1/12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FD47B1-92AB-F587-D802-1AB6968AEA71}"/>
              </a:ext>
            </a:extLst>
          </p:cNvPr>
          <p:cNvSpPr/>
          <p:nvPr/>
        </p:nvSpPr>
        <p:spPr>
          <a:xfrm>
            <a:off x="0" y="6487026"/>
            <a:ext cx="11419973" cy="3709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Sergei Kladov  Microbunching at FACET  05/20/25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AFAAC8-0B78-44D7-9842-92145E770657}"/>
              </a:ext>
            </a:extLst>
          </p:cNvPr>
          <p:cNvSpPr txBox="1"/>
          <p:nvPr/>
        </p:nvSpPr>
        <p:spPr>
          <a:xfrm>
            <a:off x="238562" y="1624768"/>
            <a:ext cx="57866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Two “main” projects: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Intra Beam Scattering (IBS)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Noise in Electron Beams (NEB)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Recently submitted a number of papers on dynamical systems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Before that was working on developing code and techniques for that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Now the plan is to repeat the same procedures for other maps – will take much less time (hopefully)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D7504F-029B-4731-B0A0-5188C2386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550" y="1352"/>
            <a:ext cx="5926449" cy="64830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10087698" y="5410420"/>
            <a:ext cx="171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Published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10087698" y="4336411"/>
            <a:ext cx="171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Published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9465275" y="2981888"/>
            <a:ext cx="253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Answering to referees</a:t>
            </a:r>
          </a:p>
        </p:txBody>
      </p:sp>
    </p:spTree>
    <p:extLst>
      <p:ext uri="{BB962C8B-B14F-4D97-AF65-F5344CB8AC3E}">
        <p14:creationId xmlns:p14="http://schemas.microsoft.com/office/powerpoint/2010/main" val="26972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B34A-ED68-54C1-8C91-64A20C47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0" y="-875"/>
            <a:ext cx="10515600" cy="923563"/>
          </a:xfrm>
        </p:spPr>
        <p:txBody>
          <a:bodyPr/>
          <a:lstStyle/>
          <a:p>
            <a:r>
              <a:rPr lang="en-US" dirty="0"/>
              <a:t>Intra Beam Scattering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E1B9F9-653B-9C4C-8826-4064F4CAC22D}"/>
              </a:ext>
            </a:extLst>
          </p:cNvPr>
          <p:cNvSpPr/>
          <p:nvPr/>
        </p:nvSpPr>
        <p:spPr>
          <a:xfrm>
            <a:off x="-1" y="768803"/>
            <a:ext cx="7429500" cy="1564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3D34C-0CEB-1204-3D04-FF3296A8E498}"/>
              </a:ext>
            </a:extLst>
          </p:cNvPr>
          <p:cNvSpPr txBox="1"/>
          <p:nvPr/>
        </p:nvSpPr>
        <p:spPr>
          <a:xfrm>
            <a:off x="11416392" y="6490607"/>
            <a:ext cx="776968" cy="3657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2/12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FD47B1-92AB-F587-D802-1AB6968AEA71}"/>
              </a:ext>
            </a:extLst>
          </p:cNvPr>
          <p:cNvSpPr/>
          <p:nvPr/>
        </p:nvSpPr>
        <p:spPr>
          <a:xfrm>
            <a:off x="0" y="6487026"/>
            <a:ext cx="11419973" cy="3709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Sergei Kladov  </a:t>
            </a:r>
            <a:r>
              <a:rPr lang="en-US" sz="1600" dirty="0" err="1"/>
              <a:t>Microbunching</a:t>
            </a:r>
            <a:r>
              <a:rPr lang="en-US" sz="1600" dirty="0"/>
              <a:t> at FACET  05/20/25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73" y="2087286"/>
            <a:ext cx="3633228" cy="35551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8891" y="1645418"/>
                <a:ext cx="22461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Distribution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91" y="1645418"/>
                <a:ext cx="2246192" cy="369332"/>
              </a:xfrm>
              <a:prstGeom prst="rect">
                <a:avLst/>
              </a:prstGeom>
              <a:blipFill>
                <a:blip r:embed="rId3"/>
                <a:stretch>
                  <a:fillRect l="-2446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2286000" y="2516806"/>
            <a:ext cx="238897" cy="2224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48930" y="2191432"/>
                <a:ext cx="395685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930" y="2191432"/>
                <a:ext cx="395685" cy="402931"/>
              </a:xfrm>
              <a:prstGeom prst="rect">
                <a:avLst/>
              </a:prstGeom>
              <a:blipFill>
                <a:blip r:embed="rId4"/>
                <a:stretch>
                  <a:fillRect t="-20896" r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88640" y="1645418"/>
                <a:ext cx="5774338" cy="247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1) Force results in energy change: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2) Calculate accumulated energy change and average:</a:t>
                </a:r>
              </a:p>
              <a:p>
                <a:endParaRPr lang="en-US" b="0" i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algn="ctr"/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640" y="1645418"/>
                <a:ext cx="5774338" cy="2479333"/>
              </a:xfrm>
              <a:prstGeom prst="rect">
                <a:avLst/>
              </a:prstGeom>
              <a:blipFill>
                <a:blip r:embed="rId5"/>
                <a:stretch>
                  <a:fillRect l="-845" r="-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75589" y="5364988"/>
                <a:ext cx="66323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subtract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from the field – only interested in modulations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589" y="5364988"/>
                <a:ext cx="6632328" cy="369332"/>
              </a:xfrm>
              <a:prstGeom prst="rect">
                <a:avLst/>
              </a:prstGeom>
              <a:blipFill>
                <a:blip r:embed="rId6"/>
                <a:stretch>
                  <a:fillRect l="-643" t="-6557" r="-92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B34A-ED68-54C1-8C91-64A20C47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0" y="-875"/>
            <a:ext cx="10515600" cy="923563"/>
          </a:xfrm>
        </p:spPr>
        <p:txBody>
          <a:bodyPr/>
          <a:lstStyle/>
          <a:p>
            <a:r>
              <a:rPr lang="en-US" dirty="0"/>
              <a:t>Intra Beam Scattering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E1B9F9-653B-9C4C-8826-4064F4CAC22D}"/>
              </a:ext>
            </a:extLst>
          </p:cNvPr>
          <p:cNvSpPr/>
          <p:nvPr/>
        </p:nvSpPr>
        <p:spPr>
          <a:xfrm>
            <a:off x="-1" y="768803"/>
            <a:ext cx="7429500" cy="1564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3D34C-0CEB-1204-3D04-FF3296A8E498}"/>
              </a:ext>
            </a:extLst>
          </p:cNvPr>
          <p:cNvSpPr txBox="1"/>
          <p:nvPr/>
        </p:nvSpPr>
        <p:spPr>
          <a:xfrm>
            <a:off x="11416392" y="6490607"/>
            <a:ext cx="776968" cy="3657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3/12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FD47B1-92AB-F587-D802-1AB6968AEA71}"/>
              </a:ext>
            </a:extLst>
          </p:cNvPr>
          <p:cNvSpPr/>
          <p:nvPr/>
        </p:nvSpPr>
        <p:spPr>
          <a:xfrm>
            <a:off x="0" y="6487026"/>
            <a:ext cx="11419973" cy="3709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Sergei Kladov  </a:t>
            </a:r>
            <a:r>
              <a:rPr lang="en-US" sz="1600" dirty="0" err="1"/>
              <a:t>Microbunching</a:t>
            </a:r>
            <a:r>
              <a:rPr lang="en-US" sz="1600" dirty="0"/>
              <a:t> at FACET  05/20/25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52" y="2178198"/>
            <a:ext cx="5801535" cy="278168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3591697" y="4464908"/>
            <a:ext cx="1664303" cy="9308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79308" y="5288692"/>
            <a:ext cx="424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 walk results in the constant growth speed of squared spread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20848" y="4894647"/>
            <a:ext cx="124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6842" y="1660794"/>
                <a:ext cx="5730875" cy="484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Squared spread growth speed: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42" y="1660794"/>
                <a:ext cx="5730875" cy="484941"/>
              </a:xfrm>
              <a:prstGeom prst="rect">
                <a:avLst/>
              </a:prstGeom>
              <a:blipFill>
                <a:blip r:embed="rId3"/>
                <a:stretch>
                  <a:fillRect l="-957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H="1">
            <a:off x="3871784" y="2178198"/>
            <a:ext cx="1968843" cy="12487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40627" y="1806269"/>
            <a:ext cx="6104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simple simulation saturates to some value</a:t>
            </a:r>
          </a:p>
          <a:p>
            <a:endParaRPr lang="en-US" dirty="0"/>
          </a:p>
          <a:p>
            <a:r>
              <a:rPr lang="en-US" dirty="0"/>
              <a:t>This saturation is supported by new Gennady’s derivation</a:t>
            </a:r>
          </a:p>
        </p:txBody>
      </p:sp>
    </p:spTree>
    <p:extLst>
      <p:ext uri="{BB962C8B-B14F-4D97-AF65-F5344CB8AC3E}">
        <p14:creationId xmlns:p14="http://schemas.microsoft.com/office/powerpoint/2010/main" val="40068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0551" y="1985319"/>
            <a:ext cx="4663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Noise in Electron Beams</a:t>
            </a:r>
          </a:p>
        </p:txBody>
      </p:sp>
    </p:spTree>
    <p:extLst>
      <p:ext uri="{BB962C8B-B14F-4D97-AF65-F5344CB8AC3E}">
        <p14:creationId xmlns:p14="http://schemas.microsoft.com/office/powerpoint/2010/main" val="40964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B34A-ED68-54C1-8C91-64A20C47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0" y="-875"/>
            <a:ext cx="10515600" cy="923563"/>
          </a:xfrm>
        </p:spPr>
        <p:txBody>
          <a:bodyPr/>
          <a:lstStyle/>
          <a:p>
            <a:r>
              <a:rPr lang="en-US" dirty="0"/>
              <a:t>What is microbunching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6A302-FB1A-4ED3-BADC-7E5DF13AA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7" y="2147405"/>
            <a:ext cx="2582039" cy="2559256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B73D05D4-34BD-4DED-AAE8-74BCAB030EC8}"/>
              </a:ext>
            </a:extLst>
          </p:cNvPr>
          <p:cNvSpPr txBox="1"/>
          <p:nvPr/>
        </p:nvSpPr>
        <p:spPr>
          <a:xfrm>
            <a:off x="232017" y="1463652"/>
            <a:ext cx="320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Phase space of particles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E8C68D-BE7A-4A82-BFE8-960390AFF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428" y="2143826"/>
            <a:ext cx="3495564" cy="2531474"/>
          </a:xfrm>
          <a:prstGeom prst="rect">
            <a:avLst/>
          </a:prstGeom>
        </p:spPr>
      </p:pic>
      <p:sp>
        <p:nvSpPr>
          <p:cNvPr id="7" name="TextBox 16">
            <a:extLst>
              <a:ext uri="{FF2B5EF4-FFF2-40B4-BE49-F238E27FC236}">
                <a16:creationId xmlns:a16="http://schemas.microsoft.com/office/drawing/2014/main" id="{9E15CD52-6328-49F1-A591-0AC11B424710}"/>
              </a:ext>
            </a:extLst>
          </p:cNvPr>
          <p:cNvSpPr txBox="1"/>
          <p:nvPr/>
        </p:nvSpPr>
        <p:spPr>
          <a:xfrm>
            <a:off x="8486843" y="1632090"/>
            <a:ext cx="335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Spectrum of the distribution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CD4062-B56D-AD19-87D3-5DC930DB4C23}"/>
              </a:ext>
            </a:extLst>
          </p:cNvPr>
          <p:cNvSpPr txBox="1"/>
          <p:nvPr/>
        </p:nvSpPr>
        <p:spPr>
          <a:xfrm>
            <a:off x="3185858" y="2532400"/>
            <a:ext cx="478576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Interested in the region where the spectrum from the smooth function is 0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If particles are grouped together, the spectral power will be elevated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E1B9F9-653B-9C4C-8826-4064F4CAC22D}"/>
              </a:ext>
            </a:extLst>
          </p:cNvPr>
          <p:cNvSpPr/>
          <p:nvPr/>
        </p:nvSpPr>
        <p:spPr>
          <a:xfrm>
            <a:off x="-1" y="768803"/>
            <a:ext cx="7429500" cy="1564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3D34C-0CEB-1204-3D04-FF3296A8E498}"/>
              </a:ext>
            </a:extLst>
          </p:cNvPr>
          <p:cNvSpPr txBox="1"/>
          <p:nvPr/>
        </p:nvSpPr>
        <p:spPr>
          <a:xfrm>
            <a:off x="11416392" y="6490607"/>
            <a:ext cx="776968" cy="3657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4/12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FD47B1-92AB-F587-D802-1AB6968AEA71}"/>
              </a:ext>
            </a:extLst>
          </p:cNvPr>
          <p:cNvSpPr/>
          <p:nvPr/>
        </p:nvSpPr>
        <p:spPr>
          <a:xfrm>
            <a:off x="0" y="6487026"/>
            <a:ext cx="11419973" cy="3709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Sergei Kladov  </a:t>
            </a:r>
            <a:r>
              <a:rPr lang="en-US" sz="1600" dirty="0" err="1"/>
              <a:t>Microbunching</a:t>
            </a:r>
            <a:r>
              <a:rPr lang="en-US" sz="1600" dirty="0"/>
              <a:t> at FACET  05/20/25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748427" y="5215297"/>
                <a:ext cx="2506584" cy="763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427" y="5215297"/>
                <a:ext cx="2506584" cy="763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8788" y="5247625"/>
                <a:ext cx="2228495" cy="763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88" y="5247625"/>
                <a:ext cx="2228495" cy="763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7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B34A-ED68-54C1-8C91-64A20C47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0" y="-875"/>
            <a:ext cx="10515600" cy="923563"/>
          </a:xfrm>
        </p:spPr>
        <p:txBody>
          <a:bodyPr/>
          <a:lstStyle/>
          <a:p>
            <a:r>
              <a:rPr lang="en-US" dirty="0"/>
              <a:t>What we are doing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E1B9F9-653B-9C4C-8826-4064F4CAC22D}"/>
              </a:ext>
            </a:extLst>
          </p:cNvPr>
          <p:cNvSpPr/>
          <p:nvPr/>
        </p:nvSpPr>
        <p:spPr>
          <a:xfrm>
            <a:off x="-1" y="768803"/>
            <a:ext cx="7429500" cy="1564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3D34C-0CEB-1204-3D04-FF3296A8E498}"/>
              </a:ext>
            </a:extLst>
          </p:cNvPr>
          <p:cNvSpPr txBox="1"/>
          <p:nvPr/>
        </p:nvSpPr>
        <p:spPr>
          <a:xfrm>
            <a:off x="11416392" y="6490607"/>
            <a:ext cx="776968" cy="3657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5/12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FD47B1-92AB-F587-D802-1AB6968AEA71}"/>
              </a:ext>
            </a:extLst>
          </p:cNvPr>
          <p:cNvSpPr/>
          <p:nvPr/>
        </p:nvSpPr>
        <p:spPr>
          <a:xfrm>
            <a:off x="0" y="6487026"/>
            <a:ext cx="11419973" cy="3709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Sergei Kladov  </a:t>
            </a:r>
            <a:r>
              <a:rPr lang="en-US" sz="1600" dirty="0" err="1"/>
              <a:t>Microbunching</a:t>
            </a:r>
            <a:r>
              <a:rPr lang="en-US" sz="1600" dirty="0"/>
              <a:t> at FACET  05/20/25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4941" y="1310819"/>
                <a:ext cx="2506584" cy="763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41" y="1310819"/>
                <a:ext cx="2506584" cy="7630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084A1F-FE06-4FBF-AA82-802DA9204566}"/>
              </a:ext>
            </a:extLst>
          </p:cNvPr>
          <p:cNvCxnSpPr/>
          <p:nvPr/>
        </p:nvCxnSpPr>
        <p:spPr>
          <a:xfrm flipH="1">
            <a:off x="2594919" y="1754659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2A0DF87-B0E8-4E7C-8FDD-EC54720777EE}"/>
              </a:ext>
            </a:extLst>
          </p:cNvPr>
          <p:cNvSpPr txBox="1"/>
          <p:nvPr/>
        </p:nvSpPr>
        <p:spPr>
          <a:xfrm>
            <a:off x="2963080" y="1467570"/>
            <a:ext cx="336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All we need are these coordinates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895DDA-EB89-486F-85F7-83B021309B83}"/>
              </a:ext>
            </a:extLst>
          </p:cNvPr>
          <p:cNvSpPr txBox="1"/>
          <p:nvPr/>
        </p:nvSpPr>
        <p:spPr>
          <a:xfrm>
            <a:off x="276628" y="5214551"/>
            <a:ext cx="46741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Usual simulations:</a:t>
            </a:r>
          </a:p>
          <a:p>
            <a:r>
              <a:rPr lang="en-US" dirty="0"/>
              <a:t>Care about the general properties of the bunch: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moments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39E9E5-75CE-46ED-B2F4-137DB740787B}"/>
              </a:ext>
            </a:extLst>
          </p:cNvPr>
          <p:cNvSpPr txBox="1"/>
          <p:nvPr/>
        </p:nvSpPr>
        <p:spPr>
          <a:xfrm>
            <a:off x="6911886" y="5214551"/>
            <a:ext cx="5003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Microbunching simulations:</a:t>
            </a:r>
          </a:p>
          <a:p>
            <a:r>
              <a:rPr lang="en-US" dirty="0"/>
              <a:t>Care about microscopic structure within the bunch: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Tail of the Fourier of the distribution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142669B-338D-465F-9559-7BBA717DD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886" y="1792115"/>
            <a:ext cx="4641682" cy="32737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EB67256-2318-44B3-B9FC-8CAF8441A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91" y="2211116"/>
            <a:ext cx="3460507" cy="26693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718FE54-DC36-4CA6-8C16-467C86C5D0C2}"/>
              </a:ext>
            </a:extLst>
          </p:cNvPr>
          <p:cNvSpPr txBox="1"/>
          <p:nvPr/>
        </p:nvSpPr>
        <p:spPr>
          <a:xfrm>
            <a:off x="1433384" y="4260207"/>
            <a:ext cx="1970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Just a little noisy distribution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A1B502-2958-4043-98D1-A04943870C36}"/>
              </a:ext>
            </a:extLst>
          </p:cNvPr>
          <p:cNvSpPr txBox="1"/>
          <p:nvPr/>
        </p:nvSpPr>
        <p:spPr>
          <a:xfrm>
            <a:off x="10418145" y="1843080"/>
            <a:ext cx="1497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Correlated noise – for gain calculation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66281B-522F-486A-A8E7-E26811318FC6}"/>
              </a:ext>
            </a:extLst>
          </p:cNvPr>
          <p:cNvSpPr txBox="1"/>
          <p:nvPr/>
        </p:nvSpPr>
        <p:spPr>
          <a:xfrm>
            <a:off x="2205839" y="4770509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 (s)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C1F454E-D8BE-435D-91D1-3868F8F6C684}"/>
                  </a:ext>
                </a:extLst>
              </p:cNvPr>
              <p:cNvSpPr txBox="1"/>
              <p:nvPr/>
            </p:nvSpPr>
            <p:spPr>
              <a:xfrm rot="16200000">
                <a:off x="163137" y="3298194"/>
                <a:ext cx="48859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1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C1F454E-D8BE-435D-91D1-3868F8F6C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63137" y="3298194"/>
                <a:ext cx="488595" cy="261610"/>
              </a:xfrm>
              <a:prstGeom prst="rect">
                <a:avLst/>
              </a:prstGeom>
              <a:blipFill>
                <a:blip r:embed="rId5"/>
                <a:stretch>
                  <a:fillRect r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7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B34A-ED68-54C1-8C91-64A20C47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0" y="-875"/>
            <a:ext cx="10515600" cy="923563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E1B9F9-653B-9C4C-8826-4064F4CAC22D}"/>
              </a:ext>
            </a:extLst>
          </p:cNvPr>
          <p:cNvSpPr/>
          <p:nvPr/>
        </p:nvSpPr>
        <p:spPr>
          <a:xfrm>
            <a:off x="-1" y="768803"/>
            <a:ext cx="7429500" cy="1564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3D34C-0CEB-1204-3D04-FF3296A8E498}"/>
              </a:ext>
            </a:extLst>
          </p:cNvPr>
          <p:cNvSpPr txBox="1"/>
          <p:nvPr/>
        </p:nvSpPr>
        <p:spPr>
          <a:xfrm>
            <a:off x="11416392" y="6490607"/>
            <a:ext cx="776968" cy="3657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6/12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FD47B1-92AB-F587-D802-1AB6968AEA71}"/>
              </a:ext>
            </a:extLst>
          </p:cNvPr>
          <p:cNvSpPr/>
          <p:nvPr/>
        </p:nvSpPr>
        <p:spPr>
          <a:xfrm>
            <a:off x="0" y="6487026"/>
            <a:ext cx="11419973" cy="3709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Sergei Kladov  </a:t>
            </a:r>
            <a:r>
              <a:rPr lang="en-US" sz="1600" dirty="0" err="1"/>
              <a:t>Microbunching</a:t>
            </a:r>
            <a:r>
              <a:rPr lang="en-US" sz="1600" dirty="0"/>
              <a:t> at FACET  05/20/25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CB6C4-E823-4453-90B5-F9C4A8F28DD5}"/>
              </a:ext>
            </a:extLst>
          </p:cNvPr>
          <p:cNvSpPr txBox="1"/>
          <p:nvPr/>
        </p:nvSpPr>
        <p:spPr>
          <a:xfrm>
            <a:off x="898185" y="1375172"/>
            <a:ext cx="96156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t-based when the energy is low (ASTRA, Impact-t)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z-based when the energy is high (Impact-z, BMAD)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Need to choose hyperparameters more carefully: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Number of bins for collective effect calculations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Number of particles to have enough statistics of small modulations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Need to consider additional effects: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Space charge or CSR can have little effect on the bunch second moments, but large effect on microbunching structure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Turn on/off for comparing with theory/experiment</a:t>
            </a:r>
            <a:endParaRPr lang="en-US" sz="1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ABCED2-9DBD-480E-A5CA-F07D65F76A2B}"/>
              </a:ext>
            </a:extLst>
          </p:cNvPr>
          <p:cNvGrpSpPr/>
          <p:nvPr/>
        </p:nvGrpSpPr>
        <p:grpSpPr>
          <a:xfrm>
            <a:off x="8257728" y="2461649"/>
            <a:ext cx="1615318" cy="1601067"/>
            <a:chOff x="262909" y="3428998"/>
            <a:chExt cx="1615318" cy="160106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05AEF67-D869-4DB4-A86F-32B9E9BBE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909" y="3429000"/>
              <a:ext cx="1615318" cy="1601065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E4AA476-32BF-412C-963D-2B8D36EA7650}"/>
                </a:ext>
              </a:extLst>
            </p:cNvPr>
            <p:cNvCxnSpPr/>
            <p:nvPr/>
          </p:nvCxnSpPr>
          <p:spPr>
            <a:xfrm>
              <a:off x="531341" y="3429000"/>
              <a:ext cx="0" cy="16010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97AC4C3-E0DD-42C1-AC3C-AC2BF620A071}"/>
                </a:ext>
              </a:extLst>
            </p:cNvPr>
            <p:cNvCxnSpPr/>
            <p:nvPr/>
          </p:nvCxnSpPr>
          <p:spPr>
            <a:xfrm>
              <a:off x="689919" y="3428999"/>
              <a:ext cx="0" cy="16010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D6B652-A5A8-449A-867A-8CB0B641249F}"/>
                </a:ext>
              </a:extLst>
            </p:cNvPr>
            <p:cNvCxnSpPr/>
            <p:nvPr/>
          </p:nvCxnSpPr>
          <p:spPr>
            <a:xfrm>
              <a:off x="854676" y="3428999"/>
              <a:ext cx="0" cy="16010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D22A32C-4C17-4A5E-B749-1F5E38BB7EFF}"/>
                </a:ext>
              </a:extLst>
            </p:cNvPr>
            <p:cNvCxnSpPr/>
            <p:nvPr/>
          </p:nvCxnSpPr>
          <p:spPr>
            <a:xfrm>
              <a:off x="1025612" y="3428999"/>
              <a:ext cx="0" cy="16010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074544F-A7D1-4B6A-90C2-FCD3CF2976E6}"/>
                </a:ext>
              </a:extLst>
            </p:cNvPr>
            <p:cNvCxnSpPr/>
            <p:nvPr/>
          </p:nvCxnSpPr>
          <p:spPr>
            <a:xfrm>
              <a:off x="1208904" y="3428999"/>
              <a:ext cx="0" cy="16010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FF88E71-D3B4-4C39-90A1-9597C4A8C97F}"/>
                </a:ext>
              </a:extLst>
            </p:cNvPr>
            <p:cNvCxnSpPr/>
            <p:nvPr/>
          </p:nvCxnSpPr>
          <p:spPr>
            <a:xfrm>
              <a:off x="1410730" y="3428999"/>
              <a:ext cx="0" cy="16010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D6879D1-C1D9-4275-B3E4-1E525A9A43B6}"/>
                </a:ext>
              </a:extLst>
            </p:cNvPr>
            <p:cNvCxnSpPr/>
            <p:nvPr/>
          </p:nvCxnSpPr>
          <p:spPr>
            <a:xfrm>
              <a:off x="1783493" y="3428998"/>
              <a:ext cx="0" cy="16010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05996C1-9E4C-4E6E-9F4F-53ED6CC60B06}"/>
                </a:ext>
              </a:extLst>
            </p:cNvPr>
            <p:cNvCxnSpPr/>
            <p:nvPr/>
          </p:nvCxnSpPr>
          <p:spPr>
            <a:xfrm>
              <a:off x="1602260" y="3428999"/>
              <a:ext cx="0" cy="16010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738EBCC-D58F-44A3-AD01-4E1C8AA7AE0B}"/>
              </a:ext>
            </a:extLst>
          </p:cNvPr>
          <p:cNvSpPr txBox="1"/>
          <p:nvPr/>
        </p:nvSpPr>
        <p:spPr>
          <a:xfrm>
            <a:off x="8203242" y="4162206"/>
            <a:ext cx="1855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Number of bins illustration</a:t>
            </a:r>
          </a:p>
        </p:txBody>
      </p:sp>
    </p:spTree>
    <p:extLst>
      <p:ext uri="{BB962C8B-B14F-4D97-AF65-F5344CB8AC3E}">
        <p14:creationId xmlns:p14="http://schemas.microsoft.com/office/powerpoint/2010/main" val="330222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1FD9A-BE58-D7FE-B9C3-27EF11477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85631-65B3-0FED-BFC9-628B54E94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57" y="2518257"/>
            <a:ext cx="5635941" cy="19876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/>
              <a:t>Interferes with the wake signal from ions in Coherent Electron Cooling</a:t>
            </a:r>
            <a:r>
              <a:rPr lang="ru-RU" sz="1800" dirty="0"/>
              <a:t> – </a:t>
            </a:r>
            <a:r>
              <a:rPr lang="en-US" sz="1800" dirty="0"/>
              <a:t>loose efficiency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1800" dirty="0"/>
              <a:t>Interferes with seeding lasers in linacs and interacts with CSR – Reduces monochromaticity and coherence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26E08-EFDE-34B0-E627-46E721D16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11166"/>
            <a:ext cx="5892000" cy="82736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28C7EB0-26F8-839E-5EFF-9B43855830AE}"/>
              </a:ext>
            </a:extLst>
          </p:cNvPr>
          <p:cNvCxnSpPr/>
          <p:nvPr/>
        </p:nvCxnSpPr>
        <p:spPr>
          <a:xfrm flipH="1">
            <a:off x="9866623" y="1180222"/>
            <a:ext cx="393429" cy="6238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77446CF-4152-3D1B-6376-75D3E908604E}"/>
              </a:ext>
            </a:extLst>
          </p:cNvPr>
          <p:cNvSpPr txBox="1"/>
          <p:nvPr/>
        </p:nvSpPr>
        <p:spPr>
          <a:xfrm>
            <a:off x="9866623" y="903223"/>
            <a:ext cx="137933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Bunch spectrum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D77BC7-5913-C68C-0ED4-FC5A5B788729}"/>
              </a:ext>
            </a:extLst>
          </p:cNvPr>
          <p:cNvCxnSpPr/>
          <p:nvPr/>
        </p:nvCxnSpPr>
        <p:spPr>
          <a:xfrm>
            <a:off x="8647446" y="1233418"/>
            <a:ext cx="496660" cy="571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E78809E-2110-5687-7824-718429F9F521}"/>
              </a:ext>
            </a:extLst>
          </p:cNvPr>
          <p:cNvSpPr txBox="1"/>
          <p:nvPr/>
        </p:nvSpPr>
        <p:spPr>
          <a:xfrm>
            <a:off x="7032541" y="956419"/>
            <a:ext cx="2275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Application-defined function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488E16F-0434-6479-62F2-DF295E764A66}"/>
              </a:ext>
            </a:extLst>
          </p:cNvPr>
          <p:cNvSpPr txBox="1">
            <a:spLocks/>
          </p:cNvSpPr>
          <p:nvPr/>
        </p:nvSpPr>
        <p:spPr>
          <a:xfrm>
            <a:off x="-1800" y="-875"/>
            <a:ext cx="10515600" cy="92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Applications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1950E2-C381-7008-A26F-DF45744841B6}"/>
              </a:ext>
            </a:extLst>
          </p:cNvPr>
          <p:cNvSpPr/>
          <p:nvPr/>
        </p:nvSpPr>
        <p:spPr>
          <a:xfrm>
            <a:off x="-1" y="768803"/>
            <a:ext cx="7429500" cy="1564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39ED3D-DD60-7C0D-428D-2ADDE09F90F8}"/>
              </a:ext>
            </a:extLst>
          </p:cNvPr>
          <p:cNvSpPr txBox="1"/>
          <p:nvPr/>
        </p:nvSpPr>
        <p:spPr>
          <a:xfrm>
            <a:off x="11416392" y="6490607"/>
            <a:ext cx="776968" cy="3657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7/12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D4ABEB-ABBA-7D05-4349-3FEFF0D74EDF}"/>
              </a:ext>
            </a:extLst>
          </p:cNvPr>
          <p:cNvSpPr/>
          <p:nvPr/>
        </p:nvSpPr>
        <p:spPr>
          <a:xfrm>
            <a:off x="0" y="6487026"/>
            <a:ext cx="11419973" cy="3709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Sergei Kladov  </a:t>
            </a:r>
            <a:r>
              <a:rPr lang="en-US" sz="1600" dirty="0" err="1"/>
              <a:t>Microbunching</a:t>
            </a:r>
            <a:r>
              <a:rPr lang="en-US" sz="1600" dirty="0"/>
              <a:t> at FACET  05/20/25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339A34-2364-4AC4-B362-AC99DB406BB0}"/>
              </a:ext>
            </a:extLst>
          </p:cNvPr>
          <p:cNvCxnSpPr>
            <a:cxnSpLocks/>
          </p:cNvCxnSpPr>
          <p:nvPr/>
        </p:nvCxnSpPr>
        <p:spPr>
          <a:xfrm flipH="1">
            <a:off x="398460" y="2272495"/>
            <a:ext cx="971260" cy="266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C3EB076-13B0-4E99-ACD0-4D96AA252EBA}"/>
              </a:ext>
            </a:extLst>
          </p:cNvPr>
          <p:cNvSpPr txBox="1"/>
          <p:nvPr/>
        </p:nvSpPr>
        <p:spPr>
          <a:xfrm rot="503807">
            <a:off x="793899" y="1994858"/>
            <a:ext cx="147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Main concern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877CB6A-5B18-4EF9-8A01-035ABF4DB9D7}"/>
              </a:ext>
            </a:extLst>
          </p:cNvPr>
          <p:cNvCxnSpPr>
            <a:cxnSpLocks/>
          </p:cNvCxnSpPr>
          <p:nvPr/>
        </p:nvCxnSpPr>
        <p:spPr>
          <a:xfrm flipV="1">
            <a:off x="8490057" y="2174126"/>
            <a:ext cx="157389" cy="3644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1639739-598F-4A30-9FD2-1EA274D64DF7}"/>
              </a:ext>
            </a:extLst>
          </p:cNvPr>
          <p:cNvSpPr txBox="1"/>
          <p:nvPr/>
        </p:nvSpPr>
        <p:spPr>
          <a:xfrm>
            <a:off x="7477560" y="2515837"/>
            <a:ext cx="1666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Without microbunching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C0D4A86-E532-4B01-A02C-A5A9AA1B62CB}"/>
              </a:ext>
            </a:extLst>
          </p:cNvPr>
          <p:cNvCxnSpPr/>
          <p:nvPr/>
        </p:nvCxnSpPr>
        <p:spPr>
          <a:xfrm flipH="1">
            <a:off x="5881016" y="1581214"/>
            <a:ext cx="6805" cy="4517572"/>
          </a:xfrm>
          <a:prstGeom prst="straightConnector1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graph of a graph&#10;&#10;AI-generated content may be incorrect.">
            <a:extLst>
              <a:ext uri="{FF2B5EF4-FFF2-40B4-BE49-F238E27FC236}">
                <a16:creationId xmlns:a16="http://schemas.microsoft.com/office/drawing/2014/main" id="{8EA2F4BC-DF16-4401-B333-5FFF192A9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804" y="3758464"/>
            <a:ext cx="3924300" cy="2562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80EFFA-4887-4316-9179-67DE7A973E0E}"/>
                  </a:ext>
                </a:extLst>
              </p:cNvPr>
              <p:cNvSpPr txBox="1"/>
              <p:nvPr/>
            </p:nvSpPr>
            <p:spPr>
              <a:xfrm>
                <a:off x="6723487" y="3422369"/>
                <a:ext cx="8316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80EFFA-4887-4316-9179-67DE7A973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87" y="3422369"/>
                <a:ext cx="831638" cy="307777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CDD95DC-4914-4A98-B2B9-47017B363036}"/>
              </a:ext>
            </a:extLst>
          </p:cNvPr>
          <p:cNvSpPr txBox="1"/>
          <p:nvPr/>
        </p:nvSpPr>
        <p:spPr>
          <a:xfrm>
            <a:off x="10235792" y="6013728"/>
            <a:ext cx="2020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Graph is for a 10 times more compressed bunch. Does not correspond to the main result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BA9B13-71DC-42B5-AE20-04073E754906}"/>
              </a:ext>
            </a:extLst>
          </p:cNvPr>
          <p:cNvSpPr txBox="1"/>
          <p:nvPr/>
        </p:nvSpPr>
        <p:spPr>
          <a:xfrm>
            <a:off x="7655011" y="3869297"/>
            <a:ext cx="2340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FAST simulation results</a:t>
            </a:r>
          </a:p>
        </p:txBody>
      </p:sp>
    </p:spTree>
    <p:extLst>
      <p:ext uri="{BB962C8B-B14F-4D97-AF65-F5344CB8AC3E}">
        <p14:creationId xmlns:p14="http://schemas.microsoft.com/office/powerpoint/2010/main" val="2611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5203</TotalTime>
  <Words>748</Words>
  <Application>Microsoft Office PowerPoint</Application>
  <PresentationFormat>Widescreen</PresentationFormat>
  <Paragraphs>225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-apple-system</vt:lpstr>
      <vt:lpstr>Aptos</vt:lpstr>
      <vt:lpstr>Aptos Display</vt:lpstr>
      <vt:lpstr>Arial</vt:lpstr>
      <vt:lpstr>Arial,Sans-Serif</vt:lpstr>
      <vt:lpstr>Cambria Math</vt:lpstr>
      <vt:lpstr>Courier New</vt:lpstr>
      <vt:lpstr>office theme</vt:lpstr>
      <vt:lpstr>Microbunching at FACET</vt:lpstr>
      <vt:lpstr>Introduction</vt:lpstr>
      <vt:lpstr>Intra Beam Scattering</vt:lpstr>
      <vt:lpstr>Intra Beam Scattering</vt:lpstr>
      <vt:lpstr>PowerPoint Presentation</vt:lpstr>
      <vt:lpstr>What is microbunching</vt:lpstr>
      <vt:lpstr>What we are doing</vt:lpstr>
      <vt:lpstr>Challenges</vt:lpstr>
      <vt:lpstr>PowerPoint Presentation</vt:lpstr>
      <vt:lpstr>PowerPoint Presentation</vt:lpstr>
      <vt:lpstr>PowerPoint Presentation</vt:lpstr>
      <vt:lpstr>PowerPoint Presentation</vt:lpstr>
      <vt:lpstr>Microbunching damping</vt:lpstr>
      <vt:lpstr>Is it correct now?</vt:lpstr>
      <vt:lpstr>PowerPoint Presentation</vt:lpstr>
      <vt:lpstr>Final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Microbunching at FACET</dc:title>
  <dc:creator/>
  <cp:lastModifiedBy>Kirika Ueno</cp:lastModifiedBy>
  <cp:revision>844</cp:revision>
  <dcterms:created xsi:type="dcterms:W3CDTF">2025-02-26T23:25:49Z</dcterms:created>
  <dcterms:modified xsi:type="dcterms:W3CDTF">2025-05-21T20:01:01Z</dcterms:modified>
</cp:coreProperties>
</file>