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3" r:id="rId2"/>
    <p:sldId id="257" r:id="rId3"/>
    <p:sldId id="271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7" r:id="rId13"/>
    <p:sldId id="272" r:id="rId14"/>
    <p:sldId id="266" r:id="rId15"/>
    <p:sldId id="270" r:id="rId16"/>
    <p:sldId id="265" r:id="rId17"/>
    <p:sldId id="258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74"/>
    <p:restoredTop sz="94684"/>
  </p:normalViewPr>
  <p:slideViewPr>
    <p:cSldViewPr snapToGrid="0">
      <p:cViewPr varScale="1">
        <p:scale>
          <a:sx n="55" d="100"/>
          <a:sy n="55" d="100"/>
        </p:scale>
        <p:origin x="22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Name"/>
          <p:cNvSpPr txBox="1">
            <a:spLocks noGrp="1"/>
          </p:cNvSpPr>
          <p:nvPr>
            <p:ph type="body" sz="quarter" idx="21"/>
          </p:nvPr>
        </p:nvSpPr>
        <p:spPr>
          <a:xfrm>
            <a:off x="2126871" y="10322667"/>
            <a:ext cx="9272821" cy="84555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Name</a:t>
            </a:r>
          </a:p>
        </p:txBody>
      </p:sp>
      <p:sp>
        <p:nvSpPr>
          <p:cNvPr id="20" name="Date"/>
          <p:cNvSpPr txBox="1">
            <a:spLocks noGrp="1"/>
          </p:cNvSpPr>
          <p:nvPr>
            <p:ph type="body" sz="quarter" idx="22"/>
          </p:nvPr>
        </p:nvSpPr>
        <p:spPr>
          <a:xfrm>
            <a:off x="758586" y="12398953"/>
            <a:ext cx="11225306" cy="6098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D5D5D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Date</a:t>
            </a:r>
          </a:p>
        </p:txBody>
      </p:sp>
      <p:sp>
        <p:nvSpPr>
          <p:cNvPr id="21" name="Title"/>
          <p:cNvSpPr txBox="1">
            <a:spLocks noGrp="1"/>
          </p:cNvSpPr>
          <p:nvPr>
            <p:ph type="body" sz="quarter" idx="23"/>
          </p:nvPr>
        </p:nvSpPr>
        <p:spPr>
          <a:xfrm>
            <a:off x="758586" y="4557600"/>
            <a:ext cx="11225306" cy="3144720"/>
          </a:xfrm>
          <a:prstGeom prst="rect">
            <a:avLst/>
          </a:prstGeom>
        </p:spPr>
        <p:txBody>
          <a:bodyPr anchor="b"/>
          <a:lstStyle>
            <a:lvl1pPr defTabSz="2438338">
              <a:defRPr sz="10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Title</a:t>
            </a:r>
          </a:p>
        </p:txBody>
      </p:sp>
      <p:sp>
        <p:nvSpPr>
          <p:cNvPr id="22" name="Subtitle"/>
          <p:cNvSpPr txBox="1">
            <a:spLocks noGrp="1"/>
          </p:cNvSpPr>
          <p:nvPr>
            <p:ph type="body" sz="quarter" idx="24"/>
          </p:nvPr>
        </p:nvSpPr>
        <p:spPr>
          <a:xfrm>
            <a:off x="771286" y="7840005"/>
            <a:ext cx="11225306" cy="7960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7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Subtitle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age"/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63910" y="12628353"/>
            <a:ext cx="648184" cy="360822"/>
          </a:xfrm>
          <a:prstGeom prst="rect">
            <a:avLst/>
          </a:prstGeom>
        </p:spPr>
        <p:txBody>
          <a:bodyPr wrap="square"/>
          <a:lstStyle>
            <a:lvl1pPr algn="l"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2" name="03_UiO_naventrekk_ENG_pos.png" descr="03_UiO_naventrekk_ENG_p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Date  |  Name  |  Event"/>
          <p:cNvSpPr txBox="1"/>
          <p:nvPr/>
        </p:nvSpPr>
        <p:spPr>
          <a:xfrm>
            <a:off x="3187670" y="12614407"/>
            <a:ext cx="2481896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Date  |  Name  |  Event </a:t>
            </a:r>
          </a:p>
        </p:txBody>
      </p:sp>
      <p:sp>
        <p:nvSpPr>
          <p:cNvPr id="34" name="Heading"/>
          <p:cNvSpPr txBox="1">
            <a:spLocks noGrp="1"/>
          </p:cNvSpPr>
          <p:nvPr>
            <p:ph type="body" sz="quarter" idx="21"/>
          </p:nvPr>
        </p:nvSpPr>
        <p:spPr>
          <a:xfrm>
            <a:off x="758585" y="763642"/>
            <a:ext cx="14533209" cy="1083233"/>
          </a:xfrm>
          <a:prstGeom prst="rect">
            <a:avLst/>
          </a:prstGeom>
        </p:spPr>
        <p:txBody>
          <a:bodyPr/>
          <a:lstStyle>
            <a:lvl1pPr defTabSz="2438338">
              <a:defRPr sz="6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Heading</a:t>
            </a:r>
          </a:p>
        </p:txBody>
      </p:sp>
      <p:sp>
        <p:nvSpPr>
          <p:cNvPr id="35" name="Subheading"/>
          <p:cNvSpPr txBox="1">
            <a:spLocks noGrp="1"/>
          </p:cNvSpPr>
          <p:nvPr>
            <p:ph type="body" sz="quarter" idx="22"/>
          </p:nvPr>
        </p:nvSpPr>
        <p:spPr>
          <a:xfrm>
            <a:off x="758586" y="2071462"/>
            <a:ext cx="11225305" cy="60985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Subheading</a:t>
            </a:r>
          </a:p>
        </p:txBody>
      </p:sp>
      <p:sp>
        <p:nvSpPr>
          <p:cNvPr id="36" name="Lorem ipsum dolor sit amet, consectetur adipiscing elit, sed do eiusmod tempor incididunt ut labore et dolore magna aliqua. Diam vulputate ut pharetra sit amet aliquam id diam.…"/>
          <p:cNvSpPr txBox="1">
            <a:spLocks noGrp="1"/>
          </p:cNvSpPr>
          <p:nvPr>
            <p:ph type="body" sz="half" idx="23"/>
          </p:nvPr>
        </p:nvSpPr>
        <p:spPr>
          <a:xfrm>
            <a:off x="758585" y="3167279"/>
            <a:ext cx="13144601" cy="8616961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Lorem ipsum dolor sit amet, consectetur adipiscing elit, sed do eiusmod tempor incididunt ut labore et dolore magna aliqua. Diam vulputate ut pharetra sit amet aliquam id diam.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Lorem ipsum dolor sit amet, consectetur adipiscing elit, sed do eiusmod tempor incididunt ut labore et dolore magna aliqua. Diam vulputate ut pharetra sit amet aliquam id diam.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Lorem ipsum dolor sit amet, consectetur adipiscing elit.</a:t>
            </a:r>
          </a:p>
        </p:txBody>
      </p:sp>
      <p:sp>
        <p:nvSpPr>
          <p:cNvPr id="37" name="Image"/>
          <p:cNvSpPr>
            <a:spLocks noGrp="1"/>
          </p:cNvSpPr>
          <p:nvPr>
            <p:ph type="pic" idx="24"/>
          </p:nvPr>
        </p:nvSpPr>
        <p:spPr>
          <a:xfrm>
            <a:off x="14655937" y="1795883"/>
            <a:ext cx="16827399" cy="98335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" name="Caption"/>
          <p:cNvSpPr>
            <a:spLocks noGrp="1"/>
          </p:cNvSpPr>
          <p:nvPr>
            <p:ph type="body" sz="quarter" idx="25"/>
          </p:nvPr>
        </p:nvSpPr>
        <p:spPr>
          <a:xfrm>
            <a:off x="14655938" y="11730993"/>
            <a:ext cx="8266113" cy="461366"/>
          </a:xfrm>
          <a:prstGeom prst="roundRect">
            <a:avLst>
              <a:gd name="adj" fmla="val 0"/>
            </a:avLst>
          </a:prstGeom>
        </p:spPr>
        <p:txBody>
          <a:bodyPr anchor="ctr">
            <a:noAutofit/>
          </a:bodyPr>
          <a:lstStyle>
            <a:lvl1pPr algn="ctr" defTabSz="2438338">
              <a:defRPr sz="24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Caption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cknowledgement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Mortani_Francisco_Goya_a_group_of_spartans_fighting_blue_ball_o_02639202-4d71-41bc-8aa6-c77fdf051430.png" descr="Mortani_Francisco_Goya_a_group_of_spartans_fighting_blue_ball_o_02639202-4d71-41bc-8aa6-c77fdf051430.png"/>
          <p:cNvPicPr>
            <a:picLocks noChangeAspect="1"/>
          </p:cNvPicPr>
          <p:nvPr/>
        </p:nvPicPr>
        <p:blipFill>
          <a:blip r:embed="rId2"/>
          <a:srcRect l="9181" r="696"/>
          <a:stretch>
            <a:fillRect/>
          </a:stretch>
        </p:blipFill>
        <p:spPr>
          <a:xfrm>
            <a:off x="12394519" y="-23129"/>
            <a:ext cx="12437611" cy="13800925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Acknowledgements"/>
          <p:cNvSpPr txBox="1"/>
          <p:nvPr/>
        </p:nvSpPr>
        <p:spPr>
          <a:xfrm>
            <a:off x="758586" y="5611590"/>
            <a:ext cx="11225306" cy="139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defRPr sz="6000" b="1">
                <a:solidFill>
                  <a:srgbClr val="FFFFFF"/>
                </a:solidFill>
              </a:defRPr>
            </a:lvl1pPr>
          </a:lstStyle>
          <a:p>
            <a:r>
              <a:t>Acknowledgements</a:t>
            </a:r>
          </a:p>
        </p:txBody>
      </p:sp>
      <p:pic>
        <p:nvPicPr>
          <p:cNvPr id="44" name="02_UiO_naventrekk_ENG_neg.png" descr="02_UiO_naventrekk_ENG_ne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320"/>
            <a:ext cx="1473201" cy="387341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Oslo accelerator group:…"/>
          <p:cNvSpPr txBox="1">
            <a:spLocks noGrp="1"/>
          </p:cNvSpPr>
          <p:nvPr>
            <p:ph type="body" sz="quarter" idx="21"/>
          </p:nvPr>
        </p:nvSpPr>
        <p:spPr>
          <a:xfrm>
            <a:off x="733186" y="7117924"/>
            <a:ext cx="11225306" cy="49641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 sz="40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Oslo accelerator group: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Erik Adli, Kyrre N. Sjøbæk, J. B. Ben Chen, 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Ole Gunnar Finnerud, Daniel Kalvik,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Carl A. Lindstrøm, Pierre Drobniak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40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Funding: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European Research Council (ERC)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Research Council of Norway</a:t>
            </a:r>
          </a:p>
        </p:txBody>
      </p:sp>
      <p:pic>
        <p:nvPicPr>
          <p:cNvPr id="46" name="NFR-logo-eng-rgb.svg.png" descr="NFR-logo-eng-rgb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9955" y="369496"/>
            <a:ext cx="4664033" cy="1569253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6303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080817.jpeg" descr="P1080817.jpeg"/>
          <p:cNvPicPr>
            <a:picLocks noChangeAspect="1"/>
          </p:cNvPicPr>
          <p:nvPr/>
        </p:nvPicPr>
        <p:blipFill>
          <a:blip r:embed="rId5"/>
          <a:srcRect l="25373" t="11405" r="25767" b="12687"/>
          <a:stretch>
            <a:fillRect/>
          </a:stretch>
        </p:blipFill>
        <p:spPr>
          <a:xfrm rot="21600000">
            <a:off x="12382434" y="-295991"/>
            <a:ext cx="12102303" cy="14118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03_UiO_naventrekk_ENG_pos.png" descr="03_UiO_naventrekk_ENG_pos.png"/>
          <p:cNvPicPr>
            <a:picLocks noChangeAspect="1"/>
          </p:cNvPicPr>
          <p:nvPr/>
        </p:nvPicPr>
        <p:blipFill>
          <a:blip r:embed="rId6">
            <a:alphaModFix amt="10130"/>
          </a:blip>
          <a:stretch>
            <a:fillRect/>
          </a:stretch>
        </p:blipFill>
        <p:spPr>
          <a:xfrm>
            <a:off x="772441" y="763642"/>
            <a:ext cx="8410798" cy="221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03_UiO_segl_pos.png" descr="03_UiO_segl_pos.png"/>
          <p:cNvPicPr>
            <a:picLocks noChangeAspect="1"/>
          </p:cNvPicPr>
          <p:nvPr/>
        </p:nvPicPr>
        <p:blipFill>
          <a:blip r:embed="rId7">
            <a:alphaModFix amt="20069"/>
          </a:blip>
          <a:stretch>
            <a:fillRect/>
          </a:stretch>
        </p:blipFill>
        <p:spPr>
          <a:xfrm>
            <a:off x="9707022" y="797540"/>
            <a:ext cx="2103080" cy="210308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Department of Physics, University of Oslo"/>
          <p:cNvSpPr txBox="1"/>
          <p:nvPr/>
        </p:nvSpPr>
        <p:spPr>
          <a:xfrm>
            <a:off x="2126870" y="11224876"/>
            <a:ext cx="9272822" cy="585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825500">
              <a:defRPr sz="3300">
                <a:solidFill>
                  <a:srgbClr val="000000"/>
                </a:solidFill>
              </a:defRPr>
            </a:lvl1pPr>
          </a:lstStyle>
          <a:p>
            <a:r>
              <a:t>Department of Physics, University of Oslo</a:t>
            </a:r>
          </a:p>
        </p:txBody>
      </p:sp>
      <p:grpSp>
        <p:nvGrpSpPr>
          <p:cNvPr id="9" name="Group"/>
          <p:cNvGrpSpPr/>
          <p:nvPr/>
        </p:nvGrpSpPr>
        <p:grpSpPr>
          <a:xfrm>
            <a:off x="19143211" y="515802"/>
            <a:ext cx="4629241" cy="1282642"/>
            <a:chOff x="0" y="0"/>
            <a:chExt cx="4629240" cy="1282641"/>
          </a:xfrm>
        </p:grpSpPr>
        <p:pic>
          <p:nvPicPr>
            <p:cNvPr id="6" name="Logo_black.jpeg" descr="Logo_black.jpeg"/>
            <p:cNvPicPr>
              <a:picLocks noChangeAspect="1"/>
            </p:cNvPicPr>
            <p:nvPr/>
          </p:nvPicPr>
          <p:blipFill>
            <a:blip r:embed="rId8"/>
            <a:srcRect l="3262" t="3980" r="5993" b="4438"/>
            <a:stretch>
              <a:fillRect/>
            </a:stretch>
          </p:blipFill>
          <p:spPr>
            <a:xfrm>
              <a:off x="1564105" y="103094"/>
              <a:ext cx="775495" cy="960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0" extrusionOk="0">
                  <a:moveTo>
                    <a:pt x="9606" y="2"/>
                  </a:moveTo>
                  <a:cubicBezTo>
                    <a:pt x="8438" y="9"/>
                    <a:pt x="6635" y="158"/>
                    <a:pt x="6489" y="260"/>
                  </a:cubicBezTo>
                  <a:cubicBezTo>
                    <a:pt x="6466" y="276"/>
                    <a:pt x="6598" y="521"/>
                    <a:pt x="6776" y="805"/>
                  </a:cubicBezTo>
                  <a:cubicBezTo>
                    <a:pt x="7278" y="1603"/>
                    <a:pt x="7963" y="3630"/>
                    <a:pt x="7782" y="3775"/>
                  </a:cubicBezTo>
                  <a:cubicBezTo>
                    <a:pt x="7672" y="3864"/>
                    <a:pt x="7576" y="3782"/>
                    <a:pt x="7395" y="3436"/>
                  </a:cubicBezTo>
                  <a:cubicBezTo>
                    <a:pt x="7262" y="3182"/>
                    <a:pt x="6869" y="2438"/>
                    <a:pt x="6522" y="1786"/>
                  </a:cubicBezTo>
                  <a:lnTo>
                    <a:pt x="5892" y="599"/>
                  </a:lnTo>
                  <a:lnTo>
                    <a:pt x="5284" y="662"/>
                  </a:lnTo>
                  <a:cubicBezTo>
                    <a:pt x="4654" y="722"/>
                    <a:pt x="3360" y="1118"/>
                    <a:pt x="3360" y="1251"/>
                  </a:cubicBezTo>
                  <a:cubicBezTo>
                    <a:pt x="3360" y="1292"/>
                    <a:pt x="3481" y="1413"/>
                    <a:pt x="3626" y="1518"/>
                  </a:cubicBezTo>
                  <a:cubicBezTo>
                    <a:pt x="4066" y="1839"/>
                    <a:pt x="4706" y="2815"/>
                    <a:pt x="4554" y="2937"/>
                  </a:cubicBezTo>
                  <a:cubicBezTo>
                    <a:pt x="4463" y="3010"/>
                    <a:pt x="4217" y="2811"/>
                    <a:pt x="3758" y="2303"/>
                  </a:cubicBezTo>
                  <a:cubicBezTo>
                    <a:pt x="3391" y="1895"/>
                    <a:pt x="3006" y="1563"/>
                    <a:pt x="2907" y="1563"/>
                  </a:cubicBezTo>
                  <a:cubicBezTo>
                    <a:pt x="2809" y="1563"/>
                    <a:pt x="2609" y="1670"/>
                    <a:pt x="2465" y="1795"/>
                  </a:cubicBezTo>
                  <a:cubicBezTo>
                    <a:pt x="2321" y="1920"/>
                    <a:pt x="2168" y="1992"/>
                    <a:pt x="2122" y="1955"/>
                  </a:cubicBezTo>
                  <a:cubicBezTo>
                    <a:pt x="2038" y="1887"/>
                    <a:pt x="906" y="2576"/>
                    <a:pt x="906" y="2696"/>
                  </a:cubicBezTo>
                  <a:cubicBezTo>
                    <a:pt x="906" y="2732"/>
                    <a:pt x="1182" y="2872"/>
                    <a:pt x="1525" y="2999"/>
                  </a:cubicBezTo>
                  <a:cubicBezTo>
                    <a:pt x="2328" y="3296"/>
                    <a:pt x="3426" y="4062"/>
                    <a:pt x="3250" y="4203"/>
                  </a:cubicBezTo>
                  <a:cubicBezTo>
                    <a:pt x="3165" y="4272"/>
                    <a:pt x="2732" y="4111"/>
                    <a:pt x="1968" y="3722"/>
                  </a:cubicBezTo>
                  <a:cubicBezTo>
                    <a:pt x="1333" y="3398"/>
                    <a:pt x="753" y="3133"/>
                    <a:pt x="685" y="3133"/>
                  </a:cubicBezTo>
                  <a:cubicBezTo>
                    <a:pt x="577" y="3133"/>
                    <a:pt x="0" y="3680"/>
                    <a:pt x="0" y="3784"/>
                  </a:cubicBezTo>
                  <a:cubicBezTo>
                    <a:pt x="0" y="3806"/>
                    <a:pt x="250" y="3882"/>
                    <a:pt x="553" y="3954"/>
                  </a:cubicBezTo>
                  <a:cubicBezTo>
                    <a:pt x="855" y="4025"/>
                    <a:pt x="1329" y="4196"/>
                    <a:pt x="1614" y="4328"/>
                  </a:cubicBezTo>
                  <a:cubicBezTo>
                    <a:pt x="2220" y="4610"/>
                    <a:pt x="4054" y="6208"/>
                    <a:pt x="4985" y="7272"/>
                  </a:cubicBezTo>
                  <a:lnTo>
                    <a:pt x="5638" y="8021"/>
                  </a:lnTo>
                  <a:lnTo>
                    <a:pt x="6599" y="7665"/>
                  </a:lnTo>
                  <a:cubicBezTo>
                    <a:pt x="8278" y="7055"/>
                    <a:pt x="10346" y="6839"/>
                    <a:pt x="11928" y="7103"/>
                  </a:cubicBezTo>
                  <a:cubicBezTo>
                    <a:pt x="13594" y="7381"/>
                    <a:pt x="15342" y="8351"/>
                    <a:pt x="16239" y="9493"/>
                  </a:cubicBezTo>
                  <a:cubicBezTo>
                    <a:pt x="16682" y="10058"/>
                    <a:pt x="17079" y="11035"/>
                    <a:pt x="17079" y="11563"/>
                  </a:cubicBezTo>
                  <a:cubicBezTo>
                    <a:pt x="17079" y="11896"/>
                    <a:pt x="17137" y="11971"/>
                    <a:pt x="17532" y="12143"/>
                  </a:cubicBezTo>
                  <a:cubicBezTo>
                    <a:pt x="18356" y="12501"/>
                    <a:pt x="18464" y="12784"/>
                    <a:pt x="18516" y="14605"/>
                  </a:cubicBezTo>
                  <a:lnTo>
                    <a:pt x="18571" y="16220"/>
                  </a:lnTo>
                  <a:lnTo>
                    <a:pt x="19069" y="17085"/>
                  </a:lnTo>
                  <a:cubicBezTo>
                    <a:pt x="19346" y="17558"/>
                    <a:pt x="19593" y="17941"/>
                    <a:pt x="19610" y="17941"/>
                  </a:cubicBezTo>
                  <a:cubicBezTo>
                    <a:pt x="19628" y="17941"/>
                    <a:pt x="19604" y="17662"/>
                    <a:pt x="19566" y="17326"/>
                  </a:cubicBezTo>
                  <a:cubicBezTo>
                    <a:pt x="19495" y="16692"/>
                    <a:pt x="19858" y="14638"/>
                    <a:pt x="20075" y="14444"/>
                  </a:cubicBezTo>
                  <a:cubicBezTo>
                    <a:pt x="20139" y="14387"/>
                    <a:pt x="20261" y="14346"/>
                    <a:pt x="20340" y="14346"/>
                  </a:cubicBezTo>
                  <a:cubicBezTo>
                    <a:pt x="20507" y="14346"/>
                    <a:pt x="20933" y="13426"/>
                    <a:pt x="20948" y="13035"/>
                  </a:cubicBezTo>
                  <a:cubicBezTo>
                    <a:pt x="20953" y="12889"/>
                    <a:pt x="20894" y="12715"/>
                    <a:pt x="20815" y="12651"/>
                  </a:cubicBezTo>
                  <a:cubicBezTo>
                    <a:pt x="20636" y="12507"/>
                    <a:pt x="20795" y="12277"/>
                    <a:pt x="21025" y="12348"/>
                  </a:cubicBezTo>
                  <a:cubicBezTo>
                    <a:pt x="21214" y="12406"/>
                    <a:pt x="21402" y="11827"/>
                    <a:pt x="21523" y="10849"/>
                  </a:cubicBezTo>
                  <a:cubicBezTo>
                    <a:pt x="21585" y="10344"/>
                    <a:pt x="21561" y="10255"/>
                    <a:pt x="21324" y="10136"/>
                  </a:cubicBezTo>
                  <a:lnTo>
                    <a:pt x="21058" y="10002"/>
                  </a:lnTo>
                  <a:lnTo>
                    <a:pt x="21335" y="9797"/>
                  </a:lnTo>
                  <a:cubicBezTo>
                    <a:pt x="21575" y="9616"/>
                    <a:pt x="21600" y="9470"/>
                    <a:pt x="21600" y="8610"/>
                  </a:cubicBezTo>
                  <a:cubicBezTo>
                    <a:pt x="21600" y="7022"/>
                    <a:pt x="21149" y="5559"/>
                    <a:pt x="20340" y="4524"/>
                  </a:cubicBezTo>
                  <a:lnTo>
                    <a:pt x="20008" y="4105"/>
                  </a:lnTo>
                  <a:lnTo>
                    <a:pt x="19666" y="4417"/>
                  </a:lnTo>
                  <a:cubicBezTo>
                    <a:pt x="19173" y="4862"/>
                    <a:pt x="18927" y="4700"/>
                    <a:pt x="19301" y="4177"/>
                  </a:cubicBezTo>
                  <a:lnTo>
                    <a:pt x="19588" y="3775"/>
                  </a:lnTo>
                  <a:lnTo>
                    <a:pt x="19091" y="3177"/>
                  </a:lnTo>
                  <a:cubicBezTo>
                    <a:pt x="18812" y="2852"/>
                    <a:pt x="18448" y="2550"/>
                    <a:pt x="18284" y="2499"/>
                  </a:cubicBezTo>
                  <a:cubicBezTo>
                    <a:pt x="18119" y="2449"/>
                    <a:pt x="17985" y="2359"/>
                    <a:pt x="17985" y="2303"/>
                  </a:cubicBezTo>
                  <a:cubicBezTo>
                    <a:pt x="17985" y="2181"/>
                    <a:pt x="16937" y="1662"/>
                    <a:pt x="16814" y="1723"/>
                  </a:cubicBezTo>
                  <a:cubicBezTo>
                    <a:pt x="16766" y="1747"/>
                    <a:pt x="16649" y="1982"/>
                    <a:pt x="16559" y="2241"/>
                  </a:cubicBezTo>
                  <a:cubicBezTo>
                    <a:pt x="16469" y="2499"/>
                    <a:pt x="16314" y="2765"/>
                    <a:pt x="16217" y="2830"/>
                  </a:cubicBezTo>
                  <a:cubicBezTo>
                    <a:pt x="15923" y="3026"/>
                    <a:pt x="15870" y="2691"/>
                    <a:pt x="16095" y="2080"/>
                  </a:cubicBezTo>
                  <a:cubicBezTo>
                    <a:pt x="16207" y="1777"/>
                    <a:pt x="16294" y="1451"/>
                    <a:pt x="16294" y="1358"/>
                  </a:cubicBezTo>
                  <a:cubicBezTo>
                    <a:pt x="16294" y="1086"/>
                    <a:pt x="14709" y="545"/>
                    <a:pt x="13099" y="269"/>
                  </a:cubicBezTo>
                  <a:lnTo>
                    <a:pt x="12292" y="127"/>
                  </a:lnTo>
                  <a:lnTo>
                    <a:pt x="12292" y="689"/>
                  </a:lnTo>
                  <a:cubicBezTo>
                    <a:pt x="12292" y="1583"/>
                    <a:pt x="11876" y="1525"/>
                    <a:pt x="11706" y="608"/>
                  </a:cubicBezTo>
                  <a:cubicBezTo>
                    <a:pt x="11597" y="13"/>
                    <a:pt x="11526" y="-10"/>
                    <a:pt x="9606" y="2"/>
                  </a:cubicBezTo>
                  <a:close/>
                  <a:moveTo>
                    <a:pt x="10502" y="7950"/>
                  </a:moveTo>
                  <a:cubicBezTo>
                    <a:pt x="8454" y="7893"/>
                    <a:pt x="6222" y="8529"/>
                    <a:pt x="4477" y="9814"/>
                  </a:cubicBezTo>
                  <a:cubicBezTo>
                    <a:pt x="3878" y="10256"/>
                    <a:pt x="3764" y="10305"/>
                    <a:pt x="3626" y="10171"/>
                  </a:cubicBezTo>
                  <a:cubicBezTo>
                    <a:pt x="3366" y="9919"/>
                    <a:pt x="3285" y="9976"/>
                    <a:pt x="3007" y="10662"/>
                  </a:cubicBezTo>
                  <a:cubicBezTo>
                    <a:pt x="2444" y="12051"/>
                    <a:pt x="2087" y="13824"/>
                    <a:pt x="1879" y="16211"/>
                  </a:cubicBezTo>
                  <a:lnTo>
                    <a:pt x="1791" y="17138"/>
                  </a:lnTo>
                  <a:lnTo>
                    <a:pt x="2178" y="16889"/>
                  </a:lnTo>
                  <a:cubicBezTo>
                    <a:pt x="2525" y="16661"/>
                    <a:pt x="2571" y="16527"/>
                    <a:pt x="2830" y="15283"/>
                  </a:cubicBezTo>
                  <a:cubicBezTo>
                    <a:pt x="2985" y="14537"/>
                    <a:pt x="3185" y="13864"/>
                    <a:pt x="3272" y="13793"/>
                  </a:cubicBezTo>
                  <a:cubicBezTo>
                    <a:pt x="3531" y="13583"/>
                    <a:pt x="6088" y="13006"/>
                    <a:pt x="6235" y="13124"/>
                  </a:cubicBezTo>
                  <a:cubicBezTo>
                    <a:pt x="6403" y="13260"/>
                    <a:pt x="5759" y="14229"/>
                    <a:pt x="5284" y="14551"/>
                  </a:cubicBezTo>
                  <a:cubicBezTo>
                    <a:pt x="5090" y="14683"/>
                    <a:pt x="4670" y="14815"/>
                    <a:pt x="4344" y="14855"/>
                  </a:cubicBezTo>
                  <a:cubicBezTo>
                    <a:pt x="4019" y="14894"/>
                    <a:pt x="3747" y="14952"/>
                    <a:pt x="3747" y="14980"/>
                  </a:cubicBezTo>
                  <a:cubicBezTo>
                    <a:pt x="3747" y="15007"/>
                    <a:pt x="3518" y="15929"/>
                    <a:pt x="3239" y="17031"/>
                  </a:cubicBezTo>
                  <a:cubicBezTo>
                    <a:pt x="2959" y="18134"/>
                    <a:pt x="2645" y="19484"/>
                    <a:pt x="2531" y="20029"/>
                  </a:cubicBezTo>
                  <a:cubicBezTo>
                    <a:pt x="2418" y="20574"/>
                    <a:pt x="2295" y="21147"/>
                    <a:pt x="2255" y="21304"/>
                  </a:cubicBezTo>
                  <a:cubicBezTo>
                    <a:pt x="2216" y="21462"/>
                    <a:pt x="2229" y="21590"/>
                    <a:pt x="2288" y="21590"/>
                  </a:cubicBezTo>
                  <a:cubicBezTo>
                    <a:pt x="2347" y="21590"/>
                    <a:pt x="3074" y="21455"/>
                    <a:pt x="3902" y="21287"/>
                  </a:cubicBezTo>
                  <a:cubicBezTo>
                    <a:pt x="5625" y="20935"/>
                    <a:pt x="7131" y="20485"/>
                    <a:pt x="8114" y="20029"/>
                  </a:cubicBezTo>
                  <a:cubicBezTo>
                    <a:pt x="8760" y="19729"/>
                    <a:pt x="8799" y="19687"/>
                    <a:pt x="8799" y="19279"/>
                  </a:cubicBezTo>
                  <a:cubicBezTo>
                    <a:pt x="8799" y="18608"/>
                    <a:pt x="9063" y="18064"/>
                    <a:pt x="9551" y="17718"/>
                  </a:cubicBezTo>
                  <a:cubicBezTo>
                    <a:pt x="10096" y="17332"/>
                    <a:pt x="10457" y="17371"/>
                    <a:pt x="11121" y="17888"/>
                  </a:cubicBezTo>
                  <a:cubicBezTo>
                    <a:pt x="11798" y="18416"/>
                    <a:pt x="12360" y="18566"/>
                    <a:pt x="13696" y="18566"/>
                  </a:cubicBezTo>
                  <a:lnTo>
                    <a:pt x="14868" y="18566"/>
                  </a:lnTo>
                  <a:lnTo>
                    <a:pt x="14658" y="18173"/>
                  </a:lnTo>
                  <a:cubicBezTo>
                    <a:pt x="14494" y="17860"/>
                    <a:pt x="14472" y="17559"/>
                    <a:pt x="14536" y="16639"/>
                  </a:cubicBezTo>
                  <a:cubicBezTo>
                    <a:pt x="14641" y="15140"/>
                    <a:pt x="14890" y="14240"/>
                    <a:pt x="15487" y="13213"/>
                  </a:cubicBezTo>
                  <a:cubicBezTo>
                    <a:pt x="15890" y="12521"/>
                    <a:pt x="15970" y="12265"/>
                    <a:pt x="15962" y="11741"/>
                  </a:cubicBezTo>
                  <a:cubicBezTo>
                    <a:pt x="15951" y="10916"/>
                    <a:pt x="15496" y="10094"/>
                    <a:pt x="14625" y="9351"/>
                  </a:cubicBezTo>
                  <a:cubicBezTo>
                    <a:pt x="13580" y="8460"/>
                    <a:pt x="12094" y="7995"/>
                    <a:pt x="10502" y="795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7" name="SPARTA…"/>
            <p:cNvSpPr txBox="1"/>
            <p:nvPr/>
          </p:nvSpPr>
          <p:spPr>
            <a:xfrm>
              <a:off x="2529321" y="0"/>
              <a:ext cx="2099920" cy="11472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lnSpc>
                  <a:spcPct val="90000"/>
                </a:lnSpc>
                <a:defRPr sz="2300" spc="-45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rPr sz="4200" spc="-84"/>
                <a:t>SPARTA</a:t>
              </a:r>
              <a:endParaRPr sz="4300" spc="-85"/>
            </a:p>
            <a:p>
              <a:pPr algn="l">
                <a:lnSpc>
                  <a:spcPct val="90000"/>
                </a:lnSpc>
                <a:defRPr sz="2700" spc="-53">
                  <a:solidFill>
                    <a:srgbClr val="FFFFFF"/>
                  </a:solidFill>
                </a:defRPr>
              </a:pPr>
              <a:r>
                <a:t>ERC project</a:t>
              </a:r>
            </a:p>
          </p:txBody>
        </p:sp>
        <p:pic>
          <p:nvPicPr>
            <p:cNvPr id="8" name="pngwing.com.png" descr="pngwing.com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52008"/>
              <a:ext cx="1574251" cy="12306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58586" y="6850282"/>
            <a:ext cx="11225306" cy="2211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1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71239" y="3655189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59557" y="13144331"/>
            <a:ext cx="326195" cy="31126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defRPr sz="15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24383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1080819.jpeg" descr="P1080819.jpeg"/>
          <p:cNvPicPr>
            <a:picLocks noChangeAspect="1"/>
          </p:cNvPicPr>
          <p:nvPr/>
        </p:nvPicPr>
        <p:blipFill>
          <a:blip r:embed="rId2"/>
          <a:srcRect l="25331" t="12729" r="25902" b="12652"/>
          <a:stretch>
            <a:fillRect/>
          </a:stretch>
        </p:blipFill>
        <p:spPr>
          <a:xfrm rot="17999">
            <a:off x="12339158" y="-103027"/>
            <a:ext cx="12129136" cy="13935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8"/>
                </a:moveTo>
                <a:lnTo>
                  <a:pt x="129" y="21600"/>
                </a:lnTo>
                <a:lnTo>
                  <a:pt x="21600" y="21502"/>
                </a:lnTo>
                <a:lnTo>
                  <a:pt x="21471" y="0"/>
                </a:lnTo>
                <a:lnTo>
                  <a:pt x="0" y="98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7" name="03_UiO_naventrekk_ENG_pos.png" descr="03_UiO_naventrekk_ENG_pos.png"/>
          <p:cNvPicPr>
            <a:picLocks noChangeAspect="1"/>
          </p:cNvPicPr>
          <p:nvPr/>
        </p:nvPicPr>
        <p:blipFill>
          <a:blip r:embed="rId3">
            <a:alphaModFix amt="10130"/>
          </a:blip>
          <a:stretch>
            <a:fillRect/>
          </a:stretch>
        </p:blipFill>
        <p:spPr>
          <a:xfrm>
            <a:off x="772441" y="763642"/>
            <a:ext cx="8410798" cy="2211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03_UiO_segl_pos.png" descr="03_UiO_segl_pos.png"/>
          <p:cNvPicPr>
            <a:picLocks noChangeAspect="1"/>
          </p:cNvPicPr>
          <p:nvPr/>
        </p:nvPicPr>
        <p:blipFill>
          <a:blip r:embed="rId4">
            <a:alphaModFix amt="20069"/>
          </a:blip>
          <a:stretch>
            <a:fillRect/>
          </a:stretch>
        </p:blipFill>
        <p:spPr>
          <a:xfrm>
            <a:off x="9707022" y="797540"/>
            <a:ext cx="2103080" cy="210308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Nam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Daniel Kalvik</a:t>
            </a:r>
          </a:p>
          <a:p>
            <a:endParaRPr dirty="0"/>
          </a:p>
        </p:txBody>
      </p:sp>
      <p:sp>
        <p:nvSpPr>
          <p:cNvPr id="60" name="Department of Physics, University of Oslo"/>
          <p:cNvSpPr txBox="1"/>
          <p:nvPr/>
        </p:nvSpPr>
        <p:spPr>
          <a:xfrm>
            <a:off x="2126870" y="11224876"/>
            <a:ext cx="9272822" cy="585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825500">
              <a:defRPr sz="3300">
                <a:solidFill>
                  <a:srgbClr val="000000"/>
                </a:solidFill>
              </a:defRPr>
            </a:lvl1pPr>
          </a:lstStyle>
          <a:p>
            <a:r>
              <a:t>Department of Physics, University of Oslo</a:t>
            </a:r>
          </a:p>
        </p:txBody>
      </p:sp>
      <p:sp>
        <p:nvSpPr>
          <p:cNvPr id="61" name="Date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07.05.2025</a:t>
            </a:r>
          </a:p>
          <a:p>
            <a:endParaRPr dirty="0"/>
          </a:p>
        </p:txBody>
      </p:sp>
      <p:sp>
        <p:nvSpPr>
          <p:cNvPr id="62" name="Title"/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Betatron</a:t>
            </a:r>
            <a:r>
              <a:rPr lang="en-US" dirty="0"/>
              <a:t> Radiation and Self-Corrected Energy Spread in Plasma-Wakefield Accelerators</a:t>
            </a:r>
          </a:p>
          <a:p>
            <a:endParaRPr dirty="0"/>
          </a:p>
        </p:txBody>
      </p:sp>
      <p:sp>
        <p:nvSpPr>
          <p:cNvPr id="63" name="Subtitle"/>
          <p:cNvSpPr txBox="1">
            <a:spLocks noGrp="1"/>
          </p:cNvSpPr>
          <p:nvPr>
            <p:ph type="body" idx="2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Student lunch meeting </a:t>
            </a:r>
          </a:p>
        </p:txBody>
      </p:sp>
      <p:pic>
        <p:nvPicPr>
          <p:cNvPr id="64" name="NFR-logo-eng-rgb.svg.png" descr="NFR-logo-eng-rgb.sv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9955" y="369496"/>
            <a:ext cx="4664033" cy="1569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/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77" name="03_UiO_naventrekk_ENG_pos.png" descr="03_UiO_naventrekk_ENG_p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radiation</a:t>
            </a:r>
            <a:r>
              <a:rPr lang="nb-NO" dirty="0"/>
              <a:t> </a:t>
            </a:r>
            <a:r>
              <a:rPr lang="nb-NO" dirty="0" err="1"/>
              <a:t>reaction</a:t>
            </a:r>
            <a:endParaRPr dirty="0"/>
          </a:p>
        </p:txBody>
      </p:sp>
      <p:sp>
        <p:nvSpPr>
          <p:cNvPr id="80" name="Subheading"/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background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/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As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charged</a:t>
            </a:r>
            <a:r>
              <a:rPr lang="nb-NO" dirty="0"/>
              <a:t> </a:t>
            </a:r>
            <a:r>
              <a:rPr lang="nb-NO" dirty="0" err="1"/>
              <a:t>particles</a:t>
            </a:r>
            <a:r>
              <a:rPr lang="nb-NO" dirty="0"/>
              <a:t> </a:t>
            </a:r>
            <a:r>
              <a:rPr lang="nb-NO" dirty="0" err="1"/>
              <a:t>oscillates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plasma </a:t>
            </a:r>
            <a:r>
              <a:rPr lang="nb-NO" dirty="0" err="1"/>
              <a:t>wake</a:t>
            </a:r>
            <a:r>
              <a:rPr lang="nb-NO" dirty="0"/>
              <a:t>, it </a:t>
            </a:r>
            <a:r>
              <a:rPr lang="nb-NO" dirty="0" err="1"/>
              <a:t>emits</a:t>
            </a:r>
            <a:r>
              <a:rPr lang="nb-NO" dirty="0"/>
              <a:t> </a:t>
            </a:r>
            <a:r>
              <a:rPr lang="nb-NO" dirty="0" err="1"/>
              <a:t>radiaiton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(</a:t>
            </a:r>
            <a:r>
              <a:rPr lang="nb-NO" dirty="0" err="1"/>
              <a:t>averaged</a:t>
            </a:r>
            <a:r>
              <a:rPr lang="nb-NO" dirty="0"/>
              <a:t> over 1 </a:t>
            </a:r>
            <a:r>
              <a:rPr lang="nb-NO" dirty="0" err="1"/>
              <a:t>period</a:t>
            </a:r>
            <a:r>
              <a:rPr lang="nb-NO" dirty="0"/>
              <a:t>) is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particles</a:t>
            </a:r>
            <a:r>
              <a:rPr lang="nb-NO" dirty="0"/>
              <a:t> have different amplitudes, </a:t>
            </a:r>
            <a:r>
              <a:rPr lang="nb-NO" dirty="0" err="1"/>
              <a:t>they</a:t>
            </a:r>
            <a:r>
              <a:rPr lang="nb-NO" dirty="0"/>
              <a:t> will </a:t>
            </a:r>
            <a:r>
              <a:rPr lang="nb-NO" dirty="0" err="1"/>
              <a:t>radiate</a:t>
            </a:r>
            <a:r>
              <a:rPr lang="nb-NO" dirty="0"/>
              <a:t> </a:t>
            </a:r>
            <a:r>
              <a:rPr lang="nb-NO" dirty="0" err="1"/>
              <a:t>differently</a:t>
            </a:r>
            <a:r>
              <a:rPr lang="nb-NO" dirty="0"/>
              <a:t>, </a:t>
            </a:r>
            <a:r>
              <a:rPr lang="nb-NO" dirty="0" err="1"/>
              <a:t>causing</a:t>
            </a:r>
            <a:r>
              <a:rPr lang="nb-NO" dirty="0"/>
              <a:t> energy-</a:t>
            </a:r>
            <a:r>
              <a:rPr lang="nb-NO" dirty="0" err="1"/>
              <a:t>spread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beam.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Both</a:t>
            </a:r>
            <a:r>
              <a:rPr lang="nb-NO" dirty="0"/>
              <a:t> energy-loss and energy-</a:t>
            </a:r>
            <a:r>
              <a:rPr lang="nb-NO" dirty="0" err="1"/>
              <a:t>spread</a:t>
            </a:r>
            <a:r>
              <a:rPr lang="nb-NO" dirty="0"/>
              <a:t> is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to handle in </a:t>
            </a:r>
            <a:r>
              <a:rPr lang="nb-NO" dirty="0" err="1"/>
              <a:t>high-energy</a:t>
            </a:r>
            <a:r>
              <a:rPr lang="nb-NO" dirty="0"/>
              <a:t> cases.</a:t>
            </a:r>
          </a:p>
        </p:txBody>
      </p:sp>
      <p:sp>
        <p:nvSpPr>
          <p:cNvPr id="83" name="Caption"/>
          <p:cNvSpPr>
            <a:spLocks noGrp="1"/>
          </p:cNvSpPr>
          <p:nvPr>
            <p:ph type="body" idx="25"/>
          </p:nvPr>
        </p:nvSpPr>
        <p:spPr>
          <a:xfrm>
            <a:off x="14751524" y="10125308"/>
            <a:ext cx="8266113" cy="1375676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Ta, Phuoc &amp; Burgy,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frédéric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&amp; Rousseau, Jean-Philippe &amp; Malka, Victor &amp; Rousse, Antoine &amp; Shah, Rahul &amp;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Umstadter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Donald &amp;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Pukhov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A. &amp; Kiselev, Sergei. (2005). Laser based synchrotron radiation. Physics of Plasmas. 12. 10.1063/1.1842755.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62F8E9-7EA0-0A8E-AC5C-9C7D202E7606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/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1026" name="Picture 2" descr="A diagram of a physics experiment&#10;&#10;Description automatically generated">
            <a:extLst>
              <a:ext uri="{FF2B5EF4-FFF2-40B4-BE49-F238E27FC236}">
                <a16:creationId xmlns:a16="http://schemas.microsoft.com/office/drawing/2014/main" id="{F97FED68-C53A-02DE-D2E3-5ABFBD82A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3186" y="4177430"/>
            <a:ext cx="9601846" cy="533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mathematical equation with numbers and symbols&#10;&#10;Description automatically generated">
            <a:extLst>
              <a:ext uri="{FF2B5EF4-FFF2-40B4-BE49-F238E27FC236}">
                <a16:creationId xmlns:a16="http://schemas.microsoft.com/office/drawing/2014/main" id="{65D82ED1-00B7-EF10-9DFB-A64EB021E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41" y="5918200"/>
            <a:ext cx="7061200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4B4C-D5DE-687A-37CB-B02ACAA4B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43F89FD1-5A8B-3A44-E9E3-74B1DA71A097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95C71AB0-8DDE-8632-F2F0-F197903300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4166F874-A504-09F7-BF6C-E8B8010E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ED3A07A0-C2AA-055A-20DF-9F4D38875C2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power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0D20FC56-2C46-F26F-7A6A-8D3DA7798A34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1179810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analytical</a:t>
            </a:r>
            <a:r>
              <a:rPr lang="nb-NO" dirty="0"/>
              <a:t> </a:t>
            </a:r>
            <a:r>
              <a:rPr lang="nb-NO" dirty="0" err="1"/>
              <a:t>approach</a:t>
            </a:r>
            <a:endParaRPr lang="nb-NO" dirty="0"/>
          </a:p>
          <a:p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9E285B15-42D4-1255-7CA3-51D853E0A29D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077805"/>
            <a:ext cx="22770488" cy="9188536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power</a:t>
            </a:r>
            <a:r>
              <a:rPr lang="nb-NO" dirty="0"/>
              <a:t> is </a:t>
            </a:r>
            <a:r>
              <a:rPr lang="nb-NO" dirty="0" err="1"/>
              <a:t>dependant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amplitude,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amplitude is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This is </a:t>
            </a:r>
            <a:r>
              <a:rPr lang="nb-NO" dirty="0" err="1"/>
              <a:t>useful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have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r>
              <a:rPr lang="nb-NO" dirty="0"/>
              <a:t> in x and x´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BF486D-B61A-5520-CCDB-00D21221280C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FEE7321A-C8B1-6ADD-6607-B55BF5628204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F4A596-D47F-D777-CDF8-5E814E822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734" y="4734661"/>
            <a:ext cx="15950314" cy="38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21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F0948-F9C2-EBB0-AF57-587F6DA17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BC22E2-0D3D-7215-B1ED-3D48C31EC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733" y="4638908"/>
            <a:ext cx="13843268" cy="6124210"/>
          </a:xfrm>
          <a:prstGeom prst="rect">
            <a:avLst/>
          </a:prstGeom>
        </p:spPr>
      </p:pic>
      <p:sp>
        <p:nvSpPr>
          <p:cNvPr id="75" name="Page">
            <a:extLst>
              <a:ext uri="{FF2B5EF4-FFF2-40B4-BE49-F238E27FC236}">
                <a16:creationId xmlns:a16="http://schemas.microsoft.com/office/drawing/2014/main" id="{3B8851D0-C81B-FCA9-BB88-35D5CACD246B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BF3A468C-8F48-1C67-0457-B069433B6E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6B8253ED-D322-5879-B2D1-977D4910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D7484CCE-DB3B-AFDF-5765-D11A87D7734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power</a:t>
            </a:r>
            <a:endParaRPr lang="nb-NO"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4C13F18E-C885-03DE-84F6-A4346C7B370E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analytical</a:t>
            </a:r>
            <a:r>
              <a:rPr lang="nb-NO" dirty="0"/>
              <a:t> </a:t>
            </a:r>
            <a:r>
              <a:rPr lang="nb-NO" dirty="0" err="1"/>
              <a:t>approach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B7F35976-AE92-04C6-68D2-45BD736C553A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79"/>
            <a:ext cx="11225305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Simply</a:t>
            </a:r>
            <a:r>
              <a:rPr lang="nb-NO" dirty="0"/>
              <a:t> have to </a:t>
            </a:r>
            <a:r>
              <a:rPr lang="nb-NO" dirty="0" err="1"/>
              <a:t>integrate</a:t>
            </a:r>
            <a:r>
              <a:rPr lang="nb-NO" dirty="0"/>
              <a:t> over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amplitudes in x and y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To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distributions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assume</a:t>
            </a:r>
            <a:r>
              <a:rPr lang="nb-NO" dirty="0"/>
              <a:t> to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distributions</a:t>
            </a:r>
            <a:r>
              <a:rPr lang="nb-NO" dirty="0"/>
              <a:t> in x/x´ and y/y´, (</a:t>
            </a:r>
            <a:r>
              <a:rPr lang="nb-NO" dirty="0" err="1"/>
              <a:t>matched</a:t>
            </a:r>
            <a:r>
              <a:rPr lang="nb-NO" dirty="0"/>
              <a:t> beam)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method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r>
              <a:rPr lang="nb-NO" dirty="0"/>
              <a:t> is </a:t>
            </a:r>
            <a:r>
              <a:rPr lang="nb-NO" dirty="0" err="1"/>
              <a:t>simply</a:t>
            </a:r>
            <a:r>
              <a:rPr lang="nb-NO" dirty="0"/>
              <a:t> to </a:t>
            </a:r>
            <a:r>
              <a:rPr lang="nb-NO" dirty="0" err="1"/>
              <a:t>integrate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correct</a:t>
            </a:r>
            <a:r>
              <a:rPr lang="nb-NO" dirty="0"/>
              <a:t> delta-</a:t>
            </a:r>
            <a:r>
              <a:rPr lang="nb-NO" dirty="0" err="1"/>
              <a:t>function</a:t>
            </a:r>
            <a:r>
              <a:rPr lang="nb-NO" dirty="0"/>
              <a:t>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0FBB4C-A726-7A09-8C0D-55838380D73F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1E6B1ED1-568E-AFE3-CB83-75EB4FF40BD7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D714EB-D7A0-6125-3201-2D69C8EDC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1472" y="2712663"/>
            <a:ext cx="9882073" cy="20849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6CA493-1312-3559-EB48-49D5C854D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2614" y="11003337"/>
            <a:ext cx="1946586" cy="89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205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6B7A0-B7D1-3280-816E-85D4CB4E8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04FA02AE-3158-0714-2989-3C82A9C980F3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7DB73A7A-E21B-7361-4125-7A94CA7B0D5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FB22AB6D-E2A2-5FC7-EA2F-C304DECF3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44810336-2CE1-02DE-19FB-0FABD50664E7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What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spread</a:t>
            </a:r>
            <a:r>
              <a:rPr lang="nb-NO" dirty="0"/>
              <a:t>?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41BACBA0-A80F-DAF8-29F0-6ADA9FC928F7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Same </a:t>
            </a:r>
            <a:r>
              <a:rPr lang="nb-NO" dirty="0" err="1"/>
              <a:t>approach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83AF3350-DF54-0CDF-ACEA-8D4ACFBAC229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interested</a:t>
            </a:r>
            <a:r>
              <a:rPr lang="nb-NO" dirty="0"/>
              <a:t> in </a:t>
            </a:r>
            <a:r>
              <a:rPr lang="nb-NO" dirty="0" err="1"/>
              <a:t>finding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spread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do </a:t>
            </a:r>
            <a:r>
              <a:rPr lang="nb-NO" dirty="0" err="1"/>
              <a:t>the</a:t>
            </a:r>
            <a:r>
              <a:rPr lang="nb-NO" dirty="0"/>
              <a:t> same, </a:t>
            </a:r>
            <a:r>
              <a:rPr lang="nb-NO" dirty="0" err="1"/>
              <a:t>but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second</a:t>
            </a:r>
            <a:r>
              <a:rPr lang="nb-NO" dirty="0"/>
              <a:t> moment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This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expression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spread</a:t>
            </a:r>
            <a:r>
              <a:rPr lang="nb-NO" dirty="0"/>
              <a:t> in </a:t>
            </a:r>
            <a:r>
              <a:rPr lang="nb-NO" dirty="0" err="1"/>
              <a:t>radiated</a:t>
            </a:r>
            <a:r>
              <a:rPr lang="nb-NO" dirty="0"/>
              <a:t> </a:t>
            </a:r>
            <a:r>
              <a:rPr lang="nb-NO" dirty="0" err="1"/>
              <a:t>energy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9217E7-B06C-F691-6386-3C5A5FBA3A73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814F16C7-9A59-BBA9-D0A3-9F5C58164666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5CAEB-2E6C-8780-A7C4-65BECAB82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186" y="1327839"/>
            <a:ext cx="7772400" cy="16121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C8125F-0D91-79B8-C8DD-7BB475572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450" y="4672007"/>
            <a:ext cx="13555027" cy="1291562"/>
          </a:xfrm>
          <a:prstGeom prst="rect">
            <a:avLst/>
          </a:prstGeom>
        </p:spPr>
      </p:pic>
      <p:pic>
        <p:nvPicPr>
          <p:cNvPr id="1026" name="Picture 2" descr="Et bilde som inneholder Font, tekst, line, hvit&#10;&#10;Innhold generert av kunstig intelligens kan være feil.">
            <a:extLst>
              <a:ext uri="{FF2B5EF4-FFF2-40B4-BE49-F238E27FC236}">
                <a16:creationId xmlns:a16="http://schemas.microsoft.com/office/drawing/2014/main" id="{E474CE33-A6F6-5585-1EE5-B91C29795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073" y="8018728"/>
            <a:ext cx="10209716" cy="203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405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AE522-DA81-D523-2A0D-78B7CD318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39FC2DB-4917-0896-CED9-A9C2758F5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233" y="6846752"/>
            <a:ext cx="11311312" cy="2827828"/>
          </a:xfrm>
          <a:prstGeom prst="rect">
            <a:avLst/>
          </a:prstGeom>
        </p:spPr>
      </p:pic>
      <p:sp>
        <p:nvSpPr>
          <p:cNvPr id="75" name="Page">
            <a:extLst>
              <a:ext uri="{FF2B5EF4-FFF2-40B4-BE49-F238E27FC236}">
                <a16:creationId xmlns:a16="http://schemas.microsoft.com/office/drawing/2014/main" id="{F8526F45-2528-80E7-09A1-45E0D8B0E592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A4A5D7DD-35CA-CA01-DBC3-242351ACF38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A5525146-1F28-D050-9C09-91675D295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146302DF-C765-F805-8D2C-9942D8CDA6E9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How </a:t>
            </a:r>
            <a:r>
              <a:rPr lang="nb-NO" dirty="0" err="1"/>
              <a:t>about</a:t>
            </a:r>
            <a:r>
              <a:rPr lang="nb-NO" dirty="0"/>
              <a:t> offsets?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D6361158-6CF0-6002-E593-E6D67B39018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Exactly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method</a:t>
            </a:r>
            <a:r>
              <a:rPr lang="nb-NO" dirty="0"/>
              <a:t> as </a:t>
            </a:r>
            <a:r>
              <a:rPr lang="nb-NO" dirty="0" err="1"/>
              <a:t>previously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0571955C-1BD5-0049-F586-A9ED5F1B0086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79"/>
            <a:ext cx="8608439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Using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expression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distribution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particle</a:t>
            </a:r>
            <a:r>
              <a:rPr lang="nb-NO" dirty="0"/>
              <a:t> amplitudes, given an offset.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calculate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loss.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4CA63D-0802-A1BB-A84D-91BB45A84F56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01C43B1A-E8AF-B0B8-07AD-BD63BD3AD952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8BEFCB-E538-8843-5151-37E1C154B8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284"/>
          <a:stretch/>
        </p:blipFill>
        <p:spPr>
          <a:xfrm>
            <a:off x="10128527" y="0"/>
            <a:ext cx="14255473" cy="7225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C65305-5293-E0D3-EE8A-2C9A10905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56" y="6795612"/>
            <a:ext cx="10268001" cy="22838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F9571-CB37-8AC3-359A-FE2E38C99F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108" y="9079453"/>
            <a:ext cx="2679391" cy="7287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D05262-96B7-7877-EAEA-4453446693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74526" y="9253866"/>
            <a:ext cx="9187133" cy="369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54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F9DFB-FA3C-706D-9BF7-878FE157D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D9F898-C961-7ED3-109A-F52553D3F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854" y="3569669"/>
            <a:ext cx="15572146" cy="6576661"/>
          </a:xfrm>
          <a:prstGeom prst="rect">
            <a:avLst/>
          </a:prstGeom>
        </p:spPr>
      </p:pic>
      <p:sp>
        <p:nvSpPr>
          <p:cNvPr id="75" name="Page">
            <a:extLst>
              <a:ext uri="{FF2B5EF4-FFF2-40B4-BE49-F238E27FC236}">
                <a16:creationId xmlns:a16="http://schemas.microsoft.com/office/drawing/2014/main" id="{FD61F3DC-ABFC-7E19-3E4D-6013824DBB96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D44C7964-E8EB-F326-1460-970730EC2E5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3DB62D43-56BB-A482-1ECC-70D67CDE9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C122CE05-1C56-9F0C-94E3-E417B6CBEDE3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effects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offsets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8D954E9C-AF04-F9EB-9668-AE0C21B9A5C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Accounting for </a:t>
            </a:r>
            <a:r>
              <a:rPr lang="nb-NO" dirty="0" err="1"/>
              <a:t>transverse</a:t>
            </a:r>
            <a:r>
              <a:rPr lang="nb-NO" dirty="0"/>
              <a:t> </a:t>
            </a:r>
            <a:r>
              <a:rPr lang="nb-NO" dirty="0" err="1"/>
              <a:t>jitter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A3FD640D-0E15-4A0F-86BA-929F837DEE35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6" y="3167279"/>
            <a:ext cx="8541532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You</a:t>
            </a:r>
            <a:r>
              <a:rPr lang="nb-NO" dirty="0"/>
              <a:t> will have a </a:t>
            </a:r>
            <a:r>
              <a:rPr lang="nb-NO" dirty="0" err="1"/>
              <a:t>varying</a:t>
            </a:r>
            <a:r>
              <a:rPr lang="nb-NO" dirty="0"/>
              <a:t>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shot</a:t>
            </a: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focusing</a:t>
            </a:r>
            <a:r>
              <a:rPr lang="nb-NO" dirty="0"/>
              <a:t> in a </a:t>
            </a:r>
            <a:r>
              <a:rPr lang="nb-NO" dirty="0" err="1"/>
              <a:t>collider</a:t>
            </a:r>
            <a:r>
              <a:rPr lang="nb-NO" dirty="0"/>
              <a:t> is </a:t>
            </a:r>
            <a:r>
              <a:rPr lang="nb-NO" dirty="0" err="1"/>
              <a:t>tuned</a:t>
            </a:r>
            <a:r>
              <a:rPr lang="nb-NO" dirty="0"/>
              <a:t> to a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, </a:t>
            </a:r>
            <a:r>
              <a:rPr lang="nb-NO" dirty="0" err="1"/>
              <a:t>this</a:t>
            </a:r>
            <a:r>
              <a:rPr lang="nb-NO" dirty="0"/>
              <a:t> will </a:t>
            </a:r>
            <a:r>
              <a:rPr lang="nb-NO" dirty="0" err="1"/>
              <a:t>affect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luminosity</a:t>
            </a:r>
            <a:r>
              <a:rPr lang="nb-NO" dirty="0"/>
              <a:t>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0AB00E-0DF5-2DD7-BBE3-01C75D1A0EB6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FF98AE78-A37C-0D51-BDBA-20D62D5A7D00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185720-9D52-824D-3FA5-0244672F7E8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2192000" y="10370998"/>
            <a:ext cx="8266113" cy="1498126"/>
          </a:xfrm>
        </p:spPr>
        <p:txBody>
          <a:bodyPr/>
          <a:lstStyle/>
          <a:p>
            <a:r>
              <a:rPr lang="en-US" dirty="0"/>
              <a:t>The maximum energy loss (beyond what you get with no offset) with a 90/99% certainty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887131-7BE3-C40B-AA6A-4D4B49A0BDB9}"/>
              </a:ext>
            </a:extLst>
          </p:cNvPr>
          <p:cNvSpPr txBox="1"/>
          <p:nvPr/>
        </p:nvSpPr>
        <p:spPr>
          <a:xfrm>
            <a:off x="5053221" y="10589367"/>
            <a:ext cx="594393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The width of the jitter distribution around 0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977ED62-F143-58D7-B6B5-5FB5D4D596DE}"/>
              </a:ext>
            </a:extLst>
          </p:cNvPr>
          <p:cNvCxnSpPr>
            <a:cxnSpLocks/>
          </p:cNvCxnSpPr>
          <p:nvPr/>
        </p:nvCxnSpPr>
        <p:spPr>
          <a:xfrm flipV="1">
            <a:off x="10993111" y="9746166"/>
            <a:ext cx="1198889" cy="802554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EFCE5C9-DFD3-5733-8079-8DDC992284BD}"/>
              </a:ext>
            </a:extLst>
          </p:cNvPr>
          <p:cNvCxnSpPr>
            <a:cxnSpLocks/>
          </p:cNvCxnSpPr>
          <p:nvPr/>
        </p:nvCxnSpPr>
        <p:spPr>
          <a:xfrm flipV="1">
            <a:off x="10993111" y="9746166"/>
            <a:ext cx="8588430" cy="843201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972877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751B7-963D-C3D0-5B33-46F7F8C3E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0534D2D2-D4D8-0737-6585-F463A61A7FDE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C8CBDAEA-FD9B-C22D-E945-8D8948971C1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7105F994-AFE2-055B-1257-32ED65D0A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1D028C28-32D7-0B47-164A-596D687FD0CE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Numerical</a:t>
            </a:r>
            <a:r>
              <a:rPr lang="nb-NO" dirty="0"/>
              <a:t> </a:t>
            </a:r>
            <a:r>
              <a:rPr lang="nb-NO" dirty="0" err="1"/>
              <a:t>methods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71771F88-CD48-DAFE-D5E7-0CA82CF3B137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Subheading</a:t>
            </a:r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B04266F1-01D8-530B-D059-A24480F93A84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6" y="3167279"/>
            <a:ext cx="7225688" cy="9357386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To </a:t>
            </a:r>
            <a:r>
              <a:rPr lang="nb-NO" dirty="0" err="1"/>
              <a:t>model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dynamics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beam,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equations</a:t>
            </a:r>
            <a:r>
              <a:rPr lang="nb-NO" dirty="0"/>
              <a:t> given in Deng et. al.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derived</a:t>
            </a:r>
            <a:r>
              <a:rPr lang="nb-NO" dirty="0"/>
              <a:t> </a:t>
            </a:r>
            <a:r>
              <a:rPr lang="nb-NO" dirty="0" err="1"/>
              <a:t>treating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radiaiton</a:t>
            </a:r>
            <a:r>
              <a:rPr lang="nb-NO" dirty="0"/>
              <a:t> </a:t>
            </a:r>
            <a:r>
              <a:rPr lang="nb-NO" dirty="0" err="1"/>
              <a:t>reaction</a:t>
            </a:r>
            <a:r>
              <a:rPr lang="nb-NO" dirty="0"/>
              <a:t> as a </a:t>
            </a:r>
            <a:r>
              <a:rPr lang="nb-NO" dirty="0" err="1"/>
              <a:t>perturbation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evolution</a:t>
            </a:r>
            <a:r>
              <a:rPr lang="nb-NO" dirty="0"/>
              <a:t> is a bit </a:t>
            </a:r>
            <a:r>
              <a:rPr lang="nb-NO" dirty="0" err="1"/>
              <a:t>stiff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CEA379-3832-57EC-CC57-7570BCD70D5B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CEC40265-D2EB-3934-EAA6-7F5C707F9CDB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30FB65-52CF-0599-0B6C-E6A63DDA9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508" y="3404441"/>
            <a:ext cx="16066492" cy="7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943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81C08-B741-1A65-4599-0825C8B6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EC8A6EDF-0FC4-E8A0-75FE-D24B72ABDBAE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4E201521-7C34-F607-2E9A-382BDAC248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FC3C0ABE-1FBE-3C82-7430-428FAB35C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AE6240AC-B532-365A-610C-F42C2242B03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Accounting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stiffness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7D80CBF2-C4C8-731B-5DD9-EE817EA8F2FE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Using a </a:t>
            </a:r>
            <a:r>
              <a:rPr lang="nb-NO" dirty="0" err="1"/>
              <a:t>multistep</a:t>
            </a:r>
            <a:r>
              <a:rPr lang="nb-NO" dirty="0"/>
              <a:t> </a:t>
            </a:r>
            <a:r>
              <a:rPr lang="nb-NO" dirty="0" err="1"/>
              <a:t>method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nonlinear </a:t>
            </a:r>
            <a:r>
              <a:rPr lang="nb-NO" dirty="0" err="1"/>
              <a:t>correction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E37EE-DE00-3026-C631-80821BE09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778" y="2937250"/>
            <a:ext cx="15066573" cy="1881294"/>
          </a:xfrm>
          <a:prstGeom prst="rect">
            <a:avLst/>
          </a:prstGeom>
        </p:spPr>
      </p:pic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6C3DB24B-8072-6B3A-4864-38F2E11D0914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5257223"/>
            <a:ext cx="21934960" cy="6527018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This </a:t>
            </a:r>
            <a:r>
              <a:rPr lang="nb-NO" dirty="0" err="1"/>
              <a:t>uses</a:t>
            </a:r>
            <a:r>
              <a:rPr lang="nb-NO" dirty="0"/>
              <a:t> an </a:t>
            </a:r>
            <a:r>
              <a:rPr lang="nb-NO" dirty="0" err="1"/>
              <a:t>off-centered</a:t>
            </a:r>
            <a:r>
              <a:rPr lang="nb-NO" dirty="0"/>
              <a:t> </a:t>
            </a:r>
            <a:r>
              <a:rPr lang="nb-NO" dirty="0" err="1"/>
              <a:t>difference</a:t>
            </a:r>
            <a:r>
              <a:rPr lang="nb-NO" dirty="0"/>
              <a:t> </a:t>
            </a:r>
            <a:r>
              <a:rPr lang="nb-NO" dirty="0" err="1"/>
              <a:t>scheme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first derivative,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includes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second</a:t>
            </a:r>
            <a:r>
              <a:rPr lang="nb-NO" dirty="0"/>
              <a:t> derivative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pushing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particles</a:t>
            </a:r>
            <a:r>
              <a:rPr lang="nb-NO" dirty="0"/>
              <a:t> </a:t>
            </a:r>
            <a:r>
              <a:rPr lang="nb-NO" dirty="0" err="1"/>
              <a:t>positions</a:t>
            </a:r>
            <a:r>
              <a:rPr lang="nb-NO" dirty="0"/>
              <a:t> and </a:t>
            </a:r>
            <a:r>
              <a:rPr lang="nb-NO" dirty="0" err="1"/>
              <a:t>velocities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g is </a:t>
            </a:r>
            <a:r>
              <a:rPr lang="nb-NO" dirty="0" err="1"/>
              <a:t>found</a:t>
            </a:r>
            <a:r>
              <a:rPr lang="nb-NO" dirty="0"/>
              <a:t> by taking </a:t>
            </a:r>
            <a:r>
              <a:rPr lang="nb-NO" dirty="0" err="1"/>
              <a:t>the</a:t>
            </a:r>
            <a:r>
              <a:rPr lang="nb-NO" dirty="0"/>
              <a:t> derivative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diff</a:t>
            </a:r>
            <a:r>
              <a:rPr lang="nb-NO" dirty="0"/>
              <a:t>. </a:t>
            </a:r>
            <a:r>
              <a:rPr lang="nb-NO" dirty="0" err="1"/>
              <a:t>eqs</a:t>
            </a:r>
            <a:r>
              <a:rPr lang="nb-NO" dirty="0"/>
              <a:t>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672E0A-C36B-F2FA-15B0-F410B4823035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626C59AB-D769-7244-1E73-D2E3EA883E2E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45003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985C6-918A-C035-E31C-B85D50E62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8FDA84D6-63FC-8FD7-B554-DEB7A1A41FC2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75325C43-18B6-9047-7457-26157A1FBDB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397E2913-2DD1-2BC1-50D3-61738B46D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B10E0456-DA3B-0748-AC1B-224D7229BD0A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Benchmarking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91BAAF1C-46F7-6688-9CE9-644377B119A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Using </a:t>
            </a:r>
            <a:r>
              <a:rPr lang="nb-NO" dirty="0" err="1"/>
              <a:t>HiPACE</a:t>
            </a:r>
            <a:r>
              <a:rPr lang="nb-NO" dirty="0"/>
              <a:t>++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15E75291-FA3C-FEE9-D076-15477A38D68B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79"/>
            <a:ext cx="11433415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HiPACE</a:t>
            </a:r>
            <a:r>
              <a:rPr lang="nb-NO" dirty="0"/>
              <a:t>++ is </a:t>
            </a:r>
            <a:r>
              <a:rPr lang="nb-NO" dirty="0" err="1"/>
              <a:t>quasi-static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includes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radiation</a:t>
            </a:r>
            <a:r>
              <a:rPr lang="nb-NO" dirty="0"/>
              <a:t> </a:t>
            </a:r>
            <a:r>
              <a:rPr lang="nb-NO" dirty="0" err="1"/>
              <a:t>reaction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It runs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Nvidia</a:t>
            </a:r>
            <a:r>
              <a:rPr lang="nb-NO" dirty="0"/>
              <a:t> and AMD GPUs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FontTx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HiPACE</a:t>
            </a:r>
            <a:r>
              <a:rPr lang="nb-NO" dirty="0"/>
              <a:t>++ </a:t>
            </a:r>
            <a:r>
              <a:rPr lang="nb-NO" dirty="0" err="1"/>
              <a:t>keeps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beam </a:t>
            </a:r>
            <a:r>
              <a:rPr lang="nb-NO" dirty="0" err="1"/>
              <a:t>stationary</a:t>
            </a:r>
            <a:r>
              <a:rPr lang="nb-NO" dirty="0"/>
              <a:t>, </a:t>
            </a:r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pushing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plasma </a:t>
            </a:r>
            <a:r>
              <a:rPr lang="nb-NO" dirty="0" err="1"/>
              <a:t>particles</a:t>
            </a:r>
            <a:r>
              <a:rPr lang="nb-NO" dirty="0"/>
              <a:t> </a:t>
            </a:r>
            <a:r>
              <a:rPr lang="nb-NO" dirty="0" err="1"/>
              <a:t>backwards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0249DC-A910-0AEB-3F8E-EFB67720A99F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46EBA47A-5BB0-7D33-E77D-7B8C7B732477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063CD7-2658-095D-B051-B33EC6443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3662" y="4033067"/>
            <a:ext cx="11243975" cy="81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2140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39337-3F13-EB5F-DCA7-AF9211341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7A0EBB-A2A3-7E03-8380-E97A1F1CB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83" y="7007843"/>
            <a:ext cx="6825528" cy="5463704"/>
          </a:xfrm>
          <a:prstGeom prst="rect">
            <a:avLst/>
          </a:prstGeom>
        </p:spPr>
      </p:pic>
      <p:sp>
        <p:nvSpPr>
          <p:cNvPr id="75" name="Page">
            <a:extLst>
              <a:ext uri="{FF2B5EF4-FFF2-40B4-BE49-F238E27FC236}">
                <a16:creationId xmlns:a16="http://schemas.microsoft.com/office/drawing/2014/main" id="{AFCD3E85-A2C5-8FF6-09AB-A13F68425A26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38459823-E1E6-8943-224A-AA3B5254BA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1769410B-1854-B24E-51CF-430089E0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13636078-0DE0-2C05-DBAD-427CBA935F14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Benchmarking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0452A13B-FBBC-0174-39AE-9BECD84A518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Using </a:t>
            </a:r>
            <a:r>
              <a:rPr lang="nb-NO" dirty="0" err="1"/>
              <a:t>HiPACE</a:t>
            </a:r>
            <a:r>
              <a:rPr lang="nb-NO" dirty="0"/>
              <a:t>++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092F9FAE-83C6-259C-F4A3-C5AA6DADB43F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79"/>
            <a:ext cx="8101535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</a:t>
            </a:r>
            <a:r>
              <a:rPr lang="nb-NO" dirty="0" err="1"/>
              <a:t>simulations</a:t>
            </a:r>
            <a:r>
              <a:rPr lang="nb-NO" dirty="0"/>
              <a:t> in </a:t>
            </a:r>
            <a:r>
              <a:rPr lang="nb-NO" dirty="0" err="1"/>
              <a:t>HiPACE</a:t>
            </a:r>
            <a:r>
              <a:rPr lang="nb-NO" dirty="0"/>
              <a:t>++ </a:t>
            </a:r>
            <a:r>
              <a:rPr lang="nb-NO" dirty="0" err="1"/>
              <a:t>were</a:t>
            </a:r>
            <a:r>
              <a:rPr lang="nb-NO" dirty="0"/>
              <a:t> a bit </a:t>
            </a:r>
            <a:r>
              <a:rPr lang="nb-NO" dirty="0" err="1"/>
              <a:t>unstable</a:t>
            </a:r>
            <a:r>
              <a:rPr lang="nb-NO" dirty="0"/>
              <a:t>, as plasma </a:t>
            </a:r>
            <a:r>
              <a:rPr lang="nb-NO" dirty="0" err="1"/>
              <a:t>often</a:t>
            </a:r>
            <a:r>
              <a:rPr lang="nb-NO" dirty="0"/>
              <a:t> is.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I </a:t>
            </a:r>
            <a:r>
              <a:rPr lang="nb-NO" dirty="0" err="1"/>
              <a:t>checked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radiation</a:t>
            </a:r>
            <a:r>
              <a:rPr lang="nb-NO" dirty="0"/>
              <a:t> in </a:t>
            </a:r>
            <a:r>
              <a:rPr lang="nb-NO" dirty="0" err="1"/>
              <a:t>HiPACE</a:t>
            </a:r>
            <a:r>
              <a:rPr lang="nb-NO" dirty="0"/>
              <a:t>, and </a:t>
            </a:r>
            <a:r>
              <a:rPr lang="nb-NO" dirty="0" err="1"/>
              <a:t>checked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 </a:t>
            </a:r>
            <a:r>
              <a:rPr lang="nb-NO" dirty="0" err="1"/>
              <a:t>got</a:t>
            </a:r>
            <a:r>
              <a:rPr lang="nb-NO" dirty="0"/>
              <a:t> (more or less)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results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Going</a:t>
            </a:r>
            <a:r>
              <a:rPr lang="nb-NO" dirty="0"/>
              <a:t> back, I </a:t>
            </a:r>
            <a:r>
              <a:rPr lang="nb-NO" dirty="0" err="1"/>
              <a:t>would</a:t>
            </a:r>
            <a:r>
              <a:rPr lang="nb-NO" dirty="0"/>
              <a:t> </a:t>
            </a:r>
            <a:r>
              <a:rPr lang="nb-NO" dirty="0" err="1"/>
              <a:t>extract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numbers</a:t>
            </a:r>
            <a:r>
              <a:rPr lang="nb-NO" dirty="0"/>
              <a:t> and plot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difference</a:t>
            </a:r>
            <a:r>
              <a:rPr lang="nb-NO" dirty="0"/>
              <a:t>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275018-6188-5052-41F8-26F17F90FDA7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7DD68F3C-3D33-D030-A97C-DFBCF2A1E799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FDDD0-F713-BEA4-78CC-2D47048B728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937083" y="12069473"/>
            <a:ext cx="8375000" cy="1117759"/>
          </a:xfrm>
        </p:spPr>
        <p:txBody>
          <a:bodyPr/>
          <a:lstStyle/>
          <a:p>
            <a:r>
              <a:rPr lang="en-US" dirty="0"/>
              <a:t>Top Plots are from </a:t>
            </a:r>
            <a:r>
              <a:rPr lang="en-US" dirty="0" err="1"/>
              <a:t>HiPACE</a:t>
            </a:r>
            <a:r>
              <a:rPr lang="en-US" dirty="0"/>
              <a:t>++, bottom is from my solver (Yes, the legends should have been consistent</a:t>
            </a:r>
            <a:r>
              <a:rPr lang="en-US" dirty="0">
                <a:sym typeface="Wingdings" pitchFamily="2" charset="2"/>
              </a:rPr>
              <a:t></a:t>
            </a:r>
            <a:r>
              <a:rPr lang="en-US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D1462E-68F1-69B0-B174-FF5A20838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121" y="689203"/>
            <a:ext cx="14434289" cy="5632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74B35D-67BB-A1B5-7392-2D7C4EAD0645}"/>
              </a:ext>
            </a:extLst>
          </p:cNvPr>
          <p:cNvSpPr txBox="1"/>
          <p:nvPr/>
        </p:nvSpPr>
        <p:spPr>
          <a:xfrm>
            <a:off x="15291794" y="235791"/>
            <a:ext cx="157094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HiPACE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++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0CC03-2C1D-948C-D943-86FA4917D346}"/>
              </a:ext>
            </a:extLst>
          </p:cNvPr>
          <p:cNvSpPr txBox="1"/>
          <p:nvPr/>
        </p:nvSpPr>
        <p:spPr>
          <a:xfrm>
            <a:off x="15197907" y="6622038"/>
            <a:ext cx="142987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My solver</a:t>
            </a:r>
          </a:p>
        </p:txBody>
      </p:sp>
    </p:spTree>
    <p:extLst>
      <p:ext uri="{BB962C8B-B14F-4D97-AF65-F5344CB8AC3E}">
        <p14:creationId xmlns:p14="http://schemas.microsoft.com/office/powerpoint/2010/main" val="11643417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99F07-9634-48C4-0232-1504B276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9A64BFD4-D0E9-AB12-DC68-C6D53A98EB9D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4BC83ED5-38F5-E487-DC5F-AE774BAE14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576F1FB9-78B3-FD0A-4AB5-6FCACC8C7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60011CF4-A5DA-AEE7-AB0E-95932D4F0674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3F5CEB49-4C0D-504C-B057-07685467916B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The energy-</a:t>
            </a:r>
            <a:r>
              <a:rPr lang="nb-NO" dirty="0" err="1"/>
              <a:t>correcting</a:t>
            </a:r>
            <a:r>
              <a:rPr lang="nb-NO" dirty="0"/>
              <a:t> </a:t>
            </a:r>
            <a:r>
              <a:rPr lang="nb-NO" dirty="0" err="1"/>
              <a:t>chicane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41C4F0E3-5324-59EF-8942-5ACBA2CD647D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80"/>
            <a:ext cx="22605325" cy="125332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What I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model</a:t>
            </a:r>
            <a:r>
              <a:rPr lang="nb-NO" dirty="0"/>
              <a:t>,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self-correcting</a:t>
            </a:r>
            <a:r>
              <a:rPr lang="nb-NO" dirty="0"/>
              <a:t> </a:t>
            </a:r>
            <a:r>
              <a:rPr lang="nb-NO" dirty="0" err="1"/>
              <a:t>chicanes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fixes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large</a:t>
            </a:r>
            <a:r>
              <a:rPr lang="nb-NO" dirty="0"/>
              <a:t> energy-</a:t>
            </a:r>
            <a:r>
              <a:rPr lang="nb-NO" dirty="0" err="1"/>
              <a:t>spread</a:t>
            </a:r>
            <a:r>
              <a:rPr lang="nb-NO" dirty="0"/>
              <a:t>.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36879B-165C-9D43-75AC-0BBC0A77085D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4DCCB627-F644-0CA3-7BD4-D98B1D6E19A4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4DB11AC-4C5D-3592-BC12-66FD5EC21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41" y="4637121"/>
            <a:ext cx="16436898" cy="591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lack text on a white background&#10;&#10;Description automatically generated">
            <a:extLst>
              <a:ext uri="{FF2B5EF4-FFF2-40B4-BE49-F238E27FC236}">
                <a16:creationId xmlns:a16="http://schemas.microsoft.com/office/drawing/2014/main" id="{691DB2A7-8DFF-CF04-0E7D-98DBCCA09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341" y="10865758"/>
            <a:ext cx="149352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55853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A57A6-58A1-F95C-5FA3-7C628B94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DDB891-00FC-F6D5-BB7B-1F23042D0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814" y="92936"/>
            <a:ext cx="8529084" cy="12896239"/>
          </a:xfrm>
          <a:prstGeom prst="rect">
            <a:avLst/>
          </a:prstGeom>
        </p:spPr>
      </p:pic>
      <p:sp>
        <p:nvSpPr>
          <p:cNvPr id="75" name="Page">
            <a:extLst>
              <a:ext uri="{FF2B5EF4-FFF2-40B4-BE49-F238E27FC236}">
                <a16:creationId xmlns:a16="http://schemas.microsoft.com/office/drawing/2014/main" id="{57A6EB64-3173-FA42-BBB0-6E8563142247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230A4685-B894-CC9D-9331-1C91F059624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3F3F7468-A946-BD23-FB81-91AED91A9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5407773E-BF55-BA78-EF67-364653E97448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54601154-DCE8-E8AB-5DB6-4BB851B0186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ABEL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C4F1BD01-A362-2860-FAC5-62C47D8E2F8A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6" y="3167280"/>
            <a:ext cx="9768166" cy="8540628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I </a:t>
            </a:r>
            <a:r>
              <a:rPr lang="nb-NO" dirty="0" err="1"/>
              <a:t>added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radiation</a:t>
            </a:r>
            <a:r>
              <a:rPr lang="nb-NO" dirty="0"/>
              <a:t> </a:t>
            </a:r>
            <a:r>
              <a:rPr lang="nb-NO" dirty="0" err="1"/>
              <a:t>reaction</a:t>
            </a:r>
            <a:r>
              <a:rPr lang="nb-NO" dirty="0"/>
              <a:t> </a:t>
            </a:r>
            <a:r>
              <a:rPr lang="nb-NO" dirty="0" err="1"/>
              <a:t>solver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start-to-end </a:t>
            </a:r>
            <a:r>
              <a:rPr lang="nb-NO" dirty="0" err="1"/>
              <a:t>framework</a:t>
            </a:r>
            <a:r>
              <a:rPr lang="nb-NO" dirty="0"/>
              <a:t>, ABEL.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ABEL </a:t>
            </a:r>
            <a:r>
              <a:rPr lang="nb-NO" dirty="0" err="1"/>
              <a:t>uses</a:t>
            </a:r>
            <a:r>
              <a:rPr lang="nb-NO" dirty="0"/>
              <a:t> multiple </a:t>
            </a:r>
            <a:r>
              <a:rPr lang="nb-NO" dirty="0" err="1"/>
              <a:t>codes</a:t>
            </a:r>
            <a:r>
              <a:rPr lang="nb-NO" dirty="0"/>
              <a:t>/</a:t>
            </a:r>
            <a:r>
              <a:rPr lang="nb-NO" dirty="0" err="1"/>
              <a:t>frameworks</a:t>
            </a:r>
            <a:r>
              <a:rPr lang="nb-NO" dirty="0"/>
              <a:t> to let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fidelity</a:t>
            </a:r>
            <a:r>
              <a:rPr lang="nb-NO" dirty="0"/>
              <a:t>/</a:t>
            </a:r>
            <a:r>
              <a:rPr lang="nb-NO" dirty="0" err="1"/>
              <a:t>performance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an </a:t>
            </a:r>
            <a:r>
              <a:rPr lang="nb-NO" dirty="0" err="1"/>
              <a:t>entire</a:t>
            </a:r>
            <a:r>
              <a:rPr lang="nb-NO" dirty="0"/>
              <a:t> </a:t>
            </a:r>
            <a:r>
              <a:rPr lang="nb-NO" dirty="0" err="1"/>
              <a:t>facility</a:t>
            </a:r>
            <a:r>
              <a:rPr lang="nb-NO" dirty="0"/>
              <a:t>, or </a:t>
            </a:r>
            <a:r>
              <a:rPr lang="nb-NO" dirty="0" err="1"/>
              <a:t>simulate</a:t>
            </a:r>
            <a:r>
              <a:rPr lang="nb-NO" dirty="0"/>
              <a:t> a single stage.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BE2E31-4925-143C-AA29-F5B0D07A62E1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8F86D511-8B44-E5FF-32DE-97E2AC49EAB8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2ADDB7-3E2A-ABB4-11C2-46508C3233C4}"/>
              </a:ext>
            </a:extLst>
          </p:cNvPr>
          <p:cNvCxnSpPr/>
          <p:nvPr/>
        </p:nvCxnSpPr>
        <p:spPr>
          <a:xfrm flipV="1">
            <a:off x="10526752" y="3345366"/>
            <a:ext cx="6980663" cy="869795"/>
          </a:xfrm>
          <a:prstGeom prst="straightConnector1">
            <a:avLst/>
          </a:prstGeom>
          <a:noFill/>
          <a:ln w="25400" cap="flat">
            <a:solidFill>
              <a:srgbClr val="FF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DE174DC-D780-ED88-912D-035976D557E1}"/>
              </a:ext>
            </a:extLst>
          </p:cNvPr>
          <p:cNvSpPr txBox="1"/>
          <p:nvPr/>
        </p:nvSpPr>
        <p:spPr>
          <a:xfrm>
            <a:off x="17927467" y="12989175"/>
            <a:ext cx="471763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Figure by Jian Bin Ben Chen, </a:t>
            </a:r>
            <a:r>
              <a:rPr kumimoji="0" lang="en-US" sz="2400" b="0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UiO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195297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E9488-E4F6-10A5-2CD8-C3192FF23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D2F12060-9DD6-4A76-6E86-4CBE4F290F8D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1C984EF5-9D04-FE0B-A07A-E30B2A89465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55454AE0-B28C-4E3D-3134-DFE66DE1E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8CBF7C60-8B6B-4561-7D5A-C88D01804CE4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results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1D10A6B4-5162-5C0F-3F2A-8BA5E6D3CC2E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Large energy-</a:t>
            </a:r>
            <a:r>
              <a:rPr lang="nb-NO" dirty="0" err="1"/>
              <a:t>spread</a:t>
            </a:r>
            <a:r>
              <a:rPr lang="nb-NO" dirty="0"/>
              <a:t> at </a:t>
            </a:r>
            <a:r>
              <a:rPr lang="nb-NO" dirty="0" err="1"/>
              <a:t>higher</a:t>
            </a:r>
            <a:r>
              <a:rPr lang="nb-NO" dirty="0"/>
              <a:t> </a:t>
            </a:r>
            <a:r>
              <a:rPr lang="nb-NO" dirty="0" err="1"/>
              <a:t>energies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7D79360A-828D-BC27-4CF2-90F52A65F947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5" y="3167279"/>
            <a:ext cx="12267945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</a:t>
            </a:r>
            <a:r>
              <a:rPr lang="nb-NO" dirty="0" err="1"/>
              <a:t>self-correction</a:t>
            </a:r>
            <a:r>
              <a:rPr lang="nb-NO" dirty="0"/>
              <a:t> </a:t>
            </a:r>
            <a:r>
              <a:rPr lang="nb-NO" dirty="0" err="1"/>
              <a:t>can’t</a:t>
            </a:r>
            <a:r>
              <a:rPr lang="nb-NO" dirty="0"/>
              <a:t> </a:t>
            </a:r>
            <a:r>
              <a:rPr lang="nb-NO" dirty="0" err="1"/>
              <a:t>compensate</a:t>
            </a:r>
            <a:r>
              <a:rPr lang="nb-NO" dirty="0"/>
              <a:t> for all </a:t>
            </a:r>
            <a:r>
              <a:rPr lang="nb-NO" dirty="0" err="1"/>
              <a:t>the</a:t>
            </a:r>
            <a:r>
              <a:rPr lang="nb-NO" dirty="0"/>
              <a:t> energy-loss.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beam is </a:t>
            </a:r>
            <a:r>
              <a:rPr lang="nb-NO" dirty="0" err="1"/>
              <a:t>shaped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a rocket,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high</a:t>
            </a:r>
            <a:r>
              <a:rPr lang="nb-NO" dirty="0"/>
              <a:t>-amplitude </a:t>
            </a:r>
            <a:r>
              <a:rPr lang="nb-NO" dirty="0" err="1"/>
              <a:t>particles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moved</a:t>
            </a:r>
            <a:r>
              <a:rPr lang="nb-NO" dirty="0"/>
              <a:t> </a:t>
            </a:r>
            <a:r>
              <a:rPr lang="nb-NO" dirty="0" err="1"/>
              <a:t>backwards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beam. </a:t>
            </a:r>
            <a:r>
              <a:rPr lang="nb-NO" dirty="0" err="1"/>
              <a:t>But</a:t>
            </a:r>
            <a:r>
              <a:rPr lang="nb-NO" dirty="0"/>
              <a:t> not all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moved</a:t>
            </a:r>
            <a:r>
              <a:rPr lang="nb-NO" dirty="0"/>
              <a:t> </a:t>
            </a:r>
            <a:r>
              <a:rPr lang="nb-NO" dirty="0" err="1"/>
              <a:t>enough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flat </a:t>
            </a:r>
            <a:r>
              <a:rPr lang="nb-NO" dirty="0" err="1"/>
              <a:t>field-profile</a:t>
            </a:r>
            <a:r>
              <a:rPr lang="nb-NO" dirty="0"/>
              <a:t> is </a:t>
            </a:r>
            <a:r>
              <a:rPr lang="nb-NO" dirty="0" err="1"/>
              <a:t>now</a:t>
            </a:r>
            <a:r>
              <a:rPr lang="nb-NO" dirty="0"/>
              <a:t> an </a:t>
            </a:r>
            <a:r>
              <a:rPr lang="nb-NO" dirty="0" err="1"/>
              <a:t>enemy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</p:txBody>
      </p:sp>
      <p:sp>
        <p:nvSpPr>
          <p:cNvPr id="83" name="Caption">
            <a:extLst>
              <a:ext uri="{FF2B5EF4-FFF2-40B4-BE49-F238E27FC236}">
                <a16:creationId xmlns:a16="http://schemas.microsoft.com/office/drawing/2014/main" id="{CB327C56-E22E-577B-8317-8118E33589C1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b-NO" dirty="0"/>
              <a:t>Energy-</a:t>
            </a:r>
            <a:r>
              <a:rPr lang="nb-NO" dirty="0" err="1"/>
              <a:t>spread</a:t>
            </a:r>
            <a:r>
              <a:rPr lang="nb-NO" dirty="0"/>
              <a:t> </a:t>
            </a:r>
            <a:r>
              <a:rPr lang="nb-NO" dirty="0" err="1"/>
              <a:t>evolution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longitudinal </a:t>
            </a:r>
            <a:r>
              <a:rPr lang="nb-NO" dirty="0" err="1"/>
              <a:t>crossection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beam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A6262A-6254-EEBE-3AF3-3604C2153CE5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AA79A350-EA97-57E5-7539-3EF4FFD5DC25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B57D5-03BE-72E0-98A2-4A1AA7146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530" y="944882"/>
            <a:ext cx="6984535" cy="45113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A195A6-8BD9-CA75-BABD-A565E55E6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8428" y="5456205"/>
            <a:ext cx="10303301" cy="561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4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B4907-3F78-CDCA-0943-CA7734DCB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B0C4FC07-8414-E89A-496C-35E8C2369FF1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CD25FDE9-5FE2-5C07-6FA6-ECFA5C7E2A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53359B18-15E5-866C-3A3E-688A5033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D0A3C986-69A1-2149-BAB8-14254422D4DC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results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9AAD9768-E03B-05D5-E12C-F927D5C7B21B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758586" y="2071462"/>
            <a:ext cx="11225305" cy="641201"/>
          </a:xfrm>
          <a:prstGeom prst="rect">
            <a:avLst/>
          </a:prstGeom>
        </p:spPr>
        <p:txBody>
          <a:bodyPr/>
          <a:lstStyle/>
          <a:p>
            <a:r>
              <a:rPr lang="nb-NO" dirty="0" err="1"/>
              <a:t>Can</a:t>
            </a:r>
            <a:r>
              <a:rPr lang="nb-NO" dirty="0"/>
              <a:t> it be </a:t>
            </a:r>
            <a:r>
              <a:rPr lang="nb-NO" dirty="0" err="1"/>
              <a:t>corrected</a:t>
            </a:r>
            <a:r>
              <a:rPr lang="nb-NO" dirty="0"/>
              <a:t>?</a:t>
            </a:r>
            <a:endParaRPr dirty="0"/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D42F0A98-9900-23DF-248E-86672A53ED26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6" y="3167279"/>
            <a:ext cx="11686176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By </a:t>
            </a:r>
            <a:r>
              <a:rPr lang="nb-NO" dirty="0" err="1"/>
              <a:t>adjusting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parameters,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self-correction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handle </a:t>
            </a:r>
            <a:r>
              <a:rPr lang="nb-NO" dirty="0" err="1"/>
              <a:t>the</a:t>
            </a:r>
            <a:r>
              <a:rPr lang="nb-NO" dirty="0"/>
              <a:t> energy-</a:t>
            </a:r>
            <a:r>
              <a:rPr lang="nb-NO" dirty="0" err="1"/>
              <a:t>spread</a:t>
            </a:r>
            <a:r>
              <a:rPr lang="nb-NO" dirty="0"/>
              <a:t>,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cost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lower</a:t>
            </a:r>
            <a:r>
              <a:rPr lang="nb-NO" dirty="0"/>
              <a:t> </a:t>
            </a:r>
            <a:r>
              <a:rPr lang="nb-NO" dirty="0" err="1"/>
              <a:t>efficiency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trick </a:t>
            </a:r>
            <a:r>
              <a:rPr lang="nb-NO" dirty="0" err="1"/>
              <a:t>seems</a:t>
            </a:r>
            <a:r>
              <a:rPr lang="nb-NO" dirty="0"/>
              <a:t> to be to </a:t>
            </a:r>
            <a:r>
              <a:rPr lang="nb-NO" dirty="0" err="1"/>
              <a:t>shape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beam </a:t>
            </a:r>
            <a:r>
              <a:rPr lang="nb-NO" dirty="0" err="1"/>
              <a:t>relatively</a:t>
            </a:r>
            <a:r>
              <a:rPr lang="nb-NO" dirty="0"/>
              <a:t> </a:t>
            </a:r>
            <a:r>
              <a:rPr lang="nb-NO" dirty="0" err="1"/>
              <a:t>early</a:t>
            </a:r>
            <a:endParaRPr dirty="0"/>
          </a:p>
        </p:txBody>
      </p:sp>
      <p:sp>
        <p:nvSpPr>
          <p:cNvPr id="83" name="Caption">
            <a:extLst>
              <a:ext uri="{FF2B5EF4-FFF2-40B4-BE49-F238E27FC236}">
                <a16:creationId xmlns:a16="http://schemas.microsoft.com/office/drawing/2014/main" id="{4E4954B1-9413-5289-2086-10F253A6001B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14662537" y="10458548"/>
            <a:ext cx="8266113" cy="461366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b-NO" dirty="0"/>
              <a:t>Beam parameters during 1.5 </a:t>
            </a:r>
            <a:r>
              <a:rPr lang="nb-NO" dirty="0" err="1"/>
              <a:t>TeV</a:t>
            </a:r>
            <a:r>
              <a:rPr lang="nb-NO" dirty="0"/>
              <a:t> </a:t>
            </a:r>
            <a:r>
              <a:rPr lang="nb-NO" dirty="0" err="1"/>
              <a:t>acceleration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E0E16F-8B98-472D-A08A-A9B00CDDEAA9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8089BBE4-7547-179E-DE73-02A7639EB082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DF9554-5488-0A50-4E2F-FBA62212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9303" y="1846875"/>
            <a:ext cx="11784697" cy="852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964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AB9A9-B54D-CAD5-3462-7310DF35B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age">
            <a:extLst>
              <a:ext uri="{FF2B5EF4-FFF2-40B4-BE49-F238E27FC236}">
                <a16:creationId xmlns:a16="http://schemas.microsoft.com/office/drawing/2014/main" id="{D9FF90C8-9547-804F-A9C8-CAF0D18EECB6}"/>
              </a:ext>
            </a:extLst>
          </p:cNvPr>
          <p:cNvSpPr txBox="1"/>
          <p:nvPr/>
        </p:nvSpPr>
        <p:spPr>
          <a:xfrm>
            <a:off x="22693545" y="12631037"/>
            <a:ext cx="64818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Page</a:t>
            </a:r>
          </a:p>
        </p:txBody>
      </p:sp>
      <p:sp>
        <p:nvSpPr>
          <p:cNvPr id="76" name="Slide Number">
            <a:extLst>
              <a:ext uri="{FF2B5EF4-FFF2-40B4-BE49-F238E27FC236}">
                <a16:creationId xmlns:a16="http://schemas.microsoft.com/office/drawing/2014/main" id="{8904AC6A-086E-2147-9C0C-F55E8C7A465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pic>
        <p:nvPicPr>
          <p:cNvPr id="77" name="03_UiO_naventrekk_ENG_pos.png" descr="03_UiO_naventrekk_ENG_pos.png">
            <a:extLst>
              <a:ext uri="{FF2B5EF4-FFF2-40B4-BE49-F238E27FC236}">
                <a16:creationId xmlns:a16="http://schemas.microsoft.com/office/drawing/2014/main" id="{01B3501A-D92D-A52D-B517-46879B81A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86" y="12560553"/>
            <a:ext cx="1472316" cy="387108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Heading">
            <a:extLst>
              <a:ext uri="{FF2B5EF4-FFF2-40B4-BE49-F238E27FC236}">
                <a16:creationId xmlns:a16="http://schemas.microsoft.com/office/drawing/2014/main" id="{9DDE739F-C3F5-254B-56FC-F39D6E0AF332}"/>
              </a:ext>
            </a:extLst>
          </p:cNvPr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Shaping </a:t>
            </a:r>
            <a:r>
              <a:rPr lang="nb-NO" dirty="0" err="1"/>
              <a:t>the</a:t>
            </a:r>
            <a:r>
              <a:rPr lang="nb-NO" dirty="0"/>
              <a:t> beam</a:t>
            </a:r>
            <a:endParaRPr dirty="0"/>
          </a:p>
        </p:txBody>
      </p:sp>
      <p:sp>
        <p:nvSpPr>
          <p:cNvPr id="80" name="Subheading">
            <a:extLst>
              <a:ext uri="{FF2B5EF4-FFF2-40B4-BE49-F238E27FC236}">
                <a16:creationId xmlns:a16="http://schemas.microsoft.com/office/drawing/2014/main" id="{B53AF2AB-D161-C0A4-C5CC-BA1E7DB820C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Subheading</a:t>
            </a:r>
          </a:p>
        </p:txBody>
      </p:sp>
      <p:sp>
        <p:nvSpPr>
          <p:cNvPr id="81" name="Lorem ipsum dolor sit amet, consectetur adipiscing elit, sed do eiusmod tempor incididunt ut labore et dolore magna aliqua. Diam vulputate ut pharetra sit amet aliquam id diam.…">
            <a:extLst>
              <a:ext uri="{FF2B5EF4-FFF2-40B4-BE49-F238E27FC236}">
                <a16:creationId xmlns:a16="http://schemas.microsoft.com/office/drawing/2014/main" id="{72B3F112-8C4F-F728-73DC-1F9DCD789200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758587" y="3167279"/>
            <a:ext cx="8248236" cy="8616961"/>
          </a:xfrm>
          <a:prstGeom prst="rect">
            <a:avLst/>
          </a:prstGeom>
        </p:spPr>
        <p:txBody>
          <a:bodyPr/>
          <a:lstStyle/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The </a:t>
            </a:r>
            <a:r>
              <a:rPr lang="nb-NO" dirty="0" err="1"/>
              <a:t>self-correction</a:t>
            </a:r>
            <a:r>
              <a:rPr lang="nb-NO" dirty="0"/>
              <a:t> sorts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beam-</a:t>
            </a:r>
            <a:r>
              <a:rPr lang="nb-NO" dirty="0" err="1"/>
              <a:t>particles</a:t>
            </a:r>
            <a:r>
              <a:rPr lang="nb-NO" dirty="0"/>
              <a:t>, </a:t>
            </a:r>
            <a:r>
              <a:rPr lang="nb-NO" dirty="0" err="1"/>
              <a:t>loading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wake</a:t>
            </a:r>
            <a:r>
              <a:rPr lang="nb-NO" dirty="0"/>
              <a:t> in a </a:t>
            </a:r>
            <a:r>
              <a:rPr lang="nb-NO" dirty="0" err="1"/>
              <a:t>way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perfectly</a:t>
            </a:r>
            <a:r>
              <a:rPr lang="nb-NO" dirty="0"/>
              <a:t> </a:t>
            </a:r>
            <a:r>
              <a:rPr lang="nb-NO" dirty="0" err="1"/>
              <a:t>accounts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energy-loss. </a:t>
            </a:r>
            <a:r>
              <a:rPr lang="nb-NO" dirty="0" err="1"/>
              <a:t>I.e</a:t>
            </a:r>
            <a:r>
              <a:rPr lang="nb-NO" dirty="0"/>
              <a:t> a SELF-</a:t>
            </a:r>
            <a:r>
              <a:rPr lang="nb-NO" dirty="0" err="1"/>
              <a:t>correction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nb-NO" dirty="0"/>
              <a:t>If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sorting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happen</a:t>
            </a:r>
            <a:r>
              <a:rPr lang="nb-NO" dirty="0"/>
              <a:t> at a </a:t>
            </a:r>
            <a:r>
              <a:rPr lang="nb-NO" dirty="0" err="1"/>
              <a:t>lower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energy-</a:t>
            </a:r>
            <a:r>
              <a:rPr lang="nb-NO" dirty="0" err="1"/>
              <a:t>spread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mitigated</a:t>
            </a:r>
            <a:r>
              <a:rPr lang="nb-NO" dirty="0"/>
              <a:t> more </a:t>
            </a:r>
            <a:r>
              <a:rPr lang="nb-NO" dirty="0" err="1"/>
              <a:t>easily</a:t>
            </a:r>
            <a:r>
              <a:rPr lang="nb-NO" dirty="0"/>
              <a:t>.</a:t>
            </a:r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lang="nb-NO" dirty="0"/>
          </a:p>
          <a:p>
            <a:pPr marL="584199" indent="-584199">
              <a:lnSpc>
                <a:spcPct val="110000"/>
              </a:lnSpc>
              <a:spcBef>
                <a:spcPts val="1800"/>
              </a:spcBef>
              <a:buClr>
                <a:srgbClr val="D49956"/>
              </a:buClr>
              <a:buSzPct val="100000"/>
              <a:buChar char="&gt;"/>
              <a:defRPr sz="4500"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AC8BBB-FC1F-421F-81F0-AE3E44D28035}"/>
              </a:ext>
            </a:extLst>
          </p:cNvPr>
          <p:cNvSpPr/>
          <p:nvPr/>
        </p:nvSpPr>
        <p:spPr>
          <a:xfrm>
            <a:off x="3122341" y="12560553"/>
            <a:ext cx="2743200" cy="42862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8" name="Date  |  Name  |  Event">
            <a:extLst>
              <a:ext uri="{FF2B5EF4-FFF2-40B4-BE49-F238E27FC236}">
                <a16:creationId xmlns:a16="http://schemas.microsoft.com/office/drawing/2014/main" id="{EE84D96B-1FDF-854A-5FA5-9D5B2CAB27B4}"/>
              </a:ext>
            </a:extLst>
          </p:cNvPr>
          <p:cNvSpPr txBox="1"/>
          <p:nvPr/>
        </p:nvSpPr>
        <p:spPr>
          <a:xfrm>
            <a:off x="2921619" y="12573696"/>
            <a:ext cx="554318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584200">
              <a:defRPr sz="1800">
                <a:solidFill>
                  <a:srgbClr val="929292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nb-NO" dirty="0"/>
              <a:t>07.05.2025</a:t>
            </a:r>
            <a:r>
              <a:rPr dirty="0"/>
              <a:t>  |  </a:t>
            </a:r>
            <a:r>
              <a:rPr lang="nb-NO" dirty="0"/>
              <a:t>Daniel Kalvik</a:t>
            </a:r>
            <a:r>
              <a:rPr dirty="0"/>
              <a:t>  |  </a:t>
            </a:r>
            <a:r>
              <a:rPr lang="nb-NO" dirty="0"/>
              <a:t>student lunch meeting</a:t>
            </a:r>
            <a:r>
              <a:rPr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F21157-D885-1C21-9A6C-3FA7EA335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22" y="1523641"/>
            <a:ext cx="15271509" cy="5858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1DD19F-FCDA-638E-1C8A-055D8E43C5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846"/>
          <a:stretch/>
        </p:blipFill>
        <p:spPr>
          <a:xfrm>
            <a:off x="14460520" y="6974463"/>
            <a:ext cx="5933371" cy="475653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224711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Mortani_Francisco_Goya_a_group_of_spartans_fighting_blue_ball_o_02639202-4d71-41bc-8aa6-c77fdf051430.png" descr="Mortani_Francisco_Goya_a_group_of_spartans_fighting_blue_ball_o_02639202-4d71-41bc-8aa6-c77fdf051430.png"/>
          <p:cNvPicPr>
            <a:picLocks noChangeAspect="1"/>
          </p:cNvPicPr>
          <p:nvPr/>
        </p:nvPicPr>
        <p:blipFill>
          <a:blip r:embed="rId2"/>
          <a:srcRect l="9181" r="696"/>
          <a:stretch>
            <a:fillRect/>
          </a:stretch>
        </p:blipFill>
        <p:spPr>
          <a:xfrm>
            <a:off x="12394519" y="-23129"/>
            <a:ext cx="12437611" cy="13800925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Acknowledgements"/>
          <p:cNvSpPr txBox="1"/>
          <p:nvPr/>
        </p:nvSpPr>
        <p:spPr>
          <a:xfrm>
            <a:off x="758586" y="5611590"/>
            <a:ext cx="11225306" cy="139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defRPr sz="6000" b="1">
                <a:solidFill>
                  <a:srgbClr val="FFFFFF"/>
                </a:solidFill>
              </a:defRPr>
            </a:lvl1pPr>
          </a:lstStyle>
          <a:p>
            <a:r>
              <a:t>Acknowledgements</a:t>
            </a:r>
          </a:p>
        </p:txBody>
      </p:sp>
      <p:pic>
        <p:nvPicPr>
          <p:cNvPr id="78" name="02_UiO_naventrekk_ENG_neg.png" descr="02_UiO_naventrekk_ENG_ne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" y="12560320"/>
            <a:ext cx="1473201" cy="387341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Oslo accelerator group:…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0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Oslo accelerator group: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Erik Adli, Kyrre N. Sjøbæk, J. B. Ben Chen, 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Ole Gunnar Finnerud, Jiawei Cao, Daniel Kalvik,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Carl A. Lindstrøm, Pierre Drobniak</a:t>
            </a:r>
          </a:p>
          <a:p>
            <a:pPr>
              <a:defRPr sz="40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>
              <a:defRPr sz="4000">
                <a:solidFill>
                  <a:srgbClr val="D4995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Funding: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European Research Council (ERC)</a:t>
            </a:r>
          </a:p>
          <a:p>
            <a: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Research Council of Norway</a:t>
            </a:r>
          </a:p>
        </p:txBody>
      </p:sp>
      <p:pic>
        <p:nvPicPr>
          <p:cNvPr id="80" name="NFR-logo-eng-rgb.svg.png" descr="NFR-logo-eng-rgb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9955" y="369496"/>
            <a:ext cx="4664033" cy="1569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6666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6666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3296</TotalTime>
  <Words>1010</Words>
  <Application>Microsoft Macintosh PowerPoint</Application>
  <PresentationFormat>Custom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Helvetica Neue</vt:lpstr>
      <vt:lpstr>Helvetica Neue Medium</vt:lpstr>
      <vt:lpstr>Wingdings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Daniel Kalvik</cp:lastModifiedBy>
  <cp:revision>13</cp:revision>
  <dcterms:modified xsi:type="dcterms:W3CDTF">2025-05-07T10:39:07Z</dcterms:modified>
</cp:coreProperties>
</file>