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  <p:sldMasterId id="2147483705" r:id="rId5"/>
  </p:sldMasterIdLst>
  <p:notesMasterIdLst>
    <p:notesMasterId r:id="rId15"/>
  </p:notesMasterIdLst>
  <p:sldIdLst>
    <p:sldId id="280" r:id="rId6"/>
    <p:sldId id="281" r:id="rId7"/>
    <p:sldId id="282" r:id="rId8"/>
    <p:sldId id="283" r:id="rId9"/>
    <p:sldId id="284" r:id="rId10"/>
    <p:sldId id="285" r:id="rId11"/>
    <p:sldId id="288" r:id="rId12"/>
    <p:sldId id="286" r:id="rId13"/>
    <p:sldId id="287" r:id="rId14"/>
  </p:sldIdLst>
  <p:sldSz cx="12192000" cy="6858000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1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515"/>
    <a:srgbClr val="FF00FF"/>
    <a:srgbClr val="FF0000"/>
    <a:srgbClr val="33CC33"/>
    <a:srgbClr val="00FF00"/>
    <a:srgbClr val="00FFFF"/>
    <a:srgbClr val="FFFF00"/>
    <a:srgbClr val="D4D1D1"/>
    <a:srgbClr val="AF2D24"/>
    <a:srgbClr val="E04F3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8" autoAdjust="0"/>
    <p:restoredTop sz="92714" autoAdjust="0"/>
  </p:normalViewPr>
  <p:slideViewPr>
    <p:cSldViewPr snapToGrid="0">
      <p:cViewPr varScale="1">
        <p:scale>
          <a:sx n="148" d="100"/>
          <a:sy n="148" d="100"/>
        </p:scale>
        <p:origin x="3072" y="126"/>
      </p:cViewPr>
      <p:guideLst>
        <p:guide orient="horz" pos="2112"/>
        <p:guide pos="3840"/>
        <p:guide pos="504"/>
        <p:guide orient="horz" pos="1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t, Carsten" userId="e72be662-8b66-41d2-b918-2e179b422370" providerId="ADAL" clId="{2ED32381-4EBB-4082-84E6-0075C4381450}"/>
    <pc:docChg chg="delSld">
      <pc:chgData name="Hast, Carsten" userId="e72be662-8b66-41d2-b918-2e179b422370" providerId="ADAL" clId="{2ED32381-4EBB-4082-84E6-0075C4381450}" dt="2022-09-26T23:55:13.489" v="0" actId="47"/>
      <pc:docMkLst>
        <pc:docMk/>
      </pc:docMkLst>
      <pc:sldChg chg="del">
        <pc:chgData name="Hast, Carsten" userId="e72be662-8b66-41d2-b918-2e179b422370" providerId="ADAL" clId="{2ED32381-4EBB-4082-84E6-0075C4381450}" dt="2022-09-26T23:55:13.489" v="0" actId="47"/>
        <pc:sldMkLst>
          <pc:docMk/>
          <pc:sldMk cId="3224593741" sldId="3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71494-3951-FA47-A2D9-E3AB10964EC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19C58-D451-C54B-A6BB-965E69BF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6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T-II One Colum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Sample One-Column Text Slide –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579845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066800"/>
            <a:ext cx="10972800" cy="1921039"/>
          </a:xfrm>
        </p:spPr>
        <p:txBody>
          <a:bodyPr>
            <a:spAutoFit/>
          </a:bodyPr>
          <a:lstStyle>
            <a:lvl1pPr marL="285750" indent="-285750"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1500" indent="-282575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0100" indent="-228600">
              <a:buClr>
                <a:srgbClr val="8C1515"/>
              </a:buClr>
              <a:buSzPct val="120000"/>
              <a:tabLst>
                <a:tab pos="800100" algn="l"/>
              </a:tabLst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-228600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57300" indent="-228600">
              <a:buClr>
                <a:srgbClr val="8C1515"/>
              </a:buClr>
              <a:buSzPct val="120000"/>
              <a:tabLst>
                <a:tab pos="1257300" algn="l"/>
              </a:tabLst>
              <a:defRPr sz="15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  <a:p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0AE97E9-64AA-1D57-C4AC-7031B1590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3176" y="6579844"/>
            <a:ext cx="9221024" cy="27815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Laser meeting, December 8, 2022                 R. Ariniello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39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T-II One Column Enumerat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Sample One-Column Text Slide –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579845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066800"/>
            <a:ext cx="10972800" cy="1921039"/>
          </a:xfrm>
        </p:spPr>
        <p:txBody>
          <a:bodyPr>
            <a:spAutoFit/>
          </a:bodyPr>
          <a:lstStyle>
            <a:lvl1pPr marL="457200" indent="-457200">
              <a:buClr>
                <a:srgbClr val="8C1515"/>
              </a:buClr>
              <a:buSzPct val="120000"/>
              <a:buFont typeface="+mj-lt"/>
              <a:buAutoNum type="arabicPeriod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60425" indent="-403225">
              <a:buClr>
                <a:srgbClr val="8C1515"/>
              </a:buClr>
              <a:buSzPct val="120000"/>
              <a:buFont typeface="+mj-lt"/>
              <a:buAutoNum type="alphaLcPeriod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396875">
              <a:buClr>
                <a:srgbClr val="8C1515"/>
              </a:buClr>
              <a:buSzPct val="120000"/>
              <a:buFont typeface="+mj-lt"/>
              <a:buAutoNum type="romanLcPeriod"/>
              <a:tabLst>
                <a:tab pos="800100" algn="l"/>
              </a:tabLst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485900" indent="-288925">
              <a:buClr>
                <a:srgbClr val="8C1515"/>
              </a:buClr>
              <a:buSzPct val="120000"/>
              <a:buFont typeface="+mj-lt"/>
              <a:buAutoNum type="alphaLcPeriod"/>
              <a:tabLst>
                <a:tab pos="1546225" algn="l"/>
              </a:tabLst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-342900">
              <a:buClr>
                <a:srgbClr val="8C1515"/>
              </a:buClr>
              <a:buSzPct val="120000"/>
              <a:buFont typeface="+mj-lt"/>
              <a:buAutoNum type="romanLcPeriod"/>
              <a:tabLst>
                <a:tab pos="1257300" algn="l"/>
              </a:tabLst>
              <a:defRPr sz="15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417F5-BECA-CEDA-98EE-C1A2A7B27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3176" y="6579844"/>
            <a:ext cx="9221024" cy="27815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Laser meeting, December 8, 2022                 R. Ariniello</a:t>
            </a:r>
          </a:p>
        </p:txBody>
      </p:sp>
    </p:spTree>
    <p:extLst>
      <p:ext uri="{BB962C8B-B14F-4D97-AF65-F5344CB8AC3E}">
        <p14:creationId xmlns:p14="http://schemas.microsoft.com/office/powerpoint/2010/main" val="273570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B721F38-C45C-4C2C-A606-C3C20B321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141" y="2056929"/>
            <a:ext cx="10678583" cy="14389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B71A460-1353-4CD7-1FB1-1363C0A25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766" y="6016339"/>
            <a:ext cx="2423615" cy="46269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FB70C6-2121-88EB-F4FA-E7129DFF4D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5604" y="6057901"/>
            <a:ext cx="2611668" cy="435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551193-ADBB-0A73-5A85-5E8B09AA3E8D}"/>
              </a:ext>
            </a:extLst>
          </p:cNvPr>
          <p:cNvSpPr txBox="1"/>
          <p:nvPr userDrawn="1"/>
        </p:nvSpPr>
        <p:spPr>
          <a:xfrm>
            <a:off x="730141" y="4286614"/>
            <a:ext cx="2404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November 7-11, 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2923F8-803A-1593-586A-A9B8C4E0C02D}"/>
              </a:ext>
            </a:extLst>
          </p:cNvPr>
          <p:cNvSpPr txBox="1"/>
          <p:nvPr userDrawn="1"/>
        </p:nvSpPr>
        <p:spPr>
          <a:xfrm>
            <a:off x="730141" y="3506977"/>
            <a:ext cx="6070307" cy="47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kern="1200" dirty="0">
                <a:solidFill>
                  <a:srgbClr val="8C15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Meeting Notes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404E99-FDA5-7617-5579-DB0E85B14101}"/>
              </a:ext>
            </a:extLst>
          </p:cNvPr>
          <p:cNvSpPr txBox="1"/>
          <p:nvPr userDrawn="1"/>
        </p:nvSpPr>
        <p:spPr>
          <a:xfrm>
            <a:off x="730141" y="4723739"/>
            <a:ext cx="289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Robert Ariniello</a:t>
            </a:r>
          </a:p>
        </p:txBody>
      </p:sp>
    </p:spTree>
    <p:extLst>
      <p:ext uri="{BB962C8B-B14F-4D97-AF65-F5344CB8AC3E}">
        <p14:creationId xmlns:p14="http://schemas.microsoft.com/office/powerpoint/2010/main" val="127245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01802-AD12-A14F-B8F8-0BBD77EB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86" y="636586"/>
            <a:ext cx="10825858" cy="107451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DFEB2-9325-5E46-8613-F4E89B140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786" y="1998482"/>
            <a:ext cx="10825858" cy="399696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400" dirty="0">
              <a:solidFill>
                <a:srgbClr val="544948"/>
              </a:solidFill>
              <a:latin typeface="Lato" panose="020F0502020204030203" pitchFamily="34" charset="77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3F4773F-9BC4-41D1-89C8-0600A4DEE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3176" y="6579844"/>
            <a:ext cx="9221024" cy="27815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Laser meeting, December 8, 2022                 R. Ariniello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2AA61-9E2F-423C-B88A-1BEC3051E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579845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19E1CD8-FE97-40C8-8154-1E5EFDF68A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048" y="6617293"/>
            <a:ext cx="643152" cy="2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C1515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marR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1pPr>
      <a:lvl2pPr marL="457200" marR="0" indent="-1682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8C1515"/>
        </a:buClr>
        <a:buSzPct val="120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2pPr>
      <a:lvl3pPr marL="858838" marR="0" indent="-1682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8C1515"/>
        </a:buClr>
        <a:buSzPct val="120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3pPr>
      <a:lvl4pPr marL="1316038" indent="-168275" algn="l" defTabSz="914400" rtl="0" eaLnBrk="1" latinLnBrk="0" hangingPunct="1">
        <a:lnSpc>
          <a:spcPct val="100000"/>
        </a:lnSpc>
        <a:spcBef>
          <a:spcPts val="500"/>
        </a:spcBef>
        <a:buClr>
          <a:srgbClr val="8C1515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4pPr>
      <a:lvl5pPr marL="1662113" indent="-168275" algn="l" defTabSz="914400" rtl="0" eaLnBrk="1" latinLnBrk="0" hangingPunct="1">
        <a:lnSpc>
          <a:spcPct val="100000"/>
        </a:lnSpc>
        <a:spcBef>
          <a:spcPts val="500"/>
        </a:spcBef>
        <a:buClr>
          <a:srgbClr val="8C1515"/>
        </a:buClr>
        <a:buSzPct val="120000"/>
        <a:buFont typeface="Arial" panose="020B0604020202020204" pitchFamily="34" charset="0"/>
        <a:buChar char="•"/>
        <a:tabLst/>
        <a:defRPr sz="1400" b="0" i="1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orient="horz" pos="408" userDrawn="1">
          <p15:clr>
            <a:srgbClr val="F26B43"/>
          </p15:clr>
        </p15:guide>
        <p15:guide id="3" orient="horz" pos="1104" userDrawn="1">
          <p15:clr>
            <a:srgbClr val="F26B43"/>
          </p15:clr>
        </p15:guide>
        <p15:guide id="4" orient="horz" pos="14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04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  <p15:guide id="9" orient="horz" pos="4128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pos="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ine dots">
            <a:extLst>
              <a:ext uri="{FF2B5EF4-FFF2-40B4-BE49-F238E27FC236}">
                <a16:creationId xmlns:a16="http://schemas.microsoft.com/office/drawing/2014/main" id="{502DF33A-825E-4185-89B2-78078B0A57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" y="-4795"/>
            <a:ext cx="12190993" cy="68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7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5.png"/><Relationship Id="rId4" Type="http://schemas.openxmlformats.org/officeDocument/2006/relationships/tags" Target="../tags/tag6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9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8.png"/><Relationship Id="rId2" Type="http://schemas.openxmlformats.org/officeDocument/2006/relationships/tags" Target="../tags/tag8.xml"/><Relationship Id="rId16" Type="http://schemas.openxmlformats.org/officeDocument/2006/relationships/image" Target="../media/image22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7.png"/><Relationship Id="rId5" Type="http://schemas.openxmlformats.org/officeDocument/2006/relationships/tags" Target="../tags/tag11.xml"/><Relationship Id="rId1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tags" Target="../tags/tag10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26.png"/><Relationship Id="rId5" Type="http://schemas.openxmlformats.org/officeDocument/2006/relationships/tags" Target="../tags/tag18.xml"/><Relationship Id="rId1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tags" Target="../tags/tag17.xml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9B855-F343-50C1-D8CA-E01D283A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 Scan Analysis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0DE258-CBAB-1AFA-BA4F-6E65BBCBCE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1045" y="3823647"/>
            <a:ext cx="2583976" cy="6463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Scan object plane by changing quad strengths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0CA53-6BB5-09DE-4FBD-6939ECF40D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47885" y="5243503"/>
            <a:ext cx="1544637" cy="222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A4C5DA-46A6-A06C-EAED-2DF1BEB201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19177" y="5133759"/>
            <a:ext cx="1181112" cy="44171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C92B57A-C7F7-52FC-0815-DF6E8DA24F4D}"/>
              </a:ext>
            </a:extLst>
          </p:cNvPr>
          <p:cNvSpPr/>
          <p:nvPr/>
        </p:nvSpPr>
        <p:spPr>
          <a:xfrm rot="16200000">
            <a:off x="3894223" y="4976498"/>
            <a:ext cx="223254" cy="7572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B3395-4312-CB4B-0DA6-343B2375CA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1570" y="953789"/>
            <a:ext cx="11888859" cy="29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1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2131-9E4F-D288-FC77-EAB33D32D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D540-5B47-B2E2-5E5A-21ED8D46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 Scan Analysis: CS parameters for each energy slice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61C1692-68C7-5795-1E35-A22B13F08F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1045" y="3823647"/>
            <a:ext cx="2583976" cy="6463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Scan object plane by changing quad strengths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EEFE47-1267-4056-C03C-796174D3FE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14246" y="4035184"/>
            <a:ext cx="724306" cy="237320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3E477A52-425C-41BC-C9CC-CEF50EA8351B}"/>
              </a:ext>
            </a:extLst>
          </p:cNvPr>
          <p:cNvSpPr/>
          <p:nvPr/>
        </p:nvSpPr>
        <p:spPr>
          <a:xfrm rot="16200000">
            <a:off x="4255890" y="3768180"/>
            <a:ext cx="223254" cy="7572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229A2D-99FD-BDDF-80BB-8655A20A84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8281" y="3763984"/>
            <a:ext cx="3946478" cy="2959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6B8403-3DB2-4901-BABC-2BCDA7745A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36343" y="4822524"/>
            <a:ext cx="1255189" cy="281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5950DC-F416-3722-B501-06B153370E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36343" y="5456287"/>
            <a:ext cx="1969892" cy="5432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290788-BD32-46F6-6AA3-2F0FEA036BC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87943" y="4912582"/>
            <a:ext cx="2594058" cy="681780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89F5CA7E-2D58-D2B8-AF03-B2FA403457C6}"/>
              </a:ext>
            </a:extLst>
          </p:cNvPr>
          <p:cNvSpPr/>
          <p:nvPr/>
        </p:nvSpPr>
        <p:spPr>
          <a:xfrm rot="16200000">
            <a:off x="4033789" y="4864868"/>
            <a:ext cx="223254" cy="7572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9D053-96E8-08E1-58B7-BA197530A49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51570" y="953789"/>
            <a:ext cx="11888859" cy="29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1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90A3-BC67-95B2-93DE-C7004ECD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Spectrometer imperfections</a:t>
            </a:r>
          </a:p>
        </p:txBody>
      </p:sp>
      <p:sp>
        <p:nvSpPr>
          <p:cNvPr id="4" name="Text Placeholder 2 1 1">
            <a:extLst>
              <a:ext uri="{FF2B5EF4-FFF2-40B4-BE49-F238E27FC236}">
                <a16:creationId xmlns:a16="http://schemas.microsoft.com/office/drawing/2014/main" id="{D1F0B853-5EC8-744A-708F-F16982171E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3456" y="3523397"/>
            <a:ext cx="4214883" cy="3866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Reference axis defined by Q0D and Q2D</a:t>
            </a:r>
          </a:p>
        </p:txBody>
      </p:sp>
      <p:sp>
        <p:nvSpPr>
          <p:cNvPr id="5" name="Text Placeholder 2 2">
            <a:extLst>
              <a:ext uri="{FF2B5EF4-FFF2-40B4-BE49-F238E27FC236}">
                <a16:creationId xmlns:a16="http://schemas.microsoft.com/office/drawing/2014/main" id="{1310A170-44B2-2984-8670-F6D4C2ECF854}"/>
              </a:ext>
            </a:extLst>
          </p:cNvPr>
          <p:cNvSpPr txBox="1">
            <a:spLocks/>
          </p:cNvSpPr>
          <p:nvPr/>
        </p:nvSpPr>
        <p:spPr>
          <a:xfrm>
            <a:off x="1251044" y="3823647"/>
            <a:ext cx="3757683" cy="105157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85750" marR="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71500" marR="0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00100" marR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1257300" algn="l"/>
              </a:tabLst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Offset adds dipole term: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Dipole term doesn’t change sigma: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576BB9-5033-D901-92C6-3B72A294C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91481" y="4238317"/>
            <a:ext cx="2242879" cy="222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8E1078-CECE-D5A0-3973-E3803BD5252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91481" y="4954608"/>
            <a:ext cx="1181112" cy="4417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6FC4F-DE13-B795-701C-380A05D4497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015744" y="4545128"/>
            <a:ext cx="3566656" cy="818959"/>
          </a:xfrm>
          <a:prstGeom prst="rect">
            <a:avLst/>
          </a:prstGeom>
        </p:spPr>
      </p:pic>
      <p:sp>
        <p:nvSpPr>
          <p:cNvPr id="14" name="Text Placeholder 2 1 2">
            <a:extLst>
              <a:ext uri="{FF2B5EF4-FFF2-40B4-BE49-F238E27FC236}">
                <a16:creationId xmlns:a16="http://schemas.microsoft.com/office/drawing/2014/main" id="{35F0F0DA-C800-832E-30EB-301B4CF2F1E5}"/>
              </a:ext>
            </a:extLst>
          </p:cNvPr>
          <p:cNvSpPr txBox="1">
            <a:spLocks/>
          </p:cNvSpPr>
          <p:nvPr/>
        </p:nvSpPr>
        <p:spPr>
          <a:xfrm>
            <a:off x="8584441" y="5396325"/>
            <a:ext cx="2997959" cy="646331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85750" marR="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71500" marR="0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00100" marR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1257300" algn="l"/>
              </a:tabLst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Easy to show M11 and M12 are unchanged by offset</a:t>
            </a:r>
          </a:p>
        </p:txBody>
      </p:sp>
      <p:sp>
        <p:nvSpPr>
          <p:cNvPr id="15" name="Text Placeholder 2 1 3">
            <a:extLst>
              <a:ext uri="{FF2B5EF4-FFF2-40B4-BE49-F238E27FC236}">
                <a16:creationId xmlns:a16="http://schemas.microsoft.com/office/drawing/2014/main" id="{68B6A9D7-13F5-211B-BBB1-D77041C340C3}"/>
              </a:ext>
            </a:extLst>
          </p:cNvPr>
          <p:cNvSpPr txBox="1">
            <a:spLocks/>
          </p:cNvSpPr>
          <p:nvPr/>
        </p:nvSpPr>
        <p:spPr>
          <a:xfrm>
            <a:off x="1251044" y="5849312"/>
            <a:ext cx="4214883" cy="646331"/>
          </a:xfrm>
          <a:prstGeom prst="rect">
            <a:avLst/>
          </a:prstGeom>
        </p:spPr>
        <p:txBody>
          <a:bodyPr vert="horz" lIns="0" tIns="45720" rIns="91440" bIns="45720" rtlCol="0">
            <a:spAutoFit/>
          </a:bodyPr>
          <a:lstStyle>
            <a:lvl1pPr marL="285750" marR="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71500" marR="0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00100" marR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1257300" algn="l"/>
              </a:tabLst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Technically, small error in CS fit due to plane spacing being off: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CC0475-B972-DFC7-A3CB-241F7081395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834360" y="6193742"/>
            <a:ext cx="610447" cy="201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22D17B-B58E-E9D0-692B-A3FB953564A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51571" y="953789"/>
            <a:ext cx="11888856" cy="2972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E67636-E037-353A-14C5-8DECE7123FA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041813" y="1879875"/>
            <a:ext cx="108372" cy="16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3BDDC-8F88-724E-26DC-B521145CB07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34121" y="2484139"/>
            <a:ext cx="94654" cy="1632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2A7F70-63BE-6C8E-5B7D-3194E3576DC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1423651" y="1879875"/>
            <a:ext cx="85051" cy="1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20B16-3183-AC22-3577-576A1E600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054EA-9A9D-D9F9-84AF-4D8335B0C7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0513" y="3772531"/>
            <a:ext cx="3946478" cy="3010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67837-8B8E-5F13-843E-07893E3E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 Scan Analysis: dispersion and dispersion’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83C9E1C-C810-BE53-597F-F0C20A5A37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1045" y="3823648"/>
            <a:ext cx="2822812" cy="3662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Offset varies with energy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EA1499-7055-12CD-29F3-B58B2474B8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39639" y="5055376"/>
            <a:ext cx="2635212" cy="224974"/>
          </a:xfrm>
          <a:prstGeom prst="rect">
            <a:avLst/>
          </a:prstGeom>
        </p:spPr>
      </p:pic>
      <p:sp>
        <p:nvSpPr>
          <p:cNvPr id="8" name="Text Placeholder 2 1">
            <a:extLst>
              <a:ext uri="{FF2B5EF4-FFF2-40B4-BE49-F238E27FC236}">
                <a16:creationId xmlns:a16="http://schemas.microsoft.com/office/drawing/2014/main" id="{90727FD4-A5FE-3C75-24CB-953E9F412C16}"/>
              </a:ext>
            </a:extLst>
          </p:cNvPr>
          <p:cNvSpPr txBox="1">
            <a:spLocks/>
          </p:cNvSpPr>
          <p:nvPr/>
        </p:nvSpPr>
        <p:spPr>
          <a:xfrm>
            <a:off x="4683457" y="3523397"/>
            <a:ext cx="3444446" cy="36933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85750" marR="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71500" marR="0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00100" marR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1257300" algn="l"/>
              </a:tabLst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Offset effects image plane center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34B4BE-FB3A-B75F-C1DC-71212DD4164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39639" y="4639785"/>
            <a:ext cx="2240135" cy="2249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2BFB22-4E3D-D327-DD51-3D9D7BB9837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39639" y="5898253"/>
            <a:ext cx="3985054" cy="495217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7C6930FD-9280-5806-8357-53386FCAD7B3}"/>
              </a:ext>
            </a:extLst>
          </p:cNvPr>
          <p:cNvSpPr/>
          <p:nvPr/>
        </p:nvSpPr>
        <p:spPr>
          <a:xfrm>
            <a:off x="2745618" y="5403036"/>
            <a:ext cx="223254" cy="4952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C17A0-B6FE-E09A-E3F4-28CCCA73B2D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51571" y="953789"/>
            <a:ext cx="11888856" cy="2972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047111-3ECA-6F97-1EDE-F08120B34C0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41813" y="1879875"/>
            <a:ext cx="108372" cy="16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E79C59-7A44-A73B-7B9B-FA35873BDA5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34121" y="2484139"/>
            <a:ext cx="94654" cy="163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87AA86-0FDF-7B73-0987-3BB039629C0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1423651" y="1879875"/>
            <a:ext cx="85051" cy="1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0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D4CB-5481-A6C8-89C1-20AB6F83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 Scan Analysis: errors due to Q1D offset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42662-A61F-018A-3D57-BC42ACF9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8" y="1846786"/>
            <a:ext cx="4917743" cy="316442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3133CA-0827-B83B-C369-A9C2E0B993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87653" y="1006603"/>
            <a:ext cx="4183039" cy="3693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Q1D offset: 14urad/mm and 45um/mm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09A4A8-0D64-E4C4-ABE8-725B2530A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150" y="4295633"/>
            <a:ext cx="6303547" cy="256236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B890D4-6A13-EEBC-D042-463D76746D9D}"/>
              </a:ext>
            </a:extLst>
          </p:cNvPr>
          <p:cNvSpPr txBox="1">
            <a:spLocks/>
          </p:cNvSpPr>
          <p:nvPr/>
        </p:nvSpPr>
        <p:spPr>
          <a:xfrm>
            <a:off x="6987653" y="3926301"/>
            <a:ext cx="4576830" cy="36933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85750" marR="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71500" marR="0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00100" marR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1257300" algn="l"/>
              </a:tabLst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Screen offset: 0.1urad/mm and 0.4um/mm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14FBA-5F37-6705-70C2-E72D871DE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150" y="1363934"/>
            <a:ext cx="6303547" cy="25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5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5EA1-6875-F7D2-4C5A-0E52F1A4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65DE0-30D7-DDED-843C-2459B0987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117"/>
            <a:ext cx="8898340" cy="2220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D8BC8-FF9F-C450-1753-7A44B7BA2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1823"/>
            <a:ext cx="8889491" cy="222044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4B578E-BD5A-CD95-226F-5F5BE8D97A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2536" y="1022075"/>
            <a:ext cx="2156348" cy="3693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Decent day of E301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87F837-A9B5-C807-2FE6-8CE546F360B9}"/>
              </a:ext>
            </a:extLst>
          </p:cNvPr>
          <p:cNvSpPr txBox="1">
            <a:spLocks/>
          </p:cNvSpPr>
          <p:nvPr/>
        </p:nvSpPr>
        <p:spPr>
          <a:xfrm>
            <a:off x="3157180" y="3632491"/>
            <a:ext cx="3007060" cy="36933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85750" marR="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71500" marR="0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00100" marR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1257300" algn="l"/>
              </a:tabLst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Random E300 shift this year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7FD3BE8-EF28-66A8-C8D0-D732D03FC893}"/>
              </a:ext>
            </a:extLst>
          </p:cNvPr>
          <p:cNvSpPr txBox="1">
            <a:spLocks/>
          </p:cNvSpPr>
          <p:nvPr/>
        </p:nvSpPr>
        <p:spPr>
          <a:xfrm>
            <a:off x="9098505" y="2265672"/>
            <a:ext cx="2429303" cy="36933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85750" marR="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71500" marR="0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00100" marR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1257300" algn="l"/>
              </a:tabLst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Slice emittance &lt;25um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3F3233D-AFA8-8669-77F2-D31393F3EBF2}"/>
              </a:ext>
            </a:extLst>
          </p:cNvPr>
          <p:cNvSpPr txBox="1">
            <a:spLocks/>
          </p:cNvSpPr>
          <p:nvPr/>
        </p:nvSpPr>
        <p:spPr>
          <a:xfrm>
            <a:off x="9098505" y="4927378"/>
            <a:ext cx="2638571" cy="36933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85750" marR="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71500" marR="0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00100" marR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1257300" algn="l"/>
              </a:tabLst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Slice emittance 20-65um</a:t>
            </a:r>
          </a:p>
        </p:txBody>
      </p:sp>
    </p:spTree>
    <p:extLst>
      <p:ext uri="{BB962C8B-B14F-4D97-AF65-F5344CB8AC3E}">
        <p14:creationId xmlns:p14="http://schemas.microsoft.com/office/powerpoint/2010/main" val="85217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974D-22C0-18CB-ED79-BFD08CD4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064F3-3D2B-EEE1-28BE-7D4010C8C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488304"/>
            <a:ext cx="6008901" cy="450352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BC35EE5-8D61-0949-8665-F75FDDF4C9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54743" y="1118972"/>
            <a:ext cx="3516764" cy="3693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bunch with large dispersion’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6C2C5-4911-2312-F8A2-09D1865B9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98" y="1488304"/>
            <a:ext cx="6008901" cy="45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5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647C-3DCD-F60B-A0EE-3CF678B2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for on-shift analysis/tuning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9EA5-8849-3186-8BD1-D25A77D178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66800"/>
            <a:ext cx="10972800" cy="369332"/>
          </a:xfrm>
        </p:spPr>
        <p:txBody>
          <a:bodyPr/>
          <a:lstStyle/>
          <a:p>
            <a:r>
              <a:rPr lang="en-US" dirty="0"/>
              <a:t>Data acquired with DAQ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A519E-DEE8-5496-F691-C029178D1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29" y="1529016"/>
            <a:ext cx="3383952" cy="486443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CB69131-9BD3-2944-54E8-59A9E91E64B6}"/>
              </a:ext>
            </a:extLst>
          </p:cNvPr>
          <p:cNvSpPr txBox="1">
            <a:spLocks/>
          </p:cNvSpPr>
          <p:nvPr/>
        </p:nvSpPr>
        <p:spPr>
          <a:xfrm>
            <a:off x="4991664" y="1835069"/>
            <a:ext cx="2781871" cy="102079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85750" marR="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71500" marR="0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00100" marR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1257300" algn="l"/>
              </a:tabLst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Image processing options</a:t>
            </a:r>
          </a:p>
          <a:p>
            <a:pPr lvl="1" indent="-285750"/>
            <a:r>
              <a:rPr lang="en-US" dirty="0"/>
              <a:t>ROI</a:t>
            </a:r>
          </a:p>
          <a:p>
            <a:pPr lvl="1" indent="-285750"/>
            <a:r>
              <a:rPr lang="en-US" dirty="0"/>
              <a:t>Filtering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D9A179B-FEF0-35D4-720C-3B2F20636867}"/>
              </a:ext>
            </a:extLst>
          </p:cNvPr>
          <p:cNvSpPr txBox="1">
            <a:spLocks/>
          </p:cNvSpPr>
          <p:nvPr/>
        </p:nvSpPr>
        <p:spPr>
          <a:xfrm>
            <a:off x="4991664" y="3382981"/>
            <a:ext cx="3734940" cy="134652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85750" marR="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71500" marR="0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00100" marR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1257300" algn="l"/>
              </a:tabLst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Energy slice and fitting settings</a:t>
            </a:r>
          </a:p>
          <a:p>
            <a:pPr lvl="1" indent="-285750"/>
            <a:r>
              <a:rPr lang="en-US" dirty="0"/>
              <a:t>Automatic charge calibration</a:t>
            </a:r>
          </a:p>
          <a:p>
            <a:pPr lvl="1" indent="-285750"/>
            <a:r>
              <a:rPr lang="en-US" dirty="0"/>
              <a:t>Slice size and range</a:t>
            </a:r>
          </a:p>
          <a:p>
            <a:pPr lvl="1" indent="-285750"/>
            <a:r>
              <a:rPr lang="en-US" dirty="0"/>
              <a:t>Plot any fit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6CCB171-2CA6-2C5B-A65F-DD413003D2AB}"/>
              </a:ext>
            </a:extLst>
          </p:cNvPr>
          <p:cNvSpPr/>
          <p:nvPr/>
        </p:nvSpPr>
        <p:spPr>
          <a:xfrm>
            <a:off x="4421874" y="1604079"/>
            <a:ext cx="354841" cy="1480316"/>
          </a:xfrm>
          <a:prstGeom prst="rightBrace">
            <a:avLst>
              <a:gd name="adj1" fmla="val 50000"/>
              <a:gd name="adj2" fmla="val 3084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58103F8-4F73-30B8-1B92-398CFEF861B6}"/>
              </a:ext>
            </a:extLst>
          </p:cNvPr>
          <p:cNvSpPr/>
          <p:nvPr/>
        </p:nvSpPr>
        <p:spPr>
          <a:xfrm>
            <a:off x="4421873" y="3249187"/>
            <a:ext cx="354841" cy="1404700"/>
          </a:xfrm>
          <a:prstGeom prst="rightBrace">
            <a:avLst>
              <a:gd name="adj1" fmla="val 50000"/>
              <a:gd name="adj2" fmla="val 24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F3D24B5-AAFA-CA56-40F3-FBFCCFF403BC}"/>
              </a:ext>
            </a:extLst>
          </p:cNvPr>
          <p:cNvSpPr txBox="1">
            <a:spLocks/>
          </p:cNvSpPr>
          <p:nvPr/>
        </p:nvSpPr>
        <p:spPr>
          <a:xfrm>
            <a:off x="4991664" y="5197050"/>
            <a:ext cx="4479882" cy="102079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85750" marR="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71500" marR="0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00100" marR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1257300" algn="l"/>
              </a:tabLst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CS parameters and dispersion fits</a:t>
            </a:r>
          </a:p>
          <a:p>
            <a:pPr lvl="1" indent="-285750"/>
            <a:r>
              <a:rPr lang="en-US" dirty="0"/>
              <a:t>Set Q1D, spectrometer screen offsets</a:t>
            </a:r>
          </a:p>
          <a:p>
            <a:pPr lvl="1" indent="-285750"/>
            <a:r>
              <a:rPr lang="en-US" dirty="0"/>
              <a:t>Look at fits of individual slices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9EF70D3-547B-2F50-5574-F8E483B1E519}"/>
              </a:ext>
            </a:extLst>
          </p:cNvPr>
          <p:cNvSpPr/>
          <p:nvPr/>
        </p:nvSpPr>
        <p:spPr>
          <a:xfrm>
            <a:off x="4421872" y="4818679"/>
            <a:ext cx="354841" cy="1480316"/>
          </a:xfrm>
          <a:prstGeom prst="rightBrace">
            <a:avLst>
              <a:gd name="adj1" fmla="val 50000"/>
              <a:gd name="adj2" fmla="val 4011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3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302A-21CB-4961-4C38-5F82757C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and 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B3027-62E9-BABD-9CF8-8ABD7ABF5E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66800"/>
            <a:ext cx="10972800" cy="4665380"/>
          </a:xfrm>
        </p:spPr>
        <p:txBody>
          <a:bodyPr/>
          <a:lstStyle/>
          <a:p>
            <a:r>
              <a:rPr lang="en-US" dirty="0"/>
              <a:t>More careful comparison with collimator </a:t>
            </a:r>
            <a:r>
              <a:rPr lang="en-US" dirty="0" err="1"/>
              <a:t>scan+BPM</a:t>
            </a:r>
            <a:r>
              <a:rPr lang="en-US" dirty="0"/>
              <a:t> technique</a:t>
            </a:r>
          </a:p>
          <a:p>
            <a:r>
              <a:rPr lang="en-US" dirty="0"/>
              <a:t>Determine how much Q1D/DTOTR offset remains after recent alignment</a:t>
            </a:r>
          </a:p>
          <a:p>
            <a:pPr lvl="1"/>
            <a:r>
              <a:rPr lang="en-US" dirty="0"/>
              <a:t>Spectrometer doesn’t necessarily need to be straight if offset is known</a:t>
            </a:r>
          </a:p>
          <a:p>
            <a:r>
              <a:rPr lang="en-US" dirty="0"/>
              <a:t>Original motivation was to try and close the gap between simulation and experiment</a:t>
            </a:r>
          </a:p>
          <a:p>
            <a:pPr lvl="1"/>
            <a:r>
              <a:rPr lang="en-US" dirty="0"/>
              <a:t>Waist scans in experiment are much less sensitive than expected</a:t>
            </a:r>
          </a:p>
          <a:p>
            <a:pPr lvl="1"/>
            <a:r>
              <a:rPr lang="en-US" dirty="0"/>
              <a:t>Emittance growth in the decelerated drive beam much larger than expected</a:t>
            </a:r>
          </a:p>
          <a:p>
            <a:r>
              <a:rPr lang="en-US" dirty="0"/>
              <a:t>Finish the loop: inform experiment from simulation</a:t>
            </a:r>
          </a:p>
          <a:p>
            <a:pPr lvl="1"/>
            <a:r>
              <a:rPr lang="en-US" dirty="0"/>
              <a:t>How much variation in beta* and s* is acceptable for E300 goals?</a:t>
            </a:r>
          </a:p>
          <a:p>
            <a:pPr lvl="1"/>
            <a:r>
              <a:rPr lang="en-US" dirty="0"/>
              <a:t>How much dispersion is acceptable?</a:t>
            </a:r>
          </a:p>
          <a:p>
            <a:r>
              <a:rPr lang="en-US" dirty="0"/>
              <a:t>Tuning tool and repeatability</a:t>
            </a:r>
          </a:p>
          <a:p>
            <a:pPr lvl="1"/>
            <a:r>
              <a:rPr lang="en-US" dirty="0"/>
              <a:t>Systematically explore influence of tuning knobs</a:t>
            </a:r>
          </a:p>
          <a:p>
            <a:pPr lvl="1"/>
            <a:r>
              <a:rPr lang="en-US" dirty="0"/>
              <a:t>More detailed tuning target besides just wire size</a:t>
            </a:r>
          </a:p>
          <a:p>
            <a:pPr lvl="1"/>
            <a:r>
              <a:rPr lang="en-US" dirty="0"/>
              <a:t>Why do experiments work one day but not another?</a:t>
            </a:r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5DE4B7-7287-4C42-3FC0-0A6D13A4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3140188"/>
            <a:ext cx="4610100" cy="34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79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5169"/>
  <p:tag name="ORIGINALWIDTH" val="844.6179"/>
  <p:tag name="LATEXADDIN" val="\documentclass{article}&#10;\usepackage{amsmath}&#10;\pagestyle{empty}&#10;\begin{document}&#10;&#10;\begin{equation*}&#10;x_{img}=M_{11}x_{obj}&#10;\end{equation*}&#10;&#10;&#10;\end{document}"/>
  <p:tag name="IGUANATEXSIZE" val="18"/>
  <p:tag name="IGUANATEXCURSOR" val="11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333.7966"/>
  <p:tag name="LATEXADDIN" val="\documentclass{article}&#10;\usepackage{amsmath}&#10;\pagestyle{empty}&#10;\begin{document}&#10;&#10;\begin{equation*}&#10;\propto \Delta\theta^2&#10;\end{equation*}&#10;&#10;&#10;\end{document}"/>
  <p:tag name="IGUANATEXSIZE" val="18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59.25827"/>
  <p:tag name="LATEXADDIN" val="\documentclass{article}&#10;\usepackage{amsmath}&#10;\pagestyle{empty}&#10;\begin{document}&#10;&#10;\begin{equation*}&#10;d&#10;\end{equation*}&#10;&#10;&#10;\end{document}"/>
  <p:tag name="IGUANATEXSIZE" val="18"/>
  <p:tag name="IGUANATEXCURSOR" val="10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6244"/>
  <p:tag name="ORIGINALWIDTH" val="51.75724"/>
  <p:tag name="LATEXADDIN" val="\documentclass{article}&#10;\usepackage{amsmath}&#10;\pagestyle{empty}&#10;\begin{document}&#10;&#10;\begin{equation*}&#10;\theta&#10;\end{equation*}&#10;&#10;&#10;\end{document}"/>
  <p:tag name="IGUANATEXSIZE" val="18"/>
  <p:tag name="IGUANATEXCURSOR" val="10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46.50646"/>
  <p:tag name="LATEXADDIN" val="\documentclass{article}&#10;\usepackage{amsmath}&#10;\pagestyle{empty}&#10;\begin{document}&#10;&#10;\begin{equation*}&#10;b&#10;\end{equation*}&#10;&#10;&#10;\end{document}"/>
  <p:tag name="IGUANATEXSIZE" val="18"/>
  <p:tag name="IGUANATEXCURSOR" val="10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0172"/>
  <p:tag name="ORIGINALWIDTH" val="1440.951"/>
  <p:tag name="LATEXADDIN" val="\documentclass{article}&#10;\usepackage{amsmath}&#10;\pagestyle{empty}&#10;\begin{document}&#10;&#10;\begin{equation*}&#10;x_{img}=x_{obj}M_{11}+M_{13}-b&#10;\end{equation*}&#10;&#10;&#10;\end{document}"/>
  <p:tag name="IGUANATEXSIZE" val="18"/>
  <p:tag name="IGUANATEXCURSOR" val="12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0172"/>
  <p:tag name="ORIGINALWIDTH" val="1224.921"/>
  <p:tag name="LATEXADDIN" val="\documentclass{article}&#10;\usepackage{amsmath}&#10;\pagestyle{empty}&#10;\begin{document}&#10;&#10;\begin{equation*}&#10;M_{13} = CdB_{Q1D} + x_{cor}&#10;\end{equation*}&#10;&#10;&#10;\end{document}"/>
  <p:tag name="IGUANATEXSIZE" val="18"/>
  <p:tag name="IGUANATEXCURSOR" val="12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.7878"/>
  <p:tag name="ORIGINALWIDTH" val="2179.054"/>
  <p:tag name="LATEXADDIN" val="\documentclass{article}&#10;\usepackage{amsmath}&#10;\pagestyle{empty}&#10;\begin{document}&#10;&#10;\begin{equation*}&#10;x_{obj} = \frac{1}{M_{11}}(x_{img}+b-CdB_{Q1D}-x_{cor})&#10;\end{equation*}&#10;&#10;&#10;\end{document}"/>
  <p:tag name="IGUANATEXSIZE" val="18"/>
  <p:tag name="IGUANATEXCURSOR" val="15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59.25827"/>
  <p:tag name="LATEXADDIN" val="\documentclass{article}&#10;\usepackage{amsmath}&#10;\pagestyle{empty}&#10;\begin{document}&#10;&#10;\begin{equation*}&#10;d&#10;\end{equation*}&#10;&#10;&#10;\end{document}"/>
  <p:tag name="IGUANATEXSIZE" val="18"/>
  <p:tag name="IGUANATEXCURSOR" val="10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6244"/>
  <p:tag name="ORIGINALWIDTH" val="51.75724"/>
  <p:tag name="LATEXADDIN" val="\documentclass{article}&#10;\usepackage{amsmath}&#10;\pagestyle{empty}&#10;\begin{document}&#10;&#10;\begin{equation*}&#10;\theta&#10;\end{equation*}&#10;&#10;&#10;\end{document}"/>
  <p:tag name="IGUANATEXSIZE" val="18"/>
  <p:tag name="IGUANATEXCURSOR" val="10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46.50646"/>
  <p:tag name="LATEXADDIN" val="\documentclass{article}&#10;\usepackage{amsmath}&#10;\pagestyle{empty}&#10;\begin{document}&#10;&#10;\begin{equation*}&#10;b&#10;\end{equation*}&#10;&#10;&#10;\end{document}"/>
  <p:tag name="IGUANATEXSIZE" val="18"/>
  <p:tag name="IGUANATEXCURSOR" val="10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5337"/>
  <p:tag name="ORIGINALWIDTH" val="645.8401"/>
  <p:tag name="LATEXADDIN" val="\documentclass{article}&#10;\usepackage{amsmath}&#10;\pagestyle{empty}&#10;\begin{document}&#10;&#10;\begin{equation*}&#10;\sigma_{obj}=\frac{\sigma_{img}}{M_{11}}&#10;\end{equation*}&#10;&#10;&#10;\end{document}"/>
  <p:tag name="IGUANATEXSIZE" val="18"/>
  <p:tag name="IGUANATEXCURSOR" val="13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681"/>
  <p:tag name="ORIGINALWIDTH" val="396.0553"/>
  <p:tag name="LATEXADDIN" val="\documentclass{article}&#10;\usepackage{amsmath}&#10;\pagestyle{empty}&#10;\begin{document}&#10;&#10;\begin{equation*}&#10;\sigma_{obj}(s_i)&#10;\end{equation*}&#10;&#10;&#10;\end{document}"/>
  <p:tag name="IGUANATEXSIZE" val="18"/>
  <p:tag name="IGUANATEXCURSOR" val="11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715"/>
  <p:tag name="ORIGINALWIDTH" val="686.3458"/>
  <p:tag name="LATEXADDIN" val="\documentclass{article}&#10;\usepackage{amsmath}&#10;\pagestyle{empty}&#10;\begin{document}&#10;&#10;\begin{equation*}&#10;\sigma_{obj} = \sqrt{\beta_x\epsilon}&#10;\end{equation*}&#10;&#10;&#10;\end{document}"/>
  <p:tag name="IGUANATEXSIZE" val="18"/>
  <p:tag name="IGUANATEXCURSOR" val="13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.0414"/>
  <p:tag name="ORIGINALWIDTH" val="1077.15"/>
  <p:tag name="LATEXADDIN" val="\documentclass{article}&#10;\usepackage{amsmath}&#10;\pagestyle{empty}&#10;\begin{document}&#10;&#10;\begin{equation*}&#10;\beta_x = \beta_x^*+\frac{(s-s^*)^2}{\beta^*}&#10;\end{equation*}&#10;&#10;&#10;\end{document}"/>
  <p:tag name="IGUANATEXSIZE" val="18"/>
  <p:tag name="IGUANATEXCURSOR" val="16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2.802"/>
  <p:tag name="ORIGINALWIDTH" val="1418.448"/>
  <p:tag name="LATEXADDIN" val="\documentclass{article}&#10;\usepackage{amsmath}&#10;\pagestyle{empty}&#10;\begin{document}&#10;&#10;\begin{equation*}&#10;\sigma_x=\sqrt{\epsilon\left[\beta_x^*+\frac{(s-s^*)^2}{\beta_x^*}\right]}&#10;\end{equation*}&#10;&#10;&#10;\end{document}"/>
  <p:tag name="IGUANATEXSIZE" val="18"/>
  <p:tag name="IGUANATEXCURSOR" val="16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5169"/>
  <p:tag name="ORIGINALWIDTH" val="1226.421"/>
  <p:tag name="LATEXADDIN" val="\documentclass{article}&#10;\usepackage{amsmath}&#10;\pagestyle{empty}&#10;\begin{document}&#10;&#10;\begin{equation*}&#10;x_{img}=x_{obj}M_{11}+M_{13}&#10;\end{equation*}&#10;&#10;&#10;\end{document}"/>
  <p:tag name="IGUANATEXSIZE" val="18"/>
  <p:tag name="IGUANATEXCURSOR" val="12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5337"/>
  <p:tag name="ORIGINALWIDTH" val="645.8401"/>
  <p:tag name="LATEXADDIN" val="\documentclass{article}&#10;\usepackage{amsmath}&#10;\pagestyle{empty}&#10;\begin{document}&#10;&#10;\begin{equation*}&#10;\sigma_{obj}=\frac{\sigma_{img}}{M_{11}}&#10;\end{equation*}&#10;&#10;&#10;\end{document}"/>
  <p:tag name="IGUANATEXSIZE" val="18"/>
  <p:tag name="IGUANATEXCURSOR" val="13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7.8125"/>
  <p:tag name="ORIGINALWIDTH" val="1950.272"/>
  <p:tag name="LATEXADDIN" val="\documentclass{article}&#10;\usepackage{amsmath}&#10;\pagestyle{empty}&#10;\begin{document}&#10;&#10;\begin{equation*}&#10;\begin{pmatrix}&#10;x_2 \\ x_2' \\ 1&#10;\end{pmatrix} = \begin{pmatrix}&#10;M_{11} &amp; M_{12} &amp; M_{13} \\&#10;M_{21} &amp; M_{22} &amp; M_{23} \\&#10;0 &amp; 0 &amp; 1&#10;\end{pmatrix}&#10;\begin{pmatrix}&#10;x_1 \\ x_1' \\ 1&#10;\end{pmatrix}&#10;\end{equation*}&#10;&#10;&#10;\end{document}"/>
  <p:tag name="IGUANATEXSIZE" val="18"/>
  <p:tag name="IGUANATEXCURSOR" val="22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FACET-II Main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PPT_Presentation_031622" id="{4765C110-CC2B-6E45-B2B3-75F5A1911DB3}" vid="{9DA077EA-6666-B14D-81C9-2FD28442B6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57CD75F-65D8-438D-ADDF-F536059752D3}">
  <we:reference id="4b785c87-866c-4bad-85d8-5d1ae467ac9a" version="3.1.0.0" store="EXCatalog" storeType="EXCatalog"/>
  <we:alternateReferences>
    <we:reference id="WA104381909" version="3.1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26303A3871A4AB28BAB781C123807" ma:contentTypeVersion="9" ma:contentTypeDescription="Create a new document." ma:contentTypeScope="" ma:versionID="b86f7af75d7501457cc221db0c01bfc0">
  <xsd:schema xmlns:xsd="http://www.w3.org/2001/XMLSchema" xmlns:xs="http://www.w3.org/2001/XMLSchema" xmlns:p="http://schemas.microsoft.com/office/2006/metadata/properties" xmlns:ns2="c33c4ad4-a16e-4021-9209-55b6222b01cc" targetNamespace="http://schemas.microsoft.com/office/2006/metadata/properties" ma:root="true" ma:fieldsID="c32afa22daf4c3df9524cbb204a228e6" ns2:_="">
    <xsd:import namespace="c33c4ad4-a16e-4021-9209-55b6222b01cc"/>
    <xsd:element name="properties">
      <xsd:complexType>
        <xsd:sequence>
          <xsd:element name="documentManagement">
            <xsd:complexType>
              <xsd:all>
                <xsd:element ref="ns2:Agenda_x0020_Session" minOccurs="0"/>
                <xsd:element ref="ns2:Agenda_x0020_Session_x003a_Speake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c4ad4-a16e-4021-9209-55b6222b01cc" elementFormDefault="qualified">
    <xsd:import namespace="http://schemas.microsoft.com/office/2006/documentManagement/types"/>
    <xsd:import namespace="http://schemas.microsoft.com/office/infopath/2007/PartnerControls"/>
    <xsd:element name="Agenda_x0020_Session" ma:index="8" nillable="true" ma:displayName="Agenda Session" ma:list="{94507e51-483e-4694-ae63-263474efaf8e}" ma:internalName="Agenda_x0020_Session" ma:readOnly="false" ma:showField="Title">
      <xsd:simpleType>
        <xsd:restriction base="dms:Lookup"/>
      </xsd:simpleType>
    </xsd:element>
    <xsd:element name="Agenda_x0020_Session_x003a_Speaker" ma:index="9" nillable="true" ma:displayName="Agenda Session:Speaker" ma:list="{94507e51-483e-4694-ae63-263474efaf8e}" ma:internalName="Agenda_x0020_Session_x003a_Speaker" ma:readOnly="true" ma:showField="Speaker" ma:web="32320dcf-3829-4cf9-87c8-d7addb21c6ba">
      <xsd:simpleType>
        <xsd:restriction base="dms:Lookup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_x0020_Session xmlns="c33c4ad4-a16e-4021-9209-55b6222b01cc" xsi:nil="true"/>
  </documentManagement>
</p:properties>
</file>

<file path=customXml/itemProps1.xml><?xml version="1.0" encoding="utf-8"?>
<ds:datastoreItem xmlns:ds="http://schemas.openxmlformats.org/officeDocument/2006/customXml" ds:itemID="{53EF89B3-4013-45E8-BDBC-77ED66FD5A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7AE2FC-D139-4C20-9FAF-0D30F82BB120}">
  <ds:schemaRefs>
    <ds:schemaRef ds:uri="c33c4ad4-a16e-4021-9209-55b6222b01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1EFE2A0-8933-43C8-9606-A3374F3549AC}">
  <ds:schemaRefs>
    <ds:schemaRef ds:uri="2c676331-9f32-46eb-870f-c0db5a96f88a"/>
    <ds:schemaRef ds:uri="c33c4ad4-a16e-4021-9209-55b6222b01c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SLAC_PPT_Presentation_template_031622 (3)</Template>
  <TotalTime>6024</TotalTime>
  <Words>318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Lato</vt:lpstr>
      <vt:lpstr>Calibri</vt:lpstr>
      <vt:lpstr>Lato Black</vt:lpstr>
      <vt:lpstr>FACET-II Main</vt:lpstr>
      <vt:lpstr>Custom Design</vt:lpstr>
      <vt:lpstr>Quad Scan Analysis</vt:lpstr>
      <vt:lpstr>Quad Scan Analysis: CS parameters for each energy slice</vt:lpstr>
      <vt:lpstr>Spectrometer imperfections</vt:lpstr>
      <vt:lpstr>Quad Scan Analysis: dispersion and dispersion’</vt:lpstr>
      <vt:lpstr>Quad Scan Analysis: errors due to Q1D offset</vt:lpstr>
      <vt:lpstr>Some example data</vt:lpstr>
      <vt:lpstr>Some example data</vt:lpstr>
      <vt:lpstr>GUI for on-shift analysis/tuning</vt:lpstr>
      <vt:lpstr>Uses and next steps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issue – please read</dc:title>
  <dc:subject/>
  <dc:creator>Hast, Carsten</dc:creator>
  <cp:keywords/>
  <dc:description/>
  <cp:lastModifiedBy>Robert Ariniello</cp:lastModifiedBy>
  <cp:revision>438</cp:revision>
  <dcterms:created xsi:type="dcterms:W3CDTF">2022-04-22T00:44:22Z</dcterms:created>
  <dcterms:modified xsi:type="dcterms:W3CDTF">2025-05-01T19:26:22Z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0x01010037826303A3871A4AB28BAB781C123807</vt:lpwstr>
  </property>
</Properties>
</file>