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57"/>
  </p:notesMasterIdLst>
  <p:handoutMasterIdLst>
    <p:handoutMasterId r:id="rId58"/>
  </p:handoutMasterIdLst>
  <p:sldIdLst>
    <p:sldId id="257" r:id="rId2"/>
    <p:sldId id="407" r:id="rId3"/>
    <p:sldId id="365" r:id="rId4"/>
    <p:sldId id="473" r:id="rId5"/>
    <p:sldId id="395" r:id="rId6"/>
    <p:sldId id="436" r:id="rId7"/>
    <p:sldId id="439" r:id="rId8"/>
    <p:sldId id="437" r:id="rId9"/>
    <p:sldId id="379" r:id="rId10"/>
    <p:sldId id="435" r:id="rId11"/>
    <p:sldId id="441" r:id="rId12"/>
    <p:sldId id="443" r:id="rId13"/>
    <p:sldId id="438" r:id="rId14"/>
    <p:sldId id="472" r:id="rId15"/>
    <p:sldId id="442" r:id="rId16"/>
    <p:sldId id="444" r:id="rId17"/>
    <p:sldId id="449" r:id="rId18"/>
    <p:sldId id="445" r:id="rId19"/>
    <p:sldId id="448" r:id="rId20"/>
    <p:sldId id="451" r:id="rId21"/>
    <p:sldId id="446" r:id="rId22"/>
    <p:sldId id="447" r:id="rId23"/>
    <p:sldId id="452" r:id="rId24"/>
    <p:sldId id="453" r:id="rId25"/>
    <p:sldId id="440" r:id="rId26"/>
    <p:sldId id="462" r:id="rId27"/>
    <p:sldId id="474" r:id="rId28"/>
    <p:sldId id="454" r:id="rId29"/>
    <p:sldId id="455" r:id="rId30"/>
    <p:sldId id="457" r:id="rId31"/>
    <p:sldId id="456" r:id="rId32"/>
    <p:sldId id="458" r:id="rId33"/>
    <p:sldId id="459" r:id="rId34"/>
    <p:sldId id="460" r:id="rId35"/>
    <p:sldId id="461" r:id="rId36"/>
    <p:sldId id="475" r:id="rId37"/>
    <p:sldId id="432" r:id="rId38"/>
    <p:sldId id="412" r:id="rId39"/>
    <p:sldId id="413" r:id="rId40"/>
    <p:sldId id="415" r:id="rId41"/>
    <p:sldId id="416" r:id="rId42"/>
    <p:sldId id="414" r:id="rId43"/>
    <p:sldId id="417" r:id="rId44"/>
    <p:sldId id="419" r:id="rId45"/>
    <p:sldId id="420" r:id="rId46"/>
    <p:sldId id="477" r:id="rId47"/>
    <p:sldId id="260" r:id="rId48"/>
    <p:sldId id="476" r:id="rId49"/>
    <p:sldId id="463" r:id="rId50"/>
    <p:sldId id="464" r:id="rId51"/>
    <p:sldId id="465" r:id="rId52"/>
    <p:sldId id="466" r:id="rId53"/>
    <p:sldId id="467" r:id="rId54"/>
    <p:sldId id="468" r:id="rId55"/>
    <p:sldId id="470" r:id="rId5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8" orient="horz" pos="4320" userDrawn="1">
          <p15:clr>
            <a:srgbClr val="A4A3A4"/>
          </p15:clr>
        </p15:guide>
        <p15:guide id="9" orient="horz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00"/>
    <a:srgbClr val="63666A"/>
    <a:srgbClr val="313C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436" autoAdjust="0"/>
    <p:restoredTop sz="94533" autoAdjust="0"/>
  </p:normalViewPr>
  <p:slideViewPr>
    <p:cSldViewPr snapToGrid="0" snapToObjects="1" showGuides="1">
      <p:cViewPr varScale="1">
        <p:scale>
          <a:sx n="118" d="100"/>
          <a:sy n="118" d="100"/>
        </p:scale>
        <p:origin x="216" y="384"/>
      </p:cViewPr>
      <p:guideLst>
        <p:guide pos="3840"/>
        <p:guide orient="horz" pos="4320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3D39A6-77E7-444E-A642-9A63D17658CA}" type="datetimeFigureOut">
              <a:rPr lang="en-US" smtClean="0"/>
              <a:t>6/24/25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223C63-8C3D-434D-B393-CC73251942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261816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5E984D-96FD-2C4B-AC84-701CA62C147F}" type="datetimeFigureOut">
              <a:rPr lang="en-US" smtClean="0"/>
              <a:t>6/24/25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FDD09A-A7EA-F240-8C4A-3FAABB2D80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111348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/Color Background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0309" y="1134598"/>
            <a:ext cx="10968914" cy="2422759"/>
          </a:xfrm>
        </p:spPr>
        <p:txBody>
          <a:bodyPr anchor="b" anchorCtr="0">
            <a:noAutofit/>
          </a:bodyPr>
          <a:lstStyle>
            <a:lvl1pPr algn="ctr">
              <a:defRPr sz="54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0309" y="3886201"/>
            <a:ext cx="10968907" cy="1092083"/>
          </a:xfrm>
        </p:spPr>
        <p:txBody>
          <a:bodyPr>
            <a:noAutofit/>
          </a:bodyPr>
          <a:lstStyle>
            <a:lvl1pPr marL="0" indent="0" algn="ctr">
              <a:buNone/>
              <a:defRPr b="0" i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-201766" y="-141165"/>
            <a:ext cx="12586564" cy="7136527"/>
            <a:chOff x="-151325" y="-141165"/>
            <a:chExt cx="9439923" cy="7136527"/>
          </a:xfrm>
        </p:grpSpPr>
        <p:grpSp>
          <p:nvGrpSpPr>
            <p:cNvPr id="9" name="Group 8"/>
            <p:cNvGrpSpPr/>
            <p:nvPr userDrawn="1"/>
          </p:nvGrpSpPr>
          <p:grpSpPr>
            <a:xfrm>
              <a:off x="457731" y="6873247"/>
              <a:ext cx="8226688" cy="122115"/>
              <a:chOff x="457731" y="6582508"/>
              <a:chExt cx="8226688" cy="486507"/>
            </a:xfrm>
          </p:grpSpPr>
          <p:cxnSp>
            <p:nvCxnSpPr>
              <p:cNvPr id="118" name="Straight Connector 117"/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Straight Connector 118"/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20" name="Group 119"/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51" name="Straight Connector 15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2" name="Straight Connector 15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" name="Group 120"/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9" name="Straight Connector 14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0" name="Straight Connector 14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2" name="Group 121"/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7" name="Straight Connector 14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8" name="Straight Connector 14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3" name="Group 122"/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5" name="Straight Connector 14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6" name="Straight Connector 14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4" name="Group 123"/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3" name="Straight Connector 14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4" name="Straight Connector 14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" name="Group 124"/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1" name="Straight Connector 14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2" name="Straight Connector 14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6" name="Group 125"/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9" name="Straight Connector 13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0" name="Straight Connector 13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7" name="Group 126"/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7" name="Straight Connector 13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8" name="Straight Connector 13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8" name="Group 127"/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5" name="Straight Connector 13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6" name="Straight Connector 13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" name="Group 128"/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3" name="Straight Connector 13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4" name="Straight Connector 13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0" name="Group 129"/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1" name="Straight Connector 13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2" name="Straight Connector 13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0" name="Group 9"/>
            <p:cNvGrpSpPr/>
            <p:nvPr userDrawn="1"/>
          </p:nvGrpSpPr>
          <p:grpSpPr>
            <a:xfrm>
              <a:off x="-151325" y="454007"/>
              <a:ext cx="122115" cy="5945205"/>
              <a:chOff x="-238875" y="454007"/>
              <a:chExt cx="122115" cy="5945205"/>
            </a:xfrm>
          </p:grpSpPr>
          <p:cxnSp>
            <p:nvCxnSpPr>
              <p:cNvPr id="83" name="Straight Connector 82"/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4" name="Group 83"/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6" name="Straight Connector 11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11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5" name="Group 84"/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4" name="Straight Connector 11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11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6" name="Group 85"/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2" name="Straight Connector 11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11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7" name="Group 86"/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0" name="Straight Connector 10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11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" name="Group 87"/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8" name="Straight Connector 10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9" name="Straight Connector 10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9" name="Group 88"/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6" name="Straight Connector 10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10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0" name="Group 89"/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4" name="Straight Connector 10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10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1" name="Group 90"/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2" name="Straight Connector 10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10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2" name="Group 91"/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0" name="Straight Connector 9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10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3" name="Group 92"/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98" name="Straight Connector 9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Straight Connector 9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4" name="Group 93"/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96" name="Straight Connector 9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7" name="Straight Connector 9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95" name="Straight Connector 94"/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0"/>
            <p:cNvGrpSpPr/>
            <p:nvPr userDrawn="1"/>
          </p:nvGrpSpPr>
          <p:grpSpPr>
            <a:xfrm>
              <a:off x="9166483" y="454007"/>
              <a:ext cx="122115" cy="5945205"/>
              <a:chOff x="-238875" y="454007"/>
              <a:chExt cx="122115" cy="5945205"/>
            </a:xfrm>
          </p:grpSpPr>
          <p:cxnSp>
            <p:nvCxnSpPr>
              <p:cNvPr id="48" name="Straight Connector 47"/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9" name="Group 48"/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81" name="Straight Connector 8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8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0" name="Group 49"/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9" name="Straight Connector 7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7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1" name="Group 50"/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7" name="Straight Connector 7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7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Group 51"/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5" name="Straight Connector 7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7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3" name="Group 52"/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3" name="Straight Connector 7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7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4" name="Group 53"/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1" name="Straight Connector 7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7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5" name="Group 54"/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9" name="Straight Connector 6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6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6" name="Group 55"/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7" name="Straight Connector 6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6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7" name="Group 56"/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5" name="Straight Connector 6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6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8" name="Group 57"/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3" name="Straight Connector 6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9" name="Group 58"/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1" name="Straight Connector 6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60" name="Straight Connector 59"/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Group 11"/>
            <p:cNvGrpSpPr/>
            <p:nvPr userDrawn="1"/>
          </p:nvGrpSpPr>
          <p:grpSpPr>
            <a:xfrm>
              <a:off x="457731" y="-141165"/>
              <a:ext cx="8226688" cy="122115"/>
              <a:chOff x="457731" y="6582508"/>
              <a:chExt cx="8226688" cy="486507"/>
            </a:xfrm>
          </p:grpSpPr>
          <p:cxnSp>
            <p:nvCxnSpPr>
              <p:cNvPr id="13" name="Straight Connector 12"/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5" name="Group 14"/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6" name="Straight Connector 4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4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" name="Group 15"/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4" name="Straight Connector 4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4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" name="Group 16"/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2" name="Straight Connector 4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4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" name="Group 17"/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0" name="Straight Connector 3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" name="Group 18"/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8" name="Straight Connector 3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" name="Group 19"/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6" name="Straight Connector 3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3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" name="Group 20"/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4" name="Straight Connector 3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3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" name="Group 21"/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2" name="Straight Connector 3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" name="Group 22"/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" name="Straight Connector 2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" name="Group 23"/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8" name="Straight Connector 2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" name="Group 24"/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6" name="Straight Connector 2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154" name="Text Placeholder 153"/>
          <p:cNvSpPr>
            <a:spLocks noGrp="1"/>
          </p:cNvSpPr>
          <p:nvPr>
            <p:ph type="body" sz="quarter" idx="13"/>
          </p:nvPr>
        </p:nvSpPr>
        <p:spPr>
          <a:xfrm>
            <a:off x="610309" y="5327650"/>
            <a:ext cx="10968907" cy="520700"/>
          </a:xfrm>
        </p:spPr>
        <p:txBody>
          <a:bodyPr>
            <a:noAutofit/>
          </a:bodyPr>
          <a:lstStyle>
            <a:lvl1pPr marL="0" indent="0" algn="ctr">
              <a:buNone/>
              <a:defRPr sz="12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53" name="Picture 152" descr="DOE_Office_Science_white.png">
            <a:extLst>
              <a:ext uri="{FF2B5EF4-FFF2-40B4-BE49-F238E27FC236}">
                <a16:creationId xmlns:a16="http://schemas.microsoft.com/office/drawing/2014/main" id="{4327B12B-9E2F-EA47-9B79-D54BD52AFA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3692" y="406400"/>
            <a:ext cx="1769532" cy="588347"/>
          </a:xfrm>
          <a:prstGeom prst="rect">
            <a:avLst/>
          </a:prstGeom>
        </p:spPr>
      </p:pic>
      <p:pic>
        <p:nvPicPr>
          <p:cNvPr id="155" name="Picture 154" descr="A close up of a sign&#10;&#10;Description automatically generated">
            <a:extLst>
              <a:ext uri="{FF2B5EF4-FFF2-40B4-BE49-F238E27FC236}">
                <a16:creationId xmlns:a16="http://schemas.microsoft.com/office/drawing/2014/main" id="{9C7CFF29-BDD8-8C48-BBAA-96D01327FD6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69360" y="406400"/>
            <a:ext cx="3200400" cy="817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8761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6072" y="1816102"/>
            <a:ext cx="3520837" cy="4261104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51" name="Content Placeholder 2"/>
          <p:cNvSpPr>
            <a:spLocks noGrp="1"/>
          </p:cNvSpPr>
          <p:nvPr>
            <p:ph idx="11"/>
          </p:nvPr>
        </p:nvSpPr>
        <p:spPr>
          <a:xfrm>
            <a:off x="4329867" y="1816102"/>
            <a:ext cx="3520837" cy="4261866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53" name="Content Placeholder 2"/>
          <p:cNvSpPr>
            <a:spLocks noGrp="1"/>
          </p:cNvSpPr>
          <p:nvPr>
            <p:ph idx="12"/>
          </p:nvPr>
        </p:nvSpPr>
        <p:spPr>
          <a:xfrm>
            <a:off x="8058383" y="1816102"/>
            <a:ext cx="3520837" cy="4261866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cxnSp>
        <p:nvCxnSpPr>
          <p:cNvPr id="276" name="Straight Connector 275"/>
          <p:cNvCxnSpPr/>
          <p:nvPr userDrawn="1"/>
        </p:nvCxnSpPr>
        <p:spPr>
          <a:xfrm>
            <a:off x="610308" y="6873248"/>
            <a:ext cx="0" cy="122115"/>
          </a:xfrm>
          <a:prstGeom prst="line">
            <a:avLst/>
          </a:prstGeom>
          <a:ln w="31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7" name="Straight Connector 276"/>
          <p:cNvCxnSpPr/>
          <p:nvPr userDrawn="1"/>
        </p:nvCxnSpPr>
        <p:spPr>
          <a:xfrm>
            <a:off x="11579225" y="6873248"/>
            <a:ext cx="0" cy="122115"/>
          </a:xfrm>
          <a:prstGeom prst="line">
            <a:avLst/>
          </a:prstGeom>
          <a:ln w="31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8" name="Group 277"/>
          <p:cNvGrpSpPr/>
          <p:nvPr userDrawn="1"/>
        </p:nvGrpSpPr>
        <p:grpSpPr>
          <a:xfrm>
            <a:off x="10648211" y="6873248"/>
            <a:ext cx="203200" cy="122115"/>
            <a:chOff x="7983415" y="6582508"/>
            <a:chExt cx="152400" cy="486507"/>
          </a:xfrm>
        </p:grpSpPr>
        <p:cxnSp>
          <p:nvCxnSpPr>
            <p:cNvPr id="309" name="Straight Connector 308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0" name="Straight Connector 309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9" name="Group 278"/>
          <p:cNvGrpSpPr/>
          <p:nvPr userDrawn="1"/>
        </p:nvGrpSpPr>
        <p:grpSpPr>
          <a:xfrm>
            <a:off x="9717201" y="6873248"/>
            <a:ext cx="203200" cy="122115"/>
            <a:chOff x="7983415" y="6582508"/>
            <a:chExt cx="152400" cy="486507"/>
          </a:xfrm>
        </p:grpSpPr>
        <p:cxnSp>
          <p:nvCxnSpPr>
            <p:cNvPr id="307" name="Straight Connector 306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8" name="Straight Connector 307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0" name="Group 279"/>
          <p:cNvGrpSpPr/>
          <p:nvPr userDrawn="1"/>
        </p:nvGrpSpPr>
        <p:grpSpPr>
          <a:xfrm>
            <a:off x="8786192" y="6873248"/>
            <a:ext cx="203200" cy="122115"/>
            <a:chOff x="7983415" y="6582508"/>
            <a:chExt cx="152400" cy="486507"/>
          </a:xfrm>
        </p:grpSpPr>
        <p:cxnSp>
          <p:nvCxnSpPr>
            <p:cNvPr id="305" name="Straight Connector 304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6" name="Straight Connector 305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1" name="Group 280"/>
          <p:cNvGrpSpPr/>
          <p:nvPr userDrawn="1"/>
        </p:nvGrpSpPr>
        <p:grpSpPr>
          <a:xfrm>
            <a:off x="7855183" y="6873248"/>
            <a:ext cx="203200" cy="122115"/>
            <a:chOff x="7983415" y="6582508"/>
            <a:chExt cx="152400" cy="486507"/>
          </a:xfrm>
        </p:grpSpPr>
        <p:cxnSp>
          <p:nvCxnSpPr>
            <p:cNvPr id="303" name="Straight Connector 302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4" name="Straight Connector 303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2" name="Group 281"/>
          <p:cNvGrpSpPr/>
          <p:nvPr userDrawn="1"/>
        </p:nvGrpSpPr>
        <p:grpSpPr>
          <a:xfrm>
            <a:off x="6924173" y="6873248"/>
            <a:ext cx="203200" cy="122115"/>
            <a:chOff x="7983415" y="6582508"/>
            <a:chExt cx="152400" cy="486507"/>
          </a:xfrm>
        </p:grpSpPr>
        <p:cxnSp>
          <p:nvCxnSpPr>
            <p:cNvPr id="301" name="Straight Connector 300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3" name="Group 282"/>
          <p:cNvGrpSpPr/>
          <p:nvPr userDrawn="1"/>
        </p:nvGrpSpPr>
        <p:grpSpPr>
          <a:xfrm>
            <a:off x="5993164" y="6873248"/>
            <a:ext cx="203200" cy="122115"/>
            <a:chOff x="7983415" y="6582508"/>
            <a:chExt cx="152400" cy="486507"/>
          </a:xfrm>
        </p:grpSpPr>
        <p:cxnSp>
          <p:nvCxnSpPr>
            <p:cNvPr id="299" name="Straight Connector 298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0" name="Straight Connector 299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4" name="Group 283"/>
          <p:cNvGrpSpPr/>
          <p:nvPr userDrawn="1"/>
        </p:nvGrpSpPr>
        <p:grpSpPr>
          <a:xfrm>
            <a:off x="5062155" y="6873248"/>
            <a:ext cx="203200" cy="122115"/>
            <a:chOff x="7983415" y="6582508"/>
            <a:chExt cx="152400" cy="486507"/>
          </a:xfrm>
        </p:grpSpPr>
        <p:cxnSp>
          <p:nvCxnSpPr>
            <p:cNvPr id="297" name="Straight Connector 296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5" name="Group 284"/>
          <p:cNvGrpSpPr/>
          <p:nvPr userDrawn="1"/>
        </p:nvGrpSpPr>
        <p:grpSpPr>
          <a:xfrm>
            <a:off x="4131145" y="6873248"/>
            <a:ext cx="203200" cy="122115"/>
            <a:chOff x="7983415" y="6582508"/>
            <a:chExt cx="152400" cy="486507"/>
          </a:xfrm>
        </p:grpSpPr>
        <p:cxnSp>
          <p:nvCxnSpPr>
            <p:cNvPr id="295" name="Straight Connector 294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6" name="Straight Connector 295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6" name="Group 285"/>
          <p:cNvGrpSpPr/>
          <p:nvPr userDrawn="1"/>
        </p:nvGrpSpPr>
        <p:grpSpPr>
          <a:xfrm>
            <a:off x="3200136" y="6873248"/>
            <a:ext cx="203200" cy="122115"/>
            <a:chOff x="7983415" y="6582508"/>
            <a:chExt cx="152400" cy="486507"/>
          </a:xfrm>
        </p:grpSpPr>
        <p:cxnSp>
          <p:nvCxnSpPr>
            <p:cNvPr id="293" name="Straight Connector 292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7" name="Group 286"/>
          <p:cNvGrpSpPr/>
          <p:nvPr userDrawn="1"/>
        </p:nvGrpSpPr>
        <p:grpSpPr>
          <a:xfrm>
            <a:off x="2269127" y="6873248"/>
            <a:ext cx="203200" cy="122115"/>
            <a:chOff x="7983415" y="6582508"/>
            <a:chExt cx="152400" cy="486507"/>
          </a:xfrm>
        </p:grpSpPr>
        <p:cxnSp>
          <p:nvCxnSpPr>
            <p:cNvPr id="291" name="Straight Connector 290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8" name="Group 287"/>
          <p:cNvGrpSpPr/>
          <p:nvPr userDrawn="1"/>
        </p:nvGrpSpPr>
        <p:grpSpPr>
          <a:xfrm>
            <a:off x="1338117" y="6873248"/>
            <a:ext cx="203200" cy="122115"/>
            <a:chOff x="7983415" y="6582508"/>
            <a:chExt cx="152400" cy="486507"/>
          </a:xfrm>
        </p:grpSpPr>
        <p:cxnSp>
          <p:nvCxnSpPr>
            <p:cNvPr id="289" name="Straight Connector 288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0" name="Straight Connector 289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41" name="Straight Connector 240"/>
          <p:cNvCxnSpPr/>
          <p:nvPr userDrawn="1"/>
        </p:nvCxnSpPr>
        <p:spPr>
          <a:xfrm rot="5400000">
            <a:off x="-120356" y="372597"/>
            <a:ext cx="0" cy="162820"/>
          </a:xfrm>
          <a:prstGeom prst="line">
            <a:avLst/>
          </a:prstGeom>
          <a:ln w="31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2" name="Group 241"/>
          <p:cNvGrpSpPr/>
          <p:nvPr userDrawn="1"/>
        </p:nvGrpSpPr>
        <p:grpSpPr>
          <a:xfrm rot="5400000">
            <a:off x="-196556" y="5920357"/>
            <a:ext cx="152400" cy="162820"/>
            <a:chOff x="7983415" y="6582508"/>
            <a:chExt cx="152400" cy="486507"/>
          </a:xfrm>
        </p:grpSpPr>
        <p:cxnSp>
          <p:nvCxnSpPr>
            <p:cNvPr id="274" name="Straight Connector 273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5" name="Straight Connector 274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3" name="Group 242"/>
          <p:cNvGrpSpPr/>
          <p:nvPr userDrawn="1"/>
        </p:nvGrpSpPr>
        <p:grpSpPr>
          <a:xfrm rot="5400000">
            <a:off x="-196556" y="5446715"/>
            <a:ext cx="152400" cy="162820"/>
            <a:chOff x="7983415" y="6582508"/>
            <a:chExt cx="152400" cy="486507"/>
          </a:xfrm>
        </p:grpSpPr>
        <p:cxnSp>
          <p:nvCxnSpPr>
            <p:cNvPr id="272" name="Straight Connector 271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3" name="Straight Connector 272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4" name="Group 243"/>
          <p:cNvGrpSpPr/>
          <p:nvPr userDrawn="1"/>
        </p:nvGrpSpPr>
        <p:grpSpPr>
          <a:xfrm rot="5400000">
            <a:off x="-196556" y="4973073"/>
            <a:ext cx="152400" cy="162820"/>
            <a:chOff x="7983415" y="6582508"/>
            <a:chExt cx="152400" cy="486507"/>
          </a:xfrm>
        </p:grpSpPr>
        <p:cxnSp>
          <p:nvCxnSpPr>
            <p:cNvPr id="270" name="Straight Connector 269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5" name="Group 244"/>
          <p:cNvGrpSpPr/>
          <p:nvPr userDrawn="1"/>
        </p:nvGrpSpPr>
        <p:grpSpPr>
          <a:xfrm rot="5400000">
            <a:off x="-196556" y="4499431"/>
            <a:ext cx="152400" cy="162820"/>
            <a:chOff x="7983415" y="6582508"/>
            <a:chExt cx="152400" cy="486507"/>
          </a:xfrm>
        </p:grpSpPr>
        <p:cxnSp>
          <p:nvCxnSpPr>
            <p:cNvPr id="268" name="Straight Connector 267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9" name="Straight Connector 268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6" name="Group 245"/>
          <p:cNvGrpSpPr/>
          <p:nvPr userDrawn="1"/>
        </p:nvGrpSpPr>
        <p:grpSpPr>
          <a:xfrm rot="5400000">
            <a:off x="-196556" y="4025789"/>
            <a:ext cx="152400" cy="162820"/>
            <a:chOff x="7983415" y="6582508"/>
            <a:chExt cx="152400" cy="486507"/>
          </a:xfrm>
        </p:grpSpPr>
        <p:cxnSp>
          <p:nvCxnSpPr>
            <p:cNvPr id="266" name="Straight Connector 265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7" name="Group 246"/>
          <p:cNvGrpSpPr/>
          <p:nvPr userDrawn="1"/>
        </p:nvGrpSpPr>
        <p:grpSpPr>
          <a:xfrm rot="5400000">
            <a:off x="-196556" y="3552147"/>
            <a:ext cx="152400" cy="162820"/>
            <a:chOff x="7983415" y="6582508"/>
            <a:chExt cx="152400" cy="486507"/>
          </a:xfrm>
        </p:grpSpPr>
        <p:cxnSp>
          <p:nvCxnSpPr>
            <p:cNvPr id="264" name="Straight Connector 263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8" name="Group 247"/>
          <p:cNvGrpSpPr/>
          <p:nvPr userDrawn="1"/>
        </p:nvGrpSpPr>
        <p:grpSpPr>
          <a:xfrm rot="5400000">
            <a:off x="-196556" y="3078505"/>
            <a:ext cx="152400" cy="162820"/>
            <a:chOff x="7983415" y="6582508"/>
            <a:chExt cx="152400" cy="486507"/>
          </a:xfrm>
        </p:grpSpPr>
        <p:cxnSp>
          <p:nvCxnSpPr>
            <p:cNvPr id="262" name="Straight Connector 261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3" name="Straight Connector 262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9" name="Group 248"/>
          <p:cNvGrpSpPr/>
          <p:nvPr userDrawn="1"/>
        </p:nvGrpSpPr>
        <p:grpSpPr>
          <a:xfrm rot="5400000">
            <a:off x="-196556" y="2604863"/>
            <a:ext cx="152400" cy="162820"/>
            <a:chOff x="7983415" y="6582508"/>
            <a:chExt cx="152400" cy="486507"/>
          </a:xfrm>
        </p:grpSpPr>
        <p:cxnSp>
          <p:nvCxnSpPr>
            <p:cNvPr id="260" name="Straight Connector 259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0" name="Group 249"/>
          <p:cNvGrpSpPr/>
          <p:nvPr userDrawn="1"/>
        </p:nvGrpSpPr>
        <p:grpSpPr>
          <a:xfrm rot="5400000">
            <a:off x="-196556" y="2131221"/>
            <a:ext cx="152400" cy="162820"/>
            <a:chOff x="7983415" y="6582508"/>
            <a:chExt cx="152400" cy="486507"/>
          </a:xfrm>
        </p:grpSpPr>
        <p:cxnSp>
          <p:nvCxnSpPr>
            <p:cNvPr id="258" name="Straight Connector 257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1" name="Group 250"/>
          <p:cNvGrpSpPr/>
          <p:nvPr userDrawn="1"/>
        </p:nvGrpSpPr>
        <p:grpSpPr>
          <a:xfrm rot="5400000">
            <a:off x="-196556" y="1657579"/>
            <a:ext cx="152400" cy="162820"/>
            <a:chOff x="7983415" y="6582508"/>
            <a:chExt cx="152400" cy="486507"/>
          </a:xfrm>
        </p:grpSpPr>
        <p:cxnSp>
          <p:nvCxnSpPr>
            <p:cNvPr id="256" name="Straight Connector 255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2" name="Group 251"/>
          <p:cNvGrpSpPr/>
          <p:nvPr userDrawn="1"/>
        </p:nvGrpSpPr>
        <p:grpSpPr>
          <a:xfrm rot="5400000">
            <a:off x="-196556" y="976988"/>
            <a:ext cx="152400" cy="162820"/>
            <a:chOff x="7983415" y="6582508"/>
            <a:chExt cx="152400" cy="486507"/>
          </a:xfrm>
        </p:grpSpPr>
        <p:cxnSp>
          <p:nvCxnSpPr>
            <p:cNvPr id="254" name="Straight Connector 253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53" name="Straight Connector 252"/>
          <p:cNvCxnSpPr/>
          <p:nvPr userDrawn="1"/>
        </p:nvCxnSpPr>
        <p:spPr>
          <a:xfrm rot="5400000">
            <a:off x="-120356" y="6317802"/>
            <a:ext cx="0" cy="162820"/>
          </a:xfrm>
          <a:prstGeom prst="line">
            <a:avLst/>
          </a:prstGeom>
          <a:ln w="31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" name="Straight Connector 205"/>
          <p:cNvCxnSpPr/>
          <p:nvPr userDrawn="1"/>
        </p:nvCxnSpPr>
        <p:spPr>
          <a:xfrm rot="5400000">
            <a:off x="12303388" y="372597"/>
            <a:ext cx="0" cy="162820"/>
          </a:xfrm>
          <a:prstGeom prst="line">
            <a:avLst/>
          </a:prstGeom>
          <a:ln w="31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7" name="Group 206"/>
          <p:cNvGrpSpPr/>
          <p:nvPr userDrawn="1"/>
        </p:nvGrpSpPr>
        <p:grpSpPr>
          <a:xfrm rot="5400000">
            <a:off x="12227188" y="5920357"/>
            <a:ext cx="152400" cy="162820"/>
            <a:chOff x="7983415" y="6582508"/>
            <a:chExt cx="152400" cy="486507"/>
          </a:xfrm>
        </p:grpSpPr>
        <p:cxnSp>
          <p:nvCxnSpPr>
            <p:cNvPr id="239" name="Straight Connector 238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8" name="Group 207"/>
          <p:cNvGrpSpPr/>
          <p:nvPr userDrawn="1"/>
        </p:nvGrpSpPr>
        <p:grpSpPr>
          <a:xfrm rot="5400000">
            <a:off x="12227188" y="5446715"/>
            <a:ext cx="152400" cy="162820"/>
            <a:chOff x="7983415" y="6582508"/>
            <a:chExt cx="152400" cy="486507"/>
          </a:xfrm>
        </p:grpSpPr>
        <p:cxnSp>
          <p:nvCxnSpPr>
            <p:cNvPr id="237" name="Straight Connector 236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9" name="Group 208"/>
          <p:cNvGrpSpPr/>
          <p:nvPr userDrawn="1"/>
        </p:nvGrpSpPr>
        <p:grpSpPr>
          <a:xfrm rot="5400000">
            <a:off x="12227188" y="4973073"/>
            <a:ext cx="152400" cy="162820"/>
            <a:chOff x="7983415" y="6582508"/>
            <a:chExt cx="152400" cy="486507"/>
          </a:xfrm>
        </p:grpSpPr>
        <p:cxnSp>
          <p:nvCxnSpPr>
            <p:cNvPr id="235" name="Straight Connector 234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Straight Connector 235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0" name="Group 209"/>
          <p:cNvGrpSpPr/>
          <p:nvPr userDrawn="1"/>
        </p:nvGrpSpPr>
        <p:grpSpPr>
          <a:xfrm rot="5400000">
            <a:off x="12227188" y="4499431"/>
            <a:ext cx="152400" cy="162820"/>
            <a:chOff x="7983415" y="6582508"/>
            <a:chExt cx="152400" cy="486507"/>
          </a:xfrm>
        </p:grpSpPr>
        <p:cxnSp>
          <p:nvCxnSpPr>
            <p:cNvPr id="233" name="Straight Connector 232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4" name="Straight Connector 233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1" name="Group 210"/>
          <p:cNvGrpSpPr/>
          <p:nvPr userDrawn="1"/>
        </p:nvGrpSpPr>
        <p:grpSpPr>
          <a:xfrm rot="5400000">
            <a:off x="12227188" y="4025789"/>
            <a:ext cx="152400" cy="162820"/>
            <a:chOff x="7983415" y="6582508"/>
            <a:chExt cx="152400" cy="486507"/>
          </a:xfrm>
        </p:grpSpPr>
        <p:cxnSp>
          <p:nvCxnSpPr>
            <p:cNvPr id="231" name="Straight Connector 230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Straight Connector 231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2" name="Group 211"/>
          <p:cNvGrpSpPr/>
          <p:nvPr userDrawn="1"/>
        </p:nvGrpSpPr>
        <p:grpSpPr>
          <a:xfrm rot="5400000">
            <a:off x="12227188" y="3552147"/>
            <a:ext cx="152400" cy="162820"/>
            <a:chOff x="7983415" y="6582508"/>
            <a:chExt cx="152400" cy="486507"/>
          </a:xfrm>
        </p:grpSpPr>
        <p:cxnSp>
          <p:nvCxnSpPr>
            <p:cNvPr id="229" name="Straight Connector 228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3" name="Group 212"/>
          <p:cNvGrpSpPr/>
          <p:nvPr userDrawn="1"/>
        </p:nvGrpSpPr>
        <p:grpSpPr>
          <a:xfrm rot="5400000">
            <a:off x="12227188" y="3078505"/>
            <a:ext cx="152400" cy="162820"/>
            <a:chOff x="7983415" y="6582508"/>
            <a:chExt cx="152400" cy="486507"/>
          </a:xfrm>
        </p:grpSpPr>
        <p:cxnSp>
          <p:nvCxnSpPr>
            <p:cNvPr id="227" name="Straight Connector 226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4" name="Group 213"/>
          <p:cNvGrpSpPr/>
          <p:nvPr userDrawn="1"/>
        </p:nvGrpSpPr>
        <p:grpSpPr>
          <a:xfrm rot="5400000">
            <a:off x="12227188" y="2604863"/>
            <a:ext cx="152400" cy="162820"/>
            <a:chOff x="7983415" y="6582508"/>
            <a:chExt cx="152400" cy="486507"/>
          </a:xfrm>
        </p:grpSpPr>
        <p:cxnSp>
          <p:nvCxnSpPr>
            <p:cNvPr id="225" name="Straight Connector 224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5" name="Group 214"/>
          <p:cNvGrpSpPr/>
          <p:nvPr userDrawn="1"/>
        </p:nvGrpSpPr>
        <p:grpSpPr>
          <a:xfrm rot="5400000">
            <a:off x="12227188" y="2131221"/>
            <a:ext cx="152400" cy="162820"/>
            <a:chOff x="7983415" y="6582508"/>
            <a:chExt cx="152400" cy="486507"/>
          </a:xfrm>
        </p:grpSpPr>
        <p:cxnSp>
          <p:nvCxnSpPr>
            <p:cNvPr id="223" name="Straight Connector 222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6" name="Group 215"/>
          <p:cNvGrpSpPr/>
          <p:nvPr userDrawn="1"/>
        </p:nvGrpSpPr>
        <p:grpSpPr>
          <a:xfrm rot="5400000">
            <a:off x="12227188" y="1657579"/>
            <a:ext cx="152400" cy="162820"/>
            <a:chOff x="7983415" y="6582508"/>
            <a:chExt cx="152400" cy="486507"/>
          </a:xfrm>
        </p:grpSpPr>
        <p:cxnSp>
          <p:nvCxnSpPr>
            <p:cNvPr id="221" name="Straight Connector 220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7" name="Group 216"/>
          <p:cNvGrpSpPr/>
          <p:nvPr userDrawn="1"/>
        </p:nvGrpSpPr>
        <p:grpSpPr>
          <a:xfrm rot="5400000">
            <a:off x="12227188" y="976988"/>
            <a:ext cx="152400" cy="162820"/>
            <a:chOff x="7983415" y="6582508"/>
            <a:chExt cx="152400" cy="486507"/>
          </a:xfrm>
        </p:grpSpPr>
        <p:cxnSp>
          <p:nvCxnSpPr>
            <p:cNvPr id="219" name="Straight Connector 218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18" name="Straight Connector 217"/>
          <p:cNvCxnSpPr/>
          <p:nvPr userDrawn="1"/>
        </p:nvCxnSpPr>
        <p:spPr>
          <a:xfrm rot="5400000">
            <a:off x="12303388" y="6317802"/>
            <a:ext cx="0" cy="162820"/>
          </a:xfrm>
          <a:prstGeom prst="line">
            <a:avLst/>
          </a:prstGeom>
          <a:ln w="31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Straight Connector 170"/>
          <p:cNvCxnSpPr/>
          <p:nvPr userDrawn="1"/>
        </p:nvCxnSpPr>
        <p:spPr>
          <a:xfrm>
            <a:off x="610308" y="-141165"/>
            <a:ext cx="0" cy="122115"/>
          </a:xfrm>
          <a:prstGeom prst="line">
            <a:avLst/>
          </a:prstGeom>
          <a:ln w="31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Straight Connector 171"/>
          <p:cNvCxnSpPr/>
          <p:nvPr userDrawn="1"/>
        </p:nvCxnSpPr>
        <p:spPr>
          <a:xfrm>
            <a:off x="11579225" y="-141165"/>
            <a:ext cx="0" cy="122115"/>
          </a:xfrm>
          <a:prstGeom prst="line">
            <a:avLst/>
          </a:prstGeom>
          <a:ln w="31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3" name="Group 172"/>
          <p:cNvGrpSpPr/>
          <p:nvPr userDrawn="1"/>
        </p:nvGrpSpPr>
        <p:grpSpPr>
          <a:xfrm>
            <a:off x="10648211" y="-141165"/>
            <a:ext cx="203200" cy="122115"/>
            <a:chOff x="7983415" y="6582508"/>
            <a:chExt cx="152400" cy="486507"/>
          </a:xfrm>
        </p:grpSpPr>
        <p:cxnSp>
          <p:nvCxnSpPr>
            <p:cNvPr id="204" name="Straight Connector 203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Straight Connector 204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4" name="Group 173"/>
          <p:cNvGrpSpPr/>
          <p:nvPr userDrawn="1"/>
        </p:nvGrpSpPr>
        <p:grpSpPr>
          <a:xfrm>
            <a:off x="9717201" y="-141165"/>
            <a:ext cx="203200" cy="122115"/>
            <a:chOff x="7983415" y="6582508"/>
            <a:chExt cx="152400" cy="486507"/>
          </a:xfrm>
        </p:grpSpPr>
        <p:cxnSp>
          <p:nvCxnSpPr>
            <p:cNvPr id="202" name="Straight Connector 201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Straight Connector 202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5" name="Group 174"/>
          <p:cNvGrpSpPr/>
          <p:nvPr userDrawn="1"/>
        </p:nvGrpSpPr>
        <p:grpSpPr>
          <a:xfrm>
            <a:off x="8786192" y="-141165"/>
            <a:ext cx="203200" cy="122115"/>
            <a:chOff x="7983415" y="6582508"/>
            <a:chExt cx="152400" cy="486507"/>
          </a:xfrm>
        </p:grpSpPr>
        <p:cxnSp>
          <p:nvCxnSpPr>
            <p:cNvPr id="200" name="Straight Connector 199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Straight Connector 200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6" name="Group 175"/>
          <p:cNvGrpSpPr/>
          <p:nvPr userDrawn="1"/>
        </p:nvGrpSpPr>
        <p:grpSpPr>
          <a:xfrm>
            <a:off x="7855183" y="-141165"/>
            <a:ext cx="203200" cy="122115"/>
            <a:chOff x="7983415" y="6582508"/>
            <a:chExt cx="152400" cy="486507"/>
          </a:xfrm>
        </p:grpSpPr>
        <p:cxnSp>
          <p:nvCxnSpPr>
            <p:cNvPr id="198" name="Straight Connector 197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Straight Connector 198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7" name="Group 176"/>
          <p:cNvGrpSpPr/>
          <p:nvPr userDrawn="1"/>
        </p:nvGrpSpPr>
        <p:grpSpPr>
          <a:xfrm>
            <a:off x="6924173" y="-141165"/>
            <a:ext cx="203200" cy="122115"/>
            <a:chOff x="7983415" y="6582508"/>
            <a:chExt cx="152400" cy="486507"/>
          </a:xfrm>
        </p:grpSpPr>
        <p:cxnSp>
          <p:nvCxnSpPr>
            <p:cNvPr id="196" name="Straight Connector 195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Straight Connector 196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8" name="Group 177"/>
          <p:cNvGrpSpPr/>
          <p:nvPr userDrawn="1"/>
        </p:nvGrpSpPr>
        <p:grpSpPr>
          <a:xfrm>
            <a:off x="5993164" y="-141165"/>
            <a:ext cx="203200" cy="122115"/>
            <a:chOff x="7983415" y="6582508"/>
            <a:chExt cx="152400" cy="486507"/>
          </a:xfrm>
        </p:grpSpPr>
        <p:cxnSp>
          <p:nvCxnSpPr>
            <p:cNvPr id="194" name="Straight Connector 193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Straight Connector 194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9" name="Group 178"/>
          <p:cNvGrpSpPr/>
          <p:nvPr userDrawn="1"/>
        </p:nvGrpSpPr>
        <p:grpSpPr>
          <a:xfrm>
            <a:off x="5062155" y="-141165"/>
            <a:ext cx="203200" cy="122115"/>
            <a:chOff x="7983415" y="6582508"/>
            <a:chExt cx="152400" cy="486507"/>
          </a:xfrm>
        </p:grpSpPr>
        <p:cxnSp>
          <p:nvCxnSpPr>
            <p:cNvPr id="192" name="Straight Connector 191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Straight Connector 192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0" name="Group 179"/>
          <p:cNvGrpSpPr/>
          <p:nvPr userDrawn="1"/>
        </p:nvGrpSpPr>
        <p:grpSpPr>
          <a:xfrm>
            <a:off x="4131145" y="-141165"/>
            <a:ext cx="203200" cy="122115"/>
            <a:chOff x="7983415" y="6582508"/>
            <a:chExt cx="152400" cy="486507"/>
          </a:xfrm>
        </p:grpSpPr>
        <p:cxnSp>
          <p:nvCxnSpPr>
            <p:cNvPr id="190" name="Straight Connector 189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Straight Connector 190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1" name="Group 180"/>
          <p:cNvGrpSpPr/>
          <p:nvPr userDrawn="1"/>
        </p:nvGrpSpPr>
        <p:grpSpPr>
          <a:xfrm>
            <a:off x="3200136" y="-141165"/>
            <a:ext cx="203200" cy="122115"/>
            <a:chOff x="7983415" y="6582508"/>
            <a:chExt cx="152400" cy="486507"/>
          </a:xfrm>
        </p:grpSpPr>
        <p:cxnSp>
          <p:nvCxnSpPr>
            <p:cNvPr id="188" name="Straight Connector 187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2" name="Group 181"/>
          <p:cNvGrpSpPr/>
          <p:nvPr userDrawn="1"/>
        </p:nvGrpSpPr>
        <p:grpSpPr>
          <a:xfrm>
            <a:off x="2269127" y="-141165"/>
            <a:ext cx="203200" cy="122115"/>
            <a:chOff x="7983415" y="6582508"/>
            <a:chExt cx="152400" cy="486507"/>
          </a:xfrm>
        </p:grpSpPr>
        <p:cxnSp>
          <p:nvCxnSpPr>
            <p:cNvPr id="186" name="Straight Connector 185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3" name="Group 182"/>
          <p:cNvGrpSpPr/>
          <p:nvPr userDrawn="1"/>
        </p:nvGrpSpPr>
        <p:grpSpPr>
          <a:xfrm>
            <a:off x="1338117" y="-141165"/>
            <a:ext cx="203200" cy="122115"/>
            <a:chOff x="7983415" y="6582508"/>
            <a:chExt cx="152400" cy="486507"/>
          </a:xfrm>
        </p:grpSpPr>
        <p:cxnSp>
          <p:nvCxnSpPr>
            <p:cNvPr id="184" name="Straight Connector 183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9" name="Title 1"/>
          <p:cNvSpPr>
            <a:spLocks noGrp="1"/>
          </p:cNvSpPr>
          <p:nvPr>
            <p:ph type="title"/>
          </p:nvPr>
        </p:nvSpPr>
        <p:spPr>
          <a:xfrm>
            <a:off x="573618" y="457200"/>
            <a:ext cx="10972799" cy="548640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0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576072" y="1055688"/>
            <a:ext cx="10972800" cy="457200"/>
          </a:xfrm>
        </p:spPr>
        <p:txBody>
          <a:bodyPr anchor="b" anchorCtr="0"/>
          <a:lstStyle>
            <a:lvl1pPr marL="0" indent="0">
              <a:buNone/>
              <a:defRPr sz="2000" i="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B24BA17-B5CF-3E4B-ACD3-60C5AA7536AA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710FE0DF-9556-4206-ADD9-27271C57AE4B}" type="datetime1">
              <a:rPr lang="en-US" smtClean="0"/>
              <a:t>6/24/25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AFB5CC-E55D-8245-8B64-7577EF58BD1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LBNL IC Design Capabilities - 2021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05ACEE-C45C-DF42-B5FB-48F6EF28303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6760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6072" y="1828800"/>
            <a:ext cx="2589828" cy="4261866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66" name="Content Placeholder 2"/>
          <p:cNvSpPr>
            <a:spLocks noGrp="1"/>
          </p:cNvSpPr>
          <p:nvPr>
            <p:ph idx="11"/>
          </p:nvPr>
        </p:nvSpPr>
        <p:spPr>
          <a:xfrm>
            <a:off x="3381572" y="1828800"/>
            <a:ext cx="2589828" cy="4261866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67" name="Content Placeholder 2"/>
          <p:cNvSpPr>
            <a:spLocks noGrp="1"/>
          </p:cNvSpPr>
          <p:nvPr>
            <p:ph idx="12"/>
          </p:nvPr>
        </p:nvSpPr>
        <p:spPr>
          <a:xfrm>
            <a:off x="6187072" y="1828800"/>
            <a:ext cx="2589828" cy="4261866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68" name="Content Placeholder 2"/>
          <p:cNvSpPr>
            <a:spLocks noGrp="1"/>
          </p:cNvSpPr>
          <p:nvPr>
            <p:ph idx="13"/>
          </p:nvPr>
        </p:nvSpPr>
        <p:spPr>
          <a:xfrm>
            <a:off x="8992573" y="1828800"/>
            <a:ext cx="2589828" cy="4261866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grpSp>
        <p:nvGrpSpPr>
          <p:cNvPr id="169" name="Group 168"/>
          <p:cNvGrpSpPr/>
          <p:nvPr userDrawn="1"/>
        </p:nvGrpSpPr>
        <p:grpSpPr>
          <a:xfrm>
            <a:off x="-201766" y="-141165"/>
            <a:ext cx="12586564" cy="7136527"/>
            <a:chOff x="-151325" y="-141165"/>
            <a:chExt cx="9439923" cy="7136527"/>
          </a:xfrm>
        </p:grpSpPr>
        <p:grpSp>
          <p:nvGrpSpPr>
            <p:cNvPr id="170" name="Group 169"/>
            <p:cNvGrpSpPr/>
            <p:nvPr userDrawn="1"/>
          </p:nvGrpSpPr>
          <p:grpSpPr>
            <a:xfrm>
              <a:off x="457731" y="6873247"/>
              <a:ext cx="8226688" cy="122115"/>
              <a:chOff x="457731" y="6582508"/>
              <a:chExt cx="8226688" cy="486507"/>
            </a:xfrm>
          </p:grpSpPr>
          <p:cxnSp>
            <p:nvCxnSpPr>
              <p:cNvPr id="279" name="Straight Connector 278"/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0" name="Straight Connector 279"/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81" name="Group 280"/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12" name="Straight Connector 31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3" name="Straight Connector 31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2" name="Group 281"/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10" name="Straight Connector 30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1" name="Straight Connector 31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3" name="Group 282"/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8" name="Straight Connector 30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9" name="Straight Connector 30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4" name="Group 283"/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6" name="Straight Connector 30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7" name="Straight Connector 30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5" name="Group 284"/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4" name="Straight Connector 30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5" name="Straight Connector 30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6" name="Group 285"/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2" name="Straight Connector 30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3" name="Straight Connector 30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7" name="Group 286"/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0" name="Straight Connector 29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1" name="Straight Connector 30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8" name="Group 287"/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98" name="Straight Connector 29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9" name="Straight Connector 29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9" name="Group 288"/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96" name="Straight Connector 29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7" name="Straight Connector 29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0" name="Group 289"/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94" name="Straight Connector 29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5" name="Straight Connector 29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1" name="Group 290"/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92" name="Straight Connector 29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3" name="Straight Connector 29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71" name="Group 170"/>
            <p:cNvGrpSpPr/>
            <p:nvPr userDrawn="1"/>
          </p:nvGrpSpPr>
          <p:grpSpPr>
            <a:xfrm>
              <a:off x="-151325" y="454007"/>
              <a:ext cx="122115" cy="5945205"/>
              <a:chOff x="-238875" y="454007"/>
              <a:chExt cx="122115" cy="5945205"/>
            </a:xfrm>
          </p:grpSpPr>
          <p:cxnSp>
            <p:nvCxnSpPr>
              <p:cNvPr id="244" name="Straight Connector 243"/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45" name="Group 244"/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77" name="Straight Connector 27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8" name="Straight Connector 27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6" name="Group 245"/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75" name="Straight Connector 27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6" name="Straight Connector 27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7" name="Group 246"/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73" name="Straight Connector 27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4" name="Straight Connector 27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8" name="Group 247"/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71" name="Straight Connector 27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2" name="Straight Connector 27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9" name="Group 248"/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69" name="Straight Connector 26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0" name="Straight Connector 26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0" name="Group 249"/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67" name="Straight Connector 26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8" name="Straight Connector 26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1" name="Group 250"/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65" name="Straight Connector 26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6" name="Straight Connector 26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2" name="Group 251"/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63" name="Straight Connector 26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4" name="Straight Connector 26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3" name="Group 252"/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61" name="Straight Connector 26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2" name="Straight Connector 26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4" name="Group 253"/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59" name="Straight Connector 25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0" name="Straight Connector 25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5" name="Group 254"/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57" name="Straight Connector 25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8" name="Straight Connector 25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56" name="Straight Connector 255"/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2" name="Group 171"/>
            <p:cNvGrpSpPr/>
            <p:nvPr userDrawn="1"/>
          </p:nvGrpSpPr>
          <p:grpSpPr>
            <a:xfrm>
              <a:off x="9166483" y="454007"/>
              <a:ext cx="122115" cy="5945205"/>
              <a:chOff x="-238875" y="454007"/>
              <a:chExt cx="122115" cy="5945205"/>
            </a:xfrm>
          </p:grpSpPr>
          <p:cxnSp>
            <p:nvCxnSpPr>
              <p:cNvPr id="209" name="Straight Connector 208"/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10" name="Group 209"/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42" name="Straight Connector 24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3" name="Straight Connector 24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1" name="Group 210"/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40" name="Straight Connector 23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1" name="Straight Connector 24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2" name="Group 211"/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38" name="Straight Connector 23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9" name="Straight Connector 23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3" name="Group 212"/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36" name="Straight Connector 23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7" name="Straight Connector 23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4" name="Group 213"/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34" name="Straight Connector 23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5" name="Straight Connector 23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5" name="Group 214"/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32" name="Straight Connector 23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3" name="Straight Connector 23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6" name="Group 215"/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30" name="Straight Connector 22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1" name="Straight Connector 23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7" name="Group 216"/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28" name="Straight Connector 22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9" name="Straight Connector 22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8" name="Group 217"/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26" name="Straight Connector 22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7" name="Straight Connector 22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9" name="Group 218"/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24" name="Straight Connector 22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5" name="Straight Connector 22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0" name="Group 219"/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22" name="Straight Connector 22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3" name="Straight Connector 22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21" name="Straight Connector 220"/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3" name="Group 172"/>
            <p:cNvGrpSpPr/>
            <p:nvPr userDrawn="1"/>
          </p:nvGrpSpPr>
          <p:grpSpPr>
            <a:xfrm>
              <a:off x="457731" y="-141165"/>
              <a:ext cx="8226688" cy="122115"/>
              <a:chOff x="457731" y="6582508"/>
              <a:chExt cx="8226688" cy="486507"/>
            </a:xfrm>
          </p:grpSpPr>
          <p:cxnSp>
            <p:nvCxnSpPr>
              <p:cNvPr id="174" name="Straight Connector 173"/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Straight Connector 174"/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76" name="Group 175"/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07" name="Straight Connector 20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8" name="Straight Connector 20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7" name="Group 176"/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05" name="Straight Connector 20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6" name="Straight Connector 20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8" name="Group 177"/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03" name="Straight Connector 20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4" name="Straight Connector 20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9" name="Group 178"/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01" name="Straight Connector 20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2" name="Straight Connector 20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0" name="Group 179"/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99" name="Straight Connector 19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0" name="Straight Connector 19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1" name="Group 180"/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97" name="Straight Connector 19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8" name="Straight Connector 19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2" name="Group 181"/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95" name="Straight Connector 19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6" name="Straight Connector 19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3" name="Group 182"/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93" name="Straight Connector 19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4" name="Straight Connector 19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4" name="Group 183"/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91" name="Straight Connector 19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2" name="Straight Connector 19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5" name="Group 184"/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89" name="Straight Connector 18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0" name="Straight Connector 18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6" name="Group 185"/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87" name="Straight Connector 18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8" name="Straight Connector 18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154" name="Title 1"/>
          <p:cNvSpPr>
            <a:spLocks noGrp="1"/>
          </p:cNvSpPr>
          <p:nvPr>
            <p:ph type="title"/>
          </p:nvPr>
        </p:nvSpPr>
        <p:spPr>
          <a:xfrm>
            <a:off x="573618" y="457200"/>
            <a:ext cx="10972799" cy="548640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6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576072" y="1055688"/>
            <a:ext cx="10972800" cy="457200"/>
          </a:xfrm>
        </p:spPr>
        <p:txBody>
          <a:bodyPr anchor="b" anchorCtr="0"/>
          <a:lstStyle>
            <a:lvl1pPr marL="0" indent="0">
              <a:buNone/>
              <a:defRPr sz="2000" i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FF150E8-6E0B-F14F-B8C9-1C9859261E28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E82C1F9C-1534-4462-86DB-016A993E08F6}" type="datetime1">
              <a:rPr lang="en-US" smtClean="0"/>
              <a:t>6/24/25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D4A70B-EF2B-EC40-96A3-DFF7EEFD6B1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LBNL IC Design Capabilities - 2021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7D8143-091E-944B-8ACD-1F19D50F881A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45364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6072" y="1828800"/>
            <a:ext cx="2031223" cy="4261866"/>
          </a:xfrm>
        </p:spPr>
        <p:txBody>
          <a:bodyPr>
            <a:noAutofit/>
          </a:bodyPr>
          <a:lstStyle>
            <a:lvl1pPr marL="0" indent="0">
              <a:buFontTx/>
              <a:buNone/>
              <a:tabLst/>
              <a:defRPr sz="1400"/>
            </a:lvl1pPr>
            <a:lvl2pPr marL="225425" indent="0">
              <a:buFontTx/>
              <a:buNone/>
              <a:defRPr sz="1400"/>
            </a:lvl2pPr>
            <a:lvl3pPr marL="460375" indent="0">
              <a:buNone/>
              <a:defRPr sz="1400"/>
            </a:lvl3pPr>
            <a:lvl4pPr marL="687388" indent="0">
              <a:buNone/>
              <a:defRPr sz="1400"/>
            </a:lvl4pPr>
            <a:lvl5pPr marL="912812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9" name="Content Placeholder 2"/>
          <p:cNvSpPr>
            <a:spLocks noGrp="1"/>
          </p:cNvSpPr>
          <p:nvPr>
            <p:ph idx="11"/>
          </p:nvPr>
        </p:nvSpPr>
        <p:spPr>
          <a:xfrm>
            <a:off x="2819055" y="1828800"/>
            <a:ext cx="2031223" cy="4261866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400"/>
            </a:lvl1pPr>
            <a:lvl2pPr marL="225425" indent="0">
              <a:buFontTx/>
              <a:buNone/>
              <a:defRPr sz="1400"/>
            </a:lvl2pPr>
            <a:lvl3pPr marL="460375" indent="0">
              <a:buNone/>
              <a:defRPr sz="1400"/>
            </a:lvl3pPr>
            <a:lvl4pPr marL="687388" indent="0">
              <a:buNone/>
              <a:defRPr sz="1400"/>
            </a:lvl4pPr>
            <a:lvl5pPr marL="912812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1" name="Content Placeholder 2"/>
          <p:cNvSpPr>
            <a:spLocks noGrp="1"/>
          </p:cNvSpPr>
          <p:nvPr>
            <p:ph idx="12"/>
          </p:nvPr>
        </p:nvSpPr>
        <p:spPr>
          <a:xfrm>
            <a:off x="5062038" y="1828800"/>
            <a:ext cx="2031223" cy="4261866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400"/>
            </a:lvl1pPr>
            <a:lvl2pPr marL="225425" indent="0">
              <a:buFontTx/>
              <a:buNone/>
              <a:defRPr sz="1400"/>
            </a:lvl2pPr>
            <a:lvl3pPr marL="460375" indent="0">
              <a:buNone/>
              <a:defRPr sz="1400"/>
            </a:lvl3pPr>
            <a:lvl4pPr marL="687388" indent="0">
              <a:buNone/>
              <a:defRPr sz="1400"/>
            </a:lvl4pPr>
            <a:lvl5pPr marL="912812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2" name="Content Placeholder 2"/>
          <p:cNvSpPr>
            <a:spLocks noGrp="1"/>
          </p:cNvSpPr>
          <p:nvPr>
            <p:ph idx="13"/>
          </p:nvPr>
        </p:nvSpPr>
        <p:spPr>
          <a:xfrm>
            <a:off x="7305021" y="1828800"/>
            <a:ext cx="2031223" cy="4261866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400"/>
            </a:lvl1pPr>
            <a:lvl2pPr marL="225425" indent="0">
              <a:buFontTx/>
              <a:buNone/>
              <a:defRPr sz="1400"/>
            </a:lvl2pPr>
            <a:lvl3pPr marL="460375" indent="0">
              <a:buNone/>
              <a:defRPr sz="1400"/>
            </a:lvl3pPr>
            <a:lvl4pPr marL="687388" indent="0">
              <a:buNone/>
              <a:defRPr sz="1400"/>
            </a:lvl4pPr>
            <a:lvl5pPr marL="912812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3" name="Content Placeholder 2"/>
          <p:cNvSpPr>
            <a:spLocks noGrp="1"/>
          </p:cNvSpPr>
          <p:nvPr>
            <p:ph idx="14"/>
          </p:nvPr>
        </p:nvSpPr>
        <p:spPr>
          <a:xfrm>
            <a:off x="9548003" y="1828800"/>
            <a:ext cx="2031223" cy="4261866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400"/>
            </a:lvl1pPr>
            <a:lvl2pPr marL="225425" indent="0">
              <a:buFontTx/>
              <a:buNone/>
              <a:defRPr sz="1400"/>
            </a:lvl2pPr>
            <a:lvl3pPr marL="460375" indent="0">
              <a:buNone/>
              <a:defRPr sz="1400"/>
            </a:lvl3pPr>
            <a:lvl4pPr marL="687388" indent="0">
              <a:buNone/>
              <a:defRPr sz="1400"/>
            </a:lvl4pPr>
            <a:lvl5pPr marL="912812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79" name="Group 178"/>
          <p:cNvGrpSpPr/>
          <p:nvPr userDrawn="1"/>
        </p:nvGrpSpPr>
        <p:grpSpPr>
          <a:xfrm>
            <a:off x="-201766" y="-141165"/>
            <a:ext cx="12586564" cy="7136527"/>
            <a:chOff x="-151325" y="-141165"/>
            <a:chExt cx="9439923" cy="7136527"/>
          </a:xfrm>
        </p:grpSpPr>
        <p:grpSp>
          <p:nvGrpSpPr>
            <p:cNvPr id="180" name="Group 179"/>
            <p:cNvGrpSpPr/>
            <p:nvPr userDrawn="1"/>
          </p:nvGrpSpPr>
          <p:grpSpPr>
            <a:xfrm>
              <a:off x="457731" y="6873247"/>
              <a:ext cx="8226688" cy="122115"/>
              <a:chOff x="457731" y="6582508"/>
              <a:chExt cx="8226688" cy="486507"/>
            </a:xfrm>
          </p:grpSpPr>
          <p:cxnSp>
            <p:nvCxnSpPr>
              <p:cNvPr id="289" name="Straight Connector 288"/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0" name="Straight Connector 289"/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91" name="Group 290"/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22" name="Straight Connector 32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3" name="Straight Connector 32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2" name="Group 291"/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20" name="Straight Connector 31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1" name="Straight Connector 32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3" name="Group 292"/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18" name="Straight Connector 31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9" name="Straight Connector 31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4" name="Group 293"/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16" name="Straight Connector 31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7" name="Straight Connector 31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5" name="Group 294"/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14" name="Straight Connector 31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5" name="Straight Connector 31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6" name="Group 295"/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12" name="Straight Connector 31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3" name="Straight Connector 31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7" name="Group 296"/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10" name="Straight Connector 30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1" name="Straight Connector 31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8" name="Group 297"/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8" name="Straight Connector 30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9" name="Straight Connector 30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9" name="Group 298"/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6" name="Straight Connector 30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7" name="Straight Connector 30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00" name="Group 299"/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4" name="Straight Connector 30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5" name="Straight Connector 30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01" name="Group 300"/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2" name="Straight Connector 30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3" name="Straight Connector 30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81" name="Group 180"/>
            <p:cNvGrpSpPr/>
            <p:nvPr userDrawn="1"/>
          </p:nvGrpSpPr>
          <p:grpSpPr>
            <a:xfrm>
              <a:off x="-151325" y="454007"/>
              <a:ext cx="122115" cy="5945205"/>
              <a:chOff x="-238875" y="454007"/>
              <a:chExt cx="122115" cy="5945205"/>
            </a:xfrm>
          </p:grpSpPr>
          <p:cxnSp>
            <p:nvCxnSpPr>
              <p:cNvPr id="254" name="Straight Connector 253"/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55" name="Group 254"/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87" name="Straight Connector 28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8" name="Straight Connector 28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6" name="Group 255"/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85" name="Straight Connector 28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6" name="Straight Connector 28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7" name="Group 256"/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83" name="Straight Connector 28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4" name="Straight Connector 28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8" name="Group 257"/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81" name="Straight Connector 28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2" name="Straight Connector 28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9" name="Group 258"/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79" name="Straight Connector 27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0" name="Straight Connector 27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0" name="Group 259"/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77" name="Straight Connector 27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8" name="Straight Connector 27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1" name="Group 260"/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75" name="Straight Connector 27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6" name="Straight Connector 27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2" name="Group 261"/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73" name="Straight Connector 27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4" name="Straight Connector 27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3" name="Group 262"/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71" name="Straight Connector 27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2" name="Straight Connector 27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4" name="Group 263"/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69" name="Straight Connector 26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0" name="Straight Connector 26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5" name="Group 264"/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67" name="Straight Connector 26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8" name="Straight Connector 26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66" name="Straight Connector 265"/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2" name="Group 181"/>
            <p:cNvGrpSpPr/>
            <p:nvPr userDrawn="1"/>
          </p:nvGrpSpPr>
          <p:grpSpPr>
            <a:xfrm>
              <a:off x="9166483" y="454007"/>
              <a:ext cx="122115" cy="5945205"/>
              <a:chOff x="-238875" y="454007"/>
              <a:chExt cx="122115" cy="5945205"/>
            </a:xfrm>
          </p:grpSpPr>
          <p:cxnSp>
            <p:nvCxnSpPr>
              <p:cNvPr id="219" name="Straight Connector 218"/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20" name="Group 219"/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52" name="Straight Connector 25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3" name="Straight Connector 25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1" name="Group 220"/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50" name="Straight Connector 24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1" name="Straight Connector 25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2" name="Group 221"/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48" name="Straight Connector 24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9" name="Straight Connector 24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3" name="Group 222"/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46" name="Straight Connector 24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7" name="Straight Connector 24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4" name="Group 223"/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44" name="Straight Connector 24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5" name="Straight Connector 24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5" name="Group 224"/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42" name="Straight Connector 24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3" name="Straight Connector 24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6" name="Group 225"/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40" name="Straight Connector 23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1" name="Straight Connector 24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7" name="Group 226"/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38" name="Straight Connector 23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9" name="Straight Connector 23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8" name="Group 227"/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36" name="Straight Connector 23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7" name="Straight Connector 23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9" name="Group 228"/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34" name="Straight Connector 23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5" name="Straight Connector 23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0" name="Group 229"/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32" name="Straight Connector 23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3" name="Straight Connector 23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31" name="Straight Connector 230"/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3" name="Group 182"/>
            <p:cNvGrpSpPr/>
            <p:nvPr userDrawn="1"/>
          </p:nvGrpSpPr>
          <p:grpSpPr>
            <a:xfrm>
              <a:off x="457731" y="-141165"/>
              <a:ext cx="8226688" cy="122115"/>
              <a:chOff x="457731" y="6582508"/>
              <a:chExt cx="8226688" cy="486507"/>
            </a:xfrm>
          </p:grpSpPr>
          <p:cxnSp>
            <p:nvCxnSpPr>
              <p:cNvPr id="184" name="Straight Connector 183"/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" name="Straight Connector 184"/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86" name="Group 185"/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17" name="Straight Connector 21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8" name="Straight Connector 21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7" name="Group 186"/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15" name="Straight Connector 21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6" name="Straight Connector 21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8" name="Group 187"/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13" name="Straight Connector 21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4" name="Straight Connector 21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9" name="Group 188"/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11" name="Straight Connector 21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2" name="Straight Connector 21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0" name="Group 189"/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09" name="Straight Connector 20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0" name="Straight Connector 20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1" name="Group 190"/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07" name="Straight Connector 20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8" name="Straight Connector 20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2" name="Group 191"/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05" name="Straight Connector 20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6" name="Straight Connector 20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3" name="Group 192"/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03" name="Straight Connector 20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4" name="Straight Connector 20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4" name="Group 193"/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01" name="Straight Connector 20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2" name="Straight Connector 20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5" name="Group 194"/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99" name="Straight Connector 19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0" name="Straight Connector 19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6" name="Group 195"/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97" name="Straight Connector 19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8" name="Straight Connector 19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155" name="Title 1"/>
          <p:cNvSpPr>
            <a:spLocks noGrp="1"/>
          </p:cNvSpPr>
          <p:nvPr>
            <p:ph type="title"/>
          </p:nvPr>
        </p:nvSpPr>
        <p:spPr>
          <a:xfrm>
            <a:off x="573618" y="457200"/>
            <a:ext cx="10972799" cy="548640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7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576072" y="1055688"/>
            <a:ext cx="10972800" cy="457200"/>
          </a:xfrm>
        </p:spPr>
        <p:txBody>
          <a:bodyPr anchor="b" anchorCtr="0"/>
          <a:lstStyle>
            <a:lvl1pPr marL="0" indent="0">
              <a:buNone/>
              <a:defRPr sz="2000" i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AED857-2620-2448-B0AC-4E16D9167114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987ED425-7D6E-4B62-85D6-12A9677E8040}" type="datetime1">
              <a:rPr lang="en-US" smtClean="0"/>
              <a:t>6/24/25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868ABD5-FC8E-264F-A51A-A9A998F61103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LBNL IC Design Capabilities - 2021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3373FF-1443-3646-BE53-30C874D19031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32111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Split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4325" y="1828800"/>
            <a:ext cx="2589828" cy="1828800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225425" indent="0">
              <a:buNone/>
              <a:defRPr sz="1400"/>
            </a:lvl2pPr>
            <a:lvl3pPr marL="460375" indent="0">
              <a:buNone/>
              <a:defRPr sz="1400"/>
            </a:lvl3pPr>
            <a:lvl4pPr marL="687388" indent="0">
              <a:buNone/>
              <a:defRPr sz="1400"/>
            </a:lvl4pPr>
            <a:lvl5pPr marL="912812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6" name="Content Placeholder 2"/>
          <p:cNvSpPr>
            <a:spLocks noGrp="1"/>
          </p:cNvSpPr>
          <p:nvPr>
            <p:ph idx="11"/>
          </p:nvPr>
        </p:nvSpPr>
        <p:spPr>
          <a:xfrm>
            <a:off x="3367354" y="1828800"/>
            <a:ext cx="2589828" cy="1828800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225425" indent="0">
              <a:buNone/>
              <a:defRPr sz="1400"/>
            </a:lvl2pPr>
            <a:lvl3pPr marL="460375" indent="0">
              <a:buNone/>
              <a:defRPr sz="1400"/>
            </a:lvl3pPr>
            <a:lvl4pPr marL="687388" indent="0">
              <a:buNone/>
              <a:defRPr sz="1400"/>
            </a:lvl4pPr>
            <a:lvl5pPr marL="912812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7" name="Content Placeholder 2"/>
          <p:cNvSpPr>
            <a:spLocks noGrp="1"/>
          </p:cNvSpPr>
          <p:nvPr>
            <p:ph idx="12"/>
          </p:nvPr>
        </p:nvSpPr>
        <p:spPr>
          <a:xfrm>
            <a:off x="6160384" y="1828800"/>
            <a:ext cx="2589828" cy="1828800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225425" indent="0">
              <a:buNone/>
              <a:defRPr sz="1400"/>
            </a:lvl2pPr>
            <a:lvl3pPr marL="460375" indent="0">
              <a:buNone/>
              <a:defRPr sz="1400"/>
            </a:lvl3pPr>
            <a:lvl4pPr marL="687388" indent="0">
              <a:buNone/>
              <a:defRPr sz="1400"/>
            </a:lvl4pPr>
            <a:lvl5pPr marL="912812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8" name="Content Placeholder 2"/>
          <p:cNvSpPr>
            <a:spLocks noGrp="1"/>
          </p:cNvSpPr>
          <p:nvPr>
            <p:ph idx="13"/>
          </p:nvPr>
        </p:nvSpPr>
        <p:spPr>
          <a:xfrm>
            <a:off x="8956588" y="1828800"/>
            <a:ext cx="2589828" cy="1828800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225425" indent="0">
              <a:buNone/>
              <a:defRPr sz="1400"/>
            </a:lvl2pPr>
            <a:lvl3pPr marL="460375" indent="0">
              <a:buNone/>
              <a:defRPr sz="1400"/>
            </a:lvl3pPr>
            <a:lvl4pPr marL="687388" indent="0">
              <a:buNone/>
              <a:defRPr sz="1400"/>
            </a:lvl4pPr>
            <a:lvl5pPr marL="912812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69" name="Group 168"/>
          <p:cNvGrpSpPr/>
          <p:nvPr userDrawn="1"/>
        </p:nvGrpSpPr>
        <p:grpSpPr>
          <a:xfrm>
            <a:off x="-201766" y="-141165"/>
            <a:ext cx="12586564" cy="7136527"/>
            <a:chOff x="-151325" y="-141165"/>
            <a:chExt cx="9439923" cy="7136527"/>
          </a:xfrm>
        </p:grpSpPr>
        <p:grpSp>
          <p:nvGrpSpPr>
            <p:cNvPr id="170" name="Group 169"/>
            <p:cNvGrpSpPr/>
            <p:nvPr userDrawn="1"/>
          </p:nvGrpSpPr>
          <p:grpSpPr>
            <a:xfrm>
              <a:off x="457731" y="6873247"/>
              <a:ext cx="8226688" cy="122115"/>
              <a:chOff x="457731" y="6582508"/>
              <a:chExt cx="8226688" cy="486507"/>
            </a:xfrm>
          </p:grpSpPr>
          <p:cxnSp>
            <p:nvCxnSpPr>
              <p:cNvPr id="279" name="Straight Connector 278"/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0" name="Straight Connector 279"/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81" name="Group 280"/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12" name="Straight Connector 31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3" name="Straight Connector 31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2" name="Group 281"/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10" name="Straight Connector 30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1" name="Straight Connector 31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3" name="Group 282"/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8" name="Straight Connector 30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9" name="Straight Connector 30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4" name="Group 283"/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6" name="Straight Connector 30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7" name="Straight Connector 30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5" name="Group 284"/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4" name="Straight Connector 30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5" name="Straight Connector 30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6" name="Group 285"/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2" name="Straight Connector 30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3" name="Straight Connector 30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7" name="Group 286"/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0" name="Straight Connector 29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1" name="Straight Connector 30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8" name="Group 287"/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98" name="Straight Connector 29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9" name="Straight Connector 29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9" name="Group 288"/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96" name="Straight Connector 29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7" name="Straight Connector 29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0" name="Group 289"/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94" name="Straight Connector 29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5" name="Straight Connector 29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1" name="Group 290"/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92" name="Straight Connector 29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3" name="Straight Connector 29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71" name="Group 170"/>
            <p:cNvGrpSpPr/>
            <p:nvPr userDrawn="1"/>
          </p:nvGrpSpPr>
          <p:grpSpPr>
            <a:xfrm>
              <a:off x="-151325" y="454007"/>
              <a:ext cx="122115" cy="5945205"/>
              <a:chOff x="-238875" y="454007"/>
              <a:chExt cx="122115" cy="5945205"/>
            </a:xfrm>
          </p:grpSpPr>
          <p:cxnSp>
            <p:nvCxnSpPr>
              <p:cNvPr id="244" name="Straight Connector 243"/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45" name="Group 244"/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77" name="Straight Connector 27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8" name="Straight Connector 27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6" name="Group 245"/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75" name="Straight Connector 27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6" name="Straight Connector 27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7" name="Group 246"/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73" name="Straight Connector 27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4" name="Straight Connector 27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8" name="Group 247"/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71" name="Straight Connector 27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2" name="Straight Connector 27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9" name="Group 248"/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69" name="Straight Connector 26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0" name="Straight Connector 26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0" name="Group 249"/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67" name="Straight Connector 26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8" name="Straight Connector 26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1" name="Group 250"/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65" name="Straight Connector 26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6" name="Straight Connector 26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2" name="Group 251"/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63" name="Straight Connector 26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4" name="Straight Connector 26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3" name="Group 252"/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61" name="Straight Connector 26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2" name="Straight Connector 26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4" name="Group 253"/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59" name="Straight Connector 25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0" name="Straight Connector 25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5" name="Group 254"/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57" name="Straight Connector 25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8" name="Straight Connector 25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56" name="Straight Connector 255"/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2" name="Group 171"/>
            <p:cNvGrpSpPr/>
            <p:nvPr userDrawn="1"/>
          </p:nvGrpSpPr>
          <p:grpSpPr>
            <a:xfrm>
              <a:off x="9166483" y="454007"/>
              <a:ext cx="122115" cy="5945205"/>
              <a:chOff x="-238875" y="454007"/>
              <a:chExt cx="122115" cy="5945205"/>
            </a:xfrm>
          </p:grpSpPr>
          <p:cxnSp>
            <p:nvCxnSpPr>
              <p:cNvPr id="209" name="Straight Connector 208"/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10" name="Group 209"/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42" name="Straight Connector 24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3" name="Straight Connector 24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1" name="Group 210"/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40" name="Straight Connector 23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1" name="Straight Connector 24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2" name="Group 211"/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38" name="Straight Connector 23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9" name="Straight Connector 23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3" name="Group 212"/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36" name="Straight Connector 23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7" name="Straight Connector 23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4" name="Group 213"/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34" name="Straight Connector 23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5" name="Straight Connector 23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5" name="Group 214"/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32" name="Straight Connector 23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3" name="Straight Connector 23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6" name="Group 215"/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30" name="Straight Connector 22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1" name="Straight Connector 23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7" name="Group 216"/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28" name="Straight Connector 22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9" name="Straight Connector 22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8" name="Group 217"/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26" name="Straight Connector 22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7" name="Straight Connector 22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9" name="Group 218"/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24" name="Straight Connector 22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5" name="Straight Connector 22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0" name="Group 219"/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22" name="Straight Connector 22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3" name="Straight Connector 22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21" name="Straight Connector 220"/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3" name="Group 172"/>
            <p:cNvGrpSpPr/>
            <p:nvPr userDrawn="1"/>
          </p:nvGrpSpPr>
          <p:grpSpPr>
            <a:xfrm>
              <a:off x="457731" y="-141165"/>
              <a:ext cx="8226688" cy="122115"/>
              <a:chOff x="457731" y="6582508"/>
              <a:chExt cx="8226688" cy="486507"/>
            </a:xfrm>
          </p:grpSpPr>
          <p:cxnSp>
            <p:nvCxnSpPr>
              <p:cNvPr id="174" name="Straight Connector 173"/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Straight Connector 174"/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76" name="Group 175"/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07" name="Straight Connector 20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8" name="Straight Connector 20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7" name="Group 176"/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05" name="Straight Connector 20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6" name="Straight Connector 20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8" name="Group 177"/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03" name="Straight Connector 20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4" name="Straight Connector 20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9" name="Group 178"/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01" name="Straight Connector 20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2" name="Straight Connector 20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0" name="Group 179"/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99" name="Straight Connector 19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0" name="Straight Connector 19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1" name="Group 180"/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97" name="Straight Connector 19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8" name="Straight Connector 19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2" name="Group 181"/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95" name="Straight Connector 19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6" name="Straight Connector 19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3" name="Group 182"/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93" name="Straight Connector 19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4" name="Straight Connector 19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4" name="Group 183"/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91" name="Straight Connector 19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2" name="Straight Connector 19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5" name="Group 184"/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89" name="Straight Connector 18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0" name="Straight Connector 18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6" name="Group 185"/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87" name="Straight Connector 18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8" name="Straight Connector 18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155" name="Content Placeholder 2"/>
          <p:cNvSpPr>
            <a:spLocks noGrp="1"/>
          </p:cNvSpPr>
          <p:nvPr>
            <p:ph idx="14"/>
          </p:nvPr>
        </p:nvSpPr>
        <p:spPr>
          <a:xfrm>
            <a:off x="574326" y="4114800"/>
            <a:ext cx="2586650" cy="1828800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225425" indent="0">
              <a:buNone/>
              <a:defRPr sz="1400"/>
            </a:lvl2pPr>
            <a:lvl3pPr marL="460375" indent="0">
              <a:buNone/>
              <a:defRPr sz="1400"/>
            </a:lvl3pPr>
            <a:lvl4pPr marL="687388" indent="0">
              <a:buNone/>
              <a:defRPr sz="1400"/>
            </a:lvl4pPr>
            <a:lvl5pPr marL="912812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6" name="Content Placeholder 2"/>
          <p:cNvSpPr>
            <a:spLocks noGrp="1"/>
          </p:cNvSpPr>
          <p:nvPr>
            <p:ph idx="15"/>
          </p:nvPr>
        </p:nvSpPr>
        <p:spPr>
          <a:xfrm>
            <a:off x="3367354" y="4114800"/>
            <a:ext cx="2586650" cy="1828800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225425" indent="0">
              <a:buNone/>
              <a:defRPr sz="1400"/>
            </a:lvl2pPr>
            <a:lvl3pPr marL="460375" indent="0">
              <a:buNone/>
              <a:defRPr sz="1400"/>
            </a:lvl3pPr>
            <a:lvl4pPr marL="687388" indent="0">
              <a:buNone/>
              <a:defRPr sz="1400"/>
            </a:lvl4pPr>
            <a:lvl5pPr marL="912812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7" name="Content Placeholder 2"/>
          <p:cNvSpPr>
            <a:spLocks noGrp="1"/>
          </p:cNvSpPr>
          <p:nvPr>
            <p:ph idx="16"/>
          </p:nvPr>
        </p:nvSpPr>
        <p:spPr>
          <a:xfrm>
            <a:off x="6160384" y="4114800"/>
            <a:ext cx="2586651" cy="1828800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225425" indent="0">
              <a:buNone/>
              <a:defRPr sz="1400"/>
            </a:lvl2pPr>
            <a:lvl3pPr marL="460375" indent="0">
              <a:buNone/>
              <a:defRPr sz="1400"/>
            </a:lvl3pPr>
            <a:lvl4pPr marL="687388" indent="0">
              <a:buNone/>
              <a:defRPr sz="1400"/>
            </a:lvl4pPr>
            <a:lvl5pPr marL="912812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8" name="Content Placeholder 2"/>
          <p:cNvSpPr>
            <a:spLocks noGrp="1"/>
          </p:cNvSpPr>
          <p:nvPr>
            <p:ph idx="17"/>
          </p:nvPr>
        </p:nvSpPr>
        <p:spPr>
          <a:xfrm>
            <a:off x="8953415" y="4114800"/>
            <a:ext cx="2593001" cy="1828800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225425" indent="0">
              <a:buNone/>
              <a:defRPr sz="1400"/>
            </a:lvl2pPr>
            <a:lvl3pPr marL="460375" indent="0">
              <a:buNone/>
              <a:defRPr sz="1400"/>
            </a:lvl3pPr>
            <a:lvl4pPr marL="687388" indent="0">
              <a:buNone/>
              <a:defRPr sz="1400"/>
            </a:lvl4pPr>
            <a:lvl5pPr marL="912812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9" name="Title 1"/>
          <p:cNvSpPr>
            <a:spLocks noGrp="1"/>
          </p:cNvSpPr>
          <p:nvPr>
            <p:ph type="title"/>
          </p:nvPr>
        </p:nvSpPr>
        <p:spPr>
          <a:xfrm>
            <a:off x="573618" y="457200"/>
            <a:ext cx="10972799" cy="548640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0" name="Text Placeholder 8"/>
          <p:cNvSpPr>
            <a:spLocks noGrp="1"/>
          </p:cNvSpPr>
          <p:nvPr>
            <p:ph type="body" sz="quarter" idx="18"/>
          </p:nvPr>
        </p:nvSpPr>
        <p:spPr>
          <a:xfrm>
            <a:off x="573617" y="1055688"/>
            <a:ext cx="10972799" cy="457200"/>
          </a:xfrm>
        </p:spPr>
        <p:txBody>
          <a:bodyPr anchor="b" anchorCtr="0"/>
          <a:lstStyle>
            <a:lvl1pPr marL="0" indent="0">
              <a:buNone/>
              <a:defRPr sz="2000" i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CF3D4-9550-2B4C-A2D9-F1BC3FA46D3C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0C29DB4A-A2BE-4544-8C33-BEE3B8A981D5}" type="datetime1">
              <a:rPr lang="en-US" smtClean="0"/>
              <a:t>6/24/25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AB7AD2-42B3-D040-89FB-9532814301A3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LBNL IC Design Capabilities - 2021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07830B-F58C-2C4F-B2DA-7715A3F49166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99644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73618" y="457200"/>
            <a:ext cx="10972799" cy="548640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66E923-E749-6F4A-B825-3967AA21CF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57AC2-360D-4D8E-998B-5B7A0B38C9B6}" type="datetime1">
              <a:rPr lang="en-US" smtClean="0"/>
              <a:t>6/24/25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910A5FC-5DFA-414E-8083-0049CCCD2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LBNL IC Design Capabilities - 2021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625894-79D7-5644-B9F6-84C19E2C8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82277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5B8D2A51-DE47-3D41-9C30-741E5FFC5B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920402" y="6356349"/>
            <a:ext cx="7268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ACD636E4-E914-44EA-BA01-1F60BFB00DD1}" type="datetime1">
              <a:rPr lang="en-US" smtClean="0"/>
              <a:t>6/24/25</a:t>
            </a:fld>
            <a:endParaRPr lang="en-US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54C15E74-FDF0-0C47-9617-826C96ABEF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" y="6356350"/>
            <a:ext cx="91065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r>
              <a:rPr lang="en-US" dirty="0"/>
              <a:t>LBNL IC Design Capabilities - 2021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A80D3C9-DAFC-4C4B-8A7A-ED0AD76656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51411" y="6356349"/>
            <a:ext cx="7088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EF2EA88-E9D4-0C4F-A5DF-5FE49FAF8E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17704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6072" y="273050"/>
            <a:ext cx="4011084" cy="1162050"/>
          </a:xfrm>
        </p:spPr>
        <p:txBody>
          <a:bodyPr anchor="b">
            <a:noAutofit/>
          </a:bodyPr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>
            <a:noAutofit/>
          </a:bodyPr>
          <a:lstStyle>
            <a:lvl1pPr>
              <a:buClr>
                <a:schemeClr val="accent2"/>
              </a:buClr>
              <a:defRPr sz="2000"/>
            </a:lvl1pPr>
            <a:lvl2pPr>
              <a:buClr>
                <a:schemeClr val="accent2"/>
              </a:buClr>
              <a:defRPr sz="2000"/>
            </a:lvl2pPr>
            <a:lvl3pPr>
              <a:buClr>
                <a:schemeClr val="accent2"/>
              </a:buClr>
              <a:defRPr sz="2000"/>
            </a:lvl3pPr>
            <a:lvl4pPr>
              <a:buClr>
                <a:schemeClr val="accent2"/>
              </a:buClr>
              <a:defRPr sz="2000"/>
            </a:lvl4pPr>
            <a:lvl5pPr>
              <a:buClr>
                <a:schemeClr val="accent2"/>
              </a:buCl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6072" y="1435101"/>
            <a:ext cx="4011084" cy="469106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2C352D-1A0F-1243-A3B1-6EF8CE397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E9C4C-F74C-4FDB-95C8-A607F097ECE7}" type="datetime1">
              <a:rPr lang="en-US" smtClean="0"/>
              <a:t>6/24/25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89BF0E-F1BB-0D4C-8BF2-7A7BEDDB0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LBNL IC Design Capabilities - 2021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184B3DD-8252-394C-9787-06EBDE1B25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74259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6072" y="273051"/>
            <a:ext cx="6815667" cy="5853113"/>
          </a:xfrm>
        </p:spPr>
        <p:txBody>
          <a:bodyPr>
            <a:noAutofit/>
          </a:bodyPr>
          <a:lstStyle>
            <a:lvl1pPr>
              <a:buClr>
                <a:schemeClr val="accent2"/>
              </a:buClr>
              <a:defRPr sz="2000"/>
            </a:lvl1pPr>
            <a:lvl2pPr>
              <a:buClr>
                <a:schemeClr val="accent2"/>
              </a:buClr>
              <a:defRPr sz="2000"/>
            </a:lvl2pPr>
            <a:lvl3pPr>
              <a:buClr>
                <a:schemeClr val="accent2"/>
              </a:buClr>
              <a:defRPr sz="2000"/>
            </a:lvl3pPr>
            <a:lvl4pPr>
              <a:buClr>
                <a:schemeClr val="accent2"/>
              </a:buClr>
              <a:defRPr sz="2000"/>
            </a:lvl4pPr>
            <a:lvl5pPr>
              <a:buClr>
                <a:schemeClr val="accent2"/>
              </a:buCl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3"/>
          </p:nvPr>
        </p:nvSpPr>
        <p:spPr>
          <a:xfrm>
            <a:off x="7574882" y="1435101"/>
            <a:ext cx="4011084" cy="469106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7562613" y="273050"/>
            <a:ext cx="4011084" cy="1162050"/>
          </a:xfrm>
        </p:spPr>
        <p:txBody>
          <a:bodyPr anchor="b">
            <a:noAutofit/>
          </a:bodyPr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739326-CBBD-354B-8291-E65C4D3669E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859779D1-0D99-4983-A3CA-C0054AEC5BD0}" type="datetime1">
              <a:rPr lang="en-US" smtClean="0"/>
              <a:t>6/24/25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4268BF-1FD3-4B47-A983-1B740D12BA6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LBNL IC Design Capabilities - 2021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C895CD-C1AB-B94A-8F36-56EB9A92444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17077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/Dark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0309" y="1134598"/>
            <a:ext cx="10968914" cy="2422759"/>
          </a:xfrm>
        </p:spPr>
        <p:txBody>
          <a:bodyPr anchor="b" anchorCtr="0">
            <a:noAutofit/>
          </a:bodyPr>
          <a:lstStyle>
            <a:lvl1pPr algn="ctr">
              <a:defRPr sz="54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0309" y="3886201"/>
            <a:ext cx="10968907" cy="1092083"/>
          </a:xfrm>
        </p:spPr>
        <p:txBody>
          <a:bodyPr>
            <a:noAutofit/>
          </a:bodyPr>
          <a:lstStyle>
            <a:lvl1pPr marL="0" indent="0" algn="ctr">
              <a:buNone/>
              <a:defRPr b="0" i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-201766" y="-141165"/>
            <a:ext cx="12586564" cy="7136527"/>
            <a:chOff x="-151325" y="-141165"/>
            <a:chExt cx="9439923" cy="7136527"/>
          </a:xfrm>
        </p:grpSpPr>
        <p:grpSp>
          <p:nvGrpSpPr>
            <p:cNvPr id="9" name="Group 8"/>
            <p:cNvGrpSpPr/>
            <p:nvPr userDrawn="1"/>
          </p:nvGrpSpPr>
          <p:grpSpPr>
            <a:xfrm>
              <a:off x="457731" y="6873247"/>
              <a:ext cx="8226688" cy="122115"/>
              <a:chOff x="457731" y="6582508"/>
              <a:chExt cx="8226688" cy="486507"/>
            </a:xfrm>
          </p:grpSpPr>
          <p:cxnSp>
            <p:nvCxnSpPr>
              <p:cNvPr id="118" name="Straight Connector 117"/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Straight Connector 118"/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20" name="Group 119"/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51" name="Straight Connector 15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2" name="Straight Connector 15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" name="Group 120"/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9" name="Straight Connector 14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0" name="Straight Connector 14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2" name="Group 121"/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7" name="Straight Connector 14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8" name="Straight Connector 14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3" name="Group 122"/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5" name="Straight Connector 14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6" name="Straight Connector 14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4" name="Group 123"/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3" name="Straight Connector 14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4" name="Straight Connector 14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" name="Group 124"/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1" name="Straight Connector 14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2" name="Straight Connector 14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6" name="Group 125"/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9" name="Straight Connector 13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0" name="Straight Connector 13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7" name="Group 126"/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7" name="Straight Connector 13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8" name="Straight Connector 13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8" name="Group 127"/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5" name="Straight Connector 13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6" name="Straight Connector 13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" name="Group 128"/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3" name="Straight Connector 13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4" name="Straight Connector 13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0" name="Group 129"/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1" name="Straight Connector 13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2" name="Straight Connector 13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0" name="Group 9"/>
            <p:cNvGrpSpPr/>
            <p:nvPr userDrawn="1"/>
          </p:nvGrpSpPr>
          <p:grpSpPr>
            <a:xfrm>
              <a:off x="-151325" y="454007"/>
              <a:ext cx="122115" cy="5945205"/>
              <a:chOff x="-238875" y="454007"/>
              <a:chExt cx="122115" cy="5945205"/>
            </a:xfrm>
          </p:grpSpPr>
          <p:cxnSp>
            <p:nvCxnSpPr>
              <p:cNvPr id="83" name="Straight Connector 82"/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4" name="Group 83"/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6" name="Straight Connector 11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11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5" name="Group 84"/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4" name="Straight Connector 11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11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6" name="Group 85"/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2" name="Straight Connector 11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11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7" name="Group 86"/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0" name="Straight Connector 10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11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" name="Group 87"/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8" name="Straight Connector 10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9" name="Straight Connector 10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9" name="Group 88"/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6" name="Straight Connector 10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10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0" name="Group 89"/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4" name="Straight Connector 10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10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1" name="Group 90"/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2" name="Straight Connector 10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10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2" name="Group 91"/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0" name="Straight Connector 9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10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3" name="Group 92"/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98" name="Straight Connector 9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Straight Connector 9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4" name="Group 93"/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96" name="Straight Connector 9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7" name="Straight Connector 9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95" name="Straight Connector 94"/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0"/>
            <p:cNvGrpSpPr/>
            <p:nvPr userDrawn="1"/>
          </p:nvGrpSpPr>
          <p:grpSpPr>
            <a:xfrm>
              <a:off x="9166483" y="454007"/>
              <a:ext cx="122115" cy="5945205"/>
              <a:chOff x="-238875" y="454007"/>
              <a:chExt cx="122115" cy="5945205"/>
            </a:xfrm>
          </p:grpSpPr>
          <p:cxnSp>
            <p:nvCxnSpPr>
              <p:cNvPr id="48" name="Straight Connector 47"/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9" name="Group 48"/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81" name="Straight Connector 8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8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0" name="Group 49"/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9" name="Straight Connector 7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7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1" name="Group 50"/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7" name="Straight Connector 7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7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Group 51"/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5" name="Straight Connector 7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7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3" name="Group 52"/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3" name="Straight Connector 7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7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4" name="Group 53"/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1" name="Straight Connector 7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7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5" name="Group 54"/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9" name="Straight Connector 6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6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6" name="Group 55"/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7" name="Straight Connector 6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6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7" name="Group 56"/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5" name="Straight Connector 6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6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8" name="Group 57"/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3" name="Straight Connector 6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9" name="Group 58"/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1" name="Straight Connector 6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60" name="Straight Connector 59"/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Group 11"/>
            <p:cNvGrpSpPr/>
            <p:nvPr userDrawn="1"/>
          </p:nvGrpSpPr>
          <p:grpSpPr>
            <a:xfrm>
              <a:off x="457731" y="-141165"/>
              <a:ext cx="8226688" cy="122115"/>
              <a:chOff x="457731" y="6582508"/>
              <a:chExt cx="8226688" cy="486507"/>
            </a:xfrm>
          </p:grpSpPr>
          <p:cxnSp>
            <p:nvCxnSpPr>
              <p:cNvPr id="13" name="Straight Connector 12"/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5" name="Group 14"/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6" name="Straight Connector 4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4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" name="Group 15"/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4" name="Straight Connector 4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4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" name="Group 16"/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2" name="Straight Connector 4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4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" name="Group 17"/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0" name="Straight Connector 3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" name="Group 18"/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8" name="Straight Connector 3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" name="Group 19"/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6" name="Straight Connector 3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3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" name="Group 20"/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4" name="Straight Connector 3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3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" name="Group 21"/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2" name="Straight Connector 3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" name="Group 22"/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" name="Straight Connector 2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" name="Group 23"/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8" name="Straight Connector 2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" name="Group 24"/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6" name="Straight Connector 2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154" name="Text Placeholder 153"/>
          <p:cNvSpPr>
            <a:spLocks noGrp="1"/>
          </p:cNvSpPr>
          <p:nvPr>
            <p:ph type="body" sz="quarter" idx="13"/>
          </p:nvPr>
        </p:nvSpPr>
        <p:spPr>
          <a:xfrm>
            <a:off x="610309" y="5327650"/>
            <a:ext cx="10968907" cy="520700"/>
          </a:xfrm>
        </p:spPr>
        <p:txBody>
          <a:bodyPr>
            <a:noAutofit/>
          </a:bodyPr>
          <a:lstStyle>
            <a:lvl1pPr marL="0" indent="0" algn="ctr">
              <a:buNone/>
              <a:defRPr sz="12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53" name="Picture 152" descr="DOE_Office_Science_white.png">
            <a:extLst>
              <a:ext uri="{FF2B5EF4-FFF2-40B4-BE49-F238E27FC236}">
                <a16:creationId xmlns:a16="http://schemas.microsoft.com/office/drawing/2014/main" id="{4327B12B-9E2F-EA47-9B79-D54BD52AFA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3692" y="408349"/>
            <a:ext cx="1769532" cy="588347"/>
          </a:xfrm>
          <a:prstGeom prst="rect">
            <a:avLst/>
          </a:prstGeom>
        </p:spPr>
      </p:pic>
      <p:pic>
        <p:nvPicPr>
          <p:cNvPr id="156" name="Picture 155" descr="A picture containing drawing&#10;&#10;Description automatically generated">
            <a:extLst>
              <a:ext uri="{FF2B5EF4-FFF2-40B4-BE49-F238E27FC236}">
                <a16:creationId xmlns:a16="http://schemas.microsoft.com/office/drawing/2014/main" id="{187DB3F6-A168-E141-AC49-F54F3BED4F9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00149" y="323748"/>
            <a:ext cx="3200400" cy="722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9057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/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7059" y="1784905"/>
            <a:ext cx="10968916" cy="809919"/>
          </a:xfrm>
        </p:spPr>
        <p:txBody>
          <a:bodyPr anchor="b" anchorCtr="0">
            <a:noAutofit/>
          </a:bodyPr>
          <a:lstStyle>
            <a:lvl1pPr algn="ctr">
              <a:defRPr sz="5400" baseline="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7059" y="2762473"/>
            <a:ext cx="10968916" cy="357392"/>
          </a:xfrm>
        </p:spPr>
        <p:txBody>
          <a:bodyPr>
            <a:noAutofit/>
          </a:bodyPr>
          <a:lstStyle>
            <a:lvl1pPr marL="0" indent="0" algn="ctr" fontAlgn="ctr">
              <a:buNone/>
              <a:defRPr b="0" i="0" baseline="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-201766" y="-141165"/>
            <a:ext cx="12586564" cy="7136527"/>
            <a:chOff x="-151325" y="-141165"/>
            <a:chExt cx="9439923" cy="7136527"/>
          </a:xfrm>
        </p:grpSpPr>
        <p:grpSp>
          <p:nvGrpSpPr>
            <p:cNvPr id="9" name="Group 8"/>
            <p:cNvGrpSpPr/>
            <p:nvPr userDrawn="1"/>
          </p:nvGrpSpPr>
          <p:grpSpPr>
            <a:xfrm>
              <a:off x="457731" y="6873247"/>
              <a:ext cx="8226688" cy="122115"/>
              <a:chOff x="457731" y="6582508"/>
              <a:chExt cx="8226688" cy="486507"/>
            </a:xfrm>
          </p:grpSpPr>
          <p:cxnSp>
            <p:nvCxnSpPr>
              <p:cNvPr id="118" name="Straight Connector 117"/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Straight Connector 118"/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20" name="Group 119"/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51" name="Straight Connector 15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2" name="Straight Connector 15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" name="Group 120"/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9" name="Straight Connector 14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0" name="Straight Connector 14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2" name="Group 121"/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7" name="Straight Connector 14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8" name="Straight Connector 14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3" name="Group 122"/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5" name="Straight Connector 14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6" name="Straight Connector 14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4" name="Group 123"/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3" name="Straight Connector 14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4" name="Straight Connector 14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" name="Group 124"/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1" name="Straight Connector 14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2" name="Straight Connector 14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6" name="Group 125"/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9" name="Straight Connector 13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0" name="Straight Connector 13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7" name="Group 126"/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7" name="Straight Connector 13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8" name="Straight Connector 13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8" name="Group 127"/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5" name="Straight Connector 13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6" name="Straight Connector 13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" name="Group 128"/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3" name="Straight Connector 13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4" name="Straight Connector 13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0" name="Group 129"/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1" name="Straight Connector 13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2" name="Straight Connector 13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0" name="Group 9"/>
            <p:cNvGrpSpPr/>
            <p:nvPr userDrawn="1"/>
          </p:nvGrpSpPr>
          <p:grpSpPr>
            <a:xfrm>
              <a:off x="-151325" y="454007"/>
              <a:ext cx="122115" cy="5945205"/>
              <a:chOff x="-238875" y="454007"/>
              <a:chExt cx="122115" cy="5945205"/>
            </a:xfrm>
          </p:grpSpPr>
          <p:cxnSp>
            <p:nvCxnSpPr>
              <p:cNvPr id="83" name="Straight Connector 82"/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4" name="Group 83"/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6" name="Straight Connector 11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11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5" name="Group 84"/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4" name="Straight Connector 11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11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6" name="Group 85"/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2" name="Straight Connector 11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11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7" name="Group 86"/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0" name="Straight Connector 10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11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" name="Group 87"/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8" name="Straight Connector 10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9" name="Straight Connector 10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9" name="Group 88"/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6" name="Straight Connector 10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10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0" name="Group 89"/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4" name="Straight Connector 10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10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1" name="Group 90"/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2" name="Straight Connector 10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10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2" name="Group 91"/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0" name="Straight Connector 9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10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3" name="Group 92"/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98" name="Straight Connector 9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Straight Connector 9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4" name="Group 93"/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96" name="Straight Connector 9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7" name="Straight Connector 9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95" name="Straight Connector 94"/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0"/>
            <p:cNvGrpSpPr/>
            <p:nvPr userDrawn="1"/>
          </p:nvGrpSpPr>
          <p:grpSpPr>
            <a:xfrm>
              <a:off x="9166483" y="454007"/>
              <a:ext cx="122115" cy="5945205"/>
              <a:chOff x="-238875" y="454007"/>
              <a:chExt cx="122115" cy="5945205"/>
            </a:xfrm>
          </p:grpSpPr>
          <p:cxnSp>
            <p:nvCxnSpPr>
              <p:cNvPr id="48" name="Straight Connector 47"/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9" name="Group 48"/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81" name="Straight Connector 8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8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0" name="Group 49"/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9" name="Straight Connector 7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7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1" name="Group 50"/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7" name="Straight Connector 7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7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Group 51"/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5" name="Straight Connector 7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7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3" name="Group 52"/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3" name="Straight Connector 7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7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4" name="Group 53"/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1" name="Straight Connector 7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7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5" name="Group 54"/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9" name="Straight Connector 6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6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6" name="Group 55"/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7" name="Straight Connector 6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6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7" name="Group 56"/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5" name="Straight Connector 6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6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8" name="Group 57"/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3" name="Straight Connector 6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9" name="Group 58"/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1" name="Straight Connector 6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60" name="Straight Connector 59"/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Group 11"/>
            <p:cNvGrpSpPr/>
            <p:nvPr userDrawn="1"/>
          </p:nvGrpSpPr>
          <p:grpSpPr>
            <a:xfrm>
              <a:off x="457731" y="-141165"/>
              <a:ext cx="8226688" cy="122115"/>
              <a:chOff x="457731" y="6582508"/>
              <a:chExt cx="8226688" cy="486507"/>
            </a:xfrm>
          </p:grpSpPr>
          <p:cxnSp>
            <p:nvCxnSpPr>
              <p:cNvPr id="13" name="Straight Connector 12"/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5" name="Group 14"/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6" name="Straight Connector 4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4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" name="Group 15"/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4" name="Straight Connector 4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4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" name="Group 16"/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2" name="Straight Connector 4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4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" name="Group 17"/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0" name="Straight Connector 3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" name="Group 18"/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8" name="Straight Connector 3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" name="Group 19"/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6" name="Straight Connector 3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3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" name="Group 20"/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4" name="Straight Connector 3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3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" name="Group 21"/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2" name="Straight Connector 3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" name="Group 22"/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" name="Straight Connector 2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" name="Group 23"/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8" name="Straight Connector 2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" name="Group 24"/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6" name="Straight Connector 2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154" name="Text Placeholder 153"/>
          <p:cNvSpPr>
            <a:spLocks noGrp="1"/>
          </p:cNvSpPr>
          <p:nvPr>
            <p:ph type="body" sz="quarter" idx="13"/>
          </p:nvPr>
        </p:nvSpPr>
        <p:spPr>
          <a:xfrm>
            <a:off x="607059" y="3289385"/>
            <a:ext cx="10968916" cy="267972"/>
          </a:xfrm>
        </p:spPr>
        <p:txBody>
          <a:bodyPr>
            <a:noAutofit/>
          </a:bodyPr>
          <a:lstStyle>
            <a:lvl1pPr marL="0" indent="0" algn="ctr">
              <a:buNone/>
              <a:defRPr sz="12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5" name="Picture Placeholder 154">
            <a:extLst>
              <a:ext uri="{FF2B5EF4-FFF2-40B4-BE49-F238E27FC236}">
                <a16:creationId xmlns:a16="http://schemas.microsoft.com/office/drawing/2014/main" id="{DDEDD069-6DED-8E45-89A4-F1AB098B03F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3709988"/>
            <a:ext cx="12192000" cy="3148012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153" name="Picture 152" descr="A close up of a sign&#10;&#10;Description automatically generated">
            <a:extLst>
              <a:ext uri="{FF2B5EF4-FFF2-40B4-BE49-F238E27FC236}">
                <a16:creationId xmlns:a16="http://schemas.microsoft.com/office/drawing/2014/main" id="{4595E5C9-9D1D-E54F-A7EF-4D59140D6AA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9360" y="406400"/>
            <a:ext cx="3200400" cy="817306"/>
          </a:xfrm>
          <a:prstGeom prst="rect">
            <a:avLst/>
          </a:prstGeom>
        </p:spPr>
      </p:pic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F9D89F58-FCB2-A04E-B6D9-68B5328B7FF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40112" y="411480"/>
            <a:ext cx="1773936" cy="574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3127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6072" y="457200"/>
            <a:ext cx="10972799" cy="1143001"/>
          </a:xfrm>
        </p:spPr>
        <p:txBody>
          <a:bodyPr wrap="square" anchor="t" anchorCtr="0"/>
          <a:lstStyle>
            <a:lvl1pPr>
              <a:defRPr b="1" i="0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6072" y="1600201"/>
            <a:ext cx="10972800" cy="4508499"/>
          </a:xfrm>
        </p:spPr>
        <p:txBody>
          <a:bodyPr/>
          <a:lstStyle>
            <a:lvl1pPr>
              <a:buClr>
                <a:schemeClr val="accent2"/>
              </a:buClr>
              <a:defRPr/>
            </a:lvl1pPr>
            <a:lvl2pPr marL="457200" indent="-228600">
              <a:spcBef>
                <a:spcPts val="380"/>
              </a:spcBef>
              <a:buClr>
                <a:schemeClr val="accent2"/>
              </a:buClr>
              <a:defRPr baseline="0">
                <a:latin typeface="Arial" panose="020B0604020202020204" pitchFamily="34" charset="0"/>
              </a:defRPr>
            </a:lvl2pPr>
            <a:lvl3pPr>
              <a:buClr>
                <a:schemeClr val="accent2"/>
              </a:buClr>
              <a:defRPr baseline="0">
                <a:latin typeface="Arial" panose="020B0604020202020204" pitchFamily="34" charset="0"/>
              </a:defRPr>
            </a:lvl3pPr>
            <a:lvl4pPr>
              <a:buClr>
                <a:schemeClr val="accent2"/>
              </a:buClr>
              <a:defRPr baseline="0">
                <a:latin typeface="Arial" panose="020B0604020202020204" pitchFamily="34" charset="0"/>
              </a:defRPr>
            </a:lvl4pPr>
            <a:lvl5pPr>
              <a:buClr>
                <a:schemeClr val="accent2"/>
              </a:buClr>
              <a:defRPr baseline="0"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3DF37F-4300-7446-B86E-A122B61CBE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FC6DE-9689-4E12-BC73-58883F02BA76}" type="datetime1">
              <a:rPr lang="en-US" smtClean="0"/>
              <a:t>6/24/25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7918A5-5A9E-D242-856A-C2A607D6B8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6072" y="6356350"/>
            <a:ext cx="9106596" cy="365125"/>
          </a:xfrm>
        </p:spPr>
        <p:txBody>
          <a:bodyPr/>
          <a:lstStyle/>
          <a:p>
            <a:r>
              <a:rPr lang="en-US"/>
              <a:t>C. Grace | 2020 IEEE Nuclear Science Symposium - Boston, MA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4CE0EE-5B5A-6145-8847-32783B915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74111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3618" y="457200"/>
            <a:ext cx="10972800" cy="548640"/>
          </a:xfrm>
        </p:spPr>
        <p:txBody>
          <a:bodyPr anchor="t" anchorCtr="0"/>
          <a:lstStyle>
            <a:lvl1pPr>
              <a:defRPr sz="3200" b="1" i="0" cap="none" baseline="0">
                <a:solidFill>
                  <a:srgbClr val="313C5A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3616" y="1600201"/>
            <a:ext cx="11008784" cy="4495799"/>
          </a:xfrm>
        </p:spPr>
        <p:txBody>
          <a:bodyPr/>
          <a:lstStyle>
            <a:lvl1pPr>
              <a:buClr>
                <a:schemeClr val="accent2"/>
              </a:buClr>
              <a:defRPr/>
            </a:lvl1pPr>
            <a:lvl2pPr>
              <a:buClr>
                <a:schemeClr val="accent2"/>
              </a:buClr>
              <a:defRPr/>
            </a:lvl2pPr>
            <a:lvl3pPr>
              <a:buClr>
                <a:schemeClr val="accent2"/>
              </a:buClr>
              <a:defRPr/>
            </a:lvl3pPr>
            <a:lvl4pPr>
              <a:buClr>
                <a:schemeClr val="accent2"/>
              </a:buClr>
              <a:defRPr/>
            </a:lvl4pPr>
            <a:lvl5pPr>
              <a:buClr>
                <a:schemeClr val="accent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576072" y="1055688"/>
            <a:ext cx="10936816" cy="457200"/>
          </a:xfrm>
        </p:spPr>
        <p:txBody>
          <a:bodyPr anchor="b" anchorCtr="0"/>
          <a:lstStyle>
            <a:lvl1pPr marL="0" indent="0">
              <a:buNone/>
              <a:defRPr sz="2000" i="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E0BA4C-AA60-9A4D-B29D-E83B8846A52D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2CE0F7DD-5178-42A5-95E8-D28F5D1CF537}" type="datetime1">
              <a:rPr lang="en-US" smtClean="0"/>
              <a:t>6/24/25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57DFF5C0-BDA8-E348-A773-C9C0C69FB33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LBNL IC Design Capabilities - 2021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C9A09C0-DCA8-BA45-84BB-3CD9C9C7BFD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55943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6072" y="1864177"/>
            <a:ext cx="10963079" cy="1362075"/>
          </a:xfrm>
        </p:spPr>
        <p:txBody>
          <a:bodyPr anchor="b" anchorCtr="0">
            <a:noAutofit/>
          </a:bodyPr>
          <a:lstStyle>
            <a:lvl1pPr algn="ctr">
              <a:defRPr sz="5400" b="1" i="0" cap="none" baseline="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6072" y="3667126"/>
            <a:ext cx="10963079" cy="975895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3"/>
          </p:nvPr>
        </p:nvSpPr>
        <p:spPr>
          <a:xfrm>
            <a:off x="576072" y="5083895"/>
            <a:ext cx="10963079" cy="1268528"/>
          </a:xfrm>
        </p:spPr>
        <p:txBody>
          <a:bodyPr>
            <a:noAutofit/>
          </a:bodyPr>
          <a:lstStyle>
            <a:lvl1pPr algn="ctr">
              <a:lnSpc>
                <a:spcPct val="110000"/>
              </a:lnSpc>
              <a:spcAft>
                <a:spcPts val="600"/>
              </a:spcAft>
              <a:buNone/>
              <a:defRPr sz="1100" b="0" i="0" baseline="0">
                <a:solidFill>
                  <a:schemeClr val="tx1"/>
                </a:solidFill>
                <a:latin typeface="+mn-lt"/>
              </a:defRPr>
            </a:lvl1pPr>
            <a:lvl2pPr>
              <a:defRPr sz="1100" b="0" i="0">
                <a:solidFill>
                  <a:schemeClr val="tx2"/>
                </a:solidFill>
                <a:latin typeface="+mj-lt"/>
              </a:defRPr>
            </a:lvl2pPr>
            <a:lvl3pPr>
              <a:defRPr sz="1100" b="0" i="0">
                <a:solidFill>
                  <a:schemeClr val="tx2"/>
                </a:solidFill>
                <a:latin typeface="+mj-lt"/>
              </a:defRPr>
            </a:lvl3pPr>
            <a:lvl4pPr>
              <a:defRPr sz="1100" b="0" i="0">
                <a:solidFill>
                  <a:schemeClr val="tx2"/>
                </a:solidFill>
                <a:latin typeface="+mj-lt"/>
              </a:defRPr>
            </a:lvl4pPr>
            <a:lvl5pPr>
              <a:defRPr sz="1100" b="0" i="0">
                <a:solidFill>
                  <a:schemeClr val="tx2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614460" y="4931494"/>
            <a:ext cx="10963080" cy="0"/>
          </a:xfrm>
          <a:prstGeom prst="line">
            <a:avLst/>
          </a:prstGeom>
          <a:ln w="6350" cmpd="sng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BF82B9-A148-A84F-BCA0-4034A3A8ADDD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D6ACB61C-07C3-4B49-A931-29A711D0543B}" type="datetime1">
              <a:rPr lang="en-US" smtClean="0"/>
              <a:t>6/24/25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78C270-EE72-E643-86F3-6BAB5A74ED7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LBNL IC Design Capabilities - 2021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13693B-CF22-D144-AFDE-69A55E26739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23000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6072" y="1828800"/>
            <a:ext cx="10963079" cy="1362075"/>
          </a:xfrm>
        </p:spPr>
        <p:txBody>
          <a:bodyPr anchor="b" anchorCtr="0">
            <a:noAutofit/>
          </a:bodyPr>
          <a:lstStyle>
            <a:lvl1pPr algn="ctr">
              <a:defRPr sz="5400" b="1" i="0" cap="none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6072" y="3657600"/>
            <a:ext cx="10963079" cy="975895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 i="0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3"/>
          </p:nvPr>
        </p:nvSpPr>
        <p:spPr>
          <a:xfrm>
            <a:off x="576072" y="5029200"/>
            <a:ext cx="10972091" cy="1268528"/>
          </a:xfrm>
        </p:spPr>
        <p:txBody>
          <a:bodyPr>
            <a:noAutofit/>
          </a:bodyPr>
          <a:lstStyle>
            <a:lvl1pPr algn="ctr">
              <a:lnSpc>
                <a:spcPct val="110000"/>
              </a:lnSpc>
              <a:spcAft>
                <a:spcPts val="600"/>
              </a:spcAft>
              <a:buNone/>
              <a:defRPr sz="1100" b="1" i="0" baseline="0">
                <a:solidFill>
                  <a:schemeClr val="bg1"/>
                </a:solidFill>
                <a:latin typeface="+mn-lt"/>
              </a:defRPr>
            </a:lvl1pPr>
            <a:lvl2pPr>
              <a:defRPr sz="1100" b="0" i="0">
                <a:solidFill>
                  <a:schemeClr val="tx2"/>
                </a:solidFill>
                <a:latin typeface="+mj-lt"/>
              </a:defRPr>
            </a:lvl2pPr>
            <a:lvl3pPr>
              <a:defRPr sz="1100" b="0" i="0">
                <a:solidFill>
                  <a:schemeClr val="tx2"/>
                </a:solidFill>
                <a:latin typeface="+mj-lt"/>
              </a:defRPr>
            </a:lvl3pPr>
            <a:lvl4pPr>
              <a:defRPr sz="1100" b="0" i="0">
                <a:solidFill>
                  <a:schemeClr val="tx2"/>
                </a:solidFill>
                <a:latin typeface="+mj-lt"/>
              </a:defRPr>
            </a:lvl4pPr>
            <a:lvl5pPr>
              <a:defRPr sz="1100" b="0" i="0">
                <a:solidFill>
                  <a:schemeClr val="tx2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1F621C-FC7B-AA4C-B773-C53AB56AC87A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1EC52160-42D5-4487-9221-227F0C6510E0}" type="datetime1">
              <a:rPr lang="en-US" smtClean="0"/>
              <a:t>6/24/25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A43C85-676B-9E43-8411-B3C29E71863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LBNL IC Design Capabilities - 2021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3ABA0E-5CEB-3C4C-9288-67AEEFBD80F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54815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6072" y="1600201"/>
            <a:ext cx="5384800" cy="4525963"/>
          </a:xfrm>
        </p:spPr>
        <p:txBody>
          <a:bodyPr>
            <a:noAutofit/>
          </a:bodyPr>
          <a:lstStyle>
            <a:lvl1pPr>
              <a:lnSpc>
                <a:spcPct val="110000"/>
              </a:lnSpc>
              <a:spcBef>
                <a:spcPts val="800"/>
              </a:spcBef>
              <a:buClr>
                <a:schemeClr val="accent2"/>
              </a:buClr>
              <a:defRPr sz="1800"/>
            </a:lvl1pPr>
            <a:lvl2pPr marL="457200" indent="-228600">
              <a:lnSpc>
                <a:spcPct val="110000"/>
              </a:lnSpc>
              <a:spcBef>
                <a:spcPts val="300"/>
              </a:spcBef>
              <a:buClr>
                <a:schemeClr val="accent2"/>
              </a:buClr>
              <a:defRPr sz="1800"/>
            </a:lvl2pPr>
            <a:lvl3pPr>
              <a:lnSpc>
                <a:spcPct val="100000"/>
              </a:lnSpc>
              <a:spcBef>
                <a:spcPts val="300"/>
              </a:spcBef>
              <a:buClr>
                <a:schemeClr val="accent2"/>
              </a:buClr>
              <a:defRPr sz="1800"/>
            </a:lvl3pPr>
            <a:lvl4pPr>
              <a:lnSpc>
                <a:spcPct val="100000"/>
              </a:lnSpc>
              <a:spcBef>
                <a:spcPts val="300"/>
              </a:spcBef>
              <a:buClr>
                <a:schemeClr val="accent2"/>
              </a:buClr>
              <a:defRPr sz="1800"/>
            </a:lvl4pPr>
            <a:lvl5pPr>
              <a:buClr>
                <a:schemeClr val="accent2"/>
              </a:buCl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>
            <a:noAutofit/>
          </a:bodyPr>
          <a:lstStyle>
            <a:lvl1pPr>
              <a:lnSpc>
                <a:spcPct val="110000"/>
              </a:lnSpc>
              <a:spcBef>
                <a:spcPts val="800"/>
              </a:spcBef>
              <a:buClr>
                <a:schemeClr val="accent2"/>
              </a:buClr>
              <a:defRPr sz="1800"/>
            </a:lvl1pPr>
            <a:lvl2pPr marL="457200" indent="-228600">
              <a:lnSpc>
                <a:spcPct val="110000"/>
              </a:lnSpc>
              <a:spcBef>
                <a:spcPts val="300"/>
              </a:spcBef>
              <a:buClr>
                <a:schemeClr val="accent2"/>
              </a:buClr>
              <a:defRPr sz="1800"/>
            </a:lvl2pPr>
            <a:lvl3pPr>
              <a:lnSpc>
                <a:spcPct val="100000"/>
              </a:lnSpc>
              <a:spcBef>
                <a:spcPts val="300"/>
              </a:spcBef>
              <a:buClr>
                <a:schemeClr val="accent2"/>
              </a:buClr>
              <a:defRPr sz="1800"/>
            </a:lvl3pPr>
            <a:lvl4pPr>
              <a:lnSpc>
                <a:spcPct val="100000"/>
              </a:lnSpc>
              <a:spcBef>
                <a:spcPts val="300"/>
              </a:spcBef>
              <a:buClr>
                <a:schemeClr val="accent2"/>
              </a:buClr>
              <a:defRPr sz="1800"/>
            </a:lvl4pPr>
            <a:lvl5pPr>
              <a:buClr>
                <a:schemeClr val="accent2"/>
              </a:buCl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6071" y="457200"/>
            <a:ext cx="10972800" cy="548640"/>
          </a:xfrm>
        </p:spPr>
        <p:txBody>
          <a:bodyPr anchor="t" anchorCtr="0"/>
          <a:lstStyle>
            <a:lvl1pPr>
              <a:defRPr b="1" i="0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576072" y="1055688"/>
            <a:ext cx="10972800" cy="457200"/>
          </a:xfrm>
        </p:spPr>
        <p:txBody>
          <a:bodyPr anchor="b" anchorCtr="0"/>
          <a:lstStyle>
            <a:lvl1pPr marL="0" indent="0">
              <a:buNone/>
              <a:defRPr sz="2000" i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840A2F8-98C2-AE42-B80E-AFF286D6121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C029CBA6-D7C8-40EF-9198-F2CBEBDBF77B}" type="datetime1">
              <a:rPr lang="en-US" smtClean="0"/>
              <a:t>6/24/25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F7AB93-9FC2-8D44-AEE3-C8AC366C69D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LBNL IC Design Capabilities - 2021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F648286-D5F1-064D-8702-CBF91A24FE8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0422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6072" y="1535113"/>
            <a:ext cx="5386917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6072" y="2174875"/>
            <a:ext cx="5386917" cy="3951288"/>
          </a:xfrm>
        </p:spPr>
        <p:txBody>
          <a:bodyPr>
            <a:noAutofit/>
          </a:bodyPr>
          <a:lstStyle>
            <a:lvl1pPr>
              <a:buClr>
                <a:schemeClr val="accent2"/>
              </a:buClr>
              <a:defRPr sz="1800"/>
            </a:lvl1pPr>
            <a:lvl2pPr>
              <a:buClr>
                <a:schemeClr val="accent2"/>
              </a:buClr>
              <a:defRPr sz="1800"/>
            </a:lvl2pPr>
            <a:lvl3pPr>
              <a:buClr>
                <a:schemeClr val="accent2"/>
              </a:buClr>
              <a:defRPr sz="1800"/>
            </a:lvl3pPr>
            <a:lvl4pPr>
              <a:buClr>
                <a:schemeClr val="accent2"/>
              </a:buClr>
              <a:defRPr sz="1800"/>
            </a:lvl4pPr>
            <a:lvl5pPr>
              <a:buClr>
                <a:schemeClr val="accent2"/>
              </a:buCl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>
            <a:noAutofit/>
          </a:bodyPr>
          <a:lstStyle>
            <a:lvl1pPr>
              <a:buClr>
                <a:schemeClr val="accent2"/>
              </a:buClr>
              <a:defRPr sz="1800"/>
            </a:lvl1pPr>
            <a:lvl2pPr>
              <a:buClr>
                <a:schemeClr val="accent2"/>
              </a:buClr>
              <a:defRPr sz="1800"/>
            </a:lvl2pPr>
            <a:lvl3pPr>
              <a:buClr>
                <a:schemeClr val="accent2"/>
              </a:buClr>
              <a:defRPr sz="1800"/>
            </a:lvl3pPr>
            <a:lvl4pPr>
              <a:buClr>
                <a:schemeClr val="accent2"/>
              </a:buClr>
              <a:defRPr sz="1800"/>
            </a:lvl4pPr>
            <a:lvl5pPr>
              <a:buClr>
                <a:schemeClr val="accent2"/>
              </a:buCl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573618" y="457200"/>
            <a:ext cx="10972800" cy="548640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576071" y="1055688"/>
            <a:ext cx="10972800" cy="457200"/>
          </a:xfrm>
        </p:spPr>
        <p:txBody>
          <a:bodyPr anchor="b" anchorCtr="0"/>
          <a:lstStyle>
            <a:lvl1pPr marL="0" indent="0">
              <a:buNone/>
              <a:defRPr sz="2000" i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21146CC-68D8-2B43-ADE3-CACFD52C8DD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C7831F19-47CE-4633-864F-EB3DA397866E}" type="datetime1">
              <a:rPr lang="en-US" smtClean="0"/>
              <a:t>6/24/25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149013A-C358-3C4E-9648-7384DB887BC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LBNL IC Design Capabilities - 2021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468AB6F-7C5E-1842-B488-5444DE400A7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09674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76072" y="454005"/>
            <a:ext cx="10972800" cy="114619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6072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-201766" y="-141165"/>
            <a:ext cx="12586564" cy="7136527"/>
            <a:chOff x="-151325" y="-141165"/>
            <a:chExt cx="9439923" cy="7136527"/>
          </a:xfrm>
        </p:grpSpPr>
        <p:grpSp>
          <p:nvGrpSpPr>
            <p:cNvPr id="8" name="Group 7"/>
            <p:cNvGrpSpPr/>
            <p:nvPr userDrawn="1"/>
          </p:nvGrpSpPr>
          <p:grpSpPr>
            <a:xfrm>
              <a:off x="457731" y="6873247"/>
              <a:ext cx="8226688" cy="122115"/>
              <a:chOff x="457731" y="6582508"/>
              <a:chExt cx="8226688" cy="486507"/>
            </a:xfrm>
          </p:grpSpPr>
          <p:cxnSp>
            <p:nvCxnSpPr>
              <p:cNvPr id="117" name="Straight Connector 116"/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Straight Connector 117"/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19" name="Group 118"/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50" name="Straight Connector 14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1" name="Straight Connector 15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0" name="Group 119"/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8" name="Straight Connector 14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9" name="Straight Connector 14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" name="Group 120"/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6" name="Straight Connector 14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7" name="Straight Connector 14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2" name="Group 121"/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4" name="Straight Connector 14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5" name="Straight Connector 14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3" name="Group 122"/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2" name="Straight Connector 14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3" name="Straight Connector 14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4" name="Group 123"/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0" name="Straight Connector 13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1" name="Straight Connector 14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" name="Group 124"/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8" name="Straight Connector 13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9" name="Straight Connector 13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6" name="Group 125"/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6" name="Straight Connector 13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7" name="Straight Connector 13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7" name="Group 126"/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4" name="Straight Connector 13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5" name="Straight Connector 13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8" name="Group 127"/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2" name="Straight Connector 13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3" name="Straight Connector 13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" name="Group 128"/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0" name="Straight Connector 12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1" name="Straight Connector 13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9" name="Group 8"/>
            <p:cNvGrpSpPr/>
            <p:nvPr userDrawn="1"/>
          </p:nvGrpSpPr>
          <p:grpSpPr>
            <a:xfrm>
              <a:off x="-151325" y="454007"/>
              <a:ext cx="122115" cy="5945205"/>
              <a:chOff x="-238875" y="454007"/>
              <a:chExt cx="122115" cy="5945205"/>
            </a:xfrm>
          </p:grpSpPr>
          <p:cxnSp>
            <p:nvCxnSpPr>
              <p:cNvPr id="82" name="Straight Connector 81"/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3" name="Group 82"/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5" name="Straight Connector 11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11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4" name="Group 83"/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3" name="Straight Connector 11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Straight Connector 11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5" name="Group 84"/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1" name="Straight Connector 11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11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6" name="Group 85"/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9" name="Straight Connector 10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Straight Connector 10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7" name="Group 86"/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7" name="Straight Connector 10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Straight Connector 10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" name="Group 87"/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5" name="Straight Connector 10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Connector 10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9" name="Group 88"/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3" name="Straight Connector 10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Straight Connector 10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0" name="Group 89"/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1" name="Straight Connector 10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10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1" name="Group 90"/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99" name="Straight Connector 9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Straight Connector 9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2" name="Group 91"/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97" name="Straight Connector 9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Straight Connector 9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3" name="Group 92"/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95" name="Straight Connector 9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6" name="Straight Connector 9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94" name="Straight Connector 93"/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oup 9"/>
            <p:cNvGrpSpPr/>
            <p:nvPr userDrawn="1"/>
          </p:nvGrpSpPr>
          <p:grpSpPr>
            <a:xfrm>
              <a:off x="9166483" y="454007"/>
              <a:ext cx="122115" cy="5945205"/>
              <a:chOff x="-238875" y="454007"/>
              <a:chExt cx="122115" cy="5945205"/>
            </a:xfrm>
          </p:grpSpPr>
          <p:cxnSp>
            <p:nvCxnSpPr>
              <p:cNvPr id="47" name="Straight Connector 46"/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8" name="Group 47"/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80" name="Straight Connector 7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8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9" name="Group 48"/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8" name="Straight Connector 7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7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0" name="Group 49"/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6" name="Straight Connector 7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7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1" name="Group 50"/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4" name="Straight Connector 7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7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Group 51"/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2" name="Straight Connector 7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7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3" name="Group 52"/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0" name="Straight Connector 6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7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4" name="Group 53"/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8" name="Straight Connector 6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6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5" name="Group 54"/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6" name="Straight Connector 6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6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6" name="Group 55"/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4" name="Straight Connector 6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Straight Connector 6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7" name="Group 56"/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2" name="Straight Connector 6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8" name="Group 57"/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0" name="Straight Connector 5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59" name="Straight Connector 58"/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0"/>
            <p:cNvGrpSpPr/>
            <p:nvPr userDrawn="1"/>
          </p:nvGrpSpPr>
          <p:grpSpPr>
            <a:xfrm>
              <a:off x="457731" y="-141165"/>
              <a:ext cx="8226688" cy="122115"/>
              <a:chOff x="457731" y="6582508"/>
              <a:chExt cx="8226688" cy="486507"/>
            </a:xfrm>
          </p:grpSpPr>
          <p:cxnSp>
            <p:nvCxnSpPr>
              <p:cNvPr id="12" name="Straight Connector 11"/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4" name="Group 13"/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5" name="Straight Connector 4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" name="Group 14"/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3" name="Straight Connector 4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Connector 4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" name="Group 15"/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1" name="Straight Connector 4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" name="Group 16"/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9" name="Straight Connector 3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" name="Group 17"/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7" name="Straight Connector 3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" name="Group 18"/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5" name="Straight Connector 3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" name="Group 19"/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3" name="Straight Connector 3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3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" name="Group 20"/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1" name="Straight Connector 3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" name="Group 21"/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9" name="Straight Connector 2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" name="Group 22"/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7" name="Straight Connector 2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" name="Group 23"/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5" name="Straight Connector 2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E7938E-2D20-FF4F-8096-2B3063A648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920402" y="6356349"/>
            <a:ext cx="7268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6305EB6E-8F3B-46E1-81E8-7F6EFB50B398}" type="datetime1">
              <a:rPr lang="en-US" smtClean="0"/>
              <a:t>6/24/25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35B255-25BE-C14D-9125-BA628753CF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76072" y="6356350"/>
            <a:ext cx="91065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C. Grace | 2020 IEEE Nuclear Science Symposium - Boston, MA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3ED084-B76C-A64D-B9EC-DB4B52A93C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51411" y="6356349"/>
            <a:ext cx="7088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EF2EA88-E9D4-0C4F-A5DF-5FE49FAF8E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6153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7" r:id="rId3"/>
    <p:sldLayoutId id="2147483650" r:id="rId4"/>
    <p:sldLayoutId id="2147483658" r:id="rId5"/>
    <p:sldLayoutId id="2147483651" r:id="rId6"/>
    <p:sldLayoutId id="2147483664" r:id="rId7"/>
    <p:sldLayoutId id="2147483652" r:id="rId8"/>
    <p:sldLayoutId id="2147483653" r:id="rId9"/>
    <p:sldLayoutId id="2147483660" r:id="rId10"/>
    <p:sldLayoutId id="2147483661" r:id="rId11"/>
    <p:sldLayoutId id="2147483662" r:id="rId12"/>
    <p:sldLayoutId id="2147483663" r:id="rId13"/>
    <p:sldLayoutId id="2147483654" r:id="rId14"/>
    <p:sldLayoutId id="2147483655" r:id="rId15"/>
    <p:sldLayoutId id="2147483656" r:id="rId16"/>
    <p:sldLayoutId id="2147483659" r:id="rId17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3200" b="1" i="0" kern="1200" cap="none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5425" indent="-225425" algn="l" defTabSz="457200" rtl="0" eaLnBrk="1" latinLnBrk="0" hangingPunct="1">
        <a:lnSpc>
          <a:spcPct val="110000"/>
        </a:lnSpc>
        <a:spcBef>
          <a:spcPts val="800"/>
        </a:spcBef>
        <a:buClr>
          <a:schemeClr val="accent2"/>
        </a:buClr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457200" rtl="0" eaLnBrk="1" latinLnBrk="0" hangingPunct="1">
        <a:lnSpc>
          <a:spcPct val="110000"/>
        </a:lnSpc>
        <a:spcBef>
          <a:spcPts val="400"/>
        </a:spcBef>
        <a:buClr>
          <a:schemeClr val="accent2"/>
        </a:buClr>
        <a:buFont typeface="Arial"/>
        <a:buChar char="–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687388" indent="-227013" algn="l" defTabSz="457200" rtl="0" eaLnBrk="1" latinLnBrk="0" hangingPunct="1">
        <a:spcBef>
          <a:spcPts val="400"/>
        </a:spcBef>
        <a:buClr>
          <a:schemeClr val="accent2"/>
        </a:buClr>
        <a:buSzPct val="85000"/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912813" indent="-225425" algn="l" defTabSz="457200" rtl="0" eaLnBrk="1" latinLnBrk="0" hangingPunct="1">
        <a:spcBef>
          <a:spcPts val="400"/>
        </a:spcBef>
        <a:buClr>
          <a:schemeClr val="accent2"/>
        </a:buClr>
        <a:buSzPct val="85000"/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39825" indent="-227013" algn="l" defTabSz="457200" rtl="0" eaLnBrk="1" latinLnBrk="0" hangingPunct="1">
        <a:spcBef>
          <a:spcPct val="20000"/>
        </a:spcBef>
        <a:buClr>
          <a:schemeClr val="accent2"/>
        </a:buClr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32.png"/><Relationship Id="rId7" Type="http://schemas.openxmlformats.org/officeDocument/2006/relationships/image" Target="../media/image48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0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5.png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6.png"/><Relationship Id="rId5" Type="http://schemas.openxmlformats.org/officeDocument/2006/relationships/image" Target="../media/image59.png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3.png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7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3.png"/><Relationship Id="rId4" Type="http://schemas.openxmlformats.org/officeDocument/2006/relationships/image" Target="../media/image68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1.png"/><Relationship Id="rId4" Type="http://schemas.openxmlformats.org/officeDocument/2006/relationships/image" Target="../media/image8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5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0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7" Type="http://schemas.openxmlformats.org/officeDocument/2006/relationships/image" Target="../media/image97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6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7" Type="http://schemas.openxmlformats.org/officeDocument/2006/relationships/image" Target="../media/image103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2.png"/><Relationship Id="rId5" Type="http://schemas.openxmlformats.org/officeDocument/2006/relationships/image" Target="../media/image101.jpeg"/><Relationship Id="rId4" Type="http://schemas.openxmlformats.org/officeDocument/2006/relationships/image" Target="../media/image10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7.png"/><Relationship Id="rId5" Type="http://schemas.openxmlformats.org/officeDocument/2006/relationships/image" Target="../media/image106.jpeg"/><Relationship Id="rId4" Type="http://schemas.openxmlformats.org/officeDocument/2006/relationships/image" Target="../media/image9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0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20.png"/><Relationship Id="rId4" Type="http://schemas.openxmlformats.org/officeDocument/2006/relationships/image" Target="../media/image11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em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emf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0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7E338F7-66A1-CE42-B47D-915EB858AF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7059" y="1306631"/>
            <a:ext cx="10968916" cy="809919"/>
          </a:xfrm>
        </p:spPr>
        <p:txBody>
          <a:bodyPr/>
          <a:lstStyle/>
          <a:p>
            <a:r>
              <a:rPr lang="en-US" sz="3600" dirty="0"/>
              <a:t>Introduction to Analog-to-Digital Converters</a:t>
            </a:r>
          </a:p>
        </p:txBody>
      </p:sp>
      <p:sp>
        <p:nvSpPr>
          <p:cNvPr id="18" name="Subtitle 17">
            <a:extLst>
              <a:ext uri="{FF2B5EF4-FFF2-40B4-BE49-F238E27FC236}">
                <a16:creationId xmlns:a16="http://schemas.microsoft.com/office/drawing/2014/main" id="{FF717F94-ABF4-634D-A485-3CC785F4F3C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Katerina </a:t>
            </a:r>
            <a:r>
              <a:rPr lang="en-US" dirty="0" err="1"/>
              <a:t>Papadopoulou</a:t>
            </a:r>
            <a:r>
              <a:rPr lang="en-US" dirty="0"/>
              <a:t> 6/24/2025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2C0C1110-2D7B-B345-8E7E-2B064CBE36C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1800" dirty="0"/>
              <a:t>Lawrence Berkeley National Laboratory</a:t>
            </a:r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711226"/>
            <a:ext cx="12192000" cy="3145536"/>
          </a:xfrm>
        </p:spPr>
      </p:pic>
      <p:sp>
        <p:nvSpPr>
          <p:cNvPr id="6" name="Subtitle 17">
            <a:extLst>
              <a:ext uri="{FF2B5EF4-FFF2-40B4-BE49-F238E27FC236}">
                <a16:creationId xmlns:a16="http://schemas.microsoft.com/office/drawing/2014/main" id="{FF717F94-ABF4-634D-A485-3CC785F4F3C8}"/>
              </a:ext>
            </a:extLst>
          </p:cNvPr>
          <p:cNvSpPr txBox="1">
            <a:spLocks/>
          </p:cNvSpPr>
          <p:nvPr/>
        </p:nvSpPr>
        <p:spPr>
          <a:xfrm>
            <a:off x="607059" y="2242863"/>
            <a:ext cx="10968916" cy="3573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fontAlgn="ctr" latinLnBrk="0" hangingPunct="1">
              <a:lnSpc>
                <a:spcPct val="110000"/>
              </a:lnSpc>
              <a:spcBef>
                <a:spcPts val="800"/>
              </a:spcBef>
              <a:buClr>
                <a:schemeClr val="accent2"/>
              </a:buClr>
              <a:buFont typeface="Arial"/>
              <a:buNone/>
              <a:defRPr sz="2000" b="0" i="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lnSpc>
                <a:spcPct val="110000"/>
              </a:lnSpc>
              <a:spcBef>
                <a:spcPts val="400"/>
              </a:spcBef>
              <a:buClr>
                <a:schemeClr val="accent2"/>
              </a:buClr>
              <a:buFont typeface="Arial"/>
              <a:buNone/>
              <a:defRPr sz="2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400"/>
              </a:spcBef>
              <a:buClr>
                <a:schemeClr val="accent2"/>
              </a:buClr>
              <a:buSzPct val="85000"/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400"/>
              </a:spcBef>
              <a:buClr>
                <a:schemeClr val="accent2"/>
              </a:buClr>
              <a:buSzPct val="85000"/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HEPIC Summer School</a:t>
            </a:r>
          </a:p>
        </p:txBody>
      </p:sp>
    </p:spTree>
    <p:extLst>
      <p:ext uri="{BB962C8B-B14F-4D97-AF65-F5344CB8AC3E}">
        <p14:creationId xmlns:p14="http://schemas.microsoft.com/office/powerpoint/2010/main" val="21011044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4A31C9-CF8D-4D43-9441-96B2F939E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Steps of Analog-to-Digital Conversion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903B7-3890-44AA-9F10-B50779702FB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HEPIC – Analog-to-Digital Converters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8552EF-B432-4D49-AD2F-98B5CBAED14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8F72B4D-5A7B-4D62-99E4-1ABC03F6FC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337" y="1133157"/>
            <a:ext cx="10601325" cy="50958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1DB7B96-254F-4EFD-A1DA-C37A8F86F259}"/>
              </a:ext>
            </a:extLst>
          </p:cNvPr>
          <p:cNvSpPr txBox="1"/>
          <p:nvPr/>
        </p:nvSpPr>
        <p:spPr>
          <a:xfrm>
            <a:off x="9352283" y="6292690"/>
            <a:ext cx="149912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/>
              <a:t>Monolithic Power Inc.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98F60F4-D872-4507-A212-BB167BA3E482}"/>
              </a:ext>
            </a:extLst>
          </p:cNvPr>
          <p:cNvSpPr txBox="1"/>
          <p:nvPr/>
        </p:nvSpPr>
        <p:spPr>
          <a:xfrm>
            <a:off x="2426482" y="4606763"/>
            <a:ext cx="33968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Sampling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98F60F4-D872-4507-A212-BB167BA3E482}"/>
              </a:ext>
            </a:extLst>
          </p:cNvPr>
          <p:cNvSpPr txBox="1"/>
          <p:nvPr/>
        </p:nvSpPr>
        <p:spPr>
          <a:xfrm>
            <a:off x="4464832" y="5522264"/>
            <a:ext cx="33968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“discrete-time analog”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98F60F4-D872-4507-A212-BB167BA3E482}"/>
              </a:ext>
            </a:extLst>
          </p:cNvPr>
          <p:cNvSpPr txBox="1"/>
          <p:nvPr/>
        </p:nvSpPr>
        <p:spPr>
          <a:xfrm>
            <a:off x="795337" y="4304370"/>
            <a:ext cx="11906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“continuous-time analog”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98F60F4-D872-4507-A212-BB167BA3E482}"/>
              </a:ext>
            </a:extLst>
          </p:cNvPr>
          <p:cNvSpPr txBox="1"/>
          <p:nvPr/>
        </p:nvSpPr>
        <p:spPr>
          <a:xfrm>
            <a:off x="9861877" y="4183198"/>
            <a:ext cx="33968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“digital”</a:t>
            </a:r>
          </a:p>
        </p:txBody>
      </p:sp>
    </p:spTree>
    <p:extLst>
      <p:ext uri="{BB962C8B-B14F-4D97-AF65-F5344CB8AC3E}">
        <p14:creationId xmlns:p14="http://schemas.microsoft.com/office/powerpoint/2010/main" val="8856782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4A31C9-CF8D-4D43-9441-96B2F939E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Sampling &amp; Aliasing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903B7-3890-44AA-9F10-B50779702FB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HEPIC – Analog-to-Digital Converters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8552EF-B432-4D49-AD2F-98B5CBAED14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98F60F4-D872-4507-A212-BB167BA3E482}"/>
              </a:ext>
            </a:extLst>
          </p:cNvPr>
          <p:cNvSpPr txBox="1"/>
          <p:nvPr/>
        </p:nvSpPr>
        <p:spPr>
          <a:xfrm>
            <a:off x="3706862" y="1155676"/>
            <a:ext cx="50547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How fast do you need to sample?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FC438CA-7699-4670-B706-151218C516AF}"/>
              </a:ext>
            </a:extLst>
          </p:cNvPr>
          <p:cNvSpPr txBox="1"/>
          <p:nvPr/>
        </p:nvSpPr>
        <p:spPr>
          <a:xfrm>
            <a:off x="785698" y="5398190"/>
            <a:ext cx="44315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Shannon-Nyquist Theorem: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F76AAC-3E40-4047-8BB4-5DE4567F024F}"/>
              </a:ext>
            </a:extLst>
          </p:cNvPr>
          <p:cNvSpPr txBox="1"/>
          <p:nvPr/>
        </p:nvSpPr>
        <p:spPr>
          <a:xfrm>
            <a:off x="4987951" y="5106367"/>
            <a:ext cx="67816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If a system uniformly samples an analog signal at a rate that exceeds the signal’s highest frequency by at least a factor of two, the original analog signal can be perfectly recovered from the discrete values produced by sampling.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4E646CC-76B7-4504-AAA8-EAE9ADC461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1547" y="2113864"/>
            <a:ext cx="5820044" cy="1770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DB72360-A74A-4CC9-B000-C489DCE276F0}"/>
              </a:ext>
            </a:extLst>
          </p:cNvPr>
          <p:cNvSpPr txBox="1"/>
          <p:nvPr/>
        </p:nvSpPr>
        <p:spPr>
          <a:xfrm>
            <a:off x="6319220" y="3761603"/>
            <a:ext cx="54504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Did you sample the </a:t>
            </a:r>
            <a:r>
              <a:rPr lang="en-US" sz="1600" dirty="0">
                <a:solidFill>
                  <a:srgbClr val="FF0000"/>
                </a:solidFill>
              </a:rPr>
              <a:t>red</a:t>
            </a:r>
            <a:r>
              <a:rPr lang="en-US" sz="1600" dirty="0"/>
              <a:t> curve? Or the </a:t>
            </a:r>
            <a:r>
              <a:rPr lang="en-US" sz="1600" dirty="0">
                <a:solidFill>
                  <a:srgbClr val="0070C0"/>
                </a:solidFill>
              </a:rPr>
              <a:t>blue</a:t>
            </a:r>
            <a:r>
              <a:rPr lang="en-US" sz="1600" dirty="0"/>
              <a:t> curve?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5FCA93B-BF5C-45DE-BC46-08F6F81AAD2F}"/>
              </a:ext>
            </a:extLst>
          </p:cNvPr>
          <p:cNvSpPr txBox="1"/>
          <p:nvPr/>
        </p:nvSpPr>
        <p:spPr>
          <a:xfrm>
            <a:off x="1890097" y="1883003"/>
            <a:ext cx="18167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Aliasing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E8B984F-3504-C56A-6AC0-4D923AD04186}"/>
              </a:ext>
            </a:extLst>
          </p:cNvPr>
          <p:cNvSpPr txBox="1"/>
          <p:nvPr/>
        </p:nvSpPr>
        <p:spPr>
          <a:xfrm>
            <a:off x="422362" y="2417185"/>
            <a:ext cx="443151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frequencies </a:t>
            </a:r>
            <a:r>
              <a:rPr lang="en-US" dirty="0" err="1"/>
              <a:t>fx</a:t>
            </a:r>
            <a:r>
              <a:rPr lang="en-US" dirty="0"/>
              <a:t> and </a:t>
            </a:r>
            <a:r>
              <a:rPr lang="en-US" dirty="0" err="1"/>
              <a:t>nfs</a:t>
            </a:r>
            <a:r>
              <a:rPr lang="en-US" dirty="0"/>
              <a:t> ± </a:t>
            </a:r>
            <a:r>
              <a:rPr lang="en-US" dirty="0" err="1"/>
              <a:t>fx</a:t>
            </a:r>
            <a:r>
              <a:rPr lang="en-US" dirty="0"/>
              <a:t>, n integer, are indistinguishable in the discrete time domain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If aliasing occurs, no signal processing operation downstream of the sampling process can recover the original continuous time signal!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No aliasing if </a:t>
            </a:r>
            <a:r>
              <a:rPr lang="en-US" dirty="0" err="1"/>
              <a:t>f</a:t>
            </a:r>
            <a:r>
              <a:rPr lang="en-US" baseline="-25000" dirty="0" err="1"/>
              <a:t>sample</a:t>
            </a:r>
            <a:r>
              <a:rPr lang="en-US" dirty="0"/>
              <a:t> &gt; 2 f</a:t>
            </a:r>
            <a:r>
              <a:rPr lang="en-US" baseline="-25000" dirty="0"/>
              <a:t>max</a:t>
            </a:r>
            <a:r>
              <a:rPr lang="en-US" dirty="0"/>
              <a:t> where f</a:t>
            </a:r>
            <a:r>
              <a:rPr lang="en-US" baseline="-25000" dirty="0"/>
              <a:t>max</a:t>
            </a:r>
            <a:r>
              <a:rPr lang="en-US" dirty="0"/>
              <a:t> is the maximum frequency in your input signal.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8696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4A31C9-CF8D-4D43-9441-96B2F939E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Sampling &amp; Aliasing in the frequency domain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903B7-3890-44AA-9F10-B50779702FB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HEPIC – Analog-to-Digital Converters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8552EF-B432-4D49-AD2F-98B5CBAED14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2050" name="Picture 2" descr="https://i.stack.imgur.com/eVekP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942" y="1743483"/>
            <a:ext cx="5076825" cy="433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523141" y="1423673"/>
                <a:ext cx="2943370" cy="56752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𝑌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𝑆</m:t>
                              </m:r>
                            </m:sub>
                          </m:sSub>
                        </m:den>
                      </m:f>
                      <m:nary>
                        <m:naryPr>
                          <m:chr m:val="∑"/>
                          <m:limLoc m:val="subSup"/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5"/>
                            </m:r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𝑋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3141" y="1423673"/>
                <a:ext cx="2943370" cy="56752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383E10B8-EEC4-B7FA-4ED8-80239D3873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1914" y="1423673"/>
            <a:ext cx="4843930" cy="163016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2774FFC-E4E5-ED0E-C978-A242A9C204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76767" y="2971161"/>
            <a:ext cx="5574644" cy="181699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85EB78A-9CD3-2490-1830-4EEEFF89A607}"/>
              </a:ext>
            </a:extLst>
          </p:cNvPr>
          <p:cNvSpPr txBox="1"/>
          <p:nvPr/>
        </p:nvSpPr>
        <p:spPr>
          <a:xfrm>
            <a:off x="7015316" y="1073454"/>
            <a:ext cx="35371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What can you do?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DEA0472-70F1-A51D-E688-539D0BCBF13E}"/>
              </a:ext>
            </a:extLst>
          </p:cNvPr>
          <p:cNvSpPr txBox="1"/>
          <p:nvPr/>
        </p:nvSpPr>
        <p:spPr>
          <a:xfrm>
            <a:off x="7751132" y="2848050"/>
            <a:ext cx="51488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Important!</a:t>
            </a:r>
            <a:r>
              <a:rPr lang="en-US" sz="2000" dirty="0"/>
              <a:t> Use </a:t>
            </a:r>
            <a:r>
              <a:rPr lang="en-US" sz="2000" b="1" dirty="0"/>
              <a:t>anti-aliasing filter</a:t>
            </a:r>
            <a:r>
              <a:rPr lang="en-US" sz="2000" dirty="0"/>
              <a:t>!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2C26E8C-7D25-1FBB-8943-B65BFE3C10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95381" y="4788152"/>
            <a:ext cx="6020547" cy="186394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4B3590B-C155-0575-CE59-F5E879875E77}"/>
              </a:ext>
            </a:extLst>
          </p:cNvPr>
          <p:cNvSpPr txBox="1"/>
          <p:nvPr/>
        </p:nvSpPr>
        <p:spPr>
          <a:xfrm>
            <a:off x="9517476" y="6630362"/>
            <a:ext cx="161614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/>
              <a:t>H. </a:t>
            </a:r>
            <a:r>
              <a:rPr lang="en-US" sz="1000" b="1" dirty="0" err="1"/>
              <a:t>Khorramabadi</a:t>
            </a:r>
            <a:r>
              <a:rPr lang="en-US" sz="1000" b="1" dirty="0"/>
              <a:t> (UCB)</a:t>
            </a:r>
          </a:p>
        </p:txBody>
      </p:sp>
    </p:spTree>
    <p:extLst>
      <p:ext uri="{BB962C8B-B14F-4D97-AF65-F5344CB8AC3E}">
        <p14:creationId xmlns:p14="http://schemas.microsoft.com/office/powerpoint/2010/main" val="24976272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4A31C9-CF8D-4D43-9441-96B2F939E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Quantization and Encoding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903B7-3890-44AA-9F10-B50779702FB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HEPIC – Analog-to-Digital Converters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8552EF-B432-4D49-AD2F-98B5CBAED14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B4E0DD5-D20E-4B61-8D01-0195C2912F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8079" y="979713"/>
            <a:ext cx="7349845" cy="2575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5F707F9-F14C-4715-A76E-6316852FC6B0}"/>
                  </a:ext>
                </a:extLst>
              </p:cNvPr>
              <p:cNvSpPr txBox="1"/>
              <p:nvPr/>
            </p:nvSpPr>
            <p:spPr>
              <a:xfrm>
                <a:off x="6167259" y="4387433"/>
                <a:ext cx="5007188" cy="9717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𝑜𝑢𝑡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</m:sSup>
                      <m:f>
                        <m:f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8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𝑖𝑛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8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𝐹𝑆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5F707F9-F14C-4715-A76E-6316852FC6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7259" y="4387433"/>
                <a:ext cx="5007188" cy="971741"/>
              </a:xfrm>
              <a:prstGeom prst="rect">
                <a:avLst/>
              </a:prstGeom>
              <a:blipFill>
                <a:blip r:embed="rId3"/>
                <a:stretch>
                  <a:fillRect b="-38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9FF7D024-019B-4FA7-9D0A-2940CEC1F5BE}"/>
              </a:ext>
            </a:extLst>
          </p:cNvPr>
          <p:cNvSpPr txBox="1"/>
          <p:nvPr/>
        </p:nvSpPr>
        <p:spPr>
          <a:xfrm>
            <a:off x="8670853" y="3633812"/>
            <a:ext cx="101181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/>
              <a:t>Y. Chui (UTD)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7E84D0C-A5F9-457A-BC8F-E7D69E5B4D73}"/>
              </a:ext>
            </a:extLst>
          </p:cNvPr>
          <p:cNvSpPr txBox="1"/>
          <p:nvPr/>
        </p:nvSpPr>
        <p:spPr>
          <a:xfrm>
            <a:off x="573618" y="6000690"/>
            <a:ext cx="108805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Important!</a:t>
            </a:r>
            <a:r>
              <a:rPr lang="en-US" sz="2000" dirty="0"/>
              <a:t> Every ADC has </a:t>
            </a:r>
            <a:r>
              <a:rPr lang="en-US" sz="2000" i="1" dirty="0"/>
              <a:t>three</a:t>
            </a:r>
            <a:r>
              <a:rPr lang="en-US" sz="2000" dirty="0"/>
              <a:t> inputs. The analog input, the reference, and the power supply.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EDC632D-0264-C9BE-C9AC-BBEF96812610}"/>
                  </a:ext>
                </a:extLst>
              </p:cNvPr>
              <p:cNvSpPr txBox="1"/>
              <p:nvPr/>
            </p:nvSpPr>
            <p:spPr>
              <a:xfrm>
                <a:off x="573619" y="3953640"/>
                <a:ext cx="4199355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000" i="1" smtClean="0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:      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𝑛𝑢𝑚𝑏𝑒𝑟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𝑜𝑓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𝑏𝑖𝑡𝑠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EDC632D-0264-C9BE-C9AC-BBEF968126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3619" y="3953640"/>
                <a:ext cx="4199355" cy="400110"/>
              </a:xfrm>
              <a:prstGeom prst="rect">
                <a:avLst/>
              </a:prstGeom>
              <a:blipFill>
                <a:blip r:embed="rId4"/>
                <a:stretch>
                  <a:fillRect b="-18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05DF8B0-E11F-4CAC-17F8-52D38DE4138F}"/>
                  </a:ext>
                </a:extLst>
              </p:cNvPr>
              <p:cNvSpPr txBox="1"/>
              <p:nvPr/>
            </p:nvSpPr>
            <p:spPr>
              <a:xfrm>
                <a:off x="573619" y="4310569"/>
                <a:ext cx="4199355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000" i="1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sz="2000" b="0" i="1" baseline="-25000" smtClean="0">
                          <a:latin typeface="Cambria Math" panose="02040503050406030204" pitchFamily="18" charset="0"/>
                        </a:rPr>
                        <m:t>𝐹𝑆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:  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𝑓𝑢𝑙𝑙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𝑠𝑐𝑎𝑙𝑒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𝑜𝑢𝑡𝑝𝑢𝑡</m:t>
                      </m:r>
                    </m:oMath>
                  </m:oMathPara>
                </a14:m>
                <a:endParaRPr lang="en-US" sz="2000" b="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05DF8B0-E11F-4CAC-17F8-52D38DE413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3619" y="4310569"/>
                <a:ext cx="4199355" cy="400110"/>
              </a:xfrm>
              <a:prstGeom prst="rect">
                <a:avLst/>
              </a:prstGeom>
              <a:blipFill>
                <a:blip r:embed="rId5"/>
                <a:stretch>
                  <a:fillRect b="-151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9636FCF-356A-AE07-5DEC-4CF6E71387D6}"/>
                  </a:ext>
                </a:extLst>
              </p:cNvPr>
              <p:cNvSpPr txBox="1"/>
              <p:nvPr/>
            </p:nvSpPr>
            <p:spPr>
              <a:xfrm>
                <a:off x="573618" y="4715544"/>
                <a:ext cx="480590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2000" i="0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:      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𝑚𝑖𝑛𝑖𝑚𝑢𝑚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𝑟𝑒𝑠𝑜𝑙𝑣𝑎𝑏𝑙𝑒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𝑖𝑛𝑝𝑢𝑡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 →1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𝐿𝑆𝐵</m:t>
                      </m:r>
                    </m:oMath>
                  </m:oMathPara>
                </a14:m>
                <a:endParaRPr lang="en-US" sz="2000" b="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9636FCF-356A-AE07-5DEC-4CF6E71387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3618" y="4715544"/>
                <a:ext cx="4805907" cy="400110"/>
              </a:xfrm>
              <a:prstGeom prst="rect">
                <a:avLst/>
              </a:prstGeom>
              <a:blipFill>
                <a:blip r:embed="rId6"/>
                <a:stretch>
                  <a:fillRect b="-18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2686240-8EF3-D703-7F4C-1BBE36FC9C18}"/>
                  </a:ext>
                </a:extLst>
              </p:cNvPr>
              <p:cNvSpPr txBox="1"/>
              <p:nvPr/>
            </p:nvSpPr>
            <p:spPr>
              <a:xfrm>
                <a:off x="737839" y="5116667"/>
                <a:ext cx="4199355" cy="6665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2000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𝐹𝑆</m:t>
                              </m:r>
                            </m:sub>
                          </m:sSub>
                        </m:num>
                        <m:den>
                          <m:sSup>
                            <m:sSup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p>
                          </m:sSup>
                        </m:den>
                      </m:f>
                      <m:r>
                        <a:rPr lang="en-US" sz="2000" b="0" i="0" smtClean="0">
                          <a:latin typeface="Cambria Math" panose="02040503050406030204" pitchFamily="18" charset="0"/>
                        </a:rPr>
                        <m:t>     </m:t>
                      </m:r>
                      <m:r>
                        <m:rPr>
                          <m:sty m:val="p"/>
                        </m:rPr>
                        <a:rPr lang="en-US" sz="2000" b="0" i="0" smtClean="0">
                          <a:latin typeface="Cambria Math" panose="02040503050406030204" pitchFamily="18" charset="0"/>
                        </a:rPr>
                        <m:t>or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   </m:t>
                      </m:r>
                      <m:r>
                        <a:rPr lang="en-US" sz="20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000" b="0" i="0" smtClean="0">
                          <a:latin typeface="Cambria Math" panose="02040503050406030204" pitchFamily="18" charset="0"/>
                        </a:rPr>
                        <m:t>N</m:t>
                      </m:r>
                      <m:r>
                        <a:rPr lang="en-US" sz="2000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2000" b="0" i="0" smtClean="0">
                          <a:latin typeface="Cambria Math" panose="02040503050406030204" pitchFamily="18" charset="0"/>
                        </a:rPr>
                        <m:t>log</m:t>
                      </m:r>
                      <m:r>
                        <a:rPr lang="en-US" sz="2000" b="0" i="0" baseline="-25000" smtClean="0">
                          <a:latin typeface="Cambria Math" panose="02040503050406030204" pitchFamily="18" charset="0"/>
                        </a:rPr>
                        <m:t>2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𝐹𝑆</m:t>
                              </m:r>
                            </m:sub>
                          </m:sSub>
                        </m:num>
                        <m:den>
                          <m:r>
                            <m:rPr>
                              <m:sty m:val="p"/>
                            </m:rPr>
                            <a:rPr lang="el-GR" sz="2000">
                              <a:latin typeface="Cambria Math" panose="02040503050406030204" pitchFamily="18" charset="0"/>
                            </a:rPr>
                            <m:t>Δ</m:t>
                          </m:r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2686240-8EF3-D703-7F4C-1BBE36FC9C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7839" y="5116667"/>
                <a:ext cx="4199355" cy="666529"/>
              </a:xfrm>
              <a:prstGeom prst="rect">
                <a:avLst/>
              </a:prstGeom>
              <a:blipFill>
                <a:blip r:embed="rId7"/>
                <a:stretch>
                  <a:fillRect b="-37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613655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HEPIC – Analog-to-Digital Converters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7" name="Picture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575442"/>
            <a:ext cx="12192000" cy="314553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35296" y="1137022"/>
            <a:ext cx="912140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/>
              <a:t>ADC Performance metrics</a:t>
            </a:r>
          </a:p>
        </p:txBody>
      </p:sp>
    </p:spTree>
    <p:extLst>
      <p:ext uri="{BB962C8B-B14F-4D97-AF65-F5344CB8AC3E}">
        <p14:creationId xmlns:p14="http://schemas.microsoft.com/office/powerpoint/2010/main" val="5983139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903B7-3890-44AA-9F10-B50779702FB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HEPIC – Analog-to-Digital Converters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8552EF-B432-4D49-AD2F-98B5CBAED14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1482CBA-47C8-4603-9B71-C0D615B6AD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618" y="457200"/>
            <a:ext cx="10972800" cy="548640"/>
          </a:xfrm>
        </p:spPr>
        <p:txBody>
          <a:bodyPr/>
          <a:lstStyle/>
          <a:p>
            <a:r>
              <a:rPr lang="en-US" dirty="0"/>
              <a:t>Key ADC Specifications (there are many others…)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019176" y="3028950"/>
            <a:ext cx="95059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Static: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Linearity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Noise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Offset (Typically don’t care, sometimes you do…)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Gain Error (Typically don’t care)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19176" y="4784585"/>
            <a:ext cx="95059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Dynamic: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Signal-to-Noise-Plus Distortion (SNDR)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Spurious-Free Dynamic Range (SFDR)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Total Harmonic Distortion (THD)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Effective Number of Bits (ENOB)</a:t>
            </a:r>
          </a:p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914400" y="1101586"/>
            <a:ext cx="1139189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Performance Parameters: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Sampling Rate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Resolution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Analog Bandwidth: Different from sampling rate! Can be more or less (e.g. subsampling applications)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Power Dissipation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Die Area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2224" y="2387268"/>
            <a:ext cx="3186006" cy="368401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420474" y="6146229"/>
            <a:ext cx="3809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First commercial ADC. 11b, 50 </a:t>
            </a:r>
            <a:r>
              <a:rPr lang="en-US" dirty="0" err="1"/>
              <a:t>kS</a:t>
            </a:r>
            <a:r>
              <a:rPr lang="en-US" dirty="0"/>
              <a:t>/s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420473" y="6445527"/>
            <a:ext cx="3390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$8500 in 1954 ($96,000 today!)</a:t>
            </a:r>
          </a:p>
        </p:txBody>
      </p:sp>
    </p:spTree>
    <p:extLst>
      <p:ext uri="{BB962C8B-B14F-4D97-AF65-F5344CB8AC3E}">
        <p14:creationId xmlns:p14="http://schemas.microsoft.com/office/powerpoint/2010/main" val="15628856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5D4D3440-A57F-916F-1421-28D093ED81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381" y="2116507"/>
            <a:ext cx="4593115" cy="3998389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903B7-3890-44AA-9F10-B50779702FB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HEPIC – Analog-to-Digital Converters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8552EF-B432-4D49-AD2F-98B5CBAED14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1482CBA-47C8-4603-9B71-C0D615B6AD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618" y="457200"/>
            <a:ext cx="10972800" cy="548640"/>
          </a:xfrm>
        </p:spPr>
        <p:txBody>
          <a:bodyPr/>
          <a:lstStyle/>
          <a:p>
            <a:r>
              <a:rPr lang="en-US" dirty="0"/>
              <a:t>ADC Noise - Quantization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98477" y="1277902"/>
            <a:ext cx="111230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Quantization noise</a:t>
            </a:r>
            <a:r>
              <a:rPr lang="el-GR" b="1" dirty="0"/>
              <a:t> </a:t>
            </a:r>
            <a:r>
              <a:rPr lang="en-US" dirty="0"/>
              <a:t>or quantization error or residue: </a:t>
            </a:r>
            <a:endParaRPr lang="el-GR" dirty="0"/>
          </a:p>
          <a:p>
            <a:r>
              <a:rPr lang="en-US" dirty="0"/>
              <a:t>Difference between ideal output and real digital output</a:t>
            </a:r>
          </a:p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FF7D024-019B-4FA7-9D0A-2940CEC1F5BE}"/>
              </a:ext>
            </a:extLst>
          </p:cNvPr>
          <p:cNvSpPr txBox="1"/>
          <p:nvPr/>
        </p:nvSpPr>
        <p:spPr>
          <a:xfrm>
            <a:off x="4116784" y="6270257"/>
            <a:ext cx="161614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/>
              <a:t>H. </a:t>
            </a:r>
            <a:r>
              <a:rPr lang="en-US" sz="1000" b="1" dirty="0" err="1"/>
              <a:t>Khorramabadi</a:t>
            </a:r>
            <a:r>
              <a:rPr lang="en-US" sz="1000" b="1" dirty="0"/>
              <a:t> (UCB)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8769" y="1960793"/>
            <a:ext cx="4105432" cy="24422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7338060" y="4625000"/>
                <a:ext cx="2456057" cy="5204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𝑒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𝑠𝑡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 −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l-GR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&lt;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l-GR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8060" y="4625000"/>
                <a:ext cx="2456057" cy="520463"/>
              </a:xfrm>
              <a:prstGeom prst="rect">
                <a:avLst/>
              </a:prstGeom>
              <a:blipFill>
                <a:blip r:embed="rId4"/>
                <a:stretch>
                  <a:fillRect l="-513" t="-7143" r="-1026" b="-119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7153948" y="5351031"/>
                <a:ext cx="3034485" cy="66761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pos m:val="top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</m:ba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den>
                      </m:f>
                      <m:nary>
                        <m:nary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el-GR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/2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el-GR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/2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p>
                        <m:e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𝑠𝑡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𝑑𝑡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l-GR" b="0" i="0" smtClean="0"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53948" y="5351031"/>
                <a:ext cx="3034485" cy="667619"/>
              </a:xfrm>
              <a:prstGeom prst="rect">
                <a:avLst/>
              </a:prstGeom>
              <a:blipFill>
                <a:blip r:embed="rId5"/>
                <a:stretch>
                  <a:fillRect l="-417" t="-167925" r="-833" b="-2490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6377940" y="6270257"/>
            <a:ext cx="27558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rms</a:t>
            </a:r>
            <a:r>
              <a:rPr lang="en-US" dirty="0"/>
              <a:t> quantization noise =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9072534" y="6139355"/>
                <a:ext cx="1468928" cy="63113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bar>
                            <m:barPr>
                              <m:pos m:val="top"/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barPr>
                            <m:e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e>
                          </m:bar>
                        </m:e>
                      </m:ra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l-GR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12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72534" y="6139355"/>
                <a:ext cx="1468928" cy="631135"/>
              </a:xfrm>
              <a:prstGeom prst="rect">
                <a:avLst/>
              </a:prstGeom>
              <a:blipFill>
                <a:blip r:embed="rId6"/>
                <a:stretch>
                  <a:fillRect r="-3448" b="-78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371A76D3-7CB4-02E0-0FCA-6F2E4FDBD69D}"/>
              </a:ext>
            </a:extLst>
          </p:cNvPr>
          <p:cNvSpPr txBox="1"/>
          <p:nvPr/>
        </p:nvSpPr>
        <p:spPr>
          <a:xfrm>
            <a:off x="4741226" y="2457580"/>
            <a:ext cx="1650794" cy="830997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Ideal converter (infinite number of bits)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3943860-FD10-951F-0D1D-2BA6801427BD}"/>
              </a:ext>
            </a:extLst>
          </p:cNvPr>
          <p:cNvSpPr txBox="1"/>
          <p:nvPr/>
        </p:nvSpPr>
        <p:spPr>
          <a:xfrm>
            <a:off x="4608574" y="3649701"/>
            <a:ext cx="1650794" cy="83099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Real converter (finite number of bits) 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9CD1264D-0532-289A-B19E-F85F236B26AA}"/>
              </a:ext>
            </a:extLst>
          </p:cNvPr>
          <p:cNvCxnSpPr>
            <a:cxnSpLocks/>
            <a:stCxn id="13" idx="1"/>
          </p:cNvCxnSpPr>
          <p:nvPr/>
        </p:nvCxnSpPr>
        <p:spPr>
          <a:xfrm flipH="1" flipV="1">
            <a:off x="4283430" y="2683610"/>
            <a:ext cx="457796" cy="189469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8FD3B953-C186-35C7-B8EE-F1A822607468}"/>
              </a:ext>
            </a:extLst>
          </p:cNvPr>
          <p:cNvCxnSpPr>
            <a:cxnSpLocks/>
          </p:cNvCxnSpPr>
          <p:nvPr/>
        </p:nvCxnSpPr>
        <p:spPr>
          <a:xfrm flipH="1" flipV="1">
            <a:off x="3657602" y="3649701"/>
            <a:ext cx="969085" cy="41549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80113445-CA8D-A5A2-504E-413137182E5B}"/>
                  </a:ext>
                </a:extLst>
              </p:cNvPr>
              <p:cNvSpPr txBox="1"/>
              <p:nvPr/>
            </p:nvSpPr>
            <p:spPr>
              <a:xfrm>
                <a:off x="6857703" y="1543436"/>
                <a:ext cx="4133247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Error has a max peak-to-peak of </a:t>
                </a:r>
                <a:r>
                  <a:rPr lang="el-GR" dirty="0"/>
                  <a:t> </a:t>
                </a:r>
                <a14:m>
                  <m:oMath xmlns:m="http://schemas.openxmlformats.org/officeDocument/2006/math">
                    <m:r>
                      <a:rPr lang="el-G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f>
                      <m:fPr>
                        <m:type m:val="skw"/>
                        <m:ctrlPr>
                          <a:rPr lang="el-GR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l-GR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</m:num>
                      <m:den>
                        <m:r>
                          <a:rPr lang="el-G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80113445-CA8D-A5A2-504E-413137182E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7703" y="1543436"/>
                <a:ext cx="4133247" cy="646331"/>
              </a:xfrm>
              <a:prstGeom prst="rect">
                <a:avLst/>
              </a:prstGeom>
              <a:blipFill>
                <a:blip r:embed="rId7"/>
                <a:stretch>
                  <a:fillRect l="-1227" t="-63462" r="-1840" b="-557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67B4999B-B97D-C495-AC59-5B33E72B8D71}"/>
                  </a:ext>
                </a:extLst>
              </p:cNvPr>
              <p:cNvSpPr txBox="1"/>
              <p:nvPr/>
            </p:nvSpPr>
            <p:spPr>
              <a:xfrm>
                <a:off x="8195511" y="2286350"/>
                <a:ext cx="431528" cy="49199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l-GR" dirty="0"/>
                  <a:t>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l-GR" b="0" i="0" smtClean="0">
                            <a:latin typeface="Cambria Math" panose="02040503050406030204" pitchFamily="18" charset="0"/>
                          </a:rPr>
                          <m:t>Δ</m:t>
                        </m:r>
                      </m:num>
                      <m:den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67B4999B-B97D-C495-AC59-5B33E72B8D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95511" y="2286350"/>
                <a:ext cx="431528" cy="491994"/>
              </a:xfrm>
              <a:prstGeom prst="rect">
                <a:avLst/>
              </a:prstGeom>
              <a:blipFill>
                <a:blip r:embed="rId8"/>
                <a:stretch>
                  <a:fillRect l="-11429" b="-5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F8669268-B083-E37D-2C72-D548C1B2F766}"/>
                  </a:ext>
                </a:extLst>
              </p:cNvPr>
              <p:cNvSpPr txBox="1"/>
              <p:nvPr/>
            </p:nvSpPr>
            <p:spPr>
              <a:xfrm>
                <a:off x="8708701" y="3314669"/>
                <a:ext cx="373820" cy="49199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l-GR" dirty="0"/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l-GR" b="0" i="0" smtClean="0">
                            <a:latin typeface="Cambria Math" panose="02040503050406030204" pitchFamily="18" charset="0"/>
                          </a:rPr>
                          <m:t>Δ</m:t>
                        </m:r>
                      </m:num>
                      <m:den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F8669268-B083-E37D-2C72-D548C1B2F7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08701" y="3314669"/>
                <a:ext cx="373820" cy="491994"/>
              </a:xfrm>
              <a:prstGeom prst="rect">
                <a:avLst/>
              </a:prstGeom>
              <a:blipFill>
                <a:blip r:embed="rId9"/>
                <a:stretch>
                  <a:fillRect l="-12903" b="-5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E2C5285-40B1-0644-F792-13BE86003C28}"/>
                  </a:ext>
                </a:extLst>
              </p:cNvPr>
              <p:cNvSpPr txBox="1"/>
              <p:nvPr/>
            </p:nvSpPr>
            <p:spPr>
              <a:xfrm>
                <a:off x="7761972" y="3862442"/>
                <a:ext cx="444609" cy="49346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l-GR" dirty="0"/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l-GR" b="0" i="0" smtClean="0">
                            <a:latin typeface="Cambria Math" panose="02040503050406030204" pitchFamily="18" charset="0"/>
                          </a:rPr>
                          <m:t>Δ</m:t>
                        </m:r>
                      </m:num>
                      <m:den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den>
                    </m:f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E2C5285-40B1-0644-F792-13BE86003C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61972" y="3862442"/>
                <a:ext cx="444609" cy="493468"/>
              </a:xfrm>
              <a:prstGeom prst="rect">
                <a:avLst/>
              </a:prstGeom>
              <a:blipFill>
                <a:blip r:embed="rId10"/>
                <a:stretch>
                  <a:fillRect l="-11111" b="-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3D0895C0-138F-5753-78D7-D1A5A5B1C85B}"/>
                  </a:ext>
                </a:extLst>
              </p:cNvPr>
              <p:cNvSpPr txBox="1"/>
              <p:nvPr/>
            </p:nvSpPr>
            <p:spPr>
              <a:xfrm>
                <a:off x="9052438" y="3864970"/>
                <a:ext cx="502317" cy="49346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l-GR" b="0" i="0" smtClean="0">
                            <a:latin typeface="Cambria Math" panose="02040503050406030204" pitchFamily="18" charset="0"/>
                          </a:rPr>
                          <m:t>Δ</m:t>
                        </m:r>
                      </m:num>
                      <m:den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den>
                    </m:f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3D0895C0-138F-5753-78D7-D1A5A5B1C8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52438" y="3864970"/>
                <a:ext cx="502317" cy="493468"/>
              </a:xfrm>
              <a:prstGeom prst="rect">
                <a:avLst/>
              </a:prstGeom>
              <a:blipFill>
                <a:blip r:embed="rId11"/>
                <a:stretch>
                  <a:fillRect l="-9756" b="-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98476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903B7-3890-44AA-9F10-B50779702FB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HEPIC – Analog-to-Digital Converters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8552EF-B432-4D49-AD2F-98B5CBAED14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1482CBA-47C8-4603-9B71-C0D615B6AD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618" y="457200"/>
            <a:ext cx="10972800" cy="548640"/>
          </a:xfrm>
        </p:spPr>
        <p:txBody>
          <a:bodyPr/>
          <a:lstStyle/>
          <a:p>
            <a:r>
              <a:rPr lang="en-US" dirty="0"/>
              <a:t>ADC Noise - Thermal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95300" y="994796"/>
            <a:ext cx="109824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  <a:p>
            <a:r>
              <a:rPr lang="en-US" b="1" dirty="0"/>
              <a:t>Thermal noise </a:t>
            </a:r>
            <a:r>
              <a:rPr lang="en-US" dirty="0"/>
              <a:t>generated by resistances in the circuit (rms level determined by capacitors when sampled)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1053" y="1975381"/>
            <a:ext cx="4715978" cy="210236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2996584" y="4302646"/>
                <a:ext cx="5681812" cy="6709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pos m:val="top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sSubSup>
                            <m:sSubSup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ba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𝑘𝑇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𝑂𝑁</m:t>
                              </m:r>
                            </m:sub>
                          </m:sSub>
                        </m:e>
                      </m:d>
                      <m:nary>
                        <m:nary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1+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𝜋</m:t>
                                      </m:r>
                                      <m:sSub>
                                        <m:sSub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𝑓𝑅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𝑂𝑁</m:t>
                                          </m:r>
                                        </m:sub>
                                      </m:s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𝐶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𝑑𝑓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𝑘𝑇𝑅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𝑂𝑁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𝑂𝑁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den>
                          </m:f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𝑘𝑇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den>
                          </m:f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6584" y="4302646"/>
                <a:ext cx="5681812" cy="67095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3676" y="1961382"/>
            <a:ext cx="5801276" cy="211636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67337" y="5278175"/>
            <a:ext cx="10952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Thermal noise depends on sampling capacitance. Fundamental tradeoff between noise, speed, and power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4596187" y="5765218"/>
                <a:ext cx="2927661" cy="656013"/>
              </a:xfrm>
              <a:prstGeom prst="rect">
                <a:avLst/>
              </a:prstGeom>
              <a:noFill/>
              <a:ln>
                <a:solidFill>
                  <a:srgbClr val="63666A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Total </a:t>
                </a:r>
                <a:r>
                  <a:rPr lang="en-US" dirty="0" err="1"/>
                  <a:t>rms</a:t>
                </a:r>
                <a:r>
                  <a:rPr lang="en-US" dirty="0"/>
                  <a:t> noise =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bar>
                          <m:barPr>
                            <m:pos m:val="top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barPr>
                          <m:e>
                            <m:sSubSup>
                              <m:sSubSupPr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sub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e>
                        </m:ba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bar>
                          <m:barPr>
                            <m:pos m:val="top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barPr>
                          <m:e>
                            <m:sSubSup>
                              <m:sSub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sub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e>
                        </m:bar>
                      </m:e>
                    </m:ra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6187" y="5765218"/>
                <a:ext cx="2927661" cy="656013"/>
              </a:xfrm>
              <a:prstGeom prst="rect">
                <a:avLst/>
              </a:prstGeom>
              <a:blipFill>
                <a:blip r:embed="rId5"/>
                <a:stretch>
                  <a:fillRect l="-1293"/>
                </a:stretch>
              </a:blipFill>
              <a:ln>
                <a:solidFill>
                  <a:srgbClr val="63666A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996437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903B7-3890-44AA-9F10-B50779702FB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HEPIC – Analog-to-Digital Converters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8552EF-B432-4D49-AD2F-98B5CBAED14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1482CBA-47C8-4603-9B71-C0D615B6AD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618" y="457200"/>
            <a:ext cx="10972800" cy="548640"/>
          </a:xfrm>
        </p:spPr>
        <p:txBody>
          <a:bodyPr/>
          <a:lstStyle/>
          <a:p>
            <a:r>
              <a:rPr lang="en-US" dirty="0"/>
              <a:t>ADC Static Linearity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95300" y="965921"/>
            <a:ext cx="973862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Often a key specification, and defines the accuracy of the ADC (as opposed to raw resolution)</a:t>
            </a:r>
          </a:p>
          <a:p>
            <a:endParaRPr lang="en-US" dirty="0"/>
          </a:p>
          <a:p>
            <a:r>
              <a:rPr lang="en-US" dirty="0"/>
              <a:t>Two main static linearity measurements: </a:t>
            </a:r>
            <a:r>
              <a:rPr lang="en-US" b="1" dirty="0"/>
              <a:t>Differential Nonlinearity </a:t>
            </a:r>
            <a:r>
              <a:rPr lang="en-US" dirty="0"/>
              <a:t>and </a:t>
            </a:r>
            <a:r>
              <a:rPr lang="en-US" b="1" dirty="0"/>
              <a:t>Integral Nonlinearity</a:t>
            </a:r>
          </a:p>
          <a:p>
            <a:endParaRPr lang="en-US" dirty="0"/>
          </a:p>
          <a:p>
            <a:r>
              <a:rPr lang="en-US" dirty="0"/>
              <a:t>Simpler in practice than they seem.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1396004" y="5842651"/>
                <a:ext cx="3215880" cy="61997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𝐷𝑁𝐿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𝑖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𝑏𝑖𝑛𝑤𝑖𝑑𝑡h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𝑖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)−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𝐿𝑆𝐵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𝐿𝑆𝐵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6004" y="5842651"/>
                <a:ext cx="3215880" cy="619978"/>
              </a:xfrm>
              <a:prstGeom prst="rect">
                <a:avLst/>
              </a:prstGeom>
              <a:blipFill>
                <a:blip r:embed="rId2"/>
                <a:stretch>
                  <a:fillRect b="-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/>
              <p:cNvSpPr/>
              <p:nvPr/>
            </p:nvSpPr>
            <p:spPr>
              <a:xfrm>
                <a:off x="8790953" y="5712102"/>
                <a:ext cx="2414892" cy="8810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𝐼𝑁𝐿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𝑖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 </m:t>
                      </m:r>
                      <m:nary>
                        <m:naryPr>
                          <m:chr m:val="∑"/>
                          <m:limLoc m:val="undOvr"/>
                          <m:ctrlP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naryPr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𝑛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−1</m:t>
                          </m:r>
                        </m:sup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𝐷𝑁𝐿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𝑛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90953" y="5712102"/>
                <a:ext cx="2414892" cy="881075"/>
              </a:xfrm>
              <a:prstGeom prst="rect">
                <a:avLst/>
              </a:prstGeom>
              <a:blipFill>
                <a:blip r:embed="rId3"/>
                <a:stretch>
                  <a:fillRect t="-91549" b="-1450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Pictur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3165" y="2399898"/>
            <a:ext cx="4041558" cy="297332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7AF83A3-0D83-DA02-3F9C-3A0C87FE7A24}"/>
              </a:ext>
            </a:extLst>
          </p:cNvPr>
          <p:cNvSpPr txBox="1"/>
          <p:nvPr/>
        </p:nvSpPr>
        <p:spPr>
          <a:xfrm>
            <a:off x="1172322" y="5473319"/>
            <a:ext cx="38524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DNL: deviation of code width from </a:t>
            </a:r>
            <a:r>
              <a:rPr lang="el-GR" dirty="0"/>
              <a:t>Δ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4547522" y="3415489"/>
                <a:ext cx="1930131" cy="81483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15000"/>
                  </a:lnSpc>
                  <a:spcAft>
                    <a:spcPts val="10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𝐿𝑆𝐵</m:t>
                      </m:r>
                      <m:r>
                        <a:rPr lang="el-GR" b="0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l-GR" b="0" i="0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Δ</m:t>
                      </m:r>
                      <m:r>
                        <a:rPr lang="en-US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𝐹𝑆</m:t>
                              </m:r>
                            </m:sub>
                          </m:sSub>
                        </m:num>
                        <m:den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𝑁</m:t>
                              </m:r>
                            </m:sup>
                          </m:sSup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dirty="0"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47522" y="3415489"/>
                <a:ext cx="1930131" cy="81483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E4A9452D-1FB8-7594-E577-1BEF5A654709}"/>
              </a:ext>
            </a:extLst>
          </p:cNvPr>
          <p:cNvSpPr txBox="1"/>
          <p:nvPr/>
        </p:nvSpPr>
        <p:spPr>
          <a:xfrm>
            <a:off x="6060018" y="5467834"/>
            <a:ext cx="5647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Ι</a:t>
            </a:r>
            <a:r>
              <a:rPr lang="en-US" dirty="0"/>
              <a:t>NL: deviation of code transition from its ideal location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203C869-2F9E-69BD-10DF-3EE0CE75F8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77164" y="2094165"/>
            <a:ext cx="2464846" cy="327905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BB35C473-96F3-52A1-836C-0630BD9D03D3}"/>
                  </a:ext>
                </a:extLst>
              </p:cNvPr>
              <p:cNvSpPr/>
              <p:nvPr/>
            </p:nvSpPr>
            <p:spPr>
              <a:xfrm>
                <a:off x="5780627" y="5806319"/>
                <a:ext cx="3053079" cy="62991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𝐼𝑁𝐿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𝑖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𝑇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𝑖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𝑇𝑖𝑑𝑒𝑎</m:t>
                          </m:r>
                          <m:r>
                            <a:rPr lang="en-US" b="0" i="1" baseline="-2500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𝑙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𝐿𝑆𝐵</m:t>
                          </m:r>
                          <m:r>
                            <a:rPr lang="en-US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</m:den>
                      </m:f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⟹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BB35C473-96F3-52A1-836C-0630BD9D03D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80627" y="5806319"/>
                <a:ext cx="3053079" cy="629916"/>
              </a:xfrm>
              <a:prstGeom prst="rect">
                <a:avLst/>
              </a:prstGeom>
              <a:blipFill>
                <a:blip r:embed="rId7"/>
                <a:stretch>
                  <a:fillRect b="-176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460906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3A2F676-378B-ADB3-45E4-B4FB23698B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6412" y="2018082"/>
            <a:ext cx="2565840" cy="238369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37379" y="2173436"/>
            <a:ext cx="11597139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General approach: </a:t>
            </a:r>
          </a:p>
          <a:p>
            <a:r>
              <a:rPr lang="en-US" dirty="0"/>
              <a:t>1. Apply test signal with known probability density function (PDF)</a:t>
            </a:r>
          </a:p>
          <a:p>
            <a:r>
              <a:rPr lang="en-US" dirty="0"/>
              <a:t>2. Create histogram of measured ADC codes</a:t>
            </a:r>
          </a:p>
          <a:p>
            <a:r>
              <a:rPr lang="en-US" dirty="0"/>
              <a:t>3. Map measured probability mass function to expected PDF</a:t>
            </a:r>
          </a:p>
          <a:p>
            <a:r>
              <a:rPr lang="en-US" dirty="0"/>
              <a:t>4. Interpret per-code deviations as DNL and sum DNL to get INL</a:t>
            </a:r>
          </a:p>
          <a:p>
            <a:endParaRPr lang="en-US" dirty="0"/>
          </a:p>
          <a:p>
            <a:r>
              <a:rPr lang="en-US" dirty="0"/>
              <a:t>Example:</a:t>
            </a:r>
          </a:p>
          <a:p>
            <a:r>
              <a:rPr lang="en-US" b="1" dirty="0"/>
              <a:t>Ramp Based Testing</a:t>
            </a:r>
            <a:r>
              <a:rPr lang="en-US" dirty="0"/>
              <a:t>: Apply a ramp to ADC input. PDF is uniform (simple!)</a:t>
            </a:r>
          </a:p>
          <a:p>
            <a:r>
              <a:rPr lang="en-US" dirty="0"/>
              <a:t>DNL for each code is simply count for that code minus average count (simple!)</a:t>
            </a:r>
          </a:p>
          <a:p>
            <a:r>
              <a:rPr lang="en-US" dirty="0"/>
              <a:t>Don’t need many codes - for 0.01 LSB resolution </a:t>
            </a:r>
            <a:r>
              <a:rPr lang="en-US" dirty="0">
                <a:sym typeface="Wingdings" panose="05000000000000000000" pitchFamily="2" charset="2"/>
              </a:rPr>
              <a:t> 100 samples/code</a:t>
            </a:r>
          </a:p>
          <a:p>
            <a:r>
              <a:rPr lang="en-US" dirty="0">
                <a:sym typeface="Wingdings" panose="05000000000000000000" pitchFamily="2" charset="2"/>
              </a:rPr>
              <a:t>				          - for N bit ADC 			 2</a:t>
            </a:r>
            <a:r>
              <a:rPr lang="en-US" baseline="30000" dirty="0">
                <a:sym typeface="Wingdings" panose="05000000000000000000" pitchFamily="2" charset="2"/>
              </a:rPr>
              <a:t>N</a:t>
            </a:r>
            <a:r>
              <a:rPr lang="en-US" dirty="0">
                <a:sym typeface="Wingdings" panose="05000000000000000000" pitchFamily="2" charset="2"/>
              </a:rPr>
              <a:t>*100 total samples</a:t>
            </a:r>
          </a:p>
          <a:p>
            <a:r>
              <a:rPr lang="en-US" dirty="0">
                <a:sym typeface="Wingdings" panose="05000000000000000000" pitchFamily="2" charset="2"/>
              </a:rPr>
              <a:t>Create histogram – remove over-range bins – calculate average count/bin and normalize </a:t>
            </a:r>
            <a:endParaRPr lang="en-US" dirty="0"/>
          </a:p>
          <a:p>
            <a:endParaRPr lang="en-US" dirty="0"/>
          </a:p>
          <a:p>
            <a:r>
              <a:rPr lang="en-US" dirty="0"/>
              <a:t>Catch: difficult to generate a linear ramp, and typically you want your test signal to be 10X more linear than ADC. Most commercial ramp generators are linear to only 8-10 bits.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903B7-3890-44AA-9F10-B50779702FB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HEPIC – Analog-to-Digital Converters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8552EF-B432-4D49-AD2F-98B5CBAED14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1482CBA-47C8-4603-9B71-C0D615B6AD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618" y="457200"/>
            <a:ext cx="10972800" cy="548640"/>
          </a:xfrm>
        </p:spPr>
        <p:txBody>
          <a:bodyPr/>
          <a:lstStyle/>
          <a:p>
            <a:r>
              <a:rPr lang="en-US" dirty="0"/>
              <a:t>Testing ADC Static Linearity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15065" y="1235428"/>
            <a:ext cx="635302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Knowing how to test an ADC is critical, because it:</a:t>
            </a:r>
          </a:p>
          <a:p>
            <a:r>
              <a:rPr lang="en-US" dirty="0"/>
              <a:t>	1. informs your design choices</a:t>
            </a:r>
          </a:p>
          <a:p>
            <a:r>
              <a:rPr lang="en-US" dirty="0"/>
              <a:t>	2. testing techniques can often be adapted to simulation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763849F-78CC-005B-0150-FF0719CDD1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8440" y="312097"/>
            <a:ext cx="4066181" cy="185445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028CDF1-200F-3A09-6FB0-034EEABCBD3A}"/>
              </a:ext>
            </a:extLst>
          </p:cNvPr>
          <p:cNvSpPr txBox="1"/>
          <p:nvPr/>
        </p:nvSpPr>
        <p:spPr>
          <a:xfrm>
            <a:off x="10314685" y="98642"/>
            <a:ext cx="161614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/>
              <a:t>H. </a:t>
            </a:r>
            <a:r>
              <a:rPr lang="en-US" sz="1000" b="1" dirty="0" err="1"/>
              <a:t>Khorramabadi</a:t>
            </a:r>
            <a:r>
              <a:rPr lang="en-US" sz="1000" b="1" dirty="0"/>
              <a:t> (UCB)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8F1BF19-BF74-0F65-74E6-DD2317EBD5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53159" y="2057670"/>
            <a:ext cx="1827868" cy="187087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4B5D044-EC27-B5D6-8BE6-9C85522CE6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13218" y="3931851"/>
            <a:ext cx="1959626" cy="188888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514AE4F-BE67-1BBD-0A3B-A35B3F3E3984}"/>
              </a:ext>
            </a:extLst>
          </p:cNvPr>
          <p:cNvSpPr txBox="1"/>
          <p:nvPr/>
        </p:nvSpPr>
        <p:spPr>
          <a:xfrm>
            <a:off x="10830843" y="2181226"/>
            <a:ext cx="7457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/>
              <a:t>Raw </a:t>
            </a:r>
          </a:p>
          <a:p>
            <a:pPr algn="ctr"/>
            <a:r>
              <a:rPr lang="en-US" sz="1000" dirty="0"/>
              <a:t>histogram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4F0606F-6B84-C0B8-53BD-9A458444A322}"/>
              </a:ext>
            </a:extLst>
          </p:cNvPr>
          <p:cNvSpPr txBox="1"/>
          <p:nvPr/>
        </p:nvSpPr>
        <p:spPr>
          <a:xfrm>
            <a:off x="11026065" y="4028502"/>
            <a:ext cx="8675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/>
              <a:t>Normalized </a:t>
            </a:r>
          </a:p>
          <a:p>
            <a:pPr algn="ctr"/>
            <a:r>
              <a:rPr lang="en-US" sz="1000" dirty="0"/>
              <a:t>histogram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282E6FBA-EA49-4FDE-5EBE-C242F186D059}"/>
              </a:ext>
            </a:extLst>
          </p:cNvPr>
          <p:cNvCxnSpPr/>
          <p:nvPr/>
        </p:nvCxnSpPr>
        <p:spPr>
          <a:xfrm>
            <a:off x="9224387" y="5375868"/>
            <a:ext cx="928772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82205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4A31C9-CF8D-4D43-9441-96B2F939E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Lawrence Berkeley National Laboratory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903B7-3890-44AA-9F10-B50779702FB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HEPIC – Analog-to-Digital Converters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8552EF-B432-4D49-AD2F-98B5CBAED14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2</a:t>
            </a:fld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20B138E-7C3F-4AC2-8172-5595FB8CE02B}"/>
              </a:ext>
            </a:extLst>
          </p:cNvPr>
          <p:cNvGrpSpPr/>
          <p:nvPr/>
        </p:nvGrpSpPr>
        <p:grpSpPr>
          <a:xfrm>
            <a:off x="283251" y="1940636"/>
            <a:ext cx="5800733" cy="2110706"/>
            <a:chOff x="139849" y="1939028"/>
            <a:chExt cx="5800733" cy="211070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B43B042-C193-4E4C-BB84-CB24CE40167C}"/>
                </a:ext>
              </a:extLst>
            </p:cNvPr>
            <p:cNvSpPr/>
            <p:nvPr/>
          </p:nvSpPr>
          <p:spPr>
            <a:xfrm>
              <a:off x="4035582" y="1975873"/>
              <a:ext cx="1905000" cy="1905000"/>
            </a:xfrm>
            <a:prstGeom prst="rect">
              <a:avLst/>
            </a:prstGeom>
            <a:ln>
              <a:noFill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9F12BA7-55BC-475B-BDE1-01D97AF1A043}"/>
                </a:ext>
              </a:extLst>
            </p:cNvPr>
            <p:cNvSpPr txBox="1"/>
            <p:nvPr/>
          </p:nvSpPr>
          <p:spPr>
            <a:xfrm>
              <a:off x="139849" y="1939028"/>
              <a:ext cx="3774605" cy="21107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000" b="1" dirty="0">
                  <a:solidFill>
                    <a:schemeClr val="accent1"/>
                  </a:solidFill>
                </a:rPr>
                <a:t>MOST DIVERSE </a:t>
              </a:r>
            </a:p>
            <a:p>
              <a:pPr algn="r"/>
              <a:r>
                <a:rPr lang="en-US" sz="2000" b="1" dirty="0">
                  <a:solidFill>
                    <a:schemeClr val="accent1"/>
                  </a:solidFill>
                </a:rPr>
                <a:t>US NATIONAL LABORATORY</a:t>
              </a:r>
            </a:p>
            <a:p>
              <a:pPr algn="r">
                <a:lnSpc>
                  <a:spcPts val="2120"/>
                </a:lnSpc>
                <a:spcBef>
                  <a:spcPts val="600"/>
                </a:spcBef>
              </a:pPr>
              <a:r>
                <a:rPr lang="en-US" sz="1600" u="sng" dirty="0">
                  <a:solidFill>
                    <a:srgbClr val="00B050"/>
                  </a:solidFill>
                </a:rPr>
                <a:t>Key Strengths</a:t>
              </a:r>
            </a:p>
            <a:p>
              <a:pPr algn="r">
                <a:lnSpc>
                  <a:spcPts val="2120"/>
                </a:lnSpc>
              </a:pPr>
              <a:r>
                <a:rPr lang="en-US" sz="1600" dirty="0">
                  <a:solidFill>
                    <a:srgbClr val="00B050"/>
                  </a:solidFill>
                </a:rPr>
                <a:t>Physical Sciences, Computing, Biosciences, Earth and Energy Sciences, Materials, and Nanotechnology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708A643-BA39-48A6-B5C2-D8AF53BC723C}"/>
              </a:ext>
            </a:extLst>
          </p:cNvPr>
          <p:cNvGrpSpPr/>
          <p:nvPr/>
        </p:nvGrpSpPr>
        <p:grpSpPr>
          <a:xfrm>
            <a:off x="0" y="3999841"/>
            <a:ext cx="6083983" cy="2015936"/>
            <a:chOff x="-143402" y="3998233"/>
            <a:chExt cx="6083983" cy="2015936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3546DA4-715B-42A3-AA38-26547E3BE641}"/>
                </a:ext>
              </a:extLst>
            </p:cNvPr>
            <p:cNvSpPr/>
            <p:nvPr/>
          </p:nvSpPr>
          <p:spPr>
            <a:xfrm>
              <a:off x="4035582" y="4041920"/>
              <a:ext cx="1904999" cy="1904999"/>
            </a:xfrm>
            <a:prstGeom prst="rect">
              <a:avLst/>
            </a:prstGeom>
            <a:ln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D52D469-B699-4549-9C93-FF27D227D8C0}"/>
                </a:ext>
              </a:extLst>
            </p:cNvPr>
            <p:cNvSpPr txBox="1"/>
            <p:nvPr/>
          </p:nvSpPr>
          <p:spPr>
            <a:xfrm>
              <a:off x="-143402" y="3998233"/>
              <a:ext cx="4162775" cy="201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buClr>
                  <a:schemeClr val="accent4"/>
                </a:buClr>
              </a:pPr>
              <a:r>
                <a:rPr lang="en-US" sz="2400" b="1" dirty="0">
                  <a:solidFill>
                    <a:schemeClr val="accent1"/>
                  </a:solidFill>
                </a:rPr>
                <a:t>NATIONAL </a:t>
              </a:r>
            </a:p>
            <a:p>
              <a:pPr algn="r">
                <a:buClr>
                  <a:schemeClr val="accent4"/>
                </a:buClr>
              </a:pPr>
              <a:r>
                <a:rPr lang="en-US" sz="2400" b="1" dirty="0">
                  <a:solidFill>
                    <a:schemeClr val="accent1"/>
                  </a:solidFill>
                </a:rPr>
                <a:t>USER FACILITIES</a:t>
              </a:r>
            </a:p>
            <a:p>
              <a:pPr marL="180975" indent="-180975" algn="r">
                <a:spcBef>
                  <a:spcPts val="600"/>
                </a:spcBef>
                <a:buClr>
                  <a:schemeClr val="accent4"/>
                </a:buClr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rgbClr val="00B050"/>
                  </a:solidFill>
                </a:rPr>
                <a:t>Advanced Light Source</a:t>
              </a:r>
            </a:p>
            <a:p>
              <a:pPr marL="180975" indent="-180975" algn="r">
                <a:buClr>
                  <a:schemeClr val="accent4"/>
                </a:buClr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rgbClr val="00B050"/>
                  </a:solidFill>
                </a:rPr>
                <a:t>National Energy Research Scientific Computing Center</a:t>
              </a:r>
            </a:p>
            <a:p>
              <a:pPr marL="180975" indent="-180975" algn="r">
                <a:buClr>
                  <a:schemeClr val="accent4"/>
                </a:buClr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rgbClr val="00B050"/>
                  </a:solidFill>
                </a:rPr>
                <a:t>Energy Sciences Network</a:t>
              </a:r>
            </a:p>
            <a:p>
              <a:pPr marL="180975" indent="-180975" algn="r">
                <a:buClr>
                  <a:schemeClr val="accent4"/>
                </a:buClr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rgbClr val="00B050"/>
                  </a:solidFill>
                </a:rPr>
                <a:t>Joint Genome Institute</a:t>
              </a:r>
            </a:p>
            <a:p>
              <a:pPr marL="180975" indent="-180975" algn="r">
                <a:buClr>
                  <a:schemeClr val="accent4"/>
                </a:buClr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rgbClr val="00B050"/>
                  </a:solidFill>
                </a:rPr>
                <a:t>Molecular Foundry (including National Center for Electron Microscopy)</a:t>
              </a:r>
            </a:p>
          </p:txBody>
        </p:sp>
        <p:pic>
          <p:nvPicPr>
            <p:cNvPr id="14" name="Graphic 13" descr="Upward trend">
              <a:extLst>
                <a:ext uri="{FF2B5EF4-FFF2-40B4-BE49-F238E27FC236}">
                  <a16:creationId xmlns:a16="http://schemas.microsoft.com/office/drawing/2014/main" id="{D44C0EDA-1C90-4ECC-B8B8-6BEE6B496A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302281" y="4288983"/>
              <a:ext cx="1371600" cy="1371600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838806B-79EB-416D-8CB2-48AC96ABF08A}"/>
              </a:ext>
            </a:extLst>
          </p:cNvPr>
          <p:cNvGrpSpPr/>
          <p:nvPr/>
        </p:nvGrpSpPr>
        <p:grpSpPr>
          <a:xfrm>
            <a:off x="6236382" y="3976055"/>
            <a:ext cx="5583947" cy="1972471"/>
            <a:chOff x="6092980" y="3974447"/>
            <a:chExt cx="5583947" cy="1972471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13A98E5-33D6-48E6-AC27-4D2F15455183}"/>
                </a:ext>
              </a:extLst>
            </p:cNvPr>
            <p:cNvSpPr/>
            <p:nvPr/>
          </p:nvSpPr>
          <p:spPr>
            <a:xfrm>
              <a:off x="6092980" y="4041920"/>
              <a:ext cx="1904998" cy="1904998"/>
            </a:xfrm>
            <a:prstGeom prst="rect">
              <a:avLst/>
            </a:prstGeom>
            <a:ln>
              <a:noFill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1E35C54-7B7A-4347-804F-89FABFDCB970}"/>
                </a:ext>
              </a:extLst>
            </p:cNvPr>
            <p:cNvSpPr txBox="1"/>
            <p:nvPr/>
          </p:nvSpPr>
          <p:spPr>
            <a:xfrm>
              <a:off x="8107749" y="3974447"/>
              <a:ext cx="3569178" cy="17875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dirty="0">
                  <a:solidFill>
                    <a:schemeClr val="accent1"/>
                  </a:solidFill>
                </a:rPr>
                <a:t>16</a:t>
              </a:r>
              <a:r>
                <a:rPr lang="en-US" sz="2400" b="1" dirty="0">
                  <a:solidFill>
                    <a:schemeClr val="accent1"/>
                  </a:solidFill>
                </a:rPr>
                <a:t> </a:t>
              </a:r>
            </a:p>
            <a:p>
              <a:r>
                <a:rPr lang="en-US" sz="2400" b="1" dirty="0">
                  <a:solidFill>
                    <a:schemeClr val="accent1"/>
                  </a:solidFill>
                </a:rPr>
                <a:t>NOBEL PRIZES</a:t>
              </a:r>
            </a:p>
            <a:p>
              <a:pPr>
                <a:lnSpc>
                  <a:spcPts val="2120"/>
                </a:lnSpc>
                <a:spcBef>
                  <a:spcPts val="600"/>
                </a:spcBef>
              </a:pPr>
              <a:r>
                <a:rPr lang="en-US" sz="1600" dirty="0">
                  <a:solidFill>
                    <a:srgbClr val="00B050"/>
                  </a:solidFill>
                </a:rPr>
                <a:t>Most recent: 2022 Nobel Prize in Chemistry (Carolyn </a:t>
              </a:r>
              <a:r>
                <a:rPr lang="en-US" sz="1600" dirty="0" err="1">
                  <a:solidFill>
                    <a:srgbClr val="00B050"/>
                  </a:solidFill>
                </a:rPr>
                <a:t>Bertozzi</a:t>
              </a:r>
              <a:r>
                <a:rPr lang="en-US" sz="1600" dirty="0">
                  <a:solidFill>
                    <a:srgbClr val="00B050"/>
                  </a:solidFill>
                </a:rPr>
                <a:t>) and Physics (John </a:t>
              </a:r>
              <a:r>
                <a:rPr lang="en-US" sz="1600" dirty="0" err="1">
                  <a:solidFill>
                    <a:srgbClr val="00B050"/>
                  </a:solidFill>
                </a:rPr>
                <a:t>Clauser</a:t>
              </a:r>
              <a:r>
                <a:rPr lang="en-US" sz="1600" dirty="0">
                  <a:solidFill>
                    <a:srgbClr val="00B050"/>
                  </a:solidFill>
                </a:rPr>
                <a:t>)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22F8F9B-4588-4191-9B06-8AD611459424}"/>
              </a:ext>
            </a:extLst>
          </p:cNvPr>
          <p:cNvGrpSpPr/>
          <p:nvPr/>
        </p:nvGrpSpPr>
        <p:grpSpPr>
          <a:xfrm>
            <a:off x="6239402" y="1901252"/>
            <a:ext cx="5669348" cy="1981228"/>
            <a:chOff x="6096000" y="1884653"/>
            <a:chExt cx="5669348" cy="1988127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C9A30FE-867F-4CE2-985D-FD7FBFCA8326}"/>
                </a:ext>
              </a:extLst>
            </p:cNvPr>
            <p:cNvSpPr/>
            <p:nvPr/>
          </p:nvSpPr>
          <p:spPr>
            <a:xfrm>
              <a:off x="6096000" y="1961147"/>
              <a:ext cx="1904999" cy="1911633"/>
            </a:xfrm>
            <a:prstGeom prst="rect">
              <a:avLst/>
            </a:prstGeom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313C5CD-3814-4CDD-AD3D-DB62A6DDCD2C}"/>
                </a:ext>
              </a:extLst>
            </p:cNvPr>
            <p:cNvSpPr txBox="1"/>
            <p:nvPr/>
          </p:nvSpPr>
          <p:spPr>
            <a:xfrm>
              <a:off x="8107749" y="1884653"/>
              <a:ext cx="3657599" cy="17888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chemeClr val="accent1"/>
                  </a:solidFill>
                </a:rPr>
                <a:t>EXCELLENCE </a:t>
              </a:r>
            </a:p>
            <a:p>
              <a:r>
                <a:rPr lang="en-US" sz="2200" b="1" dirty="0">
                  <a:solidFill>
                    <a:schemeClr val="accent1"/>
                  </a:solidFill>
                </a:rPr>
                <a:t>&amp; DIVERSITY</a:t>
              </a:r>
            </a:p>
            <a:p>
              <a:pPr>
                <a:spcBef>
                  <a:spcPts val="600"/>
                </a:spcBef>
              </a:pPr>
              <a:r>
                <a:rPr lang="en-US" sz="1600" dirty="0">
                  <a:solidFill>
                    <a:srgbClr val="00B050"/>
                  </a:solidFill>
                </a:rPr>
                <a:t>3500 employees</a:t>
              </a:r>
            </a:p>
            <a:p>
              <a:pPr>
                <a:lnSpc>
                  <a:spcPct val="150000"/>
                </a:lnSpc>
              </a:pPr>
              <a:r>
                <a:rPr lang="en-US" sz="1600" dirty="0">
                  <a:solidFill>
                    <a:srgbClr val="00B050"/>
                  </a:solidFill>
                </a:rPr>
                <a:t>1000 students</a:t>
              </a:r>
            </a:p>
            <a:p>
              <a:pPr>
                <a:lnSpc>
                  <a:spcPct val="150000"/>
                </a:lnSpc>
              </a:pPr>
              <a:r>
                <a:rPr lang="en-US" sz="1600" dirty="0">
                  <a:solidFill>
                    <a:srgbClr val="00B050"/>
                  </a:solidFill>
                </a:rPr>
                <a:t>1750 visiting researchers</a:t>
              </a: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B4A48173-DD38-4B52-B32E-385A492B52E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2546" y="4137089"/>
            <a:ext cx="1717874" cy="171787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EB85C4B-1916-40FD-A2DA-43C4AA59DC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0681" y="4167365"/>
            <a:ext cx="1684272" cy="165732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77E7F56-0521-4AC8-B4F8-DB71B0A4AFDA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3789" y="2195453"/>
            <a:ext cx="1836316" cy="146905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400D179-D0B3-4BEB-9949-BBECF6FDB987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0734" y="2333016"/>
            <a:ext cx="1890121" cy="1193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8786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903B7-3890-44AA-9F10-B50779702FB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HEPIC – Analog-to-Digital Converters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8552EF-B432-4D49-AD2F-98B5CBAED14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1482CBA-47C8-4603-9B71-C0D615B6AD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618" y="457200"/>
            <a:ext cx="10972800" cy="548640"/>
          </a:xfrm>
        </p:spPr>
        <p:txBody>
          <a:bodyPr/>
          <a:lstStyle/>
          <a:p>
            <a:r>
              <a:rPr lang="en-US" dirty="0"/>
              <a:t>Testing ADC Static Linearity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15065" y="1235428"/>
            <a:ext cx="36215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Solution sine-wave-based </a:t>
            </a:r>
            <a:r>
              <a:rPr lang="en-US" dirty="0"/>
              <a:t>testing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55307" y="1926334"/>
            <a:ext cx="115971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It is much easier to generate a linear sine than ramp </a:t>
            </a:r>
            <a:r>
              <a:rPr lang="en-US" dirty="0">
                <a:sym typeface="Wingdings" panose="05000000000000000000" pitchFamily="2" charset="2"/>
              </a:rPr>
              <a:t> can heavily filter</a:t>
            </a:r>
            <a:endParaRPr lang="en-US" dirty="0"/>
          </a:p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4784776" y="3184504"/>
                <a:ext cx="2622448" cy="72808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</a:rPr>
                        <m:t>𝑝𝑑𝑓</m:t>
                      </m:r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</m:d>
                      <m:r>
                        <a:rPr lang="en-US" sz="20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𝜋</m:t>
                          </m:r>
                          <m:rad>
                            <m:radPr>
                              <m:degHide m:val="on"/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p>
                                <m:sSup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p>
                                  <m:r>
                                    <a:rPr lang="en-US" sz="2000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2000" i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  <m:sup>
                                  <m:r>
                                    <a:rPr lang="en-US" sz="2000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rad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4776" y="3184504"/>
                <a:ext cx="2622448" cy="728084"/>
              </a:xfrm>
              <a:prstGeom prst="rect">
                <a:avLst/>
              </a:prstGeom>
              <a:blipFill>
                <a:blip r:embed="rId2"/>
                <a:stretch>
                  <a:fillRect b="-50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385011" y="2722641"/>
            <a:ext cx="46089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PDF of sine is more complicated than ramp</a:t>
            </a:r>
          </a:p>
        </p:txBody>
      </p:sp>
      <p:pic>
        <p:nvPicPr>
          <p:cNvPr id="9" name="Picture 8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636" y="3165574"/>
            <a:ext cx="3778246" cy="3191651"/>
          </a:xfrm>
          <a:prstGeom prst="rect">
            <a:avLst/>
          </a:prstGeom>
        </p:spPr>
      </p:pic>
      <p:cxnSp>
        <p:nvCxnSpPr>
          <p:cNvPr id="11" name="Straight Arrow Connector 10"/>
          <p:cNvCxnSpPr>
            <a:cxnSpLocks/>
            <a:stCxn id="4" idx="1"/>
          </p:cNvCxnSpPr>
          <p:nvPr/>
        </p:nvCxnSpPr>
        <p:spPr>
          <a:xfrm flipH="1">
            <a:off x="3317257" y="3548546"/>
            <a:ext cx="1467519" cy="15958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963554" y="4116568"/>
            <a:ext cx="11128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“bathtub”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6567FB-09AD-22A7-DBE3-BCB32B88EF49}"/>
              </a:ext>
            </a:extLst>
          </p:cNvPr>
          <p:cNvSpPr txBox="1"/>
          <p:nvPr/>
        </p:nvSpPr>
        <p:spPr>
          <a:xfrm>
            <a:off x="5129370" y="4192399"/>
            <a:ext cx="654671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For details: </a:t>
            </a:r>
          </a:p>
          <a:p>
            <a:r>
              <a:rPr lang="en-US" sz="1600" dirty="0"/>
              <a:t>[1] EE247 Lectures UCB (</a:t>
            </a:r>
            <a:r>
              <a:rPr lang="en-US" sz="1600" dirty="0" err="1"/>
              <a:t>Matlab</a:t>
            </a:r>
            <a:r>
              <a:rPr lang="en-US" sz="1600" dirty="0"/>
              <a:t> code available)</a:t>
            </a:r>
          </a:p>
          <a:p>
            <a:r>
              <a:rPr lang="en-US" sz="1600" dirty="0"/>
              <a:t>[2] M. V. </a:t>
            </a:r>
            <a:r>
              <a:rPr lang="en-US" sz="1600" dirty="0" err="1"/>
              <a:t>Bossche</a:t>
            </a:r>
            <a:r>
              <a:rPr lang="en-US" sz="1600" dirty="0"/>
              <a:t>, J. </a:t>
            </a:r>
            <a:r>
              <a:rPr lang="en-US" sz="1600" dirty="0" err="1"/>
              <a:t>Schoukens</a:t>
            </a:r>
            <a:r>
              <a:rPr lang="en-US" sz="1600" dirty="0"/>
              <a:t>, and J. </a:t>
            </a:r>
            <a:r>
              <a:rPr lang="en-US" sz="1600" dirty="0" err="1"/>
              <a:t>Renneboog</a:t>
            </a:r>
            <a:r>
              <a:rPr lang="en-US" sz="1600" dirty="0"/>
              <a:t>,</a:t>
            </a:r>
          </a:p>
          <a:p>
            <a:r>
              <a:rPr lang="en-US" sz="1600" dirty="0"/>
              <a:t>“Dynamic Testing and Diagnostics of A/D Converters,” IEEE</a:t>
            </a:r>
          </a:p>
          <a:p>
            <a:r>
              <a:rPr lang="en-US" sz="1600" dirty="0"/>
              <a:t>Transactions on Circuits and Systems, vol. CAS-33, no. 8,</a:t>
            </a:r>
          </a:p>
          <a:p>
            <a:r>
              <a:rPr lang="en-US" sz="1600" dirty="0"/>
              <a:t>Aug. 1986</a:t>
            </a:r>
          </a:p>
          <a:p>
            <a:r>
              <a:rPr lang="en-US" sz="1600" dirty="0"/>
              <a:t>[3] IEEE Standard 1057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94C0FD0-5113-AC53-E22D-DBA9C1055C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0021" y="607342"/>
            <a:ext cx="4166968" cy="2744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9708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903B7-3890-44AA-9F10-B50779702FB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HEPIC – Analog-to-Digital Converters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8552EF-B432-4D49-AD2F-98B5CBAED14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1482CBA-47C8-4603-9B71-C0D615B6AD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618" y="457200"/>
            <a:ext cx="10972800" cy="548640"/>
          </a:xfrm>
        </p:spPr>
        <p:txBody>
          <a:bodyPr/>
          <a:lstStyle/>
          <a:p>
            <a:r>
              <a:rPr lang="en-US" dirty="0"/>
              <a:t>ADC Dynamic Performance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95300" y="965921"/>
            <a:ext cx="701987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SNDR</a:t>
            </a:r>
            <a:r>
              <a:rPr lang="en-US" dirty="0"/>
              <a:t>: Captures both noise and nonlinearity into a single measure.</a:t>
            </a:r>
          </a:p>
          <a:p>
            <a:endParaRPr lang="en-US" dirty="0"/>
          </a:p>
          <a:p>
            <a:r>
              <a:rPr lang="en-US" dirty="0"/>
              <a:t>Assuming a full-scale sine wave input, SNDR is: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6279672" y="1578876"/>
                <a:ext cx="3661772" cy="78996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𝑆𝑁𝐷𝑅</m:t>
                      </m:r>
                      <m:r>
                        <a:rPr lang="en-US" sz="24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US" sz="2400" b="0" i="1" baseline="-25000" smtClean="0">
                              <a:latin typeface="Cambria Math" panose="02040503050406030204" pitchFamily="18" charset="0"/>
                            </a:rPr>
                            <m:t>𝑠𝑖𝑔𝑛𝑎𝑙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US" sz="2400" b="0" i="1" baseline="-25000" smtClean="0">
                              <a:latin typeface="Cambria Math" panose="02040503050406030204" pitchFamily="18" charset="0"/>
                            </a:rPr>
                            <m:t>𝑛𝑜𝑖𝑠𝑒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𝑃𝑑𝑖𝑠𝑡</m:t>
                          </m:r>
                          <m:r>
                            <a:rPr lang="en-US" sz="2400" b="0" i="1" baseline="-25000" smtClean="0">
                              <a:latin typeface="Cambria Math" panose="02040503050406030204" pitchFamily="18" charset="0"/>
                            </a:rPr>
                            <m:t>𝑜𝑟𝑡𝑖𝑜𝑛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9672" y="1578876"/>
                <a:ext cx="3661772" cy="789960"/>
              </a:xfrm>
              <a:prstGeom prst="rect">
                <a:avLst/>
              </a:prstGeom>
              <a:blipFill>
                <a:blip r:embed="rId2"/>
                <a:stretch>
                  <a:fillRect b="-95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/>
          <p:cNvSpPr txBox="1"/>
          <p:nvPr/>
        </p:nvSpPr>
        <p:spPr>
          <a:xfrm>
            <a:off x="573618" y="2806610"/>
            <a:ext cx="633603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SFDR</a:t>
            </a:r>
            <a:r>
              <a:rPr lang="en-US" dirty="0"/>
              <a:t>: Difference between input tone and highest harmonic.</a:t>
            </a:r>
          </a:p>
          <a:p>
            <a:endParaRPr lang="en-US" dirty="0"/>
          </a:p>
          <a:p>
            <a:r>
              <a:rPr lang="en-US" dirty="0"/>
              <a:t>Rule of thumb for estimating SFDR: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7670065" y="3013181"/>
                <a:ext cx="1948290" cy="83125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𝑆𝐹𝐷𝑅</m:t>
                      </m:r>
                      <m:r>
                        <a:rPr lang="en-US" sz="2400" i="0">
                          <a:latin typeface="Cambria Math" panose="02040503050406030204" pitchFamily="18" charset="0"/>
                        </a:rPr>
                        <m:t>≈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p>
                          </m:sSup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𝐼𝑁𝐿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70065" y="3013181"/>
                <a:ext cx="1948290" cy="831253"/>
              </a:xfrm>
              <a:prstGeom prst="rect">
                <a:avLst/>
              </a:prstGeom>
              <a:blipFill>
                <a:blip r:embed="rId3"/>
                <a:stretch>
                  <a:fillRect b="-75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/>
          <p:cNvSpPr txBox="1"/>
          <p:nvPr/>
        </p:nvSpPr>
        <p:spPr>
          <a:xfrm>
            <a:off x="576072" y="4130178"/>
            <a:ext cx="736611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THD</a:t>
            </a:r>
            <a:r>
              <a:rPr lang="en-US" dirty="0"/>
              <a:t>: Ratio of power of fundamental to sum of powers of all harmonics</a:t>
            </a:r>
          </a:p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8110558" y="4253866"/>
                <a:ext cx="3169201" cy="93666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𝑇𝐻𝐷</m:t>
                      </m:r>
                      <m:r>
                        <a:rPr lang="en-US" sz="2400" i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limLoc m:val="undOvr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sz="2400" i="0">
                                  <a:latin typeface="Cambria Math" panose="02040503050406030204" pitchFamily="18" charset="0"/>
                                </a:rPr>
                                <m:t>=2</m:t>
                              </m:r>
                            </m:sub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h𝑎𝑟𝑚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[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]</m:t>
                                  </m:r>
                                </m:sub>
                              </m:sSub>
                            </m:e>
                          </m:nary>
                        </m:num>
                        <m:den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latin typeface="Cambria Math" panose="02040503050406030204" pitchFamily="18" charset="0"/>
                                </a:rPr>
                                <m:t>signal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10558" y="4253866"/>
                <a:ext cx="3169201" cy="936667"/>
              </a:xfrm>
              <a:prstGeom prst="rect">
                <a:avLst/>
              </a:prstGeom>
              <a:blipFill>
                <a:blip r:embed="rId4"/>
                <a:stretch>
                  <a:fillRect t="-64865" b="-445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/>
          <p:cNvSpPr txBox="1"/>
          <p:nvPr/>
        </p:nvSpPr>
        <p:spPr>
          <a:xfrm>
            <a:off x="576072" y="4861981"/>
            <a:ext cx="814851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ENOB</a:t>
            </a:r>
            <a:r>
              <a:rPr lang="en-US" dirty="0"/>
              <a:t>: Number of bits of ideal ADC that gives same SNDR as ADC under test.</a:t>
            </a:r>
          </a:p>
          <a:p>
            <a:endParaRPr lang="en-US" dirty="0"/>
          </a:p>
          <a:p>
            <a:r>
              <a:rPr lang="en-US" dirty="0"/>
              <a:t>When quantization = thermal, ENOB = N-1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5732836" y="5433469"/>
                <a:ext cx="3252493" cy="7861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𝐸𝑁𝑂𝐵</m:t>
                      </m:r>
                      <m:r>
                        <a:rPr lang="en-US" sz="240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𝑆𝑁𝐷𝑅</m:t>
                          </m:r>
                          <m:r>
                            <a:rPr lang="en-US" sz="2400" i="0">
                              <a:latin typeface="Cambria Math" panose="02040503050406030204" pitchFamily="18" charset="0"/>
                            </a:rPr>
                            <m:t>−1.76</m:t>
                          </m:r>
                        </m:num>
                        <m:den>
                          <m:r>
                            <a:rPr lang="en-US" sz="2400" i="0">
                              <a:latin typeface="Cambria Math" panose="02040503050406030204" pitchFamily="18" charset="0"/>
                            </a:rPr>
                            <m:t>6.02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32836" y="5433469"/>
                <a:ext cx="3252493" cy="786177"/>
              </a:xfrm>
              <a:prstGeom prst="rect">
                <a:avLst/>
              </a:prstGeom>
              <a:blipFill>
                <a:blip r:embed="rId5"/>
                <a:stretch>
                  <a:fillRect b="-63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308096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903B7-3890-44AA-9F10-B50779702FB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HEPIC – Analog-to-Digital Converters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8552EF-B432-4D49-AD2F-98B5CBAED14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1482CBA-47C8-4603-9B71-C0D615B6AD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618" y="457200"/>
            <a:ext cx="10972800" cy="548640"/>
          </a:xfrm>
        </p:spPr>
        <p:txBody>
          <a:bodyPr/>
          <a:lstStyle/>
          <a:p>
            <a:r>
              <a:rPr lang="en-US" dirty="0"/>
              <a:t>ADC Dynamic Performance – example plot</a:t>
            </a:r>
          </a:p>
        </p:txBody>
      </p:sp>
      <p:pic>
        <p:nvPicPr>
          <p:cNvPr id="13" name="Picture 1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692" y="1414177"/>
            <a:ext cx="6652501" cy="464003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084193" y="2926079"/>
            <a:ext cx="46858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Here, ENOB = (55.54 – 1.76)/6.02 = 8.9 bits</a:t>
            </a:r>
          </a:p>
        </p:txBody>
      </p:sp>
    </p:spTree>
    <p:extLst>
      <p:ext uri="{BB962C8B-B14F-4D97-AF65-F5344CB8AC3E}">
        <p14:creationId xmlns:p14="http://schemas.microsoft.com/office/powerpoint/2010/main" val="29321429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903B7-3890-44AA-9F10-B50779702FB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HEPIC – Analog-to-Digital Converters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8552EF-B432-4D49-AD2F-98B5CBAED14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1482CBA-47C8-4603-9B71-C0D615B6AD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618" y="457200"/>
            <a:ext cx="10972800" cy="548640"/>
          </a:xfrm>
        </p:spPr>
        <p:txBody>
          <a:bodyPr/>
          <a:lstStyle/>
          <a:p>
            <a:r>
              <a:rPr lang="en-US" dirty="0"/>
              <a:t>ADC Dynamic Performance – Coherent Sampling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81263" y="1578543"/>
            <a:ext cx="91060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General technique: apply pure sine wave to ADC and take FFT of resulting output codes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81263" y="2285948"/>
            <a:ext cx="8917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Vitally important that all power of input tone is in single FFT bin </a:t>
            </a:r>
            <a:r>
              <a:rPr lang="en-US" dirty="0">
                <a:sym typeface="Wingdings" panose="05000000000000000000" pitchFamily="2" charset="2"/>
              </a:rPr>
              <a:t> Coherent Sampling</a:t>
            </a:r>
            <a:endParaRPr lang="en-US" dirty="0"/>
          </a:p>
        </p:txBody>
      </p:sp>
      <p:pic>
        <p:nvPicPr>
          <p:cNvPr id="9" name="Picture 8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944" y="2705244"/>
            <a:ext cx="4735650" cy="3551177"/>
          </a:xfrm>
          <a:prstGeom prst="rect">
            <a:avLst/>
          </a:prstGeom>
        </p:spPr>
      </p:pic>
      <p:pic>
        <p:nvPicPr>
          <p:cNvPr id="11" name="Picture 10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2705244"/>
            <a:ext cx="4755411" cy="356617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9534821" y="1848614"/>
                <a:ext cx="2448555" cy="89684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𝑖𝑛</m:t>
                          </m:r>
                        </m:sub>
                      </m:sSub>
                      <m:r>
                        <a:rPr lang="en-US" sz="24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𝑐𝑦𝑐𝑙𝑒𝑠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𝑠𝑎𝑚𝑝𝑙𝑒𝑠</m:t>
                              </m:r>
                            </m:sub>
                          </m:sSub>
                        </m:den>
                      </m:f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34821" y="1848614"/>
                <a:ext cx="2448555" cy="89684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10851410" y="4141820"/>
            <a:ext cx="13039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Tip: pick prime # of cycles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449134" y="6365075"/>
            <a:ext cx="6178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VERY useful for top-level simulation (and testing!) of ADCs</a:t>
            </a:r>
          </a:p>
        </p:txBody>
      </p:sp>
    </p:spTree>
    <p:extLst>
      <p:ext uri="{BB962C8B-B14F-4D97-AF65-F5344CB8AC3E}">
        <p14:creationId xmlns:p14="http://schemas.microsoft.com/office/powerpoint/2010/main" val="23666313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903B7-3890-44AA-9F10-B50779702FB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HEPIC – Analog-to-Digital Converters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8552EF-B432-4D49-AD2F-98B5CBAED14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1482CBA-47C8-4603-9B71-C0D615B6AD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618" y="457200"/>
            <a:ext cx="10972800" cy="548640"/>
          </a:xfrm>
        </p:spPr>
        <p:txBody>
          <a:bodyPr/>
          <a:lstStyle/>
          <a:p>
            <a:r>
              <a:rPr lang="en-US" dirty="0"/>
              <a:t>ADC Testing Takeaways</a:t>
            </a:r>
          </a:p>
        </p:txBody>
      </p:sp>
      <p:sp>
        <p:nvSpPr>
          <p:cNvPr id="10" name="Rectangle 9"/>
          <p:cNvSpPr/>
          <p:nvPr/>
        </p:nvSpPr>
        <p:spPr>
          <a:xfrm>
            <a:off x="269507" y="1487454"/>
            <a:ext cx="11107553" cy="32477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Make sure your reference &amp; power are significantly more stable than your ADC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US" sz="20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Make sure your test signal is significantly more linear than your ADC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US" sz="20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Make sure your board and input have extremely low noise during noise tests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US" sz="20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Make sure you use coherent sampling for dynamic testing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US" sz="20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+mj-lt"/>
              <a:buAutoNum type="arabicPeriod"/>
            </a:pP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Make sure you lock both the signal generator and the ADC clock to the same time base</a:t>
            </a:r>
          </a:p>
        </p:txBody>
      </p:sp>
    </p:spTree>
    <p:extLst>
      <p:ext uri="{BB962C8B-B14F-4D97-AF65-F5344CB8AC3E}">
        <p14:creationId xmlns:p14="http://schemas.microsoft.com/office/powerpoint/2010/main" val="8113404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903B7-3890-44AA-9F10-B50779702FB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HEPIC – Analog-to-Digital Converters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8552EF-B432-4D49-AD2F-98B5CBAED14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1482CBA-47C8-4603-9B71-C0D615B6AD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618" y="457200"/>
            <a:ext cx="10972800" cy="548640"/>
          </a:xfrm>
        </p:spPr>
        <p:txBody>
          <a:bodyPr/>
          <a:lstStyle/>
          <a:p>
            <a:r>
              <a:rPr lang="en-US" dirty="0"/>
              <a:t>ADC Performance Space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382B471-03EE-4D0B-8784-0D2320BDFE35}"/>
              </a:ext>
            </a:extLst>
          </p:cNvPr>
          <p:cNvSpPr txBox="1"/>
          <p:nvPr/>
        </p:nvSpPr>
        <p:spPr>
          <a:xfrm>
            <a:off x="801836" y="5841400"/>
            <a:ext cx="50593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/>
              <a:t>S. Chen, R. </a:t>
            </a:r>
            <a:r>
              <a:rPr lang="en-US" sz="1000" b="1" dirty="0" err="1"/>
              <a:t>Brodersen</a:t>
            </a:r>
            <a:r>
              <a:rPr lang="en-US" sz="1000" b="1" dirty="0"/>
              <a:t>, “A 6-bit 600-MS/s 5.3-mW Asynchronous ADC in 0.13-</a:t>
            </a:r>
            <a:r>
              <a:rPr lang="el-GR" sz="1000" b="1" dirty="0"/>
              <a:t>μ</a:t>
            </a:r>
            <a:r>
              <a:rPr lang="en-US" sz="1000" b="1" dirty="0"/>
              <a:t>m</a:t>
            </a:r>
          </a:p>
          <a:p>
            <a:r>
              <a:rPr lang="en-US" sz="1000" b="1" dirty="0"/>
              <a:t>CMOS: IEEE J. of Solid-State Circuits, Vol. 41, No. 12, December 2006.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0F6B386-EFFE-8228-EA98-2FBDE95A18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11" y="1254394"/>
            <a:ext cx="5931647" cy="434921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B5BB1BE-C8EB-849E-EBA6-6A4B7E437BC5}"/>
              </a:ext>
            </a:extLst>
          </p:cNvPr>
          <p:cNvSpPr/>
          <p:nvPr/>
        </p:nvSpPr>
        <p:spPr>
          <a:xfrm>
            <a:off x="5401394" y="1139554"/>
            <a:ext cx="6740893" cy="14779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Golden reference for ADC performance space:</a:t>
            </a:r>
          </a:p>
          <a:p>
            <a:pPr marR="0"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B. </a:t>
            </a:r>
            <a:r>
              <a:rPr lang="en-US" sz="20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Murmann</a:t>
            </a:r>
            <a:r>
              <a:rPr lang="en-US" sz="2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"ADC Performance Survey 1997-2024," 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[Online]. Available: https://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github.com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/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bmurmann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/ADC-survey.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1866178-F5C7-BB18-E562-74AFAD5F8E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0018" y="2732363"/>
            <a:ext cx="5549153" cy="3468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8685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4A31C9-CF8D-4D43-9441-96B2F939E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Impact of ADCs (Digital Audio example)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903B7-3890-44AA-9F10-B50779702FB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HEPIC – Analog-to-Digital Converters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8552EF-B432-4D49-AD2F-98B5CBAED14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64169" y="4792266"/>
            <a:ext cx="278383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Fairlight</a:t>
            </a:r>
            <a:r>
              <a:rPr lang="en-US" dirty="0"/>
              <a:t> CMI</a:t>
            </a:r>
          </a:p>
          <a:p>
            <a:r>
              <a:rPr lang="en-US" dirty="0"/>
              <a:t>1979: $32000</a:t>
            </a:r>
          </a:p>
          <a:p>
            <a:r>
              <a:rPr lang="en-US" dirty="0"/>
              <a:t>($132k in 2024)</a:t>
            </a:r>
          </a:p>
          <a:p>
            <a:r>
              <a:rPr lang="en-US" dirty="0"/>
              <a:t>Genesis, Stevie Wonder, </a:t>
            </a:r>
          </a:p>
          <a:p>
            <a:r>
              <a:rPr lang="en-US" dirty="0"/>
              <a:t>Duran-Duran</a:t>
            </a:r>
          </a:p>
        </p:txBody>
      </p:sp>
      <p:pic>
        <p:nvPicPr>
          <p:cNvPr id="5126" name="Picture 6" descr="Emu's Emulator II &amp; Depeche Mode 1984 | Depeche mode, Be with you movie,  Funk musi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4003" y="1226479"/>
            <a:ext cx="2801950" cy="3937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3676185" y="5173470"/>
            <a:ext cx="304019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E-mu Emulator II</a:t>
            </a:r>
          </a:p>
          <a:p>
            <a:r>
              <a:rPr lang="en-US" dirty="0"/>
              <a:t>1984: $8000</a:t>
            </a:r>
          </a:p>
          <a:p>
            <a:r>
              <a:rPr lang="en-US" dirty="0"/>
              <a:t>($23k in 2024)</a:t>
            </a:r>
          </a:p>
          <a:p>
            <a:r>
              <a:rPr lang="en-US" dirty="0"/>
              <a:t>Front 242, Depeche Mode,</a:t>
            </a:r>
          </a:p>
          <a:p>
            <a:r>
              <a:rPr lang="en-US" dirty="0"/>
              <a:t>New Order, Bowie, Vangelis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954543" y="5215567"/>
            <a:ext cx="395499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Akai S-1000</a:t>
            </a:r>
          </a:p>
          <a:p>
            <a:r>
              <a:rPr lang="en-US" dirty="0"/>
              <a:t>1988: $2500</a:t>
            </a:r>
          </a:p>
          <a:p>
            <a:r>
              <a:rPr lang="en-US" dirty="0"/>
              <a:t>($6350 in 2024)</a:t>
            </a:r>
          </a:p>
          <a:p>
            <a:r>
              <a:rPr lang="en-US" dirty="0"/>
              <a:t>Boards of Canada, Cabaret Voltaire, </a:t>
            </a:r>
          </a:p>
          <a:p>
            <a:r>
              <a:rPr lang="en-US" dirty="0"/>
              <a:t>Portishead, and Everyone!</a:t>
            </a:r>
          </a:p>
        </p:txBody>
      </p:sp>
      <p:pic>
        <p:nvPicPr>
          <p:cNvPr id="5130" name="Picture 10" descr="Ad - Akai S1000 (MT May 91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4437" y="1651148"/>
            <a:ext cx="2303969" cy="3303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10047761" y="4779797"/>
            <a:ext cx="17235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Akai MPC-One</a:t>
            </a:r>
          </a:p>
          <a:p>
            <a:r>
              <a:rPr lang="en-US" dirty="0"/>
              <a:t>2024: $599</a:t>
            </a:r>
          </a:p>
        </p:txBody>
      </p:sp>
      <p:pic>
        <p:nvPicPr>
          <p:cNvPr id="5134" name="Picture 14" descr="https://www.electricityclub.co.uk/wp-content/uploads/2014/05/vince-clarke-fairligh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423" y="1753860"/>
            <a:ext cx="3838575" cy="292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1741FDF-273E-4672-81AB-CFB06372C2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18406" y="2651050"/>
            <a:ext cx="2601892" cy="1775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1435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HEPIC – Analog-to-Digital Converters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7" name="Picture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575442"/>
            <a:ext cx="12192000" cy="314553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637322" y="1080336"/>
            <a:ext cx="647087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/>
              <a:t>ADC Architectures</a:t>
            </a:r>
          </a:p>
        </p:txBody>
      </p:sp>
    </p:spTree>
    <p:extLst>
      <p:ext uri="{BB962C8B-B14F-4D97-AF65-F5344CB8AC3E}">
        <p14:creationId xmlns:p14="http://schemas.microsoft.com/office/powerpoint/2010/main" val="30924291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903B7-3890-44AA-9F10-B50779702FB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HEPIC – Analog-to-Digital Converters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8552EF-B432-4D49-AD2F-98B5CBAED14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1482CBA-47C8-4603-9B71-C0D615B6AD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618" y="457200"/>
            <a:ext cx="10972800" cy="548640"/>
          </a:xfrm>
        </p:spPr>
        <p:txBody>
          <a:bodyPr/>
          <a:lstStyle/>
          <a:p>
            <a:r>
              <a:rPr lang="en-US" dirty="0"/>
              <a:t>ADC Architectures</a:t>
            </a:r>
            <a:br>
              <a:rPr lang="en-US" dirty="0"/>
            </a:b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511166" y="1954168"/>
            <a:ext cx="4728602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800" dirty="0"/>
              <a:t>Integrating (“Wilkinson”) </a:t>
            </a:r>
          </a:p>
          <a:p>
            <a:pPr marL="342900" indent="-342900">
              <a:buAutoNum type="arabicPeriod"/>
            </a:pPr>
            <a:endParaRPr lang="en-US" sz="2800" dirty="0"/>
          </a:p>
          <a:p>
            <a:pPr marL="342900" indent="-342900">
              <a:buAutoNum type="arabicPeriod"/>
            </a:pPr>
            <a:r>
              <a:rPr lang="en-US" sz="2800" dirty="0"/>
              <a:t>Sigma-Delta</a:t>
            </a:r>
          </a:p>
          <a:p>
            <a:pPr marL="342900" indent="-342900">
              <a:buAutoNum type="arabicPeriod"/>
            </a:pPr>
            <a:endParaRPr lang="en-US" sz="2800" dirty="0"/>
          </a:p>
          <a:p>
            <a:pPr marL="342900" indent="-342900">
              <a:buAutoNum type="arabicPeriod"/>
            </a:pPr>
            <a:r>
              <a:rPr lang="en-US" sz="2800" dirty="0"/>
              <a:t>Successive Approximation</a:t>
            </a:r>
          </a:p>
          <a:p>
            <a:pPr marL="342900" indent="-342900">
              <a:buAutoNum type="arabicPeriod"/>
            </a:pPr>
            <a:endParaRPr lang="en-US" sz="2800" dirty="0"/>
          </a:p>
          <a:p>
            <a:pPr marL="342900" indent="-342900">
              <a:buAutoNum type="arabicPeriod"/>
            </a:pPr>
            <a:r>
              <a:rPr lang="en-US" sz="2800" dirty="0"/>
              <a:t>Pipelined</a:t>
            </a:r>
          </a:p>
          <a:p>
            <a:pPr marL="342900" indent="-342900">
              <a:buAutoNum type="arabicPeriod"/>
            </a:pPr>
            <a:endParaRPr lang="en-US" sz="2800" dirty="0"/>
          </a:p>
          <a:p>
            <a:pPr marL="342900" indent="-342900">
              <a:buAutoNum type="arabicPeriod"/>
            </a:pPr>
            <a:r>
              <a:rPr lang="en-US" sz="2800" dirty="0"/>
              <a:t>Flash</a:t>
            </a:r>
          </a:p>
          <a:p>
            <a:pPr marL="342900" indent="-342900">
              <a:buAutoNum type="arabicPeriod"/>
            </a:pP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62012" y="1429972"/>
            <a:ext cx="10042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HEP Relevant ADC architectures from slowest to fastest. Note: Everything was invented by 1970.</a:t>
            </a:r>
          </a:p>
        </p:txBody>
      </p:sp>
    </p:spTree>
    <p:extLst>
      <p:ext uri="{BB962C8B-B14F-4D97-AF65-F5344CB8AC3E}">
        <p14:creationId xmlns:p14="http://schemas.microsoft.com/office/powerpoint/2010/main" val="19203424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903B7-3890-44AA-9F10-B50779702FB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HEPIC – Analog-to-Digital Converters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8552EF-B432-4D49-AD2F-98B5CBAED14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29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7988" r="42439" b="54125"/>
          <a:stretch/>
        </p:blipFill>
        <p:spPr>
          <a:xfrm>
            <a:off x="5129370" y="3021564"/>
            <a:ext cx="2070848" cy="1711802"/>
          </a:xfrm>
          <a:prstGeom prst="rect">
            <a:avLst/>
          </a:prstGeom>
          <a:ln>
            <a:solidFill>
              <a:schemeClr val="accent2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5494800" y="5110940"/>
            <a:ext cx="511101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Dual-Slope ADC</a:t>
            </a:r>
            <a:r>
              <a:rPr lang="en-US" dirty="0"/>
              <a:t>:</a:t>
            </a:r>
          </a:p>
          <a:p>
            <a:r>
              <a:rPr lang="en-US" dirty="0"/>
              <a:t>- Vin integrated for a fixed amount of time</a:t>
            </a:r>
          </a:p>
          <a:p>
            <a:r>
              <a:rPr lang="en-US" dirty="0"/>
              <a:t>- Then de-integrated with </a:t>
            </a:r>
            <a:r>
              <a:rPr lang="en-US" dirty="0" err="1"/>
              <a:t>Vref</a:t>
            </a:r>
            <a:r>
              <a:rPr lang="en-US" dirty="0"/>
              <a:t> until Vo=0</a:t>
            </a:r>
          </a:p>
          <a:p>
            <a:r>
              <a:rPr lang="en-US" dirty="0"/>
              <a:t>- Remove R (direct charge readout) to make a </a:t>
            </a:r>
            <a:r>
              <a:rPr lang="en-US" b="1" dirty="0"/>
              <a:t>Wilkinson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5139" y="2726827"/>
            <a:ext cx="3542504" cy="23390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1B2864F-A220-93EE-2A35-386A3409B1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802" y="1983367"/>
            <a:ext cx="4621626" cy="181946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151ED53-F602-4E22-D534-9E6BD0334D98}"/>
              </a:ext>
            </a:extLst>
          </p:cNvPr>
          <p:cNvSpPr txBox="1"/>
          <p:nvPr/>
        </p:nvSpPr>
        <p:spPr>
          <a:xfrm>
            <a:off x="489879" y="4149181"/>
            <a:ext cx="36518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Single-slope ADC</a:t>
            </a:r>
            <a:r>
              <a:rPr lang="en-US" dirty="0"/>
              <a:t>:</a:t>
            </a:r>
          </a:p>
          <a:p>
            <a:r>
              <a:rPr lang="en-US" dirty="0"/>
              <a:t>- T1 proportional to Vin</a:t>
            </a:r>
          </a:p>
          <a:p>
            <a:r>
              <a:rPr lang="en-US" dirty="0"/>
              <a:t>- Counter output proportional to T1-n*</a:t>
            </a:r>
            <a:r>
              <a:rPr lang="en-US" dirty="0" err="1"/>
              <a:t>Tclk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BF8058A-A441-1B65-9E0D-2AA4E519BF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6164" y="605628"/>
            <a:ext cx="5346700" cy="2070100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669455B9-AF87-000E-8223-279399007250}"/>
              </a:ext>
            </a:extLst>
          </p:cNvPr>
          <p:cNvCxnSpPr/>
          <p:nvPr/>
        </p:nvCxnSpPr>
        <p:spPr>
          <a:xfrm flipV="1">
            <a:off x="6696017" y="1694329"/>
            <a:ext cx="874677" cy="13014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Title 1">
            <a:extLst>
              <a:ext uri="{FF2B5EF4-FFF2-40B4-BE49-F238E27FC236}">
                <a16:creationId xmlns:a16="http://schemas.microsoft.com/office/drawing/2014/main" id="{51482CBA-47C8-4603-9B71-C0D615B6AD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618" y="457200"/>
            <a:ext cx="10972800" cy="548640"/>
          </a:xfrm>
        </p:spPr>
        <p:txBody>
          <a:bodyPr/>
          <a:lstStyle/>
          <a:p>
            <a:r>
              <a:rPr lang="en-US" dirty="0"/>
              <a:t>Integrating ADC (and single-slope)</a:t>
            </a:r>
          </a:p>
        </p:txBody>
      </p:sp>
    </p:spTree>
    <p:extLst>
      <p:ext uri="{BB962C8B-B14F-4D97-AF65-F5344CB8AC3E}">
        <p14:creationId xmlns:p14="http://schemas.microsoft.com/office/powerpoint/2010/main" val="8576774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7651" y="1086948"/>
            <a:ext cx="5746053" cy="368705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D4A31C9-CF8D-4D43-9441-96B2F939E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903B7-3890-44AA-9F10-B50779702FB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HEPIC – Analog-to-Digital Converters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8552EF-B432-4D49-AD2F-98B5CBAED14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EE20718-4E6E-47D4-AD37-BFF3061AFF06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278296" y="1086948"/>
            <a:ext cx="11635408" cy="5500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cs typeface="Calibri" panose="020F0502020204030204" pitchFamily="34" charset="0"/>
              </a:rPr>
              <a:t>ADC Overview</a:t>
            </a:r>
          </a:p>
          <a:p>
            <a:pPr marL="0" indent="0">
              <a:buNone/>
            </a:pPr>
            <a:endParaRPr lang="en-US" sz="2800" dirty="0"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cs typeface="Calibri" panose="020F0502020204030204" pitchFamily="34" charset="0"/>
              </a:rPr>
              <a:t>ADC Performance metrics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cs typeface="Calibri" panose="020F0502020204030204" pitchFamily="34" charset="0"/>
              </a:rPr>
              <a:t>ADC Architectures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cs typeface="Calibri" panose="020F0502020204030204" pitchFamily="34" charset="0"/>
              </a:rPr>
              <a:t>ADC requirements for High-Energy Physics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cs typeface="Calibri" panose="020F0502020204030204" pitchFamily="34" charset="0"/>
              </a:rPr>
              <a:t>Extra: Design Study - Oversampling ADC</a:t>
            </a:r>
            <a:endParaRPr lang="en-US" sz="1800" dirty="0"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1400" dirty="0"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787950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903B7-3890-44AA-9F10-B50779702FB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HEPIC – Analog-to-Digital Converters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8552EF-B432-4D49-AD2F-98B5CBAED14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1482CBA-47C8-4603-9B71-C0D615B6AD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618" y="457200"/>
            <a:ext cx="10972800" cy="548640"/>
          </a:xfrm>
        </p:spPr>
        <p:txBody>
          <a:bodyPr/>
          <a:lstStyle/>
          <a:p>
            <a:r>
              <a:rPr lang="en-US" dirty="0"/>
              <a:t>Oversampling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618" y="1351647"/>
            <a:ext cx="6696075" cy="39814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02644" y="5678905"/>
            <a:ext cx="110546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Spread constant noise power over a larger bandwidth and then digitally filter </a:t>
            </a:r>
            <a:r>
              <a:rPr lang="en-US" dirty="0">
                <a:sym typeface="Wingdings" panose="05000000000000000000" pitchFamily="2" charset="2"/>
              </a:rPr>
              <a:t> reduced quantization noise</a:t>
            </a:r>
          </a:p>
          <a:p>
            <a:r>
              <a:rPr lang="en-US" dirty="0">
                <a:sym typeface="Wingdings" panose="05000000000000000000" pitchFamily="2" charset="2"/>
              </a:rPr>
              <a:t>Extend this by shaping the noise (pushing more of it to higher frequencies where it can be filtered)</a:t>
            </a:r>
            <a:endParaRPr lang="en-US" dirty="0"/>
          </a:p>
        </p:txBody>
      </p:sp>
      <p:pic>
        <p:nvPicPr>
          <p:cNvPr id="2" name="Picture 2" descr="https://i.stack.imgur.com/eVekP.png">
            <a:extLst>
              <a:ext uri="{FF2B5EF4-FFF2-40B4-BE49-F238E27FC236}">
                <a16:creationId xmlns:a16="http://schemas.microsoft.com/office/drawing/2014/main" id="{D3823BA8-7703-4228-E395-5AD648DB74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9716" y="886083"/>
            <a:ext cx="4408843" cy="3763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25558D3-A5D5-0987-51F2-933D082C344F}"/>
              </a:ext>
            </a:extLst>
          </p:cNvPr>
          <p:cNvSpPr txBox="1"/>
          <p:nvPr/>
        </p:nvSpPr>
        <p:spPr>
          <a:xfrm>
            <a:off x="8001858" y="4642219"/>
            <a:ext cx="35445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When fs&gt;&gt;2fm, filtering is easier!</a:t>
            </a:r>
          </a:p>
        </p:txBody>
      </p:sp>
    </p:spTree>
    <p:extLst>
      <p:ext uri="{BB962C8B-B14F-4D97-AF65-F5344CB8AC3E}">
        <p14:creationId xmlns:p14="http://schemas.microsoft.com/office/powerpoint/2010/main" val="26230285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903B7-3890-44AA-9F10-B50779702FB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HEPIC – Analog-to-Digital Converters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8552EF-B432-4D49-AD2F-98B5CBAED14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1482CBA-47C8-4603-9B71-C0D615B6AD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618" y="457200"/>
            <a:ext cx="10972800" cy="548640"/>
          </a:xfrm>
        </p:spPr>
        <p:txBody>
          <a:bodyPr/>
          <a:lstStyle/>
          <a:p>
            <a:r>
              <a:rPr lang="en-US" dirty="0"/>
              <a:t>Sigma-Delta ADC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150" y="2456850"/>
            <a:ext cx="4114800" cy="161095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4950" y="1771050"/>
            <a:ext cx="3799292" cy="32004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33644" y="4460319"/>
            <a:ext cx="42114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Key Idea: signal sees low-pass filter, 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quantization noise sees high-pass filter.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950651" y="1019113"/>
            <a:ext cx="5121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Loop order is defined as number of poles in H(z)</a:t>
            </a:r>
          </a:p>
        </p:txBody>
      </p:sp>
      <p:sp>
        <p:nvSpPr>
          <p:cNvPr id="2" name="Rectangle 1"/>
          <p:cNvSpPr/>
          <p:nvPr/>
        </p:nvSpPr>
        <p:spPr>
          <a:xfrm>
            <a:off x="5622548" y="5130451"/>
            <a:ext cx="593773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- Oversampling ratio M = f</a:t>
            </a:r>
            <a:r>
              <a:rPr lang="en-US" baseline="-25000" dirty="0"/>
              <a:t>s</a:t>
            </a:r>
            <a:r>
              <a:rPr lang="en-US" dirty="0"/>
              <a:t>/2</a:t>
            </a:r>
            <a:r>
              <a:rPr lang="en-US" baseline="-25000" dirty="0"/>
              <a:t>fsignal</a:t>
            </a:r>
            <a:r>
              <a:rPr lang="en-US" dirty="0"/>
              <a:t> </a:t>
            </a:r>
          </a:p>
          <a:p>
            <a:r>
              <a:rPr lang="en-US" dirty="0"/>
              <a:t>- Average of Y approximates X (digital filtering!)=</a:t>
            </a:r>
          </a:p>
          <a:p>
            <a:r>
              <a:rPr lang="en-US" dirty="0"/>
              <a:t>- 2X increase in M -&gt; 9db (1.5bit) increase in dynamic range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5821619" y="6272187"/>
                <a:ext cx="365132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/>
                          <a:sym typeface="Wingdings" panose="05000000000000000000" pitchFamily="2" charset="2"/>
                        </a:rPr>
                        <m:t>𝑆𝑁𝑄𝑅</m:t>
                      </m:r>
                      <m:r>
                        <a:rPr lang="en-US" i="1">
                          <a:latin typeface="Cambria Math"/>
                          <a:ea typeface="Cambria Math"/>
                          <a:sym typeface="Wingdings" panose="05000000000000000000" pitchFamily="2" charset="2"/>
                        </a:rPr>
                        <m:t>≈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/>
                          <a:sym typeface="Wingdings" panose="05000000000000000000" pitchFamily="2" charset="2"/>
                        </a:rPr>
                        <m:t>−3.4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/>
                          <a:sym typeface="Wingdings" panose="05000000000000000000" pitchFamily="2" charset="2"/>
                        </a:rPr>
                        <m:t>𝑑𝐵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/>
                          <a:sym typeface="Wingdings" panose="05000000000000000000" pitchFamily="2" charset="2"/>
                        </a:rPr>
                        <m:t>+30∗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/>
                          <a:sym typeface="Wingdings" panose="05000000000000000000" pitchFamily="2" charset="2"/>
                        </a:rPr>
                        <m:t>𝑙𝑜𝑔𝑀</m:t>
                      </m:r>
                    </m:oMath>
                  </m:oMathPara>
                </a14:m>
                <a:endParaRPr lang="en-US" dirty="0">
                  <a:latin typeface="Calibri" panose="020F0502020204030204" pitchFamily="34" charset="0"/>
                  <a:sym typeface="Wingdings" panose="05000000000000000000" pitchFamily="2" charset="2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21619" y="6272187"/>
                <a:ext cx="3651321" cy="369332"/>
              </a:xfrm>
              <a:prstGeom prst="rect">
                <a:avLst/>
              </a:prstGeom>
              <a:blipFill>
                <a:blip r:embed="rId4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F2310103-B8FA-4460-B1E3-69D67DF3E965}"/>
              </a:ext>
            </a:extLst>
          </p:cNvPr>
          <p:cNvSpPr txBox="1"/>
          <p:nvPr/>
        </p:nvSpPr>
        <p:spPr>
          <a:xfrm>
            <a:off x="360150" y="1388445"/>
            <a:ext cx="42516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Idea: Don’t just oversample, modulate the input to put more of the quantization noise power at higher frequencies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067114-415D-A9A1-40E5-AAFCF108EF6D}"/>
              </a:ext>
            </a:extLst>
          </p:cNvPr>
          <p:cNvSpPr txBox="1"/>
          <p:nvPr/>
        </p:nvSpPr>
        <p:spPr>
          <a:xfrm>
            <a:off x="233644" y="5307773"/>
            <a:ext cx="53782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For more details: 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S. Pavan, R. Schreier, G. C.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Temes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and R. Schreier, Understanding delta-sigma data converters, IEEE Press/Wiley, 2017.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06AD441-6A7D-059A-5437-AA2A22EF2C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11608" y="1962910"/>
            <a:ext cx="3486098" cy="2856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87482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903B7-3890-44AA-9F10-B50779702FB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HEPIC – Analog-to-Digital Converters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8552EF-B432-4D49-AD2F-98B5CBAED14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1482CBA-47C8-4603-9B71-C0D615B6AD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618" y="457200"/>
            <a:ext cx="10972800" cy="548640"/>
          </a:xfrm>
        </p:spPr>
        <p:txBody>
          <a:bodyPr/>
          <a:lstStyle/>
          <a:p>
            <a:r>
              <a:rPr lang="en-US" dirty="0"/>
              <a:t>Successive Approximation (SAR) ADC</a:t>
            </a:r>
          </a:p>
        </p:txBody>
      </p:sp>
      <p:pic>
        <p:nvPicPr>
          <p:cNvPr id="9" name="Picture 4" descr="https://upload.wikimedia.org/wikipedia/commons/6/61/SA_ADC_block_diagram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100" y="1608252"/>
            <a:ext cx="4583551" cy="3673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777079" y="5357457"/>
            <a:ext cx="70743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- Directly implements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binary search algorithm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 hardware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- High accuracy possible (&gt;16bits)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- Requires N clock cycles for N-bit conversion -&gt; moderate speeds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- Most common type: charge redistribution SAR ADC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715474" y="1418859"/>
            <a:ext cx="19299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</a:rPr>
              <a:t>Simple 6-bit example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985817-1E57-582A-314F-7100B3F040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917502"/>
            <a:ext cx="5168900" cy="317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11892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903B7-3890-44AA-9F10-B50779702FB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HEPIC – Analog-to-Digital Converters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8552EF-B432-4D49-AD2F-98B5CBAED14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1482CBA-47C8-4603-9B71-C0D615B6AD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618" y="457200"/>
            <a:ext cx="10972800" cy="548640"/>
          </a:xfrm>
        </p:spPr>
        <p:txBody>
          <a:bodyPr/>
          <a:lstStyle/>
          <a:p>
            <a:r>
              <a:rPr lang="en-US" dirty="0"/>
              <a:t>Pipelined ADC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264743" y="916830"/>
            <a:ext cx="35866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alibri" panose="020F0502020204030204" pitchFamily="34" charset="0"/>
              </a:rPr>
              <a:t>Combining the bits</a:t>
            </a:r>
          </a:p>
        </p:txBody>
      </p:sp>
      <p:sp>
        <p:nvSpPr>
          <p:cNvPr id="22" name="Rectangle 21"/>
          <p:cNvSpPr/>
          <p:nvPr/>
        </p:nvSpPr>
        <p:spPr>
          <a:xfrm>
            <a:off x="725929" y="3762007"/>
            <a:ext cx="523944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</a:rPr>
              <a:t>- Cascade several low resolution stages to obtain high overall resolution</a:t>
            </a:r>
          </a:p>
          <a:p>
            <a:r>
              <a:rPr lang="en-US" sz="2000" dirty="0">
                <a:latin typeface="Calibri" panose="020F0502020204030204" pitchFamily="34" charset="0"/>
              </a:rPr>
              <a:t>- Each stage processes the (amplified) quantization error of previous stage</a:t>
            </a:r>
          </a:p>
          <a:p>
            <a:r>
              <a:rPr lang="en-US" sz="2000" dirty="0">
                <a:latin typeface="Calibri" panose="020F0502020204030204" pitchFamily="34" charset="0"/>
              </a:rPr>
              <a:t>- Stages can operate concurrently! -&gt; higher speeds</a:t>
            </a:r>
          </a:p>
          <a:p>
            <a:r>
              <a:rPr lang="en-US" sz="2000" dirty="0">
                <a:latin typeface="Calibri" panose="020F0502020204030204" pitchFamily="34" charset="0"/>
              </a:rPr>
              <a:t>- Latency function of number of stages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3A4ADF-8DA2-32A0-DC38-014A225664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618" y="1288782"/>
            <a:ext cx="5011356" cy="231140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CC8B0E4-BAB8-EEB7-F76A-7E4E6C772D13}"/>
              </a:ext>
            </a:extLst>
          </p:cNvPr>
          <p:cNvSpPr txBox="1"/>
          <p:nvPr/>
        </p:nvSpPr>
        <p:spPr>
          <a:xfrm>
            <a:off x="10314685" y="98642"/>
            <a:ext cx="161614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/>
              <a:t>H. </a:t>
            </a:r>
            <a:r>
              <a:rPr lang="en-US" sz="1000" b="1" dirty="0" err="1"/>
              <a:t>Khorramabadi</a:t>
            </a:r>
            <a:r>
              <a:rPr lang="en-US" sz="1000" b="1" dirty="0"/>
              <a:t> (UCB)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D054AC-AF70-3268-F714-7ECD111715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5953" y="1465470"/>
            <a:ext cx="4209892" cy="213471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FA22786-BE41-049B-C2D2-D75707248139}"/>
              </a:ext>
            </a:extLst>
          </p:cNvPr>
          <p:cNvSpPr/>
          <p:nvPr/>
        </p:nvSpPr>
        <p:spPr>
          <a:xfrm>
            <a:off x="6691390" y="3762007"/>
            <a:ext cx="523944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</a:rPr>
              <a:t>- Example: Three 2-bit stages</a:t>
            </a:r>
          </a:p>
          <a:p>
            <a:r>
              <a:rPr lang="en-US" sz="2000" dirty="0">
                <a:latin typeface="Calibri" panose="020F0502020204030204" pitchFamily="34" charset="0"/>
              </a:rPr>
              <a:t>- The gains between stages are 2</a:t>
            </a:r>
            <a:r>
              <a:rPr lang="en-US" sz="2000" baseline="30000" dirty="0">
                <a:latin typeface="Calibri" panose="020F0502020204030204" pitchFamily="34" charset="0"/>
              </a:rPr>
              <a:t>Bieff</a:t>
            </a:r>
          </a:p>
          <a:p>
            <a:r>
              <a:rPr lang="en-US" sz="2000" dirty="0">
                <a:latin typeface="Calibri" panose="020F0502020204030204" pitchFamily="34" charset="0"/>
              </a:rPr>
              <a:t>- Then to combine bits: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8F5EAA1-04DC-E593-72C5-36206A34BCBF}"/>
                  </a:ext>
                </a:extLst>
              </p:cNvPr>
              <p:cNvSpPr txBox="1"/>
              <p:nvPr/>
            </p:nvSpPr>
            <p:spPr>
              <a:xfrm>
                <a:off x="7264743" y="4885391"/>
                <a:ext cx="4152612" cy="53405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𝑜𝑢𝑡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sup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𝑒𝑓𝑓</m:t>
                                  </m:r>
                                </m:sub>
                              </m:sSub>
                            </m:sup>
                          </m:sSup>
                        </m:den>
                      </m:f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  <m:sup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𝐵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𝑒𝑓𝑓</m:t>
                                      </m:r>
                                    </m:sub>
                                  </m:sSub>
                                </m:sup>
                              </m:sSup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sSup>
                                <m:sSup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  <m:sup>
                                  <m:sSub>
                                    <m:sSubPr>
                                      <m:ctrlPr>
                                        <a:rPr lang="en-US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𝐵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𝑒𝑓𝑓</m:t>
                                      </m:r>
                                    </m:sub>
                                  </m:sSub>
                                </m:sup>
                              </m:sSup>
                            </m:den>
                          </m:f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8F5EAA1-04DC-E593-72C5-36206A34BC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64743" y="4885391"/>
                <a:ext cx="4152612" cy="534057"/>
              </a:xfrm>
              <a:prstGeom prst="rect">
                <a:avLst/>
              </a:prstGeom>
              <a:blipFill>
                <a:blip r:embed="rId4"/>
                <a:stretch>
                  <a:fillRect l="-915" t="-4651" b="-139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7528974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903B7-3890-44AA-9F10-B50779702FB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HEPIC – Analog-to-Digital Converters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8552EF-B432-4D49-AD2F-98B5CBAED14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1482CBA-47C8-4603-9B71-C0D615B6AD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618" y="457200"/>
            <a:ext cx="10972800" cy="548640"/>
          </a:xfrm>
        </p:spPr>
        <p:txBody>
          <a:bodyPr/>
          <a:lstStyle/>
          <a:p>
            <a:r>
              <a:rPr lang="en-US" dirty="0"/>
              <a:t>Flash ADC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498" y="1174221"/>
            <a:ext cx="5861184" cy="46347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122694" y="1174221"/>
            <a:ext cx="442372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- </a:t>
            </a:r>
            <a:r>
              <a:rPr lang="en-US" b="1" dirty="0"/>
              <a:t>Very fast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/>
              <a:t>- Very power Hungry.</a:t>
            </a:r>
          </a:p>
          <a:p>
            <a:endParaRPr lang="en-US" dirty="0"/>
          </a:p>
          <a:p>
            <a:r>
              <a:rPr lang="en-US" dirty="0"/>
              <a:t>- Limited to about 8 bits.</a:t>
            </a:r>
          </a:p>
          <a:p>
            <a:endParaRPr lang="en-US" dirty="0"/>
          </a:p>
          <a:p>
            <a:r>
              <a:rPr lang="en-US" dirty="0"/>
              <a:t>-Used as sub-ADCs in multi-stage ADCs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00FF190-2800-12F1-076F-4A08C14A031F}"/>
              </a:ext>
            </a:extLst>
          </p:cNvPr>
          <p:cNvSpPr txBox="1"/>
          <p:nvPr/>
        </p:nvSpPr>
        <p:spPr>
          <a:xfrm>
            <a:off x="7122693" y="3866655"/>
            <a:ext cx="442372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Sources of error:</a:t>
            </a:r>
          </a:p>
          <a:p>
            <a:r>
              <a:rPr lang="en-US" dirty="0"/>
              <a:t>- DC offset</a:t>
            </a:r>
          </a:p>
          <a:p>
            <a:r>
              <a:rPr lang="en-US" dirty="0"/>
              <a:t>- Non-linear input capacitance</a:t>
            </a:r>
          </a:p>
          <a:p>
            <a:r>
              <a:rPr lang="en-US" dirty="0"/>
              <a:t>- Signal feedthrough</a:t>
            </a:r>
          </a:p>
          <a:p>
            <a:r>
              <a:rPr lang="en-US" dirty="0"/>
              <a:t>- Signal kickback</a:t>
            </a:r>
          </a:p>
        </p:txBody>
      </p:sp>
    </p:spTree>
    <p:extLst>
      <p:ext uri="{BB962C8B-B14F-4D97-AF65-F5344CB8AC3E}">
        <p14:creationId xmlns:p14="http://schemas.microsoft.com/office/powerpoint/2010/main" val="202568470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903B7-3890-44AA-9F10-B50779702FB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HEPIC – Analog-to-Digital Converters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8552EF-B432-4D49-AD2F-98B5CBAED14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1482CBA-47C8-4603-9B71-C0D615B6AD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618" y="457200"/>
            <a:ext cx="10972800" cy="548640"/>
          </a:xfrm>
        </p:spPr>
        <p:txBody>
          <a:bodyPr/>
          <a:lstStyle/>
          <a:p>
            <a:r>
              <a:rPr lang="en-US" dirty="0"/>
              <a:t>Flash ADC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77985" y="3594623"/>
            <a:ext cx="249015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TRW TDC1007 8-bit, 20 MS/s Flash ADC enabled new field of “digital video”</a:t>
            </a:r>
          </a:p>
          <a:p>
            <a:endParaRPr lang="en-US" dirty="0"/>
          </a:p>
        </p:txBody>
      </p:sp>
      <p:pic>
        <p:nvPicPr>
          <p:cNvPr id="2050" name="Picture 2" descr="https://postperspective.com/wp-content/uploads/2020/01/Emmy-award-624x4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4275" y="1220373"/>
            <a:ext cx="5555342" cy="3703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6059" y="1039718"/>
            <a:ext cx="5111868" cy="150996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0054" y="2563008"/>
            <a:ext cx="3262444" cy="415846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079437" y="5104590"/>
            <a:ext cx="4453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Won technical Emmy for analog/digital video conversion technology in 1989!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8C40C0E-C6EF-4473-8D7D-ED70FA2020F0}"/>
              </a:ext>
            </a:extLst>
          </p:cNvPr>
          <p:cNvSpPr txBox="1"/>
          <p:nvPr/>
        </p:nvSpPr>
        <p:spPr>
          <a:xfrm>
            <a:off x="7523482" y="6007880"/>
            <a:ext cx="4453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ADC designers are creative.</a:t>
            </a:r>
          </a:p>
        </p:txBody>
      </p:sp>
    </p:spTree>
    <p:extLst>
      <p:ext uri="{BB962C8B-B14F-4D97-AF65-F5344CB8AC3E}">
        <p14:creationId xmlns:p14="http://schemas.microsoft.com/office/powerpoint/2010/main" val="217166413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HEPIC – Analog-to-Digital Converters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36</a:t>
            </a:fld>
            <a:endParaRPr lang="en-US" dirty="0"/>
          </a:p>
        </p:txBody>
      </p:sp>
      <p:pic>
        <p:nvPicPr>
          <p:cNvPr id="7" name="Picture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575442"/>
            <a:ext cx="12192000" cy="314553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432176" y="636450"/>
            <a:ext cx="783900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dirty="0"/>
              <a:t>ADC requirements for </a:t>
            </a:r>
          </a:p>
          <a:p>
            <a:pPr algn="ctr"/>
            <a:r>
              <a:rPr lang="en-US" sz="6000" dirty="0"/>
              <a:t>High-Energy Physics</a:t>
            </a:r>
          </a:p>
        </p:txBody>
      </p:sp>
    </p:spTree>
    <p:extLst>
      <p:ext uri="{BB962C8B-B14F-4D97-AF65-F5344CB8AC3E}">
        <p14:creationId xmlns:p14="http://schemas.microsoft.com/office/powerpoint/2010/main" val="247035529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4A31C9-CF8D-4D43-9441-96B2F939E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the dark ages*…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903B7-3890-44AA-9F10-B50779702FB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HEPIC – Analog-to-Digital Converters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8552EF-B432-4D49-AD2F-98B5CBAED14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7" name="AutoShape 4" descr="data:image/png;base64,iVBORw0KGgoAAAANSUhEUgAAAKwAAAC8CAYAAADl50VDAAAABHNCSVQICAgIfAhkiAAAIABJREFUeF7tnQl4HMWVgF+NbmlGtvEtYDGnjTHYoCXBMY5tbCTZwWCOJBDY2Bzh2mRxWMiXZB0gwBL4knCHYJJg4ySEEAyYxLZsQMfI54KwDNjYYPmWLFm3NJJGo5mp/V5ratRqdc9Uz3TPdE93fx+f8HRV9atXf79+VfWqioB9qdJA96bLCwPgmE4ApgMlUynQfEIgh1KSM/CXCn8BSA4A7aUUegkhob+hfwPpBKB7CJDdBIK780qqPlElhIUTEwvXPWLVvbtXTA60VZ8X6OuZRgAuAqAI6HlAIE0HnfkBYB8A3Y0QA6G7gxmOT/LnVTTr8CxTF2kDG2q+w8+cP9F50U23j7hg1iJH7qRpDtckp692DfHVrk5OA1Poo4RWA5CtAMFtJABbXYuqmpIjjHGeamlg6fOQtbP6jBVtB7tvO7GrvSD/nGlw/a5dQ1on2LEXaKBPtxYLdtVC3/4XOcunlYSQlXmnNq0lF+z1cWZKqWSWBLbs2oJrvCd9/9Oyv/OSnmbfkE/83NWr4bylSxPWyIG2Guj9aLmq51GAFqB0dSY4Xs4uqTigKrPJE1sG2LfOzzo3Oz/viY5jPYs89d5cpXbLHDkSvnf4MGSOGBFOghYw2BmZi5xLnxXS86RlBWOeWIAdKru1rG7KA/vxYteYps7sV5o+7Vjc2+ZL5zEwhY88AoUPPxxOGmjdBb0f/zhiVmdRhXAfrSVCyHNhnviBHXgSBXqIUPq0s7/nVbK4uofn+WZMk7LA7vjeaee2H/f+8cQn7Zf7PH6HmsaRs7LRQEw2sKx+lNJWAuR3EAy+kIqdtJQDtnlV4ZQ9/2z448HNjd/wefwx12/ysmUwZ9UqbitrFGBFL6YXgL6Wnu7/Vc78bUfUvLBGThtzgxqxUhWLJzxUV92+wlPvzdBCPvRlnWecES4qkpU1ILAhuekxoGSpq6SyXAudJLuMlAC2bGHBrNaDXW+37O8ap6VCpVbWX18K3s+flH2EcYFl3MLfSBa53zmvokFLHSW6LFMD++YoGJF99qh3T9a0zwn4qeZ1kfNlu903AvUOb3PDAyt0zKCDAPzcWVT5MiEQTDRsWjxP80bWQiieMjbNHTWt5UDvlq7j3sHxJ56MKtNIRwyUrKwZgA13zAA2unIDN5PZW9pUqiPpyU0J7IaZpzzQsLvjqf6egKrefyzaRiu7rE3Urn4PeMquGlaUmYAdEJ4edaSRG/IWVH4Ui16SlcdUwK4CyB4xNf/9pr2dlydSYdLZL/Rj0dKKL/MBi8xSHxDygKu48oVE6jOeZ5kG2NLLRlzSXOst627q09UFkFPm6BkzhsQYyE0kmBLYwcq+5cwkt5J5FZ54YEpEXlMAu25G/rda9nev6+8N6BHax6Xn62tqYPT06eG00s6XyYHFHtmetAxfce787XVcCklSIsMDu+7iEfc07e16MdAX1N1fjdQGFy5fDjOfeSachPbUQdB7MvzvtFMuFv4/2HUAaH8XV3MKefweCHR+xZU+nkTRppYH3Fo4DunBYteCqr3xPEvPvIYGduOcsU8cr2r6aTAISZfTNWkS3HTokJ5toWvZns1zucrHoS8HDdzoLNky1Ennyq1/oqSDoFTFTfPG/ulIedOtFJIPK5NR6hb07voZgL9XuB1rtBZa5L59fPGwWVN+CA7XOarCEVkeXmBDljZAAH7gLKkcnJvWn0WuJxgS2NLZo189UtVyK1cNEphI6haIRwsS4cPiS5E2agaogS+WPEylhNKlzhL3mgSqOOqjDAfs5vnjf364rPFxSo1jWZkWC+bOhavKB6fk+4+8FV4tkIrAAtB+QuhCZ1HVh1FJSlACQwG7cfboZXU7Wl8N9Gs/zaqVPu+kNFyUOJY1NYHFoVraSYhjlqu44nOtdBhPOYYBtqxkXPGhiuYNfm9yRwOiKXNxRQVMnDMnnIx9nlMV2FBF6xzE/7W8oq310fSj931DAIuTAo37enZ62/u5VgTorZRI5UtjC1jIYYoDi2NenznzArPI5Vv5xux0aqSkA7sBIKt1QlZLd0Nfnk511LRYacihdYAV1FjuLKqcTwgGfiXnSjqw7xWO2n6iuu2y5FRf/VOlHS/ctwD/S30Ly3RFf+kqdj+iXnPa5EgqsB8smnh/7YYTv9WmKokpxfLAUhoEGpzvWrhlYNVlgq+kAVt+7fhpR8taa7wd/UmLD4hF19IZL+tZWEFrjQD9F7mKtw3OTceizBjyJAXYNwHSyGRXU+v+rlExyJz0LOKhraQLo5MAHMvPk+LPJgXY0ivGfXCk7OR8nXSta7HSUEPa2wBBb4MwA4WXEPzi54vSE/L4uyHYyzda5Mg9DSAth3vfA5QnzXUOQLpTXZ5RMzj3S0i8P5twYCuum3Bp7YamnX4vTleb79Lahw127gdH/mRVitB7apZ3gw9KaVd60DE1d1HFcVUViCNxwqFZN2Pk8Yaa9lPjkDmpWaXDWt6aFeA/uSXmUQIzAys0BKXrXCXuJYlqlIQC677x9F988caxRxNVOT2eU/TuuzDpmmvCRbNA7liHtUwPrBBGG7w2v7jqXT30LS0zYcDuuT3/lJr1vgZPgzabXCRCOdJnCMu+Dx0C/CsYF28DILB4WRlYAHrMmemYmoglNgkD9v2i8VsObm6clQzQtHqmdFpWi2itVLCwIdfgOVeJW92+oTE0TEKA/eieMyd/vuboF75uc3a0UK9S64q/idd1WdvCCuT5HTT4b3klVSdi4JA7S0KA3Txv3PZD5SdNM/0qpz3cmRuHtNgl3VDDBlbogOluZXUHdt9jk8/c/uSBWrNaV7Ssc1etgklLRB1hvwe6t90xZMsiG1jBq+91UHq2nlZWd2DLvjXhg6/WN5hykgCnYYveeWeIZcVmYUNZYktsAzugDULoU84i90+5v/EqE+oK7J57x074+PX2Om97f1KXaKvUiZAcP/+Ly8vDIwKsDLldX+xRgkENU0rbXFmOs8i8ivZY9B4tj67Avl88ofTgpobiaEIY8b7SWQc4MiB32RZWrBX9pmx1A/ZpgJzRIzI6vR3GX0Wg9MIMO+ugeSf4Dr0umzzn0ueE3/v2vSDEE/BcmCfYfRQcWZwxQGm5ACQNej+6j6d4IU3WlB+Flobz50G5OIJfFGWgFA7kl1Seyy2kioS6AVu+eOLyL/95YnCrFBVCGSWpnJU1imx6yxEPsIJswcA8PWJmdQP2vUtH7TnxUdtUvRWrd/lSK0t9rYJVlF6xR2t5IMBpkWOKvNI1WiuS9ulKV7H7bq3bRxdgt82EnP170j2+TnWnt2hdOS3K492FO1YfVo0li2VTjFjy8EZrRdFvozOTnEbmVeA5uppdugD74aLxvzqwoVG3oQ3Nas9ZEM8u3Daww5VJaGCh1nt06QLs2vNdx5u/6DJtCKFU9TxW1gZ2OLAU6Gv5xe5lnHaBK5nmwO64Om/8Z+t7TgQDxt29hUszkkTRrKwNrAywlHa5shwFWkZxaQ7sprljVxyuaHosFiiMnCealbWBVWg9jUcLNAfWbPsMqHlJIllZG1glTWo7iaA5sK8XZHd11XudakAwS9pIVtYGVhHYSlexm283ZQ4QNAV2+5KRkz5b137QiFtlcuiCK4mSlbWBVVSf1xmoG0kWHejjUnCURJoCW3FtwS/3v1P/kBaCGbUMJSub9803BJGjnfotrpfa8c5YxlRjyaNWrmhtpeXwlqbAls4du+1IRdPMaBUw+305K5teUGIDq9CwlAafzi+p+m8t2l1TYN88y9nSdtBzihaCGbmMSDEGtoWVaTlKN7lK3ANvdJyXpsD+eXRmf0+Lz/B7vMapMyG71MpqUabZy1Da4INSOJJfUjlJi/ppBqwwYfCv7hNGOKJIC8VEK0PJyqrfqigxwS+0rzlalcL3SdaYgfPDeINyQts0Ke5IQyHgdPpHabEZsmbAVl5X8N19b9cP9DwscslZWeO5BM9B2qjBExx5m0ZNUA4bIYm0hRIh5GJnUUUN7/OV0mkGbPnVBb/58r16TRzreCuVqPxyVtb76aPgbyjjEkFtbzyWHj8GYxsBWK12h9EMWDPvSMhFl0KiaDEGkcq2FrD0Z/nF7ifj0TXm1QzYdZeM/Krhk/Zz4hXIbPmHWdlAL3gqvy34gNEuiwGrSeSWZsCunexqat7fNSZaI6Xi/ZnPPgsX3je4Zortyh2trlYCVqtdDjUD9o0z8jo6jnTnR2ukVLw/7OBkvwc8uElcFCtrMWA1GYvVDNjXT832dNV5TXF0kR4vzdzVq+G8pUvDRfNYWSsBS4HuzC92x71dlWbA/mVCdl93gzdTDxjMUGYsVtZSwFLYn19SOSXettQM2NdGZPjNdiJMvMqT5ldrZa0ELJ484yqunBCvzjUD9o/pJBjwp9ayGLXKlbWyZVcpFmMlYClAR35x5cBO0HFcmgBLy+dmvzKvojcOOVImq9TKKu3FhRW2ErBAoc9VUpkdb0NrAiwKYVvYgaaQs7K+I/+QbafMs28FPDapv34jVztmFCwEkjMBfLWruNJjIpYn2M5/erxj5DRVcmE98Ip4uo3RgLV92EGGpFaWmy6TJ4xyHJOxfFirjxKIWZNaWdpTB949vx6GI8YGYHRX374XuVDNmvLD0MZu/EcJxJJHrVyYPpqFpUYbJbD6OKyUuOtramD09MEoKTnrkxgf9lnhlEY1h9GplYsnWstw47BWnumSwio9fE7J+qgFI7ZoLWMACxqtOtCs02XlWAIGLLoCc1atAjzeU3xJD/Bg9ywGrCYnJmoG7HuFI2tPVLefxeWMpVgiBHTaffcNPbgjVEf0UXs+Wi4bV2AlYLXaZ0szYK0WD4vWFI/wnLZ8uTCUJXcJUfu7VigGwVgJWABtdoDRDFgrrTiQnjc7DFa/B/pqV4PSeQiWdAkgeJOruCruJVSaAWulNV3S+Ndh/ioOUxkmgNsYnS7Drena9u3Rp+5Z23LMCqtmh42z9ncByXAJ3BpvEaIBgMVVs6RtBCn+tDve7otmFhYFsdK+BNJxVtYQNrDDkTTkvgQoplV2fsG6Xrh8Ocx8ZvghOaqPPRJmul7gMjyxHGEUSx7hOCYVcrEjn5T3JTDozi9W2VsL6ZK6BUG/Hxzpltj0RvHlUt75xaB7a7mvK/jJF2/XP8VlLlIgkZxbgJMEwd4Grtplnr1MOGC5v66UK33GqQuBZI/nSitNhEt2eC+1crFylZ5h2N0LP14AI2oqSVug3xqB3HJugb4+7POQNuoiXu6GpNMzliCiQBT6nKc35ZML9vpiElySSdNOF5b9j3Ocba0HPHFHlmtROb3LwAOUr9+1a8hjbGClWqfG3YEbRd04e0z50apmzbYI1xu6eMrHThdaWfFlAzsM2F+6it2PxKNncV7NLWwqnDHLo1wMcsGoLOllAyvRiNFPkdl32xjXzrUdHd6Ofs1fBh6QEpFGaUgLn20DO9gCWi081NXCYuH/mjn6q7rtLSm7z9ZNhw4NCXjBkYHEbBlvtk4X/burGLfA0e7SxQpW3Xj6ir1vHEu5w+VQ7dLxV7aPamJOkTEXsFptsam7haV3Qsaav2f0puLGGlJ3gC3jtoEd1tk66cx0nGqK07xR9PUzR396fHvLhdp9DIxR0uKKCpg4Z05YmG73jcLgvw2spH0ofc5V4uZfLcnZvLq4BPjsqhsK7t37Vv3vOOUwTbI7KQ3LKqwm2H6H8G8b2KFNmOYgM3OvrNihdcPqBiwFIH8dn+XtbuxLmQ3ihsUPdOwFf/NOoU3YZhL++o0qpmZVbqQhTM1OgGBXLTcHjtwCgLQcVZtvYF3UnHEwzBkAejC/2H02t5AqEuoGLMrwQdGEDbWbGxaqkMfQSXHt1lXl5YaWUSvh4gEWCDzkKqrUpdOtK7B7l58xcccfjh/v7w44tFJkMsvB7eGXtbUNcQnYJhhsM4m+/S9CsPMAl5hqN6yIZVOMWPKgXLECSwHaXQ7PJHJldQeXElQm0hVYlKV07tiqIxVNl6uUy7DJh22QgbsT+j0J8mHVrx6IZS8DtYsjxY1FCH3KWeT+qV4NqDuw1Xeccf6uNcf2BHxB3Z+ll5LE5UpPjfHWrAD/yS02sIKSaC/JdJzlnFfBF18ZQ4MlBKL1l43+5PiOlotjkM9wWaR+LNsaPjGjBAa3sDoNZQ2x4IkgovL6gou/fKe+OlUWKIqHthI702VkYPW3rshqQiwsPmjj7DEfH61qLkzEC6L3M+Q2erMtLH3eVewePPtJp0ZIGLDu68ZMPFLRebSn1fynfUv3f8XZrrxvDuwRoW+0lkEtLIXjTtI2RYtl3NE4TxiwKMiHi8b/6sCGRt16kNEqq9V9accLIWXDWlYEVo8gF6W2SiiwKMTbF+TXN+3pnKgVPMkoZ9KSJVD0zjvhR+NIQfaMx61pYSnVZFdC3nZMOLDuJad97avS+h1+r3mHueRGCnClqdVcAgrgSU/3Tcmdv72OF7h40yUcWBR40/xx7x7+8OQ18QqfrPxSC4uzW1mTf2g5YAmlDzhL3L9NZDskBVhKgayd4mpu2d91SiIrq9WzpJ0uDHhJLxgImdA1+CWOU2TUnDzDFfxCocJZXHkFITAYvqaVgiOUkxRgUZ7ya8dPO1rWWmPGIG/pEpkEtFPCHxEllqARoP8iV/G2k4kWLGnAYkXLFk28/8DGE79Bi5voisf6POn5BYGW/wPfwdfDowSpEPyCuqF+j7C/1rCL0iA46BWuoqrKWHUYT76kg2KmfQxw44zF5eWAUVvsYsNYqTRxEBkobXbSjhXapAP7JkCaY7LrpNH9WYQVh7LE28Nj0AsOaeFlCWCT5LeK4U46sChM1bVjzjuyreszo65OKHz4YWGHF7FlxZDC7m13COu5rAAspVDrAt/XSMn21litoxb5DAEsVmTrt8df8WVpy/u+Lr8mwd44VipeLIjPaKmpgb72dkFvvo4O4d9yF1pTPBRu4ty5cOaSJUNBxQx+j3AyjNjHS20LS+sz0oKzsxdsOagFdPGUYRhgsRKVSwpur93U+If+3kDMcuEYKe55pXSySzzKEvLKwJrKFpZS2kUgMNNVsnVP3LrToICYwdDg2bJFlF014cHajY1PBQPqt+xU2u9KK1mFA+IUDtxIUQvrBwpFrpJKwyxkMxywCNf7ReNfObi58QdqQIt0souacoal9XuEFQV9B1aH/VW58lIRWAL0Fmex+69x6U/jzIYEFuu4ef64VUfKTy7lCfqWW82KA994Thbt94Aj/xxh6jToOQT+xqHDh2mnzBii0kDrgF+L45D4/7JjkTKNkFLAUkCf7FZnSeWfNeYt7uIMCyzW7MOScQ8f+qDp4YA/snuAmwpjR4ld0rNd8TTreFaC8mg5VYDFHQcdhH7HWeTezFPvRKcxNLCojI2zRy+rr27/k79Hfqm4dBdsHGbCgGrxxYDFDlOg8ytddJx2ysCSNbTItL+L6xlCHhUypeWfC5DuhEDr0F2/Iz2M5eHcMr4OHPRK15XuL7gqkIREhgd2ANoR8xtrukv7uvzDjmkZtor18ycBLawssElQsFEeGRVYSvc6HIEr84q21htFZjk5TAEsCr5+at6MlgZfVW9rv1NcEenmbJ7QPgFGVroBZXvLGfDeThbt7DSgbENEMg2wKPVLAKNGnZ5b0XmsJ3yUitLmbEZXvCHko9RHAH7iLHE/Zwh5OIQwFbCsPutmjHy4eV/nQ47sfId46yBpZ4uj/hZOQo860sgNeQsqPzKTEkwJLCq49LIRl6QXXFw2f235CKZwtqmFmRogGbJSgI2u3MDNZPaWwY3CkiFIDM80LbBY148LCzNmbFpZmja6cB7uscC2DYpBD5bIQintdAA8ZCYXQNowpgaWVYaerJgdzJr4dt/+l8bghIF9yWrgDZJJfqznvleJ0HtKAMsU1bfz3pt87Z8/BUBOT4TyzPEMegwoWWqkeIB49JZSwKIi6D8Lc7sych8jxHF/PIpJibw0+ISzv+d/yeLqnpSoTyL31kq0wro2zB4LDsePKND/JISYcnVuLDqjlLYSAi9BgD7vWlTVFEsZRs6TchZWqmy0uJ6M3NsoIfcTIGcauTHikY1SOEwIPO30ef6UShY1JTtdvA3tKZ3zH0EC9xKAy3jzGD8ddeOciqvY/Xfjyxq/hClvYeVU1PXB7KnUT24DQpYRgNHxqzGxJVCAFgBYk0nJS9klFXwHKiRWRN2eZklgw8Nhe6ZmdteNvZ5SehcAGTwtTjd1x1swrSQAf8g7rfkf5IK9vnhLM2N+SwMrbjDspNE0mAXg+AYAnUUoKQQCWUlrVAp9lNBqANgGhGwj/uCWVOxEqdWvDWwEjXVunj3LQclMSuFiADIdCFygVsHc6SngIr9PCaGfBAndnl9UtZU7r4US2sCqbOzu0tmXUHBMp0CnA5ALKNB8QiCHUpIz8JcKfwFIDp6qQin0EkJCf0P/BtIJhO6lALvTILg7r3gLWlL74tCADSyHkuwkxtGADaxx2sKWhEMDNrAcSrKTGEcDNrDGaQtbEg4N2MByKMlOYhwN2MAapy1sSTg0YAPLoSQ7iXE0YANrnLawJeHQgA0sh5LsJMbRgA2scdrCloRDAzawHEqykxhHAzawxmkLWxIODdjAcijJTmIcDdjAGqctbEk4NGADy6EkO4lxNGADa5y2sCXh0IANLIeS7CTG0YANrHHawpaEQwM2sBxKspMYRwMI7M0A8JcoIt0CAHheE+7U/F8AcCEAfC6Th4Z+E78I0wDgswjlPw8A98ndXwnAysPbd98FsFIu3SsAV1OAdexeEODCe0TyrQHI6wZYQgCKCMD3Q+lwHdWGIMCb4rR4TyE93sI8WzMAHr8NQNgG6PcANzsG9ff8XaK6/B5gmgPgOwCwCAAKmXwUYA0F2HzPgE6Vrq8DwPdC+mZp1gPAJwDwkCgTaxOlcsRtJdYnS491egMAXoNQnQAgDwA8ofr+u0LBDwDArwFgAR74I+KIsSLONgkAbgCAuQDwLZH+caGluO3l5BOXQxCs+QBwtehXBBIvBIld74WEigdYobFlKr8XFECUAFt9F4Cs8l4GeE0EIoiBRfh6AF4S35fKQAEW3D2gdAHWaOnF5SsB+zLAfALwQQQgh8AtSSc2ImsAYOCAXMBl6AL4YoPA2kScTlzcMwBwOPQDA0LctmeHIML2WSiCFgHGl3uc6Ddxuew+bv+E5TOZpcAirG+F5MYXrjZUCHuuuC5y8omfeZ+cSyBnJVmmeIBVtKRKjSoBFpNddhfATnH6VwHG9gOcFP8mBuplgAfIgCVgF1MaezHx9+ocgDnfB+iWACjcE71oQp5owCL0vQB4gt0Qq0oGwGMNpQQsWjeWl8Egrh5+scRft2htIs6r1LbMWj4IAL8JZWC/4bZOQ3QugZ8xpATsowDwCwC4BgDQ8ImvsZKXIRJ7Qj5TAUsBHrx7UKFCBWQAGwLUSoCPGThBgFvYZ/j3AJMcAIdE2hNehpWDbg/eeuyuoZ9ffN6kLIDuSC5ByBUIu0FBgDPvGbRyzOXA3+TcKuZC8b7gWgCL4OBLL34mfnXRzZL7xMvJqAQs0z+e/tOtZJwUXoJhyU0FLFo7qVuwEuBfIr9IqKDYAoqttNS3FcPJYFYCXEnRci6B1KfGfZCiNJTUgiLsiQQWny+1bpFeHDmYlYCNajVFlY+a1mzAYt3CboHESuKnW/gExwls2PEXW2Q1wEqtvkmBZRCjXqV9Bzl3wQaWWUfsVRMQtgkqFLsFKwHuAoCXQzChbyr0QOMEVtzrjtQxknNJhPQyLsGQUYso1hY7KeiqYH2+y/EZ1cIlkLOw+JtSx0vudxtY0ee8mgK8Eeo8hTtIInfgMQDA44+GdYpicAlYJ0HgKjQE9WsFf1N2WEvGP8aX6JY8gHexY8fhHjA3B+v1VBRotQRWak2ZQZB2vPArJE1rAysZJUCl7QhBtIAC1LJOEw5L4RAMG7qKx8LKwRZ65oOZAK+xzhaDTmlYayXAEPDZV4ACPMOG0CKAKx4KQjCwLGkPm2XXAlhm1aV+Mw554tCcuOOllNbQwEYzEmomDhQ7JGJg0Q8UdYjQ8tQxdyAHwNk7MNAdd6cLCwiNoaJlCw9LhYquJgCP3imCRwnY0NDWE5KBfybi8+LJBwVlIhg/FuVHF+GnMhM2kSYOpD18uU4NjhDgUBaOucqNoaJ7IgZZDmKsgpbAyqlEmACJtdOlNEjNxjblgFWaOJCd5UKJZYCV81mFoSelT79al4BpCsd3fQBLJWO4wm0CcA2DNtJMlwh+BI/N8LBHrM8B+C6Hi4CAiPNLoYo0ccAmfNgzI80kYZveK+N+SD//rA2ks51aAiue2GCyCxMgsQIby9Qs7zBN+O2SAqvwuWbjp+LefbiTEyuwok8+Tq/+QGIpw8Nr0YDFcthUr2MAvLDVFoMf5ZOFkwlLRFPo4gmFWFwCBsTIkGWN1DasfDbjxf4tHVfVEljFr66pgA1ZXfG4axgcrS2sFCDpUBWbDOABVmy1+wFWiaztsImJKOAy6ya2srEAy9qdzarhY3HLfLkOIQORGSk0DOieXCWR1QZWamFRQWJAJENculhY1ighn3SYn6wG2NALJ3Zrog6bSaBgg/laAYvFS4NYpO8MBuFgZxefibEg6NNiH0IcgKO1D5s6FlbJAultYaU+NRuJUAus2vQJAJYBqeQWsGlbhBQtK4NXGmlmW1g5CxsDsGpjCb6eAXAwyvAVZACMwzRyAIYCcs5SCNQJuwRysRFRXAK5Hno8LgF7HNORUmQW3m8AgL+F/Gi5PowdS6AFsGqjtSTBL6xzwsL6WAOHP+VywEpmuoToMAowUhriKI1tEMEqjWLCW+hvvhTqJLEYVPxdC2DlfGPxuyMeicDhL7lPdrRoLbkgGlYv5jsbKpYgrnjYaPPxSi4BT3yrOB5WAqycwasOAtzAoq84gJU1mlGsK+vYsNhRLEMcpyxjHniQAAAA7UlEQVQeCowlHlYKnHg6WNqZEvunoUEPWCpTKbXxsKxOcgHmcsNamD6h8bBKXzuuFQexAhvSMPeKg1CkFX56xfGybIp2s3R6NYJL8CMAuEQy/qq4ykGiHJzZkubFcdK1MjNesaw4kLOQbPRF7nMvXjUijpkVi60ELKaJtOLgcVFMLNeKgyhuk33b1oBxNKAmTtM4UtuSWFYDNrCWbXpzVtwG1pztZlmpbWAt2/TmrLgNrDnbzbJS28BatunNWXEbWHO2m2WltoG1bNObs+I2sOZsN8tKbQNr2aY3Z8VtYM3ZbpaV2gbWsk1vzor/P0OjVfgefKq6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302249" y="6156099"/>
            <a:ext cx="181944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*1960s – 1970s</a:t>
            </a:r>
            <a:endParaRPr lang="en-US" sz="16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75" y="1162675"/>
            <a:ext cx="3960240" cy="222072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3976" y="1143670"/>
            <a:ext cx="3624942" cy="229402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1416" y="1116719"/>
            <a:ext cx="3519972" cy="289709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632" y="3527023"/>
            <a:ext cx="3138976" cy="2489827"/>
          </a:xfrm>
          <a:prstGeom prst="rect">
            <a:avLst/>
          </a:prstGeom>
        </p:spPr>
      </p:pic>
      <p:cxnSp>
        <p:nvCxnSpPr>
          <p:cNvPr id="22" name="Straight Arrow Connector 21"/>
          <p:cNvCxnSpPr>
            <a:cxnSpLocks/>
          </p:cNvCxnSpPr>
          <p:nvPr/>
        </p:nvCxnSpPr>
        <p:spPr>
          <a:xfrm flipH="1">
            <a:off x="7231849" y="2272167"/>
            <a:ext cx="1381666" cy="17602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967019" y="5980687"/>
            <a:ext cx="93600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/>
              <a:t>Paul Gray</a:t>
            </a:r>
            <a:endParaRPr lang="en-US" sz="1600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2236167" y="5983861"/>
            <a:ext cx="121404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/>
              <a:t>Paul McCreary</a:t>
            </a:r>
            <a:endParaRPr lang="en-US" sz="1600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4300933" y="906297"/>
            <a:ext cx="197604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/>
              <a:t>Hodges Flip-Flop (1963)</a:t>
            </a:r>
            <a:endParaRPr lang="en-US" sz="1600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9805677" y="3995649"/>
            <a:ext cx="119305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/>
              <a:t>William Black</a:t>
            </a:r>
            <a:endParaRPr lang="en-US" sz="1600" b="1" dirty="0"/>
          </a:p>
        </p:txBody>
      </p:sp>
      <p:sp>
        <p:nvSpPr>
          <p:cNvPr id="32" name="TextBox 31"/>
          <p:cNvSpPr txBox="1"/>
          <p:nvPr/>
        </p:nvSpPr>
        <p:spPr>
          <a:xfrm>
            <a:off x="8612620" y="4013816"/>
            <a:ext cx="119305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/>
              <a:t>David Hodges</a:t>
            </a:r>
            <a:endParaRPr lang="en-US" sz="1600" b="1" dirty="0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2866" y="3572864"/>
            <a:ext cx="2047161" cy="3118974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3983608" y="5100872"/>
            <a:ext cx="121404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/>
              <a:t>Mask Camera</a:t>
            </a:r>
            <a:endParaRPr lang="en-US" sz="1600" b="1" dirty="0"/>
          </a:p>
        </p:txBody>
      </p:sp>
      <p:sp>
        <p:nvSpPr>
          <p:cNvPr id="40" name="TextBox 39"/>
          <p:cNvSpPr txBox="1"/>
          <p:nvPr/>
        </p:nvSpPr>
        <p:spPr>
          <a:xfrm>
            <a:off x="10316123" y="1453178"/>
            <a:ext cx="121404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/>
              <a:t>Ion Implanter</a:t>
            </a:r>
            <a:endParaRPr lang="en-US" sz="1600" b="1" dirty="0"/>
          </a:p>
        </p:txBody>
      </p:sp>
      <p:sp>
        <p:nvSpPr>
          <p:cNvPr id="43" name="TextBox 42"/>
          <p:cNvSpPr txBox="1"/>
          <p:nvPr/>
        </p:nvSpPr>
        <p:spPr>
          <a:xfrm>
            <a:off x="7922682" y="6225545"/>
            <a:ext cx="423321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/>
              <a:t>Stephen Lewis – First CMOS Pipelined ADC (1986)</a:t>
            </a:r>
            <a:endParaRPr lang="en-US" sz="1600" b="1" dirty="0"/>
          </a:p>
        </p:txBody>
      </p:sp>
      <p:sp>
        <p:nvSpPr>
          <p:cNvPr id="44" name="TextBox 43"/>
          <p:cNvSpPr txBox="1"/>
          <p:nvPr/>
        </p:nvSpPr>
        <p:spPr>
          <a:xfrm>
            <a:off x="6372848" y="534233"/>
            <a:ext cx="34328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IC Development at UC Berkeley</a:t>
            </a:r>
            <a:endParaRPr lang="en-US" sz="2800" dirty="0"/>
          </a:p>
        </p:txBody>
      </p:sp>
      <p:sp>
        <p:nvSpPr>
          <p:cNvPr id="45" name="TextBox 44"/>
          <p:cNvSpPr txBox="1"/>
          <p:nvPr/>
        </p:nvSpPr>
        <p:spPr>
          <a:xfrm>
            <a:off x="1935766" y="6209198"/>
            <a:ext cx="190985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/>
              <a:t>First all-MOS ADC (1975)!</a:t>
            </a:r>
            <a:endParaRPr lang="en-US" sz="1600" b="1" dirty="0"/>
          </a:p>
        </p:txBody>
      </p:sp>
      <p:cxnSp>
        <p:nvCxnSpPr>
          <p:cNvPr id="46" name="Straight Arrow Connector 45"/>
          <p:cNvCxnSpPr>
            <a:cxnSpLocks/>
          </p:cNvCxnSpPr>
          <p:nvPr/>
        </p:nvCxnSpPr>
        <p:spPr>
          <a:xfrm>
            <a:off x="4521946" y="5443992"/>
            <a:ext cx="675703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1" name="Picture 4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041" y="4297926"/>
            <a:ext cx="4629902" cy="1909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04093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4A31C9-CF8D-4D43-9441-96B2F939E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rise of the Custom ASIC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903B7-3890-44AA-9F10-B50779702FB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HEPIC – Analog-to-Digital Converters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8552EF-B432-4D49-AD2F-98B5CBAED14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38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14541" y="1004099"/>
            <a:ext cx="528734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1960s : Only a few Universities made chips</a:t>
            </a:r>
          </a:p>
          <a:p>
            <a:endParaRPr lang="en-US" dirty="0"/>
          </a:p>
          <a:p>
            <a:r>
              <a:rPr lang="en-US" dirty="0"/>
              <a:t>Late 70s : Technology for Multi-Project Wafers (Mead and Conway)</a:t>
            </a:r>
          </a:p>
          <a:p>
            <a:endParaRPr lang="en-US" dirty="0"/>
          </a:p>
          <a:p>
            <a:r>
              <a:rPr lang="en-US" dirty="0"/>
              <a:t>1981 : Founding of MOSIS with DARPA support</a:t>
            </a:r>
          </a:p>
          <a:p>
            <a:endParaRPr lang="en-US" dirty="0"/>
          </a:p>
          <a:p>
            <a:r>
              <a:rPr lang="en-US" dirty="0"/>
              <a:t>1987 :  MOSIS commercialized (first large-scale </a:t>
            </a:r>
            <a:r>
              <a:rPr lang="en-US" dirty="0" err="1"/>
              <a:t>eCommerce</a:t>
            </a:r>
            <a:r>
              <a:rPr lang="en-US" dirty="0"/>
              <a:t> application on the Internet)</a:t>
            </a:r>
          </a:p>
          <a:p>
            <a:endParaRPr lang="en-US" dirty="0"/>
          </a:p>
          <a:p>
            <a:r>
              <a:rPr lang="en-US" dirty="0"/>
              <a:t>Also 1987 : TSMC founded (and Fabless Semi industry was born!)</a:t>
            </a:r>
          </a:p>
        </p:txBody>
      </p:sp>
      <p:pic>
        <p:nvPicPr>
          <p:cNvPr id="1026" name="Picture 2" descr="https://upload.wikimedia.org/wikipedia/commons/thumb/c/ce/DARPA_Logo_2010.png/220px-DARPA_Logo_201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3837" y="1028664"/>
            <a:ext cx="2095500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4" descr="data:image/png;base64,iVBORw0KGgoAAAANSUhEUgAAAKwAAAC8CAYAAADl50VDAAAABHNCSVQICAgIfAhkiAAAIABJREFUeF7tnQl4HMWVgF+NbmlGtvEtYDGnjTHYoCXBMY5tbCTZwWCOJBDY2Bzh2mRxWMiXZB0gwBL4knCHYJJg4ySEEAyYxLZsQMfI54KwDNjYYPmWLFm3NJJGo5mp/V5ratRqdc9Uz3TPdE93fx+f8HRV9atXf79+VfWqioB9qdJA96bLCwPgmE4ApgMlUynQfEIgh1KSM/CXCn8BSA4A7aUUegkhob+hfwPpBKB7CJDdBIK780qqPlElhIUTEwvXPWLVvbtXTA60VZ8X6OuZRgAuAqAI6HlAIE0HnfkBYB8A3Y0QA6G7gxmOT/LnVTTr8CxTF2kDG2q+w8+cP9F50U23j7hg1iJH7qRpDtckp692DfHVrk5OA1Poo4RWA5CtAMFtJABbXYuqmpIjjHGeamlg6fOQtbP6jBVtB7tvO7GrvSD/nGlw/a5dQ1on2LEXaKBPtxYLdtVC3/4XOcunlYSQlXmnNq0lF+z1cWZKqWSWBLbs2oJrvCd9/9Oyv/OSnmbfkE/83NWr4bylSxPWyIG2Guj9aLmq51GAFqB0dSY4Xs4uqTigKrPJE1sG2LfOzzo3Oz/viY5jPYs89d5cpXbLHDkSvnf4MGSOGBFOghYw2BmZi5xLnxXS86RlBWOeWIAdKru1rG7KA/vxYteYps7sV5o+7Vjc2+ZL5zEwhY88AoUPPxxOGmjdBb0f/zhiVmdRhXAfrSVCyHNhnviBHXgSBXqIUPq0s7/nVbK4uofn+WZMk7LA7vjeaee2H/f+8cQn7Zf7PH6HmsaRs7LRQEw2sKx+lNJWAuR3EAy+kIqdtJQDtnlV4ZQ9/2z448HNjd/wefwx12/ysmUwZ9UqbitrFGBFL6YXgL6Wnu7/Vc78bUfUvLBGThtzgxqxUhWLJzxUV92+wlPvzdBCPvRlnWecES4qkpU1ILAhuekxoGSpq6SyXAudJLuMlAC2bGHBrNaDXW+37O8ap6VCpVbWX18K3s+flH2EcYFl3MLfSBa53zmvokFLHSW6LFMD++YoGJF99qh3T9a0zwn4qeZ1kfNlu903AvUOb3PDAyt0zKCDAPzcWVT5MiEQTDRsWjxP80bWQiieMjbNHTWt5UDvlq7j3sHxJ56MKtNIRwyUrKwZgA13zAA2unIDN5PZW9pUqiPpyU0J7IaZpzzQsLvjqf6egKrefyzaRiu7rE3Urn4PeMquGlaUmYAdEJ4edaSRG/IWVH4Ui16SlcdUwK4CyB4xNf/9pr2dlydSYdLZL/Rj0dKKL/MBi8xSHxDygKu48oVE6jOeZ5kG2NLLRlzSXOst627q09UFkFPm6BkzhsQYyE0kmBLYwcq+5cwkt5J5FZ54YEpEXlMAu25G/rda9nev6+8N6BHax6Xn62tqYPT06eG00s6XyYHFHtmetAxfce787XVcCklSIsMDu+7iEfc07e16MdAX1N1fjdQGFy5fDjOfeSachPbUQdB7MvzvtFMuFv4/2HUAaH8XV3MKefweCHR+xZU+nkTRppYH3Fo4DunBYteCqr3xPEvPvIYGduOcsU8cr2r6aTAISZfTNWkS3HTokJ5toWvZns1zucrHoS8HDdzoLNky1Ennyq1/oqSDoFTFTfPG/ulIedOtFJIPK5NR6hb07voZgL9XuB1rtBZa5L59fPGwWVN+CA7XOarCEVkeXmBDljZAAH7gLKkcnJvWn0WuJxgS2NLZo189UtVyK1cNEphI6haIRwsS4cPiS5E2agaogS+WPEylhNKlzhL3mgSqOOqjDAfs5vnjf364rPFxSo1jWZkWC+bOhavKB6fk+4+8FV4tkIrAAtB+QuhCZ1HVh1FJSlACQwG7cfboZXU7Wl8N9Gs/zaqVPu+kNFyUOJY1NYHFoVraSYhjlqu44nOtdBhPOYYBtqxkXPGhiuYNfm9yRwOiKXNxRQVMnDMnnIx9nlMV2FBF6xzE/7W8oq310fSj931DAIuTAo37enZ62/u5VgTorZRI5UtjC1jIYYoDi2NenznzArPI5Vv5xux0aqSkA7sBIKt1QlZLd0Nfnk511LRYacihdYAV1FjuLKqcTwgGfiXnSjqw7xWO2n6iuu2y5FRf/VOlHS/ctwD/S30Ly3RFf+kqdj+iXnPa5EgqsB8smnh/7YYTv9WmKokpxfLAUhoEGpzvWrhlYNVlgq+kAVt+7fhpR8taa7wd/UmLD4hF19IZL+tZWEFrjQD9F7mKtw3OTceizBjyJAXYNwHSyGRXU+v+rlExyJz0LOKhraQLo5MAHMvPk+LPJgXY0ivGfXCk7OR8nXSta7HSUEPa2wBBb4MwA4WXEPzi54vSE/L4uyHYyzda5Mg9DSAth3vfA5QnzXUOQLpTXZ5RMzj3S0i8P5twYCuum3Bp7YamnX4vTleb79Lahw127gdH/mRVitB7apZ3gw9KaVd60DE1d1HFcVUViCNxwqFZN2Pk8Yaa9lPjkDmpWaXDWt6aFeA/uSXmUQIzAys0BKXrXCXuJYlqlIQC677x9F988caxRxNVOT2eU/TuuzDpmmvCRbNA7liHtUwPrBBGG7w2v7jqXT30LS0zYcDuuT3/lJr1vgZPgzabXCRCOdJnCMu+Dx0C/CsYF28DILB4WRlYAHrMmemYmoglNgkD9v2i8VsObm6clQzQtHqmdFpWi2itVLCwIdfgOVeJW92+oTE0TEKA/eieMyd/vuboF75uc3a0UK9S64q/idd1WdvCCuT5HTT4b3klVSdi4JA7S0KA3Txv3PZD5SdNM/0qpz3cmRuHtNgl3VDDBlbogOluZXUHdt9jk8/c/uSBWrNaV7Ssc1etgklLRB1hvwe6t90xZMsiG1jBq+91UHq2nlZWd2DLvjXhg6/WN5hykgCnYYveeWeIZcVmYUNZYktsAzugDULoU84i90+5v/EqE+oK7J57x074+PX2Om97f1KXaKvUiZAcP/+Ly8vDIwKsDLldX+xRgkENU0rbXFmOs8i8ivZY9B4tj67Avl88ofTgpobiaEIY8b7SWQc4MiB32RZWrBX9pmx1A/ZpgJzRIzI6vR3GX0Wg9MIMO+ugeSf4Dr0umzzn0ueE3/v2vSDEE/BcmCfYfRQcWZwxQGm5ACQNej+6j6d4IU3WlB+Flobz50G5OIJfFGWgFA7kl1Seyy2kioS6AVu+eOLyL/95YnCrFBVCGSWpnJU1imx6yxEPsIJswcA8PWJmdQP2vUtH7TnxUdtUvRWrd/lSK0t9rYJVlF6xR2t5IMBpkWOKvNI1WiuS9ulKV7H7bq3bRxdgt82EnP170j2+TnWnt2hdOS3K492FO1YfVo0li2VTjFjy8EZrRdFvozOTnEbmVeA5uppdugD74aLxvzqwoVG3oQ3Nas9ZEM8u3Daww5VJaGCh1nt06QLs2vNdx5u/6DJtCKFU9TxW1gZ2OLAU6Gv5xe5lnHaBK5nmwO64Om/8Z+t7TgQDxt29hUszkkTRrKwNrAywlHa5shwFWkZxaQ7sprljVxyuaHosFiiMnCealbWBVWg9jUcLNAfWbPsMqHlJIllZG1glTWo7iaA5sK8XZHd11XudakAwS9pIVtYGVhHYSlexm283ZQ4QNAV2+5KRkz5b137QiFtlcuiCK4mSlbWBVVSf1xmoG0kWHejjUnCURJoCW3FtwS/3v1P/kBaCGbUMJSub9803BJGjnfotrpfa8c5YxlRjyaNWrmhtpeXwlqbAls4du+1IRdPMaBUw+305K5teUGIDq9CwlAafzi+p+m8t2l1TYN88y9nSdtBzihaCGbmMSDEGtoWVaTlKN7lK3ANvdJyXpsD+eXRmf0+Lz/B7vMapMyG71MpqUabZy1Da4INSOJJfUjlJi/ppBqwwYfCv7hNGOKJIC8VEK0PJyqrfqigxwS+0rzlalcL3SdaYgfPDeINyQts0Ke5IQyHgdPpHabEZsmbAVl5X8N19b9cP9DwscslZWeO5BM9B2qjBExx5m0ZNUA4bIYm0hRIh5GJnUUUN7/OV0mkGbPnVBb/58r16TRzreCuVqPxyVtb76aPgbyjjEkFtbzyWHj8GYxsBWK12h9EMWDPvSMhFl0KiaDEGkcq2FrD0Z/nF7ifj0TXm1QzYdZeM/Krhk/Zz4hXIbPmHWdlAL3gqvy34gNEuiwGrSeSWZsCunexqat7fNSZaI6Xi/ZnPPgsX3je4Zortyh2trlYCVqtdDjUD9o0z8jo6jnTnR2ukVLw/7OBkvwc8uElcFCtrMWA1GYvVDNjXT832dNV5TXF0kR4vzdzVq+G8pUvDRfNYWSsBS4HuzC92x71dlWbA/mVCdl93gzdTDxjMUGYsVtZSwFLYn19SOSXettQM2NdGZPjNdiJMvMqT5ldrZa0ELJ484yqunBCvzjUD9o/pJBjwp9ayGLXKlbWyZVcpFmMlYClAR35x5cBO0HFcmgBLy+dmvzKvojcOOVImq9TKKu3FhRW2ErBAoc9VUpkdb0NrAiwKYVvYgaaQs7K+I/+QbafMs28FPDapv34jVztmFCwEkjMBfLWruNJjIpYn2M5/erxj5DRVcmE98Ip4uo3RgLV92EGGpFaWmy6TJ4xyHJOxfFirjxKIWZNaWdpTB949vx6GI8YGYHRX374XuVDNmvLD0MZu/EcJxJJHrVyYPpqFpUYbJbD6OKyUuOtramD09MEoKTnrkxgf9lnhlEY1h9GplYsnWstw47BWnumSwio9fE7J+qgFI7ZoLWMACxqtOtCs02XlWAIGLLoCc1atAjzeU3xJD/Bg9ywGrCYnJmoG7HuFI2tPVLefxeWMpVgiBHTaffcNPbgjVEf0UXs+Wi4bV2AlYLXaZ0szYK0WD4vWFI/wnLZ8uTCUJXcJUfu7VigGwVgJWABtdoDRDFgrrTiQnjc7DFa/B/pqV4PSeQiWdAkgeJOruCruJVSaAWulNV3S+Ndh/ioOUxkmgNsYnS7Drena9u3Rp+5Z23LMCqtmh42z9ncByXAJ3BpvEaIBgMVVs6RtBCn+tDve7otmFhYFsdK+BNJxVtYQNrDDkTTkvgQoplV2fsG6Xrh8Ocx8ZvghOaqPPRJmul7gMjyxHGEUSx7hOCYVcrEjn5T3JTDozi9W2VsL6ZK6BUG/Hxzpltj0RvHlUt75xaB7a7mvK/jJF2/XP8VlLlIgkZxbgJMEwd4Grtplnr1MOGC5v66UK33GqQuBZI/nSitNhEt2eC+1crFylZ5h2N0LP14AI2oqSVug3xqB3HJugb4+7POQNuoiXu6GpNMzliCiQBT6nKc35ZML9vpiElySSdNOF5b9j3Ocba0HPHFHlmtROb3LwAOUr9+1a8hjbGClWqfG3YEbRd04e0z50apmzbYI1xu6eMrHThdaWfFlAzsM2F+6it2PxKNncV7NLWwqnDHLo1wMcsGoLOllAyvRiNFPkdl32xjXzrUdHd6Ofs1fBh6QEpFGaUgLn20DO9gCWi081NXCYuH/mjn6q7rtLSm7z9ZNhw4NCXjBkYHEbBlvtk4X/burGLfA0e7SxQpW3Xj6ir1vHEu5w+VQ7dLxV7aPamJOkTEXsFptsam7haV3Qsaav2f0puLGGlJ3gC3jtoEd1tk66cx0nGqK07xR9PUzR396fHvLhdp9DIxR0uKKCpg4Z05YmG73jcLgvw2spH0ofc5V4uZfLcnZvLq4BPjsqhsK7t37Vv3vOOUwTbI7KQ3LKqwm2H6H8G8b2KFNmOYgM3OvrNihdcPqBiwFIH8dn+XtbuxLmQ3ihsUPdOwFf/NOoU3YZhL++o0qpmZVbqQhTM1OgGBXLTcHjtwCgLQcVZtvYF3UnHEwzBkAejC/2H02t5AqEuoGLMrwQdGEDbWbGxaqkMfQSXHt1lXl5YaWUSvh4gEWCDzkKqrUpdOtK7B7l58xcccfjh/v7w44tFJkMsvB7eGXtbUNcQnYJhhsM4m+/S9CsPMAl5hqN6yIZVOMWPKgXLECSwHaXQ7PJHJldQeXElQm0hVYlKV07tiqIxVNl6uUy7DJh22QgbsT+j0J8mHVrx6IZS8DtYsjxY1FCH3KWeT+qV4NqDuw1Xeccf6uNcf2BHxB3Z+ll5LE5UpPjfHWrAD/yS02sIKSaC/JdJzlnFfBF18ZQ4MlBKL1l43+5PiOlotjkM9wWaR+LNsaPjGjBAa3sDoNZQ2x4IkgovL6gou/fKe+OlUWKIqHthI702VkYPW3rshqQiwsPmjj7DEfH61qLkzEC6L3M+Q2erMtLH3eVewePPtJp0ZIGLDu68ZMPFLRebSn1fynfUv3f8XZrrxvDuwRoW+0lkEtLIXjTtI2RYtl3NE4TxiwKMiHi8b/6sCGRt16kNEqq9V9accLIWXDWlYEVo8gF6W2SiiwKMTbF+TXN+3pnKgVPMkoZ9KSJVD0zjvhR+NIQfaMx61pYSnVZFdC3nZMOLDuJad97avS+h1+r3mHueRGCnClqdVcAgrgSU/3Tcmdv72OF7h40yUcWBR40/xx7x7+8OQ18QqfrPxSC4uzW1mTf2g5YAmlDzhL3L9NZDskBVhKgayd4mpu2d91SiIrq9WzpJ0uDHhJLxgImdA1+CWOU2TUnDzDFfxCocJZXHkFITAYvqaVgiOUkxRgUZ7ya8dPO1rWWmPGIG/pEpkEtFPCHxEllqARoP8iV/G2k4kWLGnAYkXLFk28/8DGE79Bi5voisf6POn5BYGW/wPfwdfDowSpEPyCuqF+j7C/1rCL0iA46BWuoqrKWHUYT76kg2KmfQxw44zF5eWAUVvsYsNYqTRxEBkobXbSjhXapAP7JkCaY7LrpNH9WYQVh7LE28Nj0AsOaeFlCWCT5LeK4U46sChM1bVjzjuyreszo65OKHz4YWGHF7FlxZDC7m13COu5rAAspVDrAt/XSMn21litoxb5DAEsVmTrt8df8WVpy/u+Lr8mwd44VipeLIjPaKmpgb72dkFvvo4O4d9yF1pTPBRu4ty5cOaSJUNBxQx+j3AyjNjHS20LS+sz0oKzsxdsOagFdPGUYRhgsRKVSwpur93U+If+3kDMcuEYKe55pXSySzzKEvLKwJrKFpZS2kUgMNNVsnVP3LrToICYwdDg2bJFlF014cHajY1PBQPqt+xU2u9KK1mFA+IUDtxIUQvrBwpFrpJKwyxkMxywCNf7ReNfObi58QdqQIt0souacoal9XuEFQV9B1aH/VW58lIRWAL0Fmex+69x6U/jzIYEFuu4ef64VUfKTy7lCfqWW82KA994Thbt94Aj/xxh6jToOQT+xqHDh2mnzBii0kDrgF+L45D4/7JjkTKNkFLAUkCf7FZnSeWfNeYt7uIMCyzW7MOScQ8f+qDp4YA/snuAmwpjR4ld0rNd8TTreFaC8mg5VYDFHQcdhH7HWeTezFPvRKcxNLCojI2zRy+rr27/k79Hfqm4dBdsHGbCgGrxxYDFDlOg8ytddJx2ysCSNbTItL+L6xlCHhUypeWfC5DuhEDr0F2/Iz2M5eHcMr4OHPRK15XuL7gqkIREhgd2ANoR8xtrukv7uvzDjmkZtor18ycBLawssElQsFEeGRVYSvc6HIEr84q21htFZjk5TAEsCr5+at6MlgZfVW9rv1NcEenmbJ7QPgFGVroBZXvLGfDeThbt7DSgbENEMg2wKPVLAKNGnZ5b0XmsJ3yUitLmbEZXvCHko9RHAH7iLHE/Zwh5OIQwFbCsPutmjHy4eV/nQ47sfId46yBpZ4uj/hZOQo860sgNeQsqPzKTEkwJLCq49LIRl6QXXFw2f235CKZwtqmFmRogGbJSgI2u3MDNZPaWwY3CkiFIDM80LbBY148LCzNmbFpZmja6cB7uscC2DYpBD5bIQintdAA8ZCYXQNowpgaWVYaerJgdzJr4dt/+l8bghIF9yWrgDZJJfqznvleJ0HtKAMsU1bfz3pt87Z8/BUBOT4TyzPEMegwoWWqkeIB49JZSwKIi6D8Lc7sych8jxHF/PIpJibw0+ISzv+d/yeLqnpSoTyL31kq0wro2zB4LDsePKND/JISYcnVuLDqjlLYSAi9BgD7vWlTVFEsZRs6TchZWqmy0uJ6M3NsoIfcTIGcauTHikY1SOEwIPO30ef6UShY1JTtdvA3tKZ3zH0EC9xKAy3jzGD8ddeOciqvY/Xfjyxq/hClvYeVU1PXB7KnUT24DQpYRgNHxqzGxJVCAFgBYk0nJS9klFXwHKiRWRN2eZklgw8Nhe6ZmdteNvZ5SehcAGTwtTjd1x1swrSQAf8g7rfkf5IK9vnhLM2N+SwMrbjDspNE0mAXg+AYAnUUoKQQCWUlrVAp9lNBqANgGhGwj/uCWVOxEqdWvDWwEjXVunj3LQclMSuFiADIdCFygVsHc6SngIr9PCaGfBAndnl9UtZU7r4US2sCqbOzu0tmXUHBMp0CnA5ALKNB8QiCHUpIz8JcKfwFIDp6qQin0EkJCf0P/BtIJhO6lALvTILg7r3gLWlL74tCADSyHkuwkxtGADaxx2sKWhEMDNrAcSrKTGEcDNrDGaQtbEg4N2MByKMlOYhwN2MAapy1sSTg0YAPLoSQ7iXE0YANrnLawJeHQgA0sh5LsJMbRgA2scdrCloRDAzawHEqykxhHAzawxmkLWxIODdjAcijJTmIcDdjAGqctbEk4NGADy6EkO4lxNGADa5y2sCXh0IANLIeS7CTG0YANrHHawpaEQwM2sBxKspMYRwMI7M0A8JcoIt0CAHheE+7U/F8AcCEAfC6Th4Z+E78I0wDgswjlPw8A98ndXwnAysPbd98FsFIu3SsAV1OAdexeEODCe0TyrQHI6wZYQgCKCMD3Q+lwHdWGIMCb4rR4TyE93sI8WzMAHr8NQNgG6PcANzsG9ff8XaK6/B5gmgPgOwCwCAAKmXwUYA0F2HzPgE6Vrq8DwPdC+mZp1gPAJwDwkCgTaxOlcsRtJdYnS491egMAXoNQnQAgDwA8ofr+u0LBDwDArwFgAR74I+KIsSLONgkAbgCAuQDwLZH+caGluO3l5BOXQxCs+QBwtehXBBIvBIld74WEigdYobFlKr8XFECUAFt9F4Cs8l4GeE0EIoiBRfh6AF4S35fKQAEW3D2gdAHWaOnF5SsB+zLAfALwQQQgh8AtSSc2ImsAYOCAXMBl6AL4YoPA2kScTlzcMwBwOPQDA0LctmeHIML2WSiCFgHGl3uc6Ddxuew+bv+E5TOZpcAirG+F5MYXrjZUCHuuuC5y8omfeZ+cSyBnJVmmeIBVtKRKjSoBFpNddhfATnH6VwHG9gOcFP8mBuplgAfIgCVgF1MaezHx9+ocgDnfB+iWACjcE71oQp5owCL0vQB4gt0Qq0oGwGMNpQQsWjeWl8Egrh5+scRft2htIs6r1LbMWj4IAL8JZWC/4bZOQ3QugZ8xpATsowDwCwC4BgDQ8ImvsZKXIRJ7Qj5TAUsBHrx7UKFCBWQAGwLUSoCPGThBgFvYZ/j3AJMcAIdE2hNehpWDbg/eeuyuoZ9ffN6kLIDuSC5ByBUIu0FBgDPvGbRyzOXA3+TcKuZC8b7gWgCL4OBLL34mfnXRzZL7xMvJqAQs0z+e/tOtZJwUXoJhyU0FLFo7qVuwEuBfIr9IqKDYAoqttNS3FcPJYFYCXEnRci6B1KfGfZCiNJTUgiLsiQQWny+1bpFeHDmYlYCNajVFlY+a1mzAYt3CboHESuKnW/gExwls2PEXW2Q1wEqtvkmBZRCjXqV9Bzl3wQaWWUfsVRMQtgkqFLsFKwHuAoCXQzChbyr0QOMEVtzrjtQxknNJhPQyLsGQUYso1hY7KeiqYH2+y/EZ1cIlkLOw+JtSx0vudxtY0ee8mgK8Eeo8hTtIInfgMQDA44+GdYpicAlYJ0HgKjQE9WsFf1N2WEvGP8aX6JY8gHexY8fhHjA3B+v1VBRotQRWak2ZQZB2vPArJE1rAysZJUCl7QhBtIAC1LJOEw5L4RAMG7qKx8LKwRZ65oOZAK+xzhaDTmlYayXAEPDZV4ACPMOG0CKAKx4KQjCwLGkPm2XXAlhm1aV+Mw554tCcuOOllNbQwEYzEmomDhQ7JGJg0Q8UdYjQ8tQxdyAHwNk7MNAdd6cLCwiNoaJlCw9LhYquJgCP3imCRwnY0NDWE5KBfybi8+LJBwVlIhg/FuVHF+GnMhM2kSYOpD18uU4NjhDgUBaOucqNoaJ7IgZZDmKsgpbAyqlEmACJtdOlNEjNxjblgFWaOJCd5UKJZYCV81mFoSelT79al4BpCsd3fQBLJWO4wm0CcA2DNtJMlwh+BI/N8LBHrM8B+C6Hi4CAiPNLoYo0ccAmfNgzI80kYZveK+N+SD//rA2ks51aAiue2GCyCxMgsQIby9Qs7zBN+O2SAqvwuWbjp+LefbiTEyuwok8+Tq/+QGIpw8Nr0YDFcthUr2MAvLDVFoMf5ZOFkwlLRFPo4gmFWFwCBsTIkGWN1DasfDbjxf4tHVfVEljFr66pgA1ZXfG4axgcrS2sFCDpUBWbDOABVmy1+wFWiaztsImJKOAy6ya2srEAy9qdzarhY3HLfLkOIQORGSk0DOieXCWR1QZWamFRQWJAJENculhY1ighn3SYn6wG2NALJ3Zrog6bSaBgg/laAYvFS4NYpO8MBuFgZxefibEg6NNiH0IcgKO1D5s6FlbJAultYaU+NRuJUAus2vQJAJYBqeQWsGlbhBQtK4NXGmlmW1g5CxsDsGpjCb6eAXAwyvAVZACMwzRyAIYCcs5SCNQJuwRysRFRXAK5Hno8LgF7HNORUmQW3m8AgL+F/Gi5PowdS6AFsGqjtSTBL6xzwsL6WAOHP+VywEpmuoToMAowUhriKI1tEMEqjWLCW+hvvhTqJLEYVPxdC2DlfGPxuyMeicDhL7lPdrRoLbkgGlYv5jsbKpYgrnjYaPPxSi4BT3yrOB5WAqycwasOAtzAoq84gJU1mlGsK+vYsNhRLEMcpyxjHniQAAAA7UlEQVQeCowlHlYKnHg6WNqZEvunoUEPWCpTKbXxsKxOcgHmcsNamD6h8bBKXzuuFQexAhvSMPeKg1CkFX56xfGybIp2s3R6NYJL8CMAuEQy/qq4ykGiHJzZkubFcdK1MjNesaw4kLOQbPRF7nMvXjUijpkVi60ELKaJtOLgcVFMLNeKgyhuk33b1oBxNKAmTtM4UtuSWFYDNrCWbXpzVtwG1pztZlmpbWAt2/TmrLgNrDnbzbJS28BatunNWXEbWHO2m2WltoG1bNObs+I2sOZsN8tKbQNr2aY3Z8VtYM3ZbpaV2gbWsk1vzor/P0OjVfgefKq6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2063" y="2928319"/>
            <a:ext cx="1619250" cy="1752600"/>
          </a:xfrm>
          <a:prstGeom prst="rect">
            <a:avLst/>
          </a:prstGeom>
        </p:spPr>
      </p:pic>
      <p:pic>
        <p:nvPicPr>
          <p:cNvPr id="1030" name="Picture 6" descr="https://encrypted-tbn0.gstatic.com/images?q=tbn:ANd9GcTbqzQCLdw8HwwLw054JMAPNt0DB8L_jlH08nhHQm_bsw&amp;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9825" y="1087143"/>
            <a:ext cx="1943450" cy="957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ai.eecs.umich.edu/people/conway/Awards/Electronics/AwardPhoto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5534" y="2561182"/>
            <a:ext cx="2429312" cy="3533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3446255" y="6351637"/>
            <a:ext cx="78305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Trivia alert! The same DARPA program led to the development of the first hardware description language, VHDL</a:t>
            </a:r>
            <a:r>
              <a:rPr lang="en-US" sz="1600" dirty="0"/>
              <a:t>.</a:t>
            </a:r>
          </a:p>
        </p:txBody>
      </p:sp>
      <p:cxnSp>
        <p:nvCxnSpPr>
          <p:cNvPr id="25" name="Straight Arrow Connector 24"/>
          <p:cNvCxnSpPr>
            <a:cxnSpLocks/>
          </p:cNvCxnSpPr>
          <p:nvPr/>
        </p:nvCxnSpPr>
        <p:spPr>
          <a:xfrm>
            <a:off x="7675176" y="2042123"/>
            <a:ext cx="1568577" cy="100885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cxnSpLocks/>
            <a:endCxn id="10" idx="0"/>
          </p:cNvCxnSpPr>
          <p:nvPr/>
        </p:nvCxnSpPr>
        <p:spPr>
          <a:xfrm flipH="1">
            <a:off x="9931688" y="2252851"/>
            <a:ext cx="308227" cy="67546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cxnSpLocks/>
          </p:cNvCxnSpPr>
          <p:nvPr/>
        </p:nvCxnSpPr>
        <p:spPr>
          <a:xfrm flipV="1">
            <a:off x="7662530" y="3599487"/>
            <a:ext cx="1581223" cy="89221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715" y="4960397"/>
            <a:ext cx="2412622" cy="1517654"/>
          </a:xfrm>
          <a:prstGeom prst="rect">
            <a:avLst/>
          </a:prstGeom>
        </p:spPr>
      </p:pic>
      <p:cxnSp>
        <p:nvCxnSpPr>
          <p:cNvPr id="18" name="Straight Arrow Connector 17"/>
          <p:cNvCxnSpPr>
            <a:cxnSpLocks/>
            <a:endCxn id="3" idx="0"/>
          </p:cNvCxnSpPr>
          <p:nvPr/>
        </p:nvCxnSpPr>
        <p:spPr>
          <a:xfrm flipH="1">
            <a:off x="9892909" y="4656268"/>
            <a:ext cx="1338" cy="30412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52858" y="4196278"/>
            <a:ext cx="2265981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24259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4A31C9-CF8D-4D43-9441-96B2F939E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First Physics ASICs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8552EF-B432-4D49-AD2F-98B5CBAED14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39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07911" y="5613801"/>
            <a:ext cx="47676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NMOS process (no P-channel devices) -  SLAC - 1984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37367" y="1039231"/>
            <a:ext cx="45862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/>
              <a:t>Microplex</a:t>
            </a:r>
            <a:r>
              <a:rPr lang="en-US" sz="1400" b="1" dirty="0"/>
              <a:t> – first custom ASIC for Physics Research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943" y="1401855"/>
            <a:ext cx="5009971" cy="41094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055488" y="5921578"/>
            <a:ext cx="370193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/>
              <a:t>Walker, Parker, </a:t>
            </a:r>
            <a:r>
              <a:rPr lang="en-US" sz="1000" dirty="0" err="1"/>
              <a:t>Hyams</a:t>
            </a:r>
            <a:r>
              <a:rPr lang="en-US" sz="1000" dirty="0"/>
              <a:t>, Shapiro, “Development of High Density Readout for Silicon Strip Detectors,” NIM 226 (1984)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7383" y="1362964"/>
            <a:ext cx="3971455" cy="4148291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637383" y="1022939"/>
            <a:ext cx="40636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SVX – First CMOS ASIC for Physics Research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239284" y="5588554"/>
            <a:ext cx="48333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CMOS process (with P-channel devices) -  LBNL - 1987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73618" y="5857516"/>
            <a:ext cx="14818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128 channels</a:t>
            </a:r>
          </a:p>
          <a:p>
            <a:r>
              <a:rPr lang="en-US" sz="1400" b="1" dirty="0"/>
              <a:t>3 </a:t>
            </a:r>
            <a:r>
              <a:rPr lang="en-US" sz="1400" b="1" dirty="0" err="1"/>
              <a:t>mW</a:t>
            </a:r>
            <a:r>
              <a:rPr lang="en-US" sz="1400" b="1" dirty="0"/>
              <a:t> / channel</a:t>
            </a:r>
          </a:p>
        </p:txBody>
      </p:sp>
      <p:sp>
        <p:nvSpPr>
          <p:cNvPr id="22" name="Rectangle 21"/>
          <p:cNvSpPr/>
          <p:nvPr/>
        </p:nvSpPr>
        <p:spPr>
          <a:xfrm>
            <a:off x="8237913" y="5842127"/>
            <a:ext cx="344794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err="1"/>
              <a:t>Kleinfelder</a:t>
            </a:r>
            <a:r>
              <a:rPr lang="en-US" sz="1000" dirty="0"/>
              <a:t>, et al.; “A Flexible 128-Channel Silicon Strip Detector Instrumentation Integrated Circuit with Sparse Data Readout”, TNS 35 (1988)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452517" y="5862157"/>
            <a:ext cx="17853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128 channels</a:t>
            </a:r>
          </a:p>
          <a:p>
            <a:r>
              <a:rPr lang="en-US" sz="1400" b="1" dirty="0"/>
              <a:t>1.25 </a:t>
            </a:r>
            <a:r>
              <a:rPr lang="en-US" sz="1400" b="1" dirty="0" err="1"/>
              <a:t>mW</a:t>
            </a:r>
            <a:r>
              <a:rPr lang="en-US" sz="1400" b="1" dirty="0"/>
              <a:t> / channel</a:t>
            </a:r>
          </a:p>
        </p:txBody>
      </p:sp>
      <p:cxnSp>
        <p:nvCxnSpPr>
          <p:cNvPr id="25" name="Straight Arrow Connector 24"/>
          <p:cNvCxnSpPr>
            <a:cxnSpLocks/>
          </p:cNvCxnSpPr>
          <p:nvPr/>
        </p:nvCxnSpPr>
        <p:spPr>
          <a:xfrm flipV="1">
            <a:off x="6542116" y="1388226"/>
            <a:ext cx="0" cy="182048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cxnSpLocks/>
          </p:cNvCxnSpPr>
          <p:nvPr/>
        </p:nvCxnSpPr>
        <p:spPr>
          <a:xfrm>
            <a:off x="6561512" y="3915295"/>
            <a:ext cx="0" cy="159596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6130775" y="3385681"/>
            <a:ext cx="9179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6.3 mm</a:t>
            </a:r>
          </a:p>
        </p:txBody>
      </p:sp>
      <p:cxnSp>
        <p:nvCxnSpPr>
          <p:cNvPr id="31" name="Straight Arrow Connector 30"/>
          <p:cNvCxnSpPr>
            <a:cxnSpLocks/>
          </p:cNvCxnSpPr>
          <p:nvPr/>
        </p:nvCxnSpPr>
        <p:spPr>
          <a:xfrm flipH="1">
            <a:off x="6694517" y="1894872"/>
            <a:ext cx="1468581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8171410" y="1740983"/>
            <a:ext cx="9476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6.3 mm</a:t>
            </a:r>
          </a:p>
        </p:txBody>
      </p:sp>
      <p:cxnSp>
        <p:nvCxnSpPr>
          <p:cNvPr id="35" name="Straight Arrow Connector 34"/>
          <p:cNvCxnSpPr>
            <a:cxnSpLocks/>
          </p:cNvCxnSpPr>
          <p:nvPr/>
        </p:nvCxnSpPr>
        <p:spPr>
          <a:xfrm>
            <a:off x="8899634" y="1880934"/>
            <a:ext cx="1574402" cy="1393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10701060" y="1632950"/>
            <a:ext cx="12281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11,000 transistors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0719015" y="2437697"/>
            <a:ext cx="122813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/>
              <a:t>CDF experiment used 240 SVX chips </a:t>
            </a:r>
            <a:r>
              <a:rPr lang="en-US" sz="1100" b="1" dirty="0">
                <a:sym typeface="Wingdings" panose="05000000000000000000" pitchFamily="2" charset="2"/>
              </a:rPr>
              <a:t> 30720 channels</a:t>
            </a:r>
          </a:p>
          <a:p>
            <a:endParaRPr lang="en-US" sz="1100" b="1" dirty="0">
              <a:sym typeface="Wingdings" panose="05000000000000000000" pitchFamily="2" charset="2"/>
            </a:endParaRPr>
          </a:p>
          <a:p>
            <a:r>
              <a:rPr lang="en-US" sz="1100" b="1" dirty="0">
                <a:sym typeface="Wingdings" panose="05000000000000000000" pitchFamily="2" charset="2"/>
              </a:rPr>
              <a:t>Already at discrete limit</a:t>
            </a:r>
            <a:endParaRPr lang="en-US" sz="1100" b="1" dirty="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3314" y="4358744"/>
            <a:ext cx="912328" cy="987461"/>
          </a:xfrm>
          <a:prstGeom prst="rect">
            <a:avLst/>
          </a:prstGeom>
        </p:spPr>
      </p:pic>
      <p:pic>
        <p:nvPicPr>
          <p:cNvPr id="6146" name="Picture 2" descr="https://history.aip.org/phn/Photos/slac_log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3845" y="1503656"/>
            <a:ext cx="1429981" cy="750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06940" y="4846226"/>
            <a:ext cx="644471" cy="65840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CEC95C6-7D96-44FA-B62E-E75FE77E51C0}"/>
              </a:ext>
            </a:extLst>
          </p:cNvPr>
          <p:cNvSpPr txBox="1"/>
          <p:nvPr/>
        </p:nvSpPr>
        <p:spPr>
          <a:xfrm>
            <a:off x="4993760" y="6398301"/>
            <a:ext cx="6212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Technology soon advanced to make on-chip ADCs practical</a:t>
            </a:r>
          </a:p>
        </p:txBody>
      </p:sp>
      <p:sp>
        <p:nvSpPr>
          <p:cNvPr id="27" name="Footer Placeholder 4">
            <a:extLst>
              <a:ext uri="{FF2B5EF4-FFF2-40B4-BE49-F238E27FC236}">
                <a16:creationId xmlns:a16="http://schemas.microsoft.com/office/drawing/2014/main" id="{5A6903B7-3890-44AA-9F10-B50779702FB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576072" y="6356350"/>
            <a:ext cx="9106596" cy="365125"/>
          </a:xfrm>
        </p:spPr>
        <p:txBody>
          <a:bodyPr/>
          <a:lstStyle/>
          <a:p>
            <a:r>
              <a:rPr lang="en-US" dirty="0"/>
              <a:t>HEPIC – Analog-to-Digital Converters</a:t>
            </a:r>
          </a:p>
        </p:txBody>
      </p:sp>
    </p:spTree>
    <p:extLst>
      <p:ext uri="{BB962C8B-B14F-4D97-AF65-F5344CB8AC3E}">
        <p14:creationId xmlns:p14="http://schemas.microsoft.com/office/powerpoint/2010/main" val="31965836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HEPIC – Analog-to-Digital Converters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7" name="Picture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575442"/>
            <a:ext cx="12192000" cy="314553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480541" y="1078463"/>
            <a:ext cx="523091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/>
              <a:t>ADC Overview</a:t>
            </a:r>
          </a:p>
        </p:txBody>
      </p:sp>
    </p:spTree>
    <p:extLst>
      <p:ext uri="{BB962C8B-B14F-4D97-AF65-F5344CB8AC3E}">
        <p14:creationId xmlns:p14="http://schemas.microsoft.com/office/powerpoint/2010/main" val="337105949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347;p2" descr="https://mod.fnal.gov/mod/stillphotos/2016/0000/16-0011-02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707764" y="1567621"/>
            <a:ext cx="3398297" cy="245911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D4A31C9-CF8D-4D43-9441-96B2F939E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Unique Challenges for HEP ADCs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8552EF-B432-4D49-AD2F-98B5CBAED14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40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916626" y="1038335"/>
            <a:ext cx="87117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Physics experiments often create extreme environments for their readout ASICs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725" y="2194503"/>
            <a:ext cx="5629479" cy="366447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427316" y="1761150"/>
            <a:ext cx="1813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High Radiation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146001" y="5969020"/>
            <a:ext cx="1834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ATLAS Detector</a:t>
            </a:r>
          </a:p>
        </p:txBody>
      </p:sp>
      <p:pic>
        <p:nvPicPr>
          <p:cNvPr id="2054" name="Picture 6" descr="A figure is silhouetted in the opening of a gold-colored room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6357" y="3581689"/>
            <a:ext cx="4050349" cy="2278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6448584" y="2672290"/>
            <a:ext cx="26141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Cold Temperature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107383" y="5926703"/>
            <a:ext cx="23349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ProtoDUNE</a:t>
            </a:r>
            <a:r>
              <a:rPr lang="en-US" dirty="0"/>
              <a:t> </a:t>
            </a:r>
            <a:r>
              <a:rPr lang="en-US" dirty="0" err="1"/>
              <a:t>LAr</a:t>
            </a:r>
            <a:r>
              <a:rPr lang="en-US" dirty="0"/>
              <a:t> TPC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0641364" y="4026739"/>
            <a:ext cx="1467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Liquid Argon</a:t>
            </a:r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5A6903B7-3890-44AA-9F10-B50779702FB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576072" y="6356350"/>
            <a:ext cx="9106596" cy="365125"/>
          </a:xfrm>
        </p:spPr>
        <p:txBody>
          <a:bodyPr/>
          <a:lstStyle/>
          <a:p>
            <a:r>
              <a:rPr lang="en-US" dirty="0"/>
              <a:t>HEPIC – Analog-to-Digital Converters</a:t>
            </a:r>
          </a:p>
        </p:txBody>
      </p:sp>
    </p:spTree>
    <p:extLst>
      <p:ext uri="{BB962C8B-B14F-4D97-AF65-F5344CB8AC3E}">
        <p14:creationId xmlns:p14="http://schemas.microsoft.com/office/powerpoint/2010/main" val="267991587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4A31C9-CF8D-4D43-9441-96B2F939E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Unique Challenges for HEP Custom ADCs - Radiation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903B7-3890-44AA-9F10-B50779702FB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HEPIC – Analog-to-Digital Converters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8552EF-B432-4D49-AD2F-98B5CBAED14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41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48887" y="1223001"/>
            <a:ext cx="107816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Two main types of radiation damage to integrated circuits that concern us: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94624" y="1738775"/>
            <a:ext cx="46374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Total Ionizing Dose: </a:t>
            </a:r>
            <a:r>
              <a:rPr lang="en-US" dirty="0"/>
              <a:t>structural damage to silicon structure that leads to failures:</a:t>
            </a:r>
          </a:p>
          <a:p>
            <a:r>
              <a:rPr lang="en-US" dirty="0"/>
              <a:t>- threshold shifts, leakage currents, oxide degradation </a:t>
            </a:r>
            <a:r>
              <a:rPr lang="en-US" dirty="0" err="1"/>
              <a:t>etc</a:t>
            </a:r>
            <a:r>
              <a:rPr lang="en-US" dirty="0"/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251" y="2983544"/>
            <a:ext cx="5986139" cy="29591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102703" y="1451649"/>
            <a:ext cx="46126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b="1" dirty="0"/>
              <a:t>Single Event Upsets: </a:t>
            </a:r>
            <a:r>
              <a:rPr lang="en-US" dirty="0"/>
              <a:t>transient effects that could modify data or lead to incorrect data</a:t>
            </a:r>
          </a:p>
          <a:p>
            <a:r>
              <a:rPr lang="en-US" dirty="0"/>
              <a:t>- affect memory and logic circuits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2703" y="2820788"/>
            <a:ext cx="4923444" cy="3284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43959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4A31C9-CF8D-4D43-9441-96B2F939E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Radiation -- Total Ionizing Dose (TID)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903B7-3890-44AA-9F10-B50779702FB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HEPIC – Analog-to-Digital Converters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8552EF-B432-4D49-AD2F-98B5CBAED14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42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48887" y="1154085"/>
            <a:ext cx="107816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Requirements for TID radiation tolerance for physics far exceed any commercial application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8397" y="1489556"/>
            <a:ext cx="9903242" cy="346740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9993" y="4600631"/>
            <a:ext cx="5901406" cy="2059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9240594" y="6415800"/>
            <a:ext cx="73770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/>
              <a:t>F. </a:t>
            </a:r>
            <a:r>
              <a:rPr lang="en-US" sz="1000" b="1" dirty="0" err="1"/>
              <a:t>Faccio</a:t>
            </a:r>
            <a:endParaRPr lang="en-US" sz="1000" b="1" dirty="0"/>
          </a:p>
        </p:txBody>
      </p:sp>
    </p:spTree>
    <p:extLst>
      <p:ext uri="{BB962C8B-B14F-4D97-AF65-F5344CB8AC3E}">
        <p14:creationId xmlns:p14="http://schemas.microsoft.com/office/powerpoint/2010/main" val="335040735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1924" y="2732983"/>
            <a:ext cx="4299310" cy="36233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865" y="2806911"/>
            <a:ext cx="4987925" cy="337714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D4A31C9-CF8D-4D43-9441-96B2F939E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Radiation -- Total Ionizing Dose (TID)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903B7-3890-44AA-9F10-B50779702FB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HEPIC – Analog-to-Digital Converters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8552EF-B432-4D49-AD2F-98B5CBAED14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43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143023" y="6184057"/>
            <a:ext cx="73770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/>
              <a:t>F. </a:t>
            </a:r>
            <a:r>
              <a:rPr lang="en-US" sz="1000" b="1" dirty="0" err="1"/>
              <a:t>Faccio</a:t>
            </a:r>
            <a:endParaRPr lang="en-US" sz="10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359474" y="1178133"/>
            <a:ext cx="866775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Key mitigations: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use scaled technologies -&gt; reduced charge collection volume </a:t>
            </a:r>
            <a:br>
              <a:rPr lang="en-US" dirty="0"/>
            </a:br>
            <a:r>
              <a:rPr lang="en-US" dirty="0"/>
              <a:t>(</a:t>
            </a:r>
            <a:r>
              <a:rPr lang="en-US" dirty="0" err="1"/>
              <a:t>Microplex</a:t>
            </a:r>
            <a:r>
              <a:rPr lang="en-US" dirty="0"/>
              <a:t> and SVX only radiation tolerant to 10s of </a:t>
            </a:r>
            <a:r>
              <a:rPr lang="en-US" dirty="0" err="1"/>
              <a:t>krad</a:t>
            </a:r>
            <a:r>
              <a:rPr lang="en-US" dirty="0"/>
              <a:t>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“Hardness-By-Design” techniques (enclosed layout / guard rings / shielding)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263376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5086" y="3160564"/>
            <a:ext cx="3556288" cy="188512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D4A31C9-CF8D-4D43-9441-96B2F939E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Radiation – Single Event Upsets (SEUs)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903B7-3890-44AA-9F10-B50779702FB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HEPIC – Analog-to-Digital Converters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8552EF-B432-4D49-AD2F-98B5CBAED14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44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91534" y="1465102"/>
            <a:ext cx="103028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Key mitigations: Triple Modular Redundancy (TMR), Hamming encoding, continuous reconfiguration</a:t>
            </a:r>
          </a:p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952251" y="6124862"/>
            <a:ext cx="63991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/>
              <a:t>K. Berg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01117" y="4974263"/>
            <a:ext cx="37283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Triple Modular Redundancy (TMR)</a:t>
            </a:r>
          </a:p>
          <a:p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0168" y="2127603"/>
            <a:ext cx="3733297" cy="220905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0168" y="4462032"/>
            <a:ext cx="3739010" cy="157591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158023" y="6037942"/>
            <a:ext cx="2172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Hamming encoding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859284" y="5161836"/>
            <a:ext cx="30315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Continuous Reconfiguration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211" y="2381857"/>
            <a:ext cx="4371957" cy="2321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43344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602" y="3576921"/>
            <a:ext cx="4870835" cy="2819576"/>
          </a:xfrm>
          <a:prstGeom prst="rect">
            <a:avLst/>
          </a:prstGeom>
        </p:spPr>
      </p:pic>
      <p:pic>
        <p:nvPicPr>
          <p:cNvPr id="3074" name="Picture 2" descr="PDF] An enhanced MOSFET threshold voltage model for the 6-300 K temperature  range | Semantic Schola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02" y="1017525"/>
            <a:ext cx="4492648" cy="2595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8133" y="1087735"/>
            <a:ext cx="4763242" cy="534458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D4A31C9-CF8D-4D43-9441-96B2F939E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Cryogenic Operation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903B7-3890-44AA-9F10-B50779702FB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HEPIC – Analog-to-Digital Converters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8552EF-B432-4D49-AD2F-98B5CBAED14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45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919634" y="2315401"/>
            <a:ext cx="25922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n-lt"/>
              </a:rPr>
              <a:t>    </a:t>
            </a:r>
            <a:r>
              <a:rPr lang="en-US" sz="2000" dirty="0">
                <a:latin typeface="+mn-lt"/>
              </a:rPr>
              <a:t>Functionality, Threshold Shifts</a:t>
            </a:r>
            <a:endParaRPr lang="en-US" sz="2400" dirty="0">
              <a:latin typeface="+mn-lt"/>
            </a:endParaRPr>
          </a:p>
        </p:txBody>
      </p:sp>
      <p:cxnSp>
        <p:nvCxnSpPr>
          <p:cNvPr id="14" name="Straight Arrow Connector 13"/>
          <p:cNvCxnSpPr/>
          <p:nvPr/>
        </p:nvCxnSpPr>
        <p:spPr bwMode="auto">
          <a:xfrm flipH="1" flipV="1">
            <a:off x="3511878" y="4899279"/>
            <a:ext cx="1914559" cy="1168146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B050"/>
            </a:solidFill>
            <a:prstDash val="solid"/>
            <a:round/>
            <a:headEnd type="none" w="sm" len="sm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5" name="TextBox 14"/>
          <p:cNvSpPr txBox="1"/>
          <p:nvPr/>
        </p:nvSpPr>
        <p:spPr>
          <a:xfrm>
            <a:off x="7072920" y="2333084"/>
            <a:ext cx="18062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latin typeface="+mn-lt"/>
              </a:rPr>
              <a:t>Negative resistance and hysteresis. Carrier freeze out also an issue.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153727" y="668669"/>
            <a:ext cx="34509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+mn-lt"/>
              </a:rPr>
              <a:t>Reliability and biasing drift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965998" y="6138790"/>
            <a:ext cx="19431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latin typeface="+mn-lt"/>
              </a:rPr>
              <a:t>“Hot” carriers cause early device aging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754904" y="4188415"/>
            <a:ext cx="34509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+mn-lt"/>
              </a:rPr>
              <a:t>180 nm</a:t>
            </a:r>
          </a:p>
        </p:txBody>
      </p:sp>
    </p:spTree>
    <p:extLst>
      <p:ext uri="{BB962C8B-B14F-4D97-AF65-F5344CB8AC3E}">
        <p14:creationId xmlns:p14="http://schemas.microsoft.com/office/powerpoint/2010/main" val="114208859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4A31C9-CF8D-4D43-9441-96B2F939E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Next?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903B7-3890-44AA-9F10-B50779702FB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HEPIC – Analog-to-Digital Converters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8552EF-B432-4D49-AD2F-98B5CBAED14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46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74616" y="1351721"/>
            <a:ext cx="110856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</a:rPr>
              <a:t>Architectures that harness the unique capabilities of scaled CMOS to improve efficiency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C89749D-C99B-4369-9723-D502DF915CE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219440" y="2711680"/>
            <a:ext cx="5943600" cy="27463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9B05648-2D1E-4981-9416-AE75CEAE9B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0044" y="2711680"/>
            <a:ext cx="5421382" cy="29029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05BDF0E-3FBE-475A-B79B-7DA3748B07AD}"/>
              </a:ext>
            </a:extLst>
          </p:cNvPr>
          <p:cNvSpPr txBox="1"/>
          <p:nvPr/>
        </p:nvSpPr>
        <p:spPr>
          <a:xfrm>
            <a:off x="2355113" y="2342348"/>
            <a:ext cx="1672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Pipelined SAR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05B7E48-744B-4B88-8C41-DF8D6CBB58D2}"/>
              </a:ext>
            </a:extLst>
          </p:cNvPr>
          <p:cNvSpPr txBox="1"/>
          <p:nvPr/>
        </p:nvSpPr>
        <p:spPr>
          <a:xfrm>
            <a:off x="8048836" y="2342348"/>
            <a:ext cx="2185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Asynchronous SAR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1FD325E-0B72-4BE6-AADB-8A0F33D57011}"/>
              </a:ext>
            </a:extLst>
          </p:cNvPr>
          <p:cNvSpPr txBox="1"/>
          <p:nvPr/>
        </p:nvSpPr>
        <p:spPr>
          <a:xfrm>
            <a:off x="5532098" y="1823914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Examples</a:t>
            </a:r>
          </a:p>
        </p:txBody>
      </p:sp>
    </p:spTree>
    <p:extLst>
      <p:ext uri="{BB962C8B-B14F-4D97-AF65-F5344CB8AC3E}">
        <p14:creationId xmlns:p14="http://schemas.microsoft.com/office/powerpoint/2010/main" val="19394776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4B8C2E2C-B26B-6F4E-AB49-C52094B9A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72" y="79828"/>
            <a:ext cx="10963079" cy="1362075"/>
          </a:xfrm>
        </p:spPr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80A6714-E4FA-F543-9ED9-42E01B765A6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576072" y="6356350"/>
            <a:ext cx="10853928" cy="365125"/>
          </a:xfrm>
        </p:spPr>
        <p:txBody>
          <a:bodyPr/>
          <a:lstStyle/>
          <a:p>
            <a:r>
              <a:rPr lang="en-US" dirty="0"/>
              <a:t>HEPIC – Analog-to-Digital Converters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C1DFF46-CCD7-084F-AEAF-AA47CB98FD9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47</a:t>
            </a:fld>
            <a:endParaRPr lang="en-US" dirty="0"/>
          </a:p>
        </p:txBody>
      </p:sp>
      <p:pic>
        <p:nvPicPr>
          <p:cNvPr id="7" name="Content Placeholder 7" descr="A view of a city&#10;&#10;Description automatically generated">
            <a:extLst>
              <a:ext uri="{FF2B5EF4-FFF2-40B4-BE49-F238E27FC236}">
                <a16:creationId xmlns:a16="http://schemas.microsoft.com/office/drawing/2014/main" id="{18CF2CC9-8523-4048-80E2-3729250D73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45354" y="1612446"/>
            <a:ext cx="6400800" cy="4267200"/>
          </a:xfrm>
        </p:spPr>
      </p:pic>
      <p:sp>
        <p:nvSpPr>
          <p:cNvPr id="5" name="Rectangle 4"/>
          <p:cNvSpPr/>
          <p:nvPr/>
        </p:nvSpPr>
        <p:spPr>
          <a:xfrm>
            <a:off x="520700" y="6030436"/>
            <a:ext cx="11303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This work was supported in part by the U.S. Department of Energy under Contract No. DE-AC02-05CH11231</a:t>
            </a:r>
          </a:p>
        </p:txBody>
      </p:sp>
    </p:spTree>
    <p:extLst>
      <p:ext uri="{BB962C8B-B14F-4D97-AF65-F5344CB8AC3E}">
        <p14:creationId xmlns:p14="http://schemas.microsoft.com/office/powerpoint/2010/main" val="386357721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HEPIC – Analog-to-Digital Converters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48</a:t>
            </a:fld>
            <a:endParaRPr lang="en-US" dirty="0"/>
          </a:p>
        </p:txBody>
      </p:sp>
      <p:pic>
        <p:nvPicPr>
          <p:cNvPr id="7" name="Picture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575442"/>
            <a:ext cx="12192000" cy="314553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341487" y="1137022"/>
            <a:ext cx="801052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/>
              <a:t>Extra: Design Example</a:t>
            </a:r>
          </a:p>
        </p:txBody>
      </p:sp>
    </p:spTree>
    <p:extLst>
      <p:ext uri="{BB962C8B-B14F-4D97-AF65-F5344CB8AC3E}">
        <p14:creationId xmlns:p14="http://schemas.microsoft.com/office/powerpoint/2010/main" val="210707472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4A31C9-CF8D-4D43-9441-96B2F939E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Example – Sigma-Delta ADC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903B7-3890-44AA-9F10-B50779702FB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HEPIC – Analog-to-Digital Converters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8552EF-B432-4D49-AD2F-98B5CBAED14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49</a:t>
            </a:fld>
            <a:endParaRPr lang="en-US" dirty="0"/>
          </a:p>
        </p:txBody>
      </p:sp>
      <p:pic>
        <p:nvPicPr>
          <p:cNvPr id="19" name="Picture 18"/>
          <p:cNvPicPr>
            <a:picLocks noChangeAspect="1" noChangeArrowheads="1"/>
          </p:cNvPicPr>
          <p:nvPr/>
        </p:nvPicPr>
        <p:blipFill>
          <a:blip r:embed="rId2">
            <a:lum bright="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blackWhite">
          <a:xfrm>
            <a:off x="215077" y="1498421"/>
            <a:ext cx="5029200" cy="3634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1122257" y="5125043"/>
            <a:ext cx="303480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Doubling OSR improves</a:t>
            </a:r>
          </a:p>
          <a:p>
            <a:r>
              <a:rPr lang="en-US" dirty="0"/>
              <a:t>SQNR by (6L+3) dB</a:t>
            </a:r>
          </a:p>
          <a:p>
            <a:r>
              <a:rPr lang="en-US" dirty="0"/>
              <a:t>or L + 0.5 bits</a:t>
            </a:r>
          </a:p>
          <a:p>
            <a:r>
              <a:rPr lang="en-US" dirty="0"/>
              <a:t>Choose 2</a:t>
            </a:r>
            <a:r>
              <a:rPr lang="en-US" baseline="30000" dirty="0"/>
              <a:t>nd</a:t>
            </a:r>
            <a:r>
              <a:rPr lang="en-US" dirty="0"/>
              <a:t> order modulator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602" y="3460749"/>
            <a:ext cx="2543280" cy="28956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5141" y="1403349"/>
            <a:ext cx="6477000" cy="194533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000B21C-A163-42C4-B450-CD8BABBC4445}"/>
              </a:ext>
            </a:extLst>
          </p:cNvPr>
          <p:cNvSpPr txBox="1"/>
          <p:nvPr/>
        </p:nvSpPr>
        <p:spPr>
          <a:xfrm>
            <a:off x="5724451" y="1106616"/>
            <a:ext cx="5835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Synthesize ADC transfer function in MATLAB or Python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64506" y="1077741"/>
            <a:ext cx="4993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Goal: 12b – 100 kHz ADC for power monitoring</a:t>
            </a:r>
          </a:p>
        </p:txBody>
      </p:sp>
    </p:spTree>
    <p:extLst>
      <p:ext uri="{BB962C8B-B14F-4D97-AF65-F5344CB8AC3E}">
        <p14:creationId xmlns:p14="http://schemas.microsoft.com/office/powerpoint/2010/main" val="16203967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903B7-3890-44AA-9F10-B50779702FB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HEPIC – Analog-to-Digital Converters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8552EF-B432-4D49-AD2F-98B5CBAED14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1482CBA-47C8-4603-9B71-C0D615B6AD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618" y="457200"/>
            <a:ext cx="10972800" cy="548640"/>
          </a:xfrm>
        </p:spPr>
        <p:txBody>
          <a:bodyPr/>
          <a:lstStyle/>
          <a:p>
            <a:r>
              <a:rPr lang="en-US" dirty="0"/>
              <a:t>What are ADCs?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0880A5-81BD-43D9-B080-84ED667560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176" y="1005840"/>
            <a:ext cx="10737669" cy="447777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41ECC48-2180-4D2B-8D2B-BBC22E8618D0}"/>
              </a:ext>
            </a:extLst>
          </p:cNvPr>
          <p:cNvSpPr txBox="1"/>
          <p:nvPr/>
        </p:nvSpPr>
        <p:spPr>
          <a:xfrm>
            <a:off x="393817" y="5495891"/>
            <a:ext cx="1133752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Analog-to-Digital Converters (ADCs) provide the link between the analog world and digital processing</a:t>
            </a:r>
          </a:p>
          <a:p>
            <a:endParaRPr lang="en-US" dirty="0"/>
          </a:p>
          <a:p>
            <a:r>
              <a:rPr lang="en-US" dirty="0"/>
              <a:t>In HEP, detector outputs are usually analog (e.g. charge pulses) and ADCs pace experimental improvements </a:t>
            </a:r>
          </a:p>
        </p:txBody>
      </p:sp>
    </p:spTree>
    <p:extLst>
      <p:ext uri="{BB962C8B-B14F-4D97-AF65-F5344CB8AC3E}">
        <p14:creationId xmlns:p14="http://schemas.microsoft.com/office/powerpoint/2010/main" val="27607961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4A31C9-CF8D-4D43-9441-96B2F939E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Example – Sigma-Delta ADC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903B7-3890-44AA-9F10-B50779702FB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HEPIC – Analog-to-Digital Converters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8552EF-B432-4D49-AD2F-98B5CBAED14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50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337" y="1026055"/>
            <a:ext cx="6868407" cy="515130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458985" y="6201078"/>
            <a:ext cx="52020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Synthesized modulator close to ideal</a:t>
            </a:r>
          </a:p>
        </p:txBody>
      </p:sp>
    </p:spTree>
    <p:extLst>
      <p:ext uri="{BB962C8B-B14F-4D97-AF65-F5344CB8AC3E}">
        <p14:creationId xmlns:p14="http://schemas.microsoft.com/office/powerpoint/2010/main" val="281613464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4A31C9-CF8D-4D43-9441-96B2F939E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Example – Sigma-Delta ADC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903B7-3890-44AA-9F10-B50779702FB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HEPIC – Analog-to-Digital Converters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8552EF-B432-4D49-AD2F-98B5CBAED14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51</a:t>
            </a:fld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998" y="1471061"/>
            <a:ext cx="10202413" cy="4269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369869" y="5679332"/>
            <a:ext cx="2351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Modulator Schematic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7674220-7C26-4B4C-8329-FE4A199051D6}"/>
              </a:ext>
            </a:extLst>
          </p:cNvPr>
          <p:cNvSpPr txBox="1"/>
          <p:nvPr/>
        </p:nvSpPr>
        <p:spPr>
          <a:xfrm>
            <a:off x="2684781" y="1251879"/>
            <a:ext cx="61308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Implement transfer function coefficients as capacitor ratios</a:t>
            </a:r>
          </a:p>
        </p:txBody>
      </p:sp>
    </p:spTree>
    <p:extLst>
      <p:ext uri="{BB962C8B-B14F-4D97-AF65-F5344CB8AC3E}">
        <p14:creationId xmlns:p14="http://schemas.microsoft.com/office/powerpoint/2010/main" val="303756885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4A31C9-CF8D-4D43-9441-96B2F939E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Example – Sigma-Delta ADC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903B7-3890-44AA-9F10-B50779702FB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HEPIC – Analog-to-Digital Converters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8552EF-B432-4D49-AD2F-98B5CBAED14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52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205" y="1371599"/>
            <a:ext cx="8117305" cy="491662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867440" y="2028518"/>
            <a:ext cx="8880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</a:rPr>
              <a:t>1</a:t>
            </a:r>
            <a:r>
              <a:rPr lang="en-US" baseline="30000" dirty="0">
                <a:latin typeface="Calibri" panose="020F0502020204030204" pitchFamily="34" charset="0"/>
              </a:rPr>
              <a:t>st</a:t>
            </a:r>
            <a:r>
              <a:rPr lang="en-US" dirty="0">
                <a:latin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</a:rPr>
              <a:t>int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828553" y="3072612"/>
            <a:ext cx="9560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</a:rPr>
              <a:t>2</a:t>
            </a:r>
            <a:r>
              <a:rPr lang="en-US" baseline="30000" dirty="0">
                <a:latin typeface="Calibri" panose="020F0502020204030204" pitchFamily="34" charset="0"/>
              </a:rPr>
              <a:t>nd</a:t>
            </a:r>
            <a:r>
              <a:rPr lang="en-US" dirty="0">
                <a:latin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</a:rPr>
              <a:t>int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853063" y="4103121"/>
            <a:ext cx="10182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Calibri" panose="020F0502020204030204" pitchFamily="34" charset="0"/>
              </a:rPr>
              <a:t>Vinput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853063" y="5021986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</a:rPr>
              <a:t>Filter out</a:t>
            </a:r>
          </a:p>
        </p:txBody>
      </p:sp>
      <p:sp>
        <p:nvSpPr>
          <p:cNvPr id="3" name="Rectangle 2"/>
          <p:cNvSpPr/>
          <p:nvPr/>
        </p:nvSpPr>
        <p:spPr>
          <a:xfrm>
            <a:off x="1289787" y="1241659"/>
            <a:ext cx="3850105" cy="3272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97173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4A31C9-CF8D-4D43-9441-96B2F939E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Example – Sigma-Delta Digital Filter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903B7-3890-44AA-9F10-B50779702FB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HEPIC – Analog-to-Digital Converters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8552EF-B432-4D49-AD2F-98B5CBAED14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53</a:t>
            </a:fld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2" y="1371600"/>
            <a:ext cx="7130215" cy="165057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188195" y="4724400"/>
            <a:ext cx="16980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</a:rPr>
              <a:t>For sinc</a:t>
            </a:r>
            <a:r>
              <a:rPr lang="en-US" sz="2000" baseline="30000" dirty="0">
                <a:latin typeface="Calibri" panose="020F0502020204030204" pitchFamily="34" charset="0"/>
              </a:rPr>
              <a:t>3</a:t>
            </a:r>
            <a:r>
              <a:rPr lang="en-US" sz="2000" dirty="0">
                <a:latin typeface="Calibri" panose="020F0502020204030204" pitchFamily="34" charset="0"/>
              </a:rPr>
              <a:t> filter: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90600" y="3505200"/>
            <a:ext cx="69136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</a:rPr>
              <a:t>Structure called Cascaded Integrator Comb (CIC) filter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3585643" y="4343400"/>
                <a:ext cx="3103927" cy="10049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/>
                        </a:rPr>
                        <m:t>𝐻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/>
                            </a:rPr>
                            <m:t>𝑧</m:t>
                          </m:r>
                        </m:e>
                      </m:d>
                      <m:r>
                        <a:rPr lang="en-US" sz="2400" b="0" i="1" smtClean="0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/>
                                    </a:rPr>
                                    <m:t>1−</m:t>
                                  </m:r>
                                  <m:sSup>
                                    <m:sSup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b="0" i="1" smtClean="0">
                                          <a:latin typeface="Cambria Math"/>
                                        </a:rPr>
                                        <m:t>𝑧</m:t>
                                      </m:r>
                                    </m:e>
                                    <m:sup>
                                      <m:r>
                                        <a:rPr lang="en-US" sz="2400" b="0" i="1" smtClean="0">
                                          <a:latin typeface="Cambria Math"/>
                                        </a:rPr>
                                        <m:t>−</m:t>
                                      </m:r>
                                      <m:r>
                                        <a:rPr lang="en-US" sz="2400" b="0" i="1" smtClean="0">
                                          <a:latin typeface="Cambria Math"/>
                                        </a:rPr>
                                        <m:t>𝑂𝑆𝑅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/>
                                    </a:rPr>
                                    <m:t>1−</m:t>
                                  </m:r>
                                  <m:sSup>
                                    <m:sSup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b="0" i="1" smtClean="0">
                                          <a:latin typeface="Cambria Math"/>
                                        </a:rPr>
                                        <m:t>𝑧</m:t>
                                      </m:r>
                                    </m:e>
                                    <m:sup>
                                      <m:r>
                                        <a:rPr lang="en-US" sz="2400" b="0" i="1" smtClean="0">
                                          <a:latin typeface="Cambria Math"/>
                                        </a:rPr>
                                        <m:t>−1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2400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5643" y="4343400"/>
                <a:ext cx="3103927" cy="100495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/>
          <p:cNvSpPr txBox="1"/>
          <p:nvPr/>
        </p:nvSpPr>
        <p:spPr>
          <a:xfrm>
            <a:off x="2195628" y="5572125"/>
            <a:ext cx="39663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</a:rPr>
              <a:t>Filter implemented with Verilog HDL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7201" y="1169007"/>
            <a:ext cx="3964378" cy="5080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40227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4A31C9-CF8D-4D43-9441-96B2F939E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Example – Sigma-Delta ADC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903B7-3890-44AA-9F10-B50779702FB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HEPIC – Analog-to-Digital Converters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8552EF-B432-4D49-AD2F-98B5CBAED14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54</a:t>
            </a:fld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26" y="1449219"/>
            <a:ext cx="5690092" cy="426756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3647" y="1449218"/>
            <a:ext cx="5690092" cy="4267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04857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4A31C9-CF8D-4D43-9441-96B2F939E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Example – Sigma-Delta ADC filter layout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903B7-3890-44AA-9F10-B50779702FB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HEPIC – Analog-to-Digital Converters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8552EF-B432-4D49-AD2F-98B5CBAED14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55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A7AED73-5454-41C3-9ADF-F3D77F06CA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392" y="1263408"/>
            <a:ext cx="9682668" cy="4987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2072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903B7-3890-44AA-9F10-B50779702FB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HEPIC – Analog-to-Digital Converters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8552EF-B432-4D49-AD2F-98B5CBAED14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1482CBA-47C8-4603-9B71-C0D615B6AD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618" y="457200"/>
            <a:ext cx="10972800" cy="548640"/>
          </a:xfrm>
        </p:spPr>
        <p:txBody>
          <a:bodyPr/>
          <a:lstStyle/>
          <a:p>
            <a:r>
              <a:rPr lang="en-US" dirty="0"/>
              <a:t>ADC Applications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05AD4D7-18AC-4F96-88E6-FC65F649F6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618" y="1185023"/>
            <a:ext cx="10655373" cy="4863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382B471-03EE-4D0B-8784-0D2320BDFE35}"/>
              </a:ext>
            </a:extLst>
          </p:cNvPr>
          <p:cNvSpPr txBox="1"/>
          <p:nvPr/>
        </p:nvSpPr>
        <p:spPr>
          <a:xfrm>
            <a:off x="9671280" y="6154579"/>
            <a:ext cx="118013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/>
              <a:t>Paul Gray (UCB)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6DBCA5F-5AD1-71BC-A1B0-A88A501CF008}"/>
              </a:ext>
            </a:extLst>
          </p:cNvPr>
          <p:cNvSpPr txBox="1"/>
          <p:nvPr/>
        </p:nvSpPr>
        <p:spPr>
          <a:xfrm>
            <a:off x="3665654" y="6266583"/>
            <a:ext cx="4007187" cy="52322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/>
              <a:t>CT, CA: Continuous time, continuous amplitude</a:t>
            </a:r>
          </a:p>
          <a:p>
            <a:r>
              <a:rPr lang="en-US" sz="1400" dirty="0"/>
              <a:t>DT, DA: Discrete time, discrete amplitude</a:t>
            </a:r>
          </a:p>
        </p:txBody>
      </p:sp>
    </p:spTree>
    <p:extLst>
      <p:ext uri="{BB962C8B-B14F-4D97-AF65-F5344CB8AC3E}">
        <p14:creationId xmlns:p14="http://schemas.microsoft.com/office/powerpoint/2010/main" val="8799154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61B826B-8492-4919-A718-170EB8B442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5873" y="1030898"/>
            <a:ext cx="8175025" cy="5085338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903B7-3890-44AA-9F10-B50779702FB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HEPIC – Analog-to-Digital Converters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8552EF-B432-4D49-AD2F-98B5CBAED14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1482CBA-47C8-4603-9B71-C0D615B6AD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618" y="457200"/>
            <a:ext cx="10972800" cy="548640"/>
          </a:xfrm>
        </p:spPr>
        <p:txBody>
          <a:bodyPr/>
          <a:lstStyle/>
          <a:p>
            <a:r>
              <a:rPr lang="en-US" dirty="0"/>
              <a:t>ADC Applications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382B471-03EE-4D0B-8784-0D2320BDFE35}"/>
              </a:ext>
            </a:extLst>
          </p:cNvPr>
          <p:cNvSpPr txBox="1"/>
          <p:nvPr/>
        </p:nvSpPr>
        <p:spPr>
          <a:xfrm>
            <a:off x="8895433" y="5803247"/>
            <a:ext cx="157447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/>
              <a:t>B. </a:t>
            </a:r>
            <a:r>
              <a:rPr lang="en-US" sz="1000" b="1" dirty="0" err="1"/>
              <a:t>Murmann</a:t>
            </a:r>
            <a:r>
              <a:rPr lang="en-US" sz="1000" b="1" dirty="0"/>
              <a:t> (Stanford)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CF2BD64-8656-41D8-ADBF-8DF874B56DC9}"/>
              </a:ext>
            </a:extLst>
          </p:cNvPr>
          <p:cNvSpPr txBox="1"/>
          <p:nvPr/>
        </p:nvSpPr>
        <p:spPr>
          <a:xfrm>
            <a:off x="3895487" y="6077695"/>
            <a:ext cx="68612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Huge application space </a:t>
            </a:r>
            <a:r>
              <a:rPr lang="en-US" dirty="0">
                <a:sym typeface="Wingdings" panose="05000000000000000000" pitchFamily="2" charset="2"/>
              </a:rPr>
              <a:t> many complementary ADC techniques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9064339-E8E7-4024-82A8-A16ACDE3B87C}"/>
              </a:ext>
            </a:extLst>
          </p:cNvPr>
          <p:cNvSpPr txBox="1"/>
          <p:nvPr/>
        </p:nvSpPr>
        <p:spPr>
          <a:xfrm>
            <a:off x="573618" y="1859339"/>
            <a:ext cx="219019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Resolution</a:t>
            </a:r>
            <a:r>
              <a:rPr lang="en-US" dirty="0"/>
              <a:t>:</a:t>
            </a:r>
          </a:p>
          <a:p>
            <a:r>
              <a:rPr lang="en-US" dirty="0"/>
              <a:t>log</a:t>
            </a:r>
            <a:r>
              <a:rPr lang="en-US" baseline="-25000" dirty="0"/>
              <a:t>2</a:t>
            </a:r>
            <a:r>
              <a:rPr lang="en-US" dirty="0"/>
              <a:t> of quantization levels</a:t>
            </a:r>
          </a:p>
          <a:p>
            <a:endParaRPr lang="en-US" dirty="0"/>
          </a:p>
          <a:p>
            <a:r>
              <a:rPr lang="en-US" b="1" dirty="0"/>
              <a:t>Sampling Rate</a:t>
            </a:r>
            <a:r>
              <a:rPr lang="en-US" dirty="0"/>
              <a:t>: number of conversions/sec</a:t>
            </a:r>
          </a:p>
          <a:p>
            <a:endParaRPr lang="en-US" dirty="0"/>
          </a:p>
          <a:p>
            <a:r>
              <a:rPr lang="en-US" b="1" dirty="0"/>
              <a:t>Bandwidth</a:t>
            </a:r>
            <a:r>
              <a:rPr lang="en-US" dirty="0"/>
              <a:t>: Sampling Rate / 2 (stay tuned!)</a:t>
            </a:r>
          </a:p>
        </p:txBody>
      </p:sp>
    </p:spTree>
    <p:extLst>
      <p:ext uri="{BB962C8B-B14F-4D97-AF65-F5344CB8AC3E}">
        <p14:creationId xmlns:p14="http://schemas.microsoft.com/office/powerpoint/2010/main" val="40888667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903B7-3890-44AA-9F10-B50779702FB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HEPIC – Analog-to-Digital Converters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8552EF-B432-4D49-AD2F-98B5CBAED14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1482CBA-47C8-4603-9B71-C0D615B6AD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618" y="457200"/>
            <a:ext cx="10972800" cy="548640"/>
          </a:xfrm>
        </p:spPr>
        <p:txBody>
          <a:bodyPr/>
          <a:lstStyle/>
          <a:p>
            <a:r>
              <a:rPr lang="en-US" dirty="0"/>
              <a:t>ADC Applications (cellular phone example)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382B471-03EE-4D0B-8784-0D2320BDFE35}"/>
              </a:ext>
            </a:extLst>
          </p:cNvPr>
          <p:cNvSpPr txBox="1"/>
          <p:nvPr/>
        </p:nvSpPr>
        <p:spPr>
          <a:xfrm>
            <a:off x="9671280" y="6154579"/>
            <a:ext cx="101181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/>
              <a:t>Y. Chui (UTD)</a:t>
            </a:r>
          </a:p>
        </p:txBody>
      </p:sp>
      <p:sp>
        <p:nvSpPr>
          <p:cNvPr id="10" name="Slide Number Placeholder 2">
            <a:extLst>
              <a:ext uri="{FF2B5EF4-FFF2-40B4-BE49-F238E27FC236}">
                <a16:creationId xmlns:a16="http://schemas.microsoft.com/office/drawing/2014/main" id="{A8887F90-A335-484E-B1D0-693475267BFF}"/>
              </a:ext>
            </a:extLst>
          </p:cNvPr>
          <p:cNvSpPr>
            <a:spLocks noGrp="1"/>
          </p:cNvSpPr>
          <p:nvPr/>
        </p:nvSpPr>
        <p:spPr>
          <a:xfrm>
            <a:off x="4617720" y="5865109"/>
            <a:ext cx="2741613" cy="476250"/>
          </a:xfrm>
          <a:prstGeom prst="rect">
            <a:avLst/>
          </a:prstGeom>
        </p:spPr>
        <p:txBody>
          <a:bodyPr tIns="182880" bIns="91440"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+mn-lt"/>
                <a:ea typeface="+mn-ea"/>
                <a:cs typeface="Calibri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11" name="Picture 10" descr="ch388">
            <a:extLst>
              <a:ext uri="{FF2B5EF4-FFF2-40B4-BE49-F238E27FC236}">
                <a16:creationId xmlns:a16="http://schemas.microsoft.com/office/drawing/2014/main" id="{A2A9DE2A-BA0C-4477-ACCD-579701B7BB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2135" y="3072203"/>
            <a:ext cx="1153178" cy="3226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Box 4">
            <a:extLst>
              <a:ext uri="{FF2B5EF4-FFF2-40B4-BE49-F238E27FC236}">
                <a16:creationId xmlns:a16="http://schemas.microsoft.com/office/drawing/2014/main" id="{C2475C4D-E58F-40E5-9798-3A54557E47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63906" y="3171931"/>
            <a:ext cx="181492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0033">
                    <a:alpha val="5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 eaLnBrk="0" hangingPunct="0"/>
            <a:r>
              <a:rPr lang="en-US" sz="1400" dirty="0"/>
              <a:t>CMOS? or</a:t>
            </a:r>
          </a:p>
          <a:p>
            <a:pPr algn="ctr" eaLnBrk="0" hangingPunct="0"/>
            <a:r>
              <a:rPr lang="en-US" sz="1400" dirty="0"/>
              <a:t>something else?</a:t>
            </a:r>
          </a:p>
        </p:txBody>
      </p:sp>
      <p:sp>
        <p:nvSpPr>
          <p:cNvPr id="13" name="Text Box 5">
            <a:extLst>
              <a:ext uri="{FF2B5EF4-FFF2-40B4-BE49-F238E27FC236}">
                <a16:creationId xmlns:a16="http://schemas.microsoft.com/office/drawing/2014/main" id="{576FBB3D-A9F9-4DA5-AB77-7D1FE8A9FC19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2540178" y="3675471"/>
            <a:ext cx="157322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0033">
                    <a:alpha val="5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 eaLnBrk="0" hangingPunct="0"/>
            <a:r>
              <a:rPr lang="en-US" sz="1400" dirty="0"/>
              <a:t>Ericsson CH388</a:t>
            </a:r>
          </a:p>
          <a:p>
            <a:pPr algn="ctr" eaLnBrk="0" hangingPunct="0"/>
            <a:r>
              <a:rPr lang="en-US" sz="1400" dirty="0"/>
              <a:t>(Hybrid, 1995)</a:t>
            </a:r>
          </a:p>
        </p:txBody>
      </p:sp>
      <p:sp>
        <p:nvSpPr>
          <p:cNvPr id="14" name="Text Box 6">
            <a:extLst>
              <a:ext uri="{FF2B5EF4-FFF2-40B4-BE49-F238E27FC236}">
                <a16:creationId xmlns:a16="http://schemas.microsoft.com/office/drawing/2014/main" id="{2E7FE4A1-8DB4-4237-A6A6-CC9385186B0F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5783070" y="2655508"/>
            <a:ext cx="178435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0033">
                    <a:alpha val="5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 eaLnBrk="0" hangingPunct="0"/>
            <a:r>
              <a:rPr lang="en-US" sz="1400" dirty="0"/>
              <a:t>Ericsson Bluetooth</a:t>
            </a:r>
          </a:p>
          <a:p>
            <a:pPr algn="ctr" eaLnBrk="0" hangingPunct="0"/>
            <a:r>
              <a:rPr lang="en-US" sz="1400" dirty="0"/>
              <a:t>(CMOS, 2001)</a:t>
            </a:r>
          </a:p>
        </p:txBody>
      </p:sp>
      <p:sp>
        <p:nvSpPr>
          <p:cNvPr id="15" name="Text Box 7">
            <a:extLst>
              <a:ext uri="{FF2B5EF4-FFF2-40B4-BE49-F238E27FC236}">
                <a16:creationId xmlns:a16="http://schemas.microsoft.com/office/drawing/2014/main" id="{B7193E54-6026-4ABE-A3B6-344B803B3324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5681762" y="4383001"/>
            <a:ext cx="198696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0033">
                    <a:alpha val="5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 eaLnBrk="0" hangingPunct="0"/>
            <a:r>
              <a:rPr lang="en-US" sz="1400" dirty="0" err="1"/>
              <a:t>Berk</a:t>
            </a:r>
            <a:r>
              <a:rPr lang="en-US" sz="1400" dirty="0" err="1">
                <a:cs typeface="Arial" charset="0"/>
              </a:rPr>
              <a:t>ä</a:t>
            </a:r>
            <a:r>
              <a:rPr lang="en-US" sz="1400" dirty="0" err="1"/>
              <a:t>na</a:t>
            </a:r>
            <a:r>
              <a:rPr lang="en-US" sz="1400" dirty="0"/>
              <a:t> GSM/GPRS</a:t>
            </a:r>
          </a:p>
          <a:p>
            <a:pPr algn="ctr" eaLnBrk="0" hangingPunct="0"/>
            <a:r>
              <a:rPr lang="en-US" sz="1400" dirty="0"/>
              <a:t>(CMOS, 2005)</a:t>
            </a:r>
          </a:p>
        </p:txBody>
      </p:sp>
      <p:pic>
        <p:nvPicPr>
          <p:cNvPr id="16" name="Picture 15" descr="ericsson">
            <a:extLst>
              <a:ext uri="{FF2B5EF4-FFF2-40B4-BE49-F238E27FC236}">
                <a16:creationId xmlns:a16="http://schemas.microsoft.com/office/drawing/2014/main" id="{4760C2DB-2E17-4717-88A5-650A199EBA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1820" y="1561131"/>
            <a:ext cx="2078527" cy="2134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berkana">
            <a:extLst>
              <a:ext uri="{FF2B5EF4-FFF2-40B4-BE49-F238E27FC236}">
                <a16:creationId xmlns:a16="http://schemas.microsoft.com/office/drawing/2014/main" id="{1BA1595D-DDD0-4C6F-A6E7-71676C2F05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1820" y="3709106"/>
            <a:ext cx="2089766" cy="2041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AutoShape 14">
            <a:extLst>
              <a:ext uri="{FF2B5EF4-FFF2-40B4-BE49-F238E27FC236}">
                <a16:creationId xmlns:a16="http://schemas.microsoft.com/office/drawing/2014/main" id="{3A73B3B9-0D1D-40A0-A2CF-8E282BA34F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01088" y="4686260"/>
            <a:ext cx="1025606" cy="926492"/>
          </a:xfrm>
          <a:custGeom>
            <a:avLst/>
            <a:gdLst>
              <a:gd name="G0" fmla="+- 15662 0 0"/>
              <a:gd name="G1" fmla="+- 6606 0 0"/>
              <a:gd name="G2" fmla="+- 21600 0 6606"/>
              <a:gd name="G3" fmla="+- 10800 0 6606"/>
              <a:gd name="G4" fmla="+- 21600 0 15662"/>
              <a:gd name="G5" fmla="*/ G4 G3 10800"/>
              <a:gd name="G6" fmla="+- 21600 0 G5"/>
              <a:gd name="T0" fmla="*/ 15662 w 21600"/>
              <a:gd name="T1" fmla="*/ 0 h 21600"/>
              <a:gd name="T2" fmla="*/ 0 w 21600"/>
              <a:gd name="T3" fmla="*/ 10800 h 21600"/>
              <a:gd name="T4" fmla="*/ 15662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5662" y="0"/>
                </a:moveTo>
                <a:lnTo>
                  <a:pt x="15662" y="6606"/>
                </a:lnTo>
                <a:lnTo>
                  <a:pt x="3375" y="6606"/>
                </a:lnTo>
                <a:lnTo>
                  <a:pt x="3375" y="14994"/>
                </a:lnTo>
                <a:lnTo>
                  <a:pt x="15662" y="14994"/>
                </a:lnTo>
                <a:lnTo>
                  <a:pt x="15662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6606"/>
                </a:moveTo>
                <a:lnTo>
                  <a:pt x="1350" y="14994"/>
                </a:lnTo>
                <a:lnTo>
                  <a:pt x="2700" y="14994"/>
                </a:lnTo>
                <a:lnTo>
                  <a:pt x="2700" y="6606"/>
                </a:lnTo>
                <a:close/>
              </a:path>
              <a:path w="21600" h="21600">
                <a:moveTo>
                  <a:pt x="0" y="6606"/>
                </a:moveTo>
                <a:lnTo>
                  <a:pt x="0" y="14994"/>
                </a:lnTo>
                <a:lnTo>
                  <a:pt x="675" y="14994"/>
                </a:lnTo>
                <a:lnTo>
                  <a:pt x="675" y="6606"/>
                </a:lnTo>
                <a:close/>
              </a:path>
            </a:pathLst>
          </a:custGeom>
          <a:solidFill>
            <a:srgbClr val="CC66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 eaLnBrk="0" hangingPunct="0"/>
            <a:endParaRPr lang="en-US" sz="1400" b="1">
              <a:solidFill>
                <a:schemeClr val="bg1"/>
              </a:solidFill>
            </a:endParaRPr>
          </a:p>
        </p:txBody>
      </p:sp>
      <p:sp>
        <p:nvSpPr>
          <p:cNvPr id="20" name="Text Box 69">
            <a:extLst>
              <a:ext uri="{FF2B5EF4-FFF2-40B4-BE49-F238E27FC236}">
                <a16:creationId xmlns:a16="http://schemas.microsoft.com/office/drawing/2014/main" id="{DC9B23A6-E454-4BF1-A469-236FF94B15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8402" y="5819296"/>
            <a:ext cx="114479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0033">
                    <a:alpha val="5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 eaLnBrk="0" hangingPunct="0"/>
            <a:r>
              <a:rPr lang="en-US" sz="3200" b="1" dirty="0"/>
              <a:t>Past</a:t>
            </a:r>
          </a:p>
        </p:txBody>
      </p:sp>
      <p:sp>
        <p:nvSpPr>
          <p:cNvPr id="22" name="Text Box 71">
            <a:extLst>
              <a:ext uri="{FF2B5EF4-FFF2-40B4-BE49-F238E27FC236}">
                <a16:creationId xmlns:a16="http://schemas.microsoft.com/office/drawing/2014/main" id="{EA092154-974C-48BF-91EC-D846F02B52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2481" y="928175"/>
            <a:ext cx="158980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0033">
                    <a:alpha val="5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 eaLnBrk="0" hangingPunct="0"/>
            <a:r>
              <a:rPr lang="en-US" sz="3200" b="1" dirty="0"/>
              <a:t>Future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03CDA29-1D4C-4055-BB4F-B06489146A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8026" y="1886892"/>
            <a:ext cx="2723695" cy="2723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C727E3C-3DE8-4C28-A5AB-C3AFF66BB9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2909" y="4258045"/>
            <a:ext cx="2473110" cy="1853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AutoShape 14">
            <a:extLst>
              <a:ext uri="{FF2B5EF4-FFF2-40B4-BE49-F238E27FC236}">
                <a16:creationId xmlns:a16="http://schemas.microsoft.com/office/drawing/2014/main" id="{DE364965-2B37-4880-87DF-304E80F2FB7D}"/>
              </a:ext>
            </a:extLst>
          </p:cNvPr>
          <p:cNvSpPr>
            <a:spLocks noChangeArrowheads="1"/>
          </p:cNvSpPr>
          <p:nvPr/>
        </p:nvSpPr>
        <p:spPr bwMode="auto">
          <a:xfrm rot="20335024">
            <a:off x="7182563" y="4677917"/>
            <a:ext cx="1275011" cy="924769"/>
          </a:xfrm>
          <a:custGeom>
            <a:avLst/>
            <a:gdLst>
              <a:gd name="G0" fmla="+- 15662 0 0"/>
              <a:gd name="G1" fmla="+- 6606 0 0"/>
              <a:gd name="G2" fmla="+- 21600 0 6606"/>
              <a:gd name="G3" fmla="+- 10800 0 6606"/>
              <a:gd name="G4" fmla="+- 21600 0 15662"/>
              <a:gd name="G5" fmla="*/ G4 G3 10800"/>
              <a:gd name="G6" fmla="+- 21600 0 G5"/>
              <a:gd name="T0" fmla="*/ 15662 w 21600"/>
              <a:gd name="T1" fmla="*/ 0 h 21600"/>
              <a:gd name="T2" fmla="*/ 0 w 21600"/>
              <a:gd name="T3" fmla="*/ 10800 h 21600"/>
              <a:gd name="T4" fmla="*/ 15662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5662" y="0"/>
                </a:moveTo>
                <a:lnTo>
                  <a:pt x="15662" y="6606"/>
                </a:lnTo>
                <a:lnTo>
                  <a:pt x="3375" y="6606"/>
                </a:lnTo>
                <a:lnTo>
                  <a:pt x="3375" y="14994"/>
                </a:lnTo>
                <a:lnTo>
                  <a:pt x="15662" y="14994"/>
                </a:lnTo>
                <a:lnTo>
                  <a:pt x="15662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6606"/>
                </a:moveTo>
                <a:lnTo>
                  <a:pt x="1350" y="14994"/>
                </a:lnTo>
                <a:lnTo>
                  <a:pt x="2700" y="14994"/>
                </a:lnTo>
                <a:lnTo>
                  <a:pt x="2700" y="6606"/>
                </a:lnTo>
                <a:close/>
              </a:path>
              <a:path w="21600" h="21600">
                <a:moveTo>
                  <a:pt x="0" y="6606"/>
                </a:moveTo>
                <a:lnTo>
                  <a:pt x="0" y="14994"/>
                </a:lnTo>
                <a:lnTo>
                  <a:pt x="675" y="14994"/>
                </a:lnTo>
                <a:lnTo>
                  <a:pt x="675" y="6606"/>
                </a:lnTo>
                <a:close/>
              </a:path>
            </a:pathLst>
          </a:custGeom>
          <a:solidFill>
            <a:srgbClr val="CC66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 eaLnBrk="0" hangingPunct="0"/>
            <a:endParaRPr lang="en-US" sz="1400" b="1">
              <a:solidFill>
                <a:schemeClr val="bg1"/>
              </a:solidFill>
            </a:endParaRPr>
          </a:p>
        </p:txBody>
      </p:sp>
      <p:sp>
        <p:nvSpPr>
          <p:cNvPr id="27" name="AutoShape 14">
            <a:extLst>
              <a:ext uri="{FF2B5EF4-FFF2-40B4-BE49-F238E27FC236}">
                <a16:creationId xmlns:a16="http://schemas.microsoft.com/office/drawing/2014/main" id="{23ECA1DC-0378-4CBC-83BE-6C3444E20C54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10276291" y="3546552"/>
            <a:ext cx="548246" cy="951961"/>
          </a:xfrm>
          <a:custGeom>
            <a:avLst/>
            <a:gdLst>
              <a:gd name="G0" fmla="+- 15662 0 0"/>
              <a:gd name="G1" fmla="+- 6606 0 0"/>
              <a:gd name="G2" fmla="+- 21600 0 6606"/>
              <a:gd name="G3" fmla="+- 10800 0 6606"/>
              <a:gd name="G4" fmla="+- 21600 0 15662"/>
              <a:gd name="G5" fmla="*/ G4 G3 10800"/>
              <a:gd name="G6" fmla="+- 21600 0 G5"/>
              <a:gd name="T0" fmla="*/ 15662 w 21600"/>
              <a:gd name="T1" fmla="*/ 0 h 21600"/>
              <a:gd name="T2" fmla="*/ 0 w 21600"/>
              <a:gd name="T3" fmla="*/ 10800 h 21600"/>
              <a:gd name="T4" fmla="*/ 15662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5662" y="0"/>
                </a:moveTo>
                <a:lnTo>
                  <a:pt x="15662" y="6606"/>
                </a:lnTo>
                <a:lnTo>
                  <a:pt x="3375" y="6606"/>
                </a:lnTo>
                <a:lnTo>
                  <a:pt x="3375" y="14994"/>
                </a:lnTo>
                <a:lnTo>
                  <a:pt x="15662" y="14994"/>
                </a:lnTo>
                <a:lnTo>
                  <a:pt x="15662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6606"/>
                </a:moveTo>
                <a:lnTo>
                  <a:pt x="1350" y="14994"/>
                </a:lnTo>
                <a:lnTo>
                  <a:pt x="2700" y="14994"/>
                </a:lnTo>
                <a:lnTo>
                  <a:pt x="2700" y="6606"/>
                </a:lnTo>
                <a:close/>
              </a:path>
              <a:path w="21600" h="21600">
                <a:moveTo>
                  <a:pt x="0" y="6606"/>
                </a:moveTo>
                <a:lnTo>
                  <a:pt x="0" y="14994"/>
                </a:lnTo>
                <a:lnTo>
                  <a:pt x="675" y="14994"/>
                </a:lnTo>
                <a:lnTo>
                  <a:pt x="675" y="6606"/>
                </a:lnTo>
                <a:close/>
              </a:path>
            </a:pathLst>
          </a:custGeom>
          <a:solidFill>
            <a:srgbClr val="CC66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 eaLnBrk="0" hangingPunct="0"/>
            <a:endParaRPr lang="en-US" sz="1400" b="1">
              <a:solidFill>
                <a:schemeClr val="bg1"/>
              </a:solidFill>
            </a:endParaRPr>
          </a:p>
        </p:txBody>
      </p:sp>
      <p:sp>
        <p:nvSpPr>
          <p:cNvPr id="80" name="Text Box 70">
            <a:extLst>
              <a:ext uri="{FF2B5EF4-FFF2-40B4-BE49-F238E27FC236}">
                <a16:creationId xmlns:a16="http://schemas.microsoft.com/office/drawing/2014/main" id="{72B81AC0-CB03-44CA-ACE1-002AE3C0C9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6354" y="5730170"/>
            <a:ext cx="167322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0033">
                    <a:alpha val="5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 sz="3200" b="1" dirty="0"/>
              <a:t>Present</a:t>
            </a:r>
          </a:p>
        </p:txBody>
      </p:sp>
      <p:grpSp>
        <p:nvGrpSpPr>
          <p:cNvPr id="81" name="Group 16">
            <a:extLst>
              <a:ext uri="{FF2B5EF4-FFF2-40B4-BE49-F238E27FC236}">
                <a16:creationId xmlns:a16="http://schemas.microsoft.com/office/drawing/2014/main" id="{EC843C9D-A577-4BB7-A66C-4940A920490B}"/>
              </a:ext>
            </a:extLst>
          </p:cNvPr>
          <p:cNvGrpSpPr>
            <a:grpSpLocks/>
          </p:cNvGrpSpPr>
          <p:nvPr/>
        </p:nvGrpSpPr>
        <p:grpSpPr bwMode="auto">
          <a:xfrm>
            <a:off x="10111594" y="1696864"/>
            <a:ext cx="1590159" cy="1375339"/>
            <a:chOff x="4704" y="1392"/>
            <a:chExt cx="644" cy="557"/>
          </a:xfrm>
        </p:grpSpPr>
        <p:sp>
          <p:nvSpPr>
            <p:cNvPr id="82" name="Line 17">
              <a:extLst>
                <a:ext uri="{FF2B5EF4-FFF2-40B4-BE49-F238E27FC236}">
                  <a16:creationId xmlns:a16="http://schemas.microsoft.com/office/drawing/2014/main" id="{BF04DB5C-4F20-41C0-971F-0906F88DD14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128" y="1683"/>
              <a:ext cx="133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3" name="Rectangle 18">
              <a:extLst>
                <a:ext uri="{FF2B5EF4-FFF2-40B4-BE49-F238E27FC236}">
                  <a16:creationId xmlns:a16="http://schemas.microsoft.com/office/drawing/2014/main" id="{BC5E672B-5740-405F-B14E-40C0F2B71D73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704" y="1561"/>
              <a:ext cx="430" cy="388"/>
            </a:xfrm>
            <a:prstGeom prst="rect">
              <a:avLst/>
            </a:prstGeom>
            <a:solidFill>
              <a:srgbClr val="3366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3366CC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/>
              <a:endParaRPr lang="en-US" sz="2200" b="1">
                <a:solidFill>
                  <a:schemeClr val="bg1"/>
                </a:solidFill>
              </a:endParaRPr>
            </a:p>
          </p:txBody>
        </p:sp>
        <p:sp>
          <p:nvSpPr>
            <p:cNvPr id="84" name="Rectangle 19">
              <a:extLst>
                <a:ext uri="{FF2B5EF4-FFF2-40B4-BE49-F238E27FC236}">
                  <a16:creationId xmlns:a16="http://schemas.microsoft.com/office/drawing/2014/main" id="{337D0354-2993-4E22-9D08-4D289CC6EB02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963" y="1561"/>
              <a:ext cx="176" cy="387"/>
            </a:xfrm>
            <a:prstGeom prst="rect">
              <a:avLst/>
            </a:prstGeom>
            <a:solidFill>
              <a:srgbClr val="3366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/>
              <a:endParaRPr lang="en-US" sz="2200" b="1">
                <a:solidFill>
                  <a:schemeClr val="bg1"/>
                </a:solidFill>
              </a:endParaRPr>
            </a:p>
          </p:txBody>
        </p:sp>
        <p:sp>
          <p:nvSpPr>
            <p:cNvPr id="85" name="Rectangle 20">
              <a:extLst>
                <a:ext uri="{FF2B5EF4-FFF2-40B4-BE49-F238E27FC236}">
                  <a16:creationId xmlns:a16="http://schemas.microsoft.com/office/drawing/2014/main" id="{E48511C6-E8E7-459B-A126-9F5B8920B7FD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704" y="1561"/>
              <a:ext cx="260" cy="175"/>
            </a:xfrm>
            <a:prstGeom prst="rect">
              <a:avLst/>
            </a:prstGeom>
            <a:solidFill>
              <a:srgbClr val="FF3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FF33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/>
              <a:r>
                <a:rPr lang="en-US" sz="2000" b="1" dirty="0">
                  <a:solidFill>
                    <a:schemeClr val="bg1"/>
                  </a:solidFill>
                </a:rPr>
                <a:t>A</a:t>
              </a:r>
            </a:p>
          </p:txBody>
        </p:sp>
        <p:sp>
          <p:nvSpPr>
            <p:cNvPr id="86" name="Rectangle 21">
              <a:extLst>
                <a:ext uri="{FF2B5EF4-FFF2-40B4-BE49-F238E27FC236}">
                  <a16:creationId xmlns:a16="http://schemas.microsoft.com/office/drawing/2014/main" id="{00D12D87-A32C-47CF-B11E-CA1C780A3840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5106" y="1923"/>
              <a:ext cx="23" cy="23"/>
            </a:xfrm>
            <a:prstGeom prst="rect">
              <a:avLst/>
            </a:prstGeom>
            <a:solidFill>
              <a:srgbClr val="808000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" name="Rectangle 22">
              <a:extLst>
                <a:ext uri="{FF2B5EF4-FFF2-40B4-BE49-F238E27FC236}">
                  <a16:creationId xmlns:a16="http://schemas.microsoft.com/office/drawing/2014/main" id="{43A231F8-B9BF-4C10-8C49-1AE3CCF21EF5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728" y="1561"/>
              <a:ext cx="24" cy="22"/>
            </a:xfrm>
            <a:prstGeom prst="rect">
              <a:avLst/>
            </a:prstGeom>
            <a:solidFill>
              <a:srgbClr val="808000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" name="Rectangle 23">
              <a:extLst>
                <a:ext uri="{FF2B5EF4-FFF2-40B4-BE49-F238E27FC236}">
                  <a16:creationId xmlns:a16="http://schemas.microsoft.com/office/drawing/2014/main" id="{81AD39A5-03E4-4484-B0C6-02B06D326463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763" y="1561"/>
              <a:ext cx="24" cy="22"/>
            </a:xfrm>
            <a:prstGeom prst="rect">
              <a:avLst/>
            </a:prstGeom>
            <a:solidFill>
              <a:srgbClr val="808000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9" name="Rectangle 24">
              <a:extLst>
                <a:ext uri="{FF2B5EF4-FFF2-40B4-BE49-F238E27FC236}">
                  <a16:creationId xmlns:a16="http://schemas.microsoft.com/office/drawing/2014/main" id="{EB1FE8EE-79E2-47A1-8849-870AD1636C2B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799" y="1561"/>
              <a:ext cx="24" cy="22"/>
            </a:xfrm>
            <a:prstGeom prst="rect">
              <a:avLst/>
            </a:prstGeom>
            <a:solidFill>
              <a:srgbClr val="808000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" name="Rectangle 25">
              <a:extLst>
                <a:ext uri="{FF2B5EF4-FFF2-40B4-BE49-F238E27FC236}">
                  <a16:creationId xmlns:a16="http://schemas.microsoft.com/office/drawing/2014/main" id="{7EC199B4-46D1-4A80-9731-9BC1DB4C0D81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835" y="1561"/>
              <a:ext cx="23" cy="22"/>
            </a:xfrm>
            <a:prstGeom prst="rect">
              <a:avLst/>
            </a:prstGeom>
            <a:solidFill>
              <a:srgbClr val="808000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" name="Rectangle 26">
              <a:extLst>
                <a:ext uri="{FF2B5EF4-FFF2-40B4-BE49-F238E27FC236}">
                  <a16:creationId xmlns:a16="http://schemas.microsoft.com/office/drawing/2014/main" id="{C197F9F3-A41C-483E-84FC-EC96D9434388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870" y="1561"/>
              <a:ext cx="23" cy="22"/>
            </a:xfrm>
            <a:prstGeom prst="rect">
              <a:avLst/>
            </a:prstGeom>
            <a:solidFill>
              <a:srgbClr val="808000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" name="Rectangle 27">
              <a:extLst>
                <a:ext uri="{FF2B5EF4-FFF2-40B4-BE49-F238E27FC236}">
                  <a16:creationId xmlns:a16="http://schemas.microsoft.com/office/drawing/2014/main" id="{55E2BEC6-6F77-4E25-9EAF-8F46A82503B2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905" y="1561"/>
              <a:ext cx="23" cy="22"/>
            </a:xfrm>
            <a:prstGeom prst="rect">
              <a:avLst/>
            </a:prstGeom>
            <a:solidFill>
              <a:srgbClr val="808000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" name="Rectangle 28">
              <a:extLst>
                <a:ext uri="{FF2B5EF4-FFF2-40B4-BE49-F238E27FC236}">
                  <a16:creationId xmlns:a16="http://schemas.microsoft.com/office/drawing/2014/main" id="{2FF7F171-9E25-432A-A6A3-0BD465DBC48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988" y="1561"/>
              <a:ext cx="24" cy="22"/>
            </a:xfrm>
            <a:prstGeom prst="rect">
              <a:avLst/>
            </a:prstGeom>
            <a:solidFill>
              <a:srgbClr val="808000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" name="Rectangle 29">
              <a:extLst>
                <a:ext uri="{FF2B5EF4-FFF2-40B4-BE49-F238E27FC236}">
                  <a16:creationId xmlns:a16="http://schemas.microsoft.com/office/drawing/2014/main" id="{CD8959B2-F048-4141-8609-F20AC7B88C20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5023" y="1561"/>
              <a:ext cx="24" cy="22"/>
            </a:xfrm>
            <a:prstGeom prst="rect">
              <a:avLst/>
            </a:prstGeom>
            <a:solidFill>
              <a:srgbClr val="808000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5" name="Rectangle 30">
              <a:extLst>
                <a:ext uri="{FF2B5EF4-FFF2-40B4-BE49-F238E27FC236}">
                  <a16:creationId xmlns:a16="http://schemas.microsoft.com/office/drawing/2014/main" id="{607331FD-589E-47B3-B52E-548C1834A69A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5059" y="1561"/>
              <a:ext cx="24" cy="22"/>
            </a:xfrm>
            <a:prstGeom prst="rect">
              <a:avLst/>
            </a:prstGeom>
            <a:solidFill>
              <a:srgbClr val="808000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6" name="Rectangle 31">
              <a:extLst>
                <a:ext uri="{FF2B5EF4-FFF2-40B4-BE49-F238E27FC236}">
                  <a16:creationId xmlns:a16="http://schemas.microsoft.com/office/drawing/2014/main" id="{8726E24B-0E42-4661-A51B-2A9A8EA23FA2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5095" y="1561"/>
              <a:ext cx="23" cy="22"/>
            </a:xfrm>
            <a:prstGeom prst="rect">
              <a:avLst/>
            </a:prstGeom>
            <a:solidFill>
              <a:srgbClr val="808000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7" name="Rectangle 32">
              <a:extLst>
                <a:ext uri="{FF2B5EF4-FFF2-40B4-BE49-F238E27FC236}">
                  <a16:creationId xmlns:a16="http://schemas.microsoft.com/office/drawing/2014/main" id="{6C7BE053-C9FD-492B-838E-21E1D5ECEA4E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716" y="1923"/>
              <a:ext cx="23" cy="23"/>
            </a:xfrm>
            <a:prstGeom prst="rect">
              <a:avLst/>
            </a:prstGeom>
            <a:solidFill>
              <a:srgbClr val="808000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8" name="Rectangle 33">
              <a:extLst>
                <a:ext uri="{FF2B5EF4-FFF2-40B4-BE49-F238E27FC236}">
                  <a16:creationId xmlns:a16="http://schemas.microsoft.com/office/drawing/2014/main" id="{CBD933A1-517B-4068-B482-C1F69EC3B058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751" y="1923"/>
              <a:ext cx="24" cy="23"/>
            </a:xfrm>
            <a:prstGeom prst="rect">
              <a:avLst/>
            </a:prstGeom>
            <a:solidFill>
              <a:srgbClr val="808000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9" name="Rectangle 34">
              <a:extLst>
                <a:ext uri="{FF2B5EF4-FFF2-40B4-BE49-F238E27FC236}">
                  <a16:creationId xmlns:a16="http://schemas.microsoft.com/office/drawing/2014/main" id="{ADC2130A-6718-4F4A-ACCC-15CAF0C0E2A9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787" y="1923"/>
              <a:ext cx="24" cy="23"/>
            </a:xfrm>
            <a:prstGeom prst="rect">
              <a:avLst/>
            </a:prstGeom>
            <a:solidFill>
              <a:srgbClr val="808000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0" name="Rectangle 35">
              <a:extLst>
                <a:ext uri="{FF2B5EF4-FFF2-40B4-BE49-F238E27FC236}">
                  <a16:creationId xmlns:a16="http://schemas.microsoft.com/office/drawing/2014/main" id="{B0D37C03-E2D9-4303-882B-E7D2C7F8D985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822" y="1923"/>
              <a:ext cx="24" cy="23"/>
            </a:xfrm>
            <a:prstGeom prst="rect">
              <a:avLst/>
            </a:prstGeom>
            <a:solidFill>
              <a:srgbClr val="808000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1" name="Rectangle 36">
              <a:extLst>
                <a:ext uri="{FF2B5EF4-FFF2-40B4-BE49-F238E27FC236}">
                  <a16:creationId xmlns:a16="http://schemas.microsoft.com/office/drawing/2014/main" id="{D1A395B4-6630-4E31-BF0F-9C0DFD1C11CC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858" y="1923"/>
              <a:ext cx="23" cy="23"/>
            </a:xfrm>
            <a:prstGeom prst="rect">
              <a:avLst/>
            </a:prstGeom>
            <a:solidFill>
              <a:srgbClr val="808000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" name="Rectangle 37">
              <a:extLst>
                <a:ext uri="{FF2B5EF4-FFF2-40B4-BE49-F238E27FC236}">
                  <a16:creationId xmlns:a16="http://schemas.microsoft.com/office/drawing/2014/main" id="{57FCB84A-4132-461D-A57A-27308C60BFA2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893" y="1923"/>
              <a:ext cx="23" cy="23"/>
            </a:xfrm>
            <a:prstGeom prst="rect">
              <a:avLst/>
            </a:prstGeom>
            <a:solidFill>
              <a:srgbClr val="808000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" name="Rectangle 38">
              <a:extLst>
                <a:ext uri="{FF2B5EF4-FFF2-40B4-BE49-F238E27FC236}">
                  <a16:creationId xmlns:a16="http://schemas.microsoft.com/office/drawing/2014/main" id="{4BB75642-BA05-4894-B02E-4CEE82EF0427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929" y="1923"/>
              <a:ext cx="23" cy="23"/>
            </a:xfrm>
            <a:prstGeom prst="rect">
              <a:avLst/>
            </a:prstGeom>
            <a:solidFill>
              <a:srgbClr val="808000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" name="Rectangle 39">
              <a:extLst>
                <a:ext uri="{FF2B5EF4-FFF2-40B4-BE49-F238E27FC236}">
                  <a16:creationId xmlns:a16="http://schemas.microsoft.com/office/drawing/2014/main" id="{A6BB13E2-C656-44EF-A988-26C1A0BEE767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964" y="1923"/>
              <a:ext cx="24" cy="23"/>
            </a:xfrm>
            <a:prstGeom prst="rect">
              <a:avLst/>
            </a:prstGeom>
            <a:solidFill>
              <a:srgbClr val="808000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5" name="Rectangle 40">
              <a:extLst>
                <a:ext uri="{FF2B5EF4-FFF2-40B4-BE49-F238E27FC236}">
                  <a16:creationId xmlns:a16="http://schemas.microsoft.com/office/drawing/2014/main" id="{8B72BD42-7014-4F9A-A280-0F309279DC6B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5000" y="1923"/>
              <a:ext cx="24" cy="23"/>
            </a:xfrm>
            <a:prstGeom prst="rect">
              <a:avLst/>
            </a:prstGeom>
            <a:solidFill>
              <a:srgbClr val="808000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6" name="Rectangle 41">
              <a:extLst>
                <a:ext uri="{FF2B5EF4-FFF2-40B4-BE49-F238E27FC236}">
                  <a16:creationId xmlns:a16="http://schemas.microsoft.com/office/drawing/2014/main" id="{1785CB35-074F-4AE3-9D81-F94D070EDF29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5035" y="1923"/>
              <a:ext cx="24" cy="23"/>
            </a:xfrm>
            <a:prstGeom prst="rect">
              <a:avLst/>
            </a:prstGeom>
            <a:solidFill>
              <a:srgbClr val="808000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7" name="Rectangle 42">
              <a:extLst>
                <a:ext uri="{FF2B5EF4-FFF2-40B4-BE49-F238E27FC236}">
                  <a16:creationId xmlns:a16="http://schemas.microsoft.com/office/drawing/2014/main" id="{DCA11F21-2885-4019-B79B-F93830236C1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5071" y="1923"/>
              <a:ext cx="24" cy="23"/>
            </a:xfrm>
            <a:prstGeom prst="rect">
              <a:avLst/>
            </a:prstGeom>
            <a:solidFill>
              <a:srgbClr val="808000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8" name="Rectangle 43">
              <a:extLst>
                <a:ext uri="{FF2B5EF4-FFF2-40B4-BE49-F238E27FC236}">
                  <a16:creationId xmlns:a16="http://schemas.microsoft.com/office/drawing/2014/main" id="{E1E706B9-220B-4D69-A4D4-BF5498386301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16200000">
              <a:off x="5113" y="1888"/>
              <a:ext cx="22" cy="24"/>
            </a:xfrm>
            <a:prstGeom prst="rect">
              <a:avLst/>
            </a:prstGeom>
            <a:solidFill>
              <a:srgbClr val="808000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9" name="Rectangle 44">
              <a:extLst>
                <a:ext uri="{FF2B5EF4-FFF2-40B4-BE49-F238E27FC236}">
                  <a16:creationId xmlns:a16="http://schemas.microsoft.com/office/drawing/2014/main" id="{CF9223FF-C799-483B-9085-4EA81935F999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16200000">
              <a:off x="5113" y="1855"/>
              <a:ext cx="22" cy="24"/>
            </a:xfrm>
            <a:prstGeom prst="rect">
              <a:avLst/>
            </a:prstGeom>
            <a:solidFill>
              <a:srgbClr val="808000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0" name="Rectangle 45">
              <a:extLst>
                <a:ext uri="{FF2B5EF4-FFF2-40B4-BE49-F238E27FC236}">
                  <a16:creationId xmlns:a16="http://schemas.microsoft.com/office/drawing/2014/main" id="{B11C2009-AD98-47C1-90D4-66C505A783F2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16200000">
              <a:off x="5113" y="1823"/>
              <a:ext cx="21" cy="24"/>
            </a:xfrm>
            <a:prstGeom prst="rect">
              <a:avLst/>
            </a:prstGeom>
            <a:solidFill>
              <a:srgbClr val="808000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1" name="Rectangle 46">
              <a:extLst>
                <a:ext uri="{FF2B5EF4-FFF2-40B4-BE49-F238E27FC236}">
                  <a16:creationId xmlns:a16="http://schemas.microsoft.com/office/drawing/2014/main" id="{506DE301-4FD4-4A97-8974-89A451ECBB5B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16200000">
              <a:off x="5113" y="1790"/>
              <a:ext cx="22" cy="24"/>
            </a:xfrm>
            <a:prstGeom prst="rect">
              <a:avLst/>
            </a:prstGeom>
            <a:solidFill>
              <a:srgbClr val="808000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" name="Rectangle 47">
              <a:extLst>
                <a:ext uri="{FF2B5EF4-FFF2-40B4-BE49-F238E27FC236}">
                  <a16:creationId xmlns:a16="http://schemas.microsoft.com/office/drawing/2014/main" id="{4ACD0567-23A1-48BF-A412-DD5C5E883558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16200000">
              <a:off x="5113" y="1757"/>
              <a:ext cx="22" cy="24"/>
            </a:xfrm>
            <a:prstGeom prst="rect">
              <a:avLst/>
            </a:prstGeom>
            <a:solidFill>
              <a:srgbClr val="808000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" name="Rectangle 48">
              <a:extLst>
                <a:ext uri="{FF2B5EF4-FFF2-40B4-BE49-F238E27FC236}">
                  <a16:creationId xmlns:a16="http://schemas.microsoft.com/office/drawing/2014/main" id="{FBC921BE-CE1F-4B04-A76B-2E80319F2B9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16200000">
              <a:off x="5113" y="1724"/>
              <a:ext cx="22" cy="24"/>
            </a:xfrm>
            <a:prstGeom prst="rect">
              <a:avLst/>
            </a:prstGeom>
            <a:solidFill>
              <a:srgbClr val="808000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4" name="Rectangle 49">
              <a:extLst>
                <a:ext uri="{FF2B5EF4-FFF2-40B4-BE49-F238E27FC236}">
                  <a16:creationId xmlns:a16="http://schemas.microsoft.com/office/drawing/2014/main" id="{EB61F5A6-C0ED-4828-9ACB-7D862103986D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16200000">
              <a:off x="5113" y="1691"/>
              <a:ext cx="22" cy="24"/>
            </a:xfrm>
            <a:prstGeom prst="rect">
              <a:avLst/>
            </a:prstGeom>
            <a:solidFill>
              <a:srgbClr val="808000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5" name="Rectangle 50">
              <a:extLst>
                <a:ext uri="{FF2B5EF4-FFF2-40B4-BE49-F238E27FC236}">
                  <a16:creationId xmlns:a16="http://schemas.microsoft.com/office/drawing/2014/main" id="{E7386C38-DEA7-4C80-A5DC-D85B20903F70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16200000">
              <a:off x="5113" y="1658"/>
              <a:ext cx="22" cy="24"/>
            </a:xfrm>
            <a:prstGeom prst="rect">
              <a:avLst/>
            </a:prstGeom>
            <a:solidFill>
              <a:srgbClr val="808000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6" name="Rectangle 51">
              <a:extLst>
                <a:ext uri="{FF2B5EF4-FFF2-40B4-BE49-F238E27FC236}">
                  <a16:creationId xmlns:a16="http://schemas.microsoft.com/office/drawing/2014/main" id="{82EBFB06-2E4C-46A8-9EC5-5A7BE95D3863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16200000">
              <a:off x="5113" y="1625"/>
              <a:ext cx="22" cy="24"/>
            </a:xfrm>
            <a:prstGeom prst="rect">
              <a:avLst/>
            </a:prstGeom>
            <a:solidFill>
              <a:srgbClr val="808000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7" name="Rectangle 52">
              <a:extLst>
                <a:ext uri="{FF2B5EF4-FFF2-40B4-BE49-F238E27FC236}">
                  <a16:creationId xmlns:a16="http://schemas.microsoft.com/office/drawing/2014/main" id="{7277DC1D-DF94-426F-AC79-F447EE71D66D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16200000">
              <a:off x="5113" y="1593"/>
              <a:ext cx="22" cy="24"/>
            </a:xfrm>
            <a:prstGeom prst="rect">
              <a:avLst/>
            </a:prstGeom>
            <a:solidFill>
              <a:srgbClr val="808000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8" name="Rectangle 53">
              <a:extLst>
                <a:ext uri="{FF2B5EF4-FFF2-40B4-BE49-F238E27FC236}">
                  <a16:creationId xmlns:a16="http://schemas.microsoft.com/office/drawing/2014/main" id="{D9EBF2EE-5D45-4323-8F98-AABF0854E2EA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16200000">
              <a:off x="4705" y="1888"/>
              <a:ext cx="22" cy="24"/>
            </a:xfrm>
            <a:prstGeom prst="rect">
              <a:avLst/>
            </a:prstGeom>
            <a:solidFill>
              <a:srgbClr val="808000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9" name="Rectangle 54">
              <a:extLst>
                <a:ext uri="{FF2B5EF4-FFF2-40B4-BE49-F238E27FC236}">
                  <a16:creationId xmlns:a16="http://schemas.microsoft.com/office/drawing/2014/main" id="{A9B7AA5D-6544-4C1F-9CA7-EED0CEBEF61E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16200000">
              <a:off x="4705" y="1855"/>
              <a:ext cx="22" cy="24"/>
            </a:xfrm>
            <a:prstGeom prst="rect">
              <a:avLst/>
            </a:prstGeom>
            <a:solidFill>
              <a:srgbClr val="808000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0" name="Rectangle 55">
              <a:extLst>
                <a:ext uri="{FF2B5EF4-FFF2-40B4-BE49-F238E27FC236}">
                  <a16:creationId xmlns:a16="http://schemas.microsoft.com/office/drawing/2014/main" id="{952E225D-F3C0-47E8-AD58-AA7C5EF458E2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16200000">
              <a:off x="4705" y="1823"/>
              <a:ext cx="21" cy="24"/>
            </a:xfrm>
            <a:prstGeom prst="rect">
              <a:avLst/>
            </a:prstGeom>
            <a:solidFill>
              <a:srgbClr val="808000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1" name="Rectangle 56">
              <a:extLst>
                <a:ext uri="{FF2B5EF4-FFF2-40B4-BE49-F238E27FC236}">
                  <a16:creationId xmlns:a16="http://schemas.microsoft.com/office/drawing/2014/main" id="{0FECA5FF-6FAD-4770-815D-13C0F0CD0407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16200000">
              <a:off x="4705" y="1790"/>
              <a:ext cx="22" cy="24"/>
            </a:xfrm>
            <a:prstGeom prst="rect">
              <a:avLst/>
            </a:prstGeom>
            <a:solidFill>
              <a:srgbClr val="808000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2" name="Rectangle 57">
              <a:extLst>
                <a:ext uri="{FF2B5EF4-FFF2-40B4-BE49-F238E27FC236}">
                  <a16:creationId xmlns:a16="http://schemas.microsoft.com/office/drawing/2014/main" id="{866D85FB-CE68-4FF4-9F2F-BBB6F0AE225C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16200000">
              <a:off x="4705" y="1757"/>
              <a:ext cx="22" cy="24"/>
            </a:xfrm>
            <a:prstGeom prst="rect">
              <a:avLst/>
            </a:prstGeom>
            <a:solidFill>
              <a:srgbClr val="808000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" name="Rectangle 58">
              <a:extLst>
                <a:ext uri="{FF2B5EF4-FFF2-40B4-BE49-F238E27FC236}">
                  <a16:creationId xmlns:a16="http://schemas.microsoft.com/office/drawing/2014/main" id="{1649DD1E-ADFA-4314-81B3-E8512CBE0BFE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16200000">
              <a:off x="4705" y="1691"/>
              <a:ext cx="22" cy="24"/>
            </a:xfrm>
            <a:prstGeom prst="rect">
              <a:avLst/>
            </a:prstGeom>
            <a:solidFill>
              <a:srgbClr val="808000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4" name="Rectangle 59">
              <a:extLst>
                <a:ext uri="{FF2B5EF4-FFF2-40B4-BE49-F238E27FC236}">
                  <a16:creationId xmlns:a16="http://schemas.microsoft.com/office/drawing/2014/main" id="{9826172E-F1B5-4C27-83B9-588EEED2889C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16200000">
              <a:off x="4705" y="1658"/>
              <a:ext cx="22" cy="24"/>
            </a:xfrm>
            <a:prstGeom prst="rect">
              <a:avLst/>
            </a:prstGeom>
            <a:solidFill>
              <a:srgbClr val="808000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5" name="Rectangle 60">
              <a:extLst>
                <a:ext uri="{FF2B5EF4-FFF2-40B4-BE49-F238E27FC236}">
                  <a16:creationId xmlns:a16="http://schemas.microsoft.com/office/drawing/2014/main" id="{1B455D63-D75D-4BC1-8CBD-B8CA5C1E7963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16200000">
              <a:off x="4705" y="1625"/>
              <a:ext cx="22" cy="24"/>
            </a:xfrm>
            <a:prstGeom prst="rect">
              <a:avLst/>
            </a:prstGeom>
            <a:solidFill>
              <a:srgbClr val="808000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6" name="Rectangle 61">
              <a:extLst>
                <a:ext uri="{FF2B5EF4-FFF2-40B4-BE49-F238E27FC236}">
                  <a16:creationId xmlns:a16="http://schemas.microsoft.com/office/drawing/2014/main" id="{971231BA-8D0D-413D-8B8E-721ECAD4A096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16200000">
              <a:off x="4705" y="1593"/>
              <a:ext cx="22" cy="24"/>
            </a:xfrm>
            <a:prstGeom prst="rect">
              <a:avLst/>
            </a:prstGeom>
            <a:solidFill>
              <a:srgbClr val="808000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7" name="Rectangle 62" descr="Dark downward diagonal">
              <a:extLst>
                <a:ext uri="{FF2B5EF4-FFF2-40B4-BE49-F238E27FC236}">
                  <a16:creationId xmlns:a16="http://schemas.microsoft.com/office/drawing/2014/main" id="{626560BF-D9E2-47A5-91FC-666D19B8CCC5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704" y="1725"/>
              <a:ext cx="260" cy="11"/>
            </a:xfrm>
            <a:prstGeom prst="rect">
              <a:avLst/>
            </a:prstGeom>
            <a:pattFill prst="dkDnDiag">
              <a:fgClr>
                <a:schemeClr val="tx1">
                  <a:alpha val="50000"/>
                </a:schemeClr>
              </a:fgClr>
              <a:bgClr>
                <a:srgbClr val="FFFFFF">
                  <a:alpha val="50000"/>
                </a:srgbClr>
              </a:bgClr>
            </a:patt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" name="Rectangle 63" descr="Dark downward diagonal">
              <a:extLst>
                <a:ext uri="{FF2B5EF4-FFF2-40B4-BE49-F238E27FC236}">
                  <a16:creationId xmlns:a16="http://schemas.microsoft.com/office/drawing/2014/main" id="{487FA12D-E4D9-4A9B-8F0A-3C3D09C058F2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16200000">
              <a:off x="4876" y="1637"/>
              <a:ext cx="164" cy="12"/>
            </a:xfrm>
            <a:prstGeom prst="rect">
              <a:avLst/>
            </a:prstGeom>
            <a:pattFill prst="dkDnDiag">
              <a:fgClr>
                <a:schemeClr val="tx1">
                  <a:alpha val="50000"/>
                </a:schemeClr>
              </a:fgClr>
              <a:bgClr>
                <a:srgbClr val="FFFFFF">
                  <a:alpha val="50000"/>
                </a:srgbClr>
              </a:bgClr>
            </a:patt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9" name="Rectangle 64">
              <a:extLst>
                <a:ext uri="{FF2B5EF4-FFF2-40B4-BE49-F238E27FC236}">
                  <a16:creationId xmlns:a16="http://schemas.microsoft.com/office/drawing/2014/main" id="{182C764E-E1E2-4374-B3FC-23BEFA4574A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704" y="1561"/>
              <a:ext cx="430" cy="3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3366CC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/>
              <a:endParaRPr lang="en-US" sz="3600" b="1">
                <a:solidFill>
                  <a:schemeClr val="bg1"/>
                </a:solidFill>
              </a:endParaRPr>
            </a:p>
          </p:txBody>
        </p:sp>
        <p:sp>
          <p:nvSpPr>
            <p:cNvPr id="130" name="Line 65">
              <a:extLst>
                <a:ext uri="{FF2B5EF4-FFF2-40B4-BE49-F238E27FC236}">
                  <a16:creationId xmlns:a16="http://schemas.microsoft.com/office/drawing/2014/main" id="{3884D6AF-E11B-4002-8747-A8F4292EEB6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249" y="1410"/>
              <a:ext cx="99" cy="12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1" name="Line 66">
              <a:extLst>
                <a:ext uri="{FF2B5EF4-FFF2-40B4-BE49-F238E27FC236}">
                  <a16:creationId xmlns:a16="http://schemas.microsoft.com/office/drawing/2014/main" id="{E2CB78E0-A589-4743-8505-378854713EE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54" y="1410"/>
              <a:ext cx="95" cy="12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2" name="Rectangle 67">
              <a:extLst>
                <a:ext uri="{FF2B5EF4-FFF2-40B4-BE49-F238E27FC236}">
                  <a16:creationId xmlns:a16="http://schemas.microsoft.com/office/drawing/2014/main" id="{AE6F701A-E1BB-4E50-9043-FB194403F2B2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16200000">
              <a:off x="4840" y="1652"/>
              <a:ext cx="169" cy="363"/>
            </a:xfrm>
            <a:prstGeom prst="rect">
              <a:avLst/>
            </a:prstGeom>
            <a:solidFill>
              <a:srgbClr val="3366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algn="ctr" eaLnBrk="0" hangingPunct="0"/>
              <a:r>
                <a:rPr lang="en-US" sz="2000" b="1">
                  <a:solidFill>
                    <a:schemeClr val="bg1"/>
                  </a:solidFill>
                </a:rPr>
                <a:t>D</a:t>
              </a:r>
            </a:p>
          </p:txBody>
        </p:sp>
        <p:sp>
          <p:nvSpPr>
            <p:cNvPr id="133" name="Line 68">
              <a:extLst>
                <a:ext uri="{FF2B5EF4-FFF2-40B4-BE49-F238E27FC236}">
                  <a16:creationId xmlns:a16="http://schemas.microsoft.com/office/drawing/2014/main" id="{9448FF5F-A916-4AA7-B968-2D656AB517A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249" y="1392"/>
              <a:ext cx="0" cy="29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2052" name="Picture 4" descr="The Evolution Of The Zack Morris Brick Phone (VIDEO) | HuffPost  Entertainmen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722" y="1120769"/>
            <a:ext cx="2845513" cy="1917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7648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4A31C9-CF8D-4D43-9441-96B2F939E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exactly is Analog-to-Digital Conversion?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903B7-3890-44AA-9F10-B50779702FB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HEPIC – Analog-to-Digital Converters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8552EF-B432-4D49-AD2F-98B5CBAED14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628C88-976D-47C9-867E-8A29DB4107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5368" y="1354277"/>
            <a:ext cx="6267742" cy="488768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31CFC8C-B4A0-4FEB-B6C7-290CB8959986}"/>
              </a:ext>
            </a:extLst>
          </p:cNvPr>
          <p:cNvSpPr txBox="1"/>
          <p:nvPr/>
        </p:nvSpPr>
        <p:spPr>
          <a:xfrm>
            <a:off x="222069" y="1916107"/>
            <a:ext cx="51337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Analog-to-Digital conversion is essentially a ruler that can be used to measure an unknown quantity to some level of accuracy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B123444-7D5D-402D-A858-A83F9620A875}"/>
              </a:ext>
            </a:extLst>
          </p:cNvPr>
          <p:cNvSpPr txBox="1"/>
          <p:nvPr/>
        </p:nvSpPr>
        <p:spPr>
          <a:xfrm>
            <a:off x="222069" y="3288039"/>
            <a:ext cx="513370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This is an ancient algorithm to determine weights (for example in a metal assay). Today this algorithm is called Successive Approximation (and the leading ADC technique uses this algorithm still).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63686F9-05A7-4144-9B0F-CC4FEC112F8C}"/>
              </a:ext>
            </a:extLst>
          </p:cNvPr>
          <p:cNvSpPr txBox="1"/>
          <p:nvPr/>
        </p:nvSpPr>
        <p:spPr>
          <a:xfrm>
            <a:off x="10425032" y="5995745"/>
            <a:ext cx="113524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/>
              <a:t>Analog Devices</a:t>
            </a:r>
          </a:p>
        </p:txBody>
      </p:sp>
    </p:spTree>
    <p:extLst>
      <p:ext uri="{BB962C8B-B14F-4D97-AF65-F5344CB8AC3E}">
        <p14:creationId xmlns:p14="http://schemas.microsoft.com/office/powerpoint/2010/main" val="1065421241"/>
      </p:ext>
    </p:extLst>
  </p:cSld>
  <p:clrMapOvr>
    <a:masterClrMapping/>
  </p:clrMapOvr>
</p:sld>
</file>

<file path=ppt/theme/theme1.xml><?xml version="1.0" encoding="utf-8"?>
<a:theme xmlns:a="http://schemas.openxmlformats.org/drawingml/2006/main" name="LBNL_PPT_WideNew_Template_2020">
  <a:themeElements>
    <a:clrScheme name="2020 LBNL Color Theme">
      <a:dk1>
        <a:srgbClr val="00303C"/>
      </a:dk1>
      <a:lt1>
        <a:srgbClr val="FFFFFF"/>
      </a:lt1>
      <a:dk2>
        <a:srgbClr val="00303B"/>
      </a:dk2>
      <a:lt2>
        <a:srgbClr val="B1B3B3"/>
      </a:lt2>
      <a:accent1>
        <a:srgbClr val="007681"/>
      </a:accent1>
      <a:accent2>
        <a:srgbClr val="4198B5"/>
      </a:accent2>
      <a:accent3>
        <a:srgbClr val="D57800"/>
      </a:accent3>
      <a:accent4>
        <a:srgbClr val="74AA50"/>
      </a:accent4>
      <a:accent5>
        <a:srgbClr val="EAAA00"/>
      </a:accent5>
      <a:accent6>
        <a:srgbClr val="E04E38"/>
      </a:accent6>
      <a:hlink>
        <a:srgbClr val="0055D1"/>
      </a:hlink>
      <a:folHlink>
        <a:srgbClr val="66339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LBNL_PPT_WideNew_Template_2020" id="{C6E9C8EA-3D6B-A14A-A256-FF0550AA0259}" vid="{02A6AE1C-0421-BE4C-A2DB-37E0776A5C4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LBNL_PPT_WideNew_Template_2020</Template>
  <TotalTime>43943</TotalTime>
  <Words>2974</Words>
  <Application>Microsoft Macintosh PowerPoint</Application>
  <PresentationFormat>Widescreen</PresentationFormat>
  <Paragraphs>534</Paragraphs>
  <Slides>55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59" baseType="lpstr">
      <vt:lpstr>Arial</vt:lpstr>
      <vt:lpstr>Calibri</vt:lpstr>
      <vt:lpstr>Cambria Math</vt:lpstr>
      <vt:lpstr>LBNL_PPT_WideNew_Template_2020</vt:lpstr>
      <vt:lpstr>Introduction to Analog-to-Digital Converters</vt:lpstr>
      <vt:lpstr>Lawrence Berkeley National Laboratory</vt:lpstr>
      <vt:lpstr>Agenda</vt:lpstr>
      <vt:lpstr>PowerPoint Presentation</vt:lpstr>
      <vt:lpstr>What are ADCs?</vt:lpstr>
      <vt:lpstr>ADC Applications</vt:lpstr>
      <vt:lpstr>ADC Applications</vt:lpstr>
      <vt:lpstr>ADC Applications (cellular phone example)</vt:lpstr>
      <vt:lpstr>What exactly is Analog-to-Digital Conversion?</vt:lpstr>
      <vt:lpstr>Steps of Analog-to-Digital Conversion</vt:lpstr>
      <vt:lpstr>Sampling &amp; Aliasing</vt:lpstr>
      <vt:lpstr>Sampling &amp; Aliasing in the frequency domain</vt:lpstr>
      <vt:lpstr>Quantization and Encoding</vt:lpstr>
      <vt:lpstr>PowerPoint Presentation</vt:lpstr>
      <vt:lpstr>Key ADC Specifications (there are many others…)</vt:lpstr>
      <vt:lpstr>ADC Noise - Quantization</vt:lpstr>
      <vt:lpstr>ADC Noise - Thermal</vt:lpstr>
      <vt:lpstr>ADC Static Linearity</vt:lpstr>
      <vt:lpstr>Testing ADC Static Linearity</vt:lpstr>
      <vt:lpstr>Testing ADC Static Linearity</vt:lpstr>
      <vt:lpstr>ADC Dynamic Performance</vt:lpstr>
      <vt:lpstr>ADC Dynamic Performance – example plot</vt:lpstr>
      <vt:lpstr>ADC Dynamic Performance – Coherent Sampling</vt:lpstr>
      <vt:lpstr>ADC Testing Takeaways</vt:lpstr>
      <vt:lpstr>ADC Performance Space</vt:lpstr>
      <vt:lpstr>Impact of ADCs (Digital Audio example) </vt:lpstr>
      <vt:lpstr>PowerPoint Presentation</vt:lpstr>
      <vt:lpstr>ADC Architectures </vt:lpstr>
      <vt:lpstr>Integrating ADC (and single-slope)</vt:lpstr>
      <vt:lpstr>Oversampling</vt:lpstr>
      <vt:lpstr>Sigma-Delta ADC</vt:lpstr>
      <vt:lpstr>Successive Approximation (SAR) ADC</vt:lpstr>
      <vt:lpstr>Pipelined ADC</vt:lpstr>
      <vt:lpstr>Flash ADC</vt:lpstr>
      <vt:lpstr>Flash ADC</vt:lpstr>
      <vt:lpstr>PowerPoint Presentation</vt:lpstr>
      <vt:lpstr>In the dark ages*…</vt:lpstr>
      <vt:lpstr>The rise of the Custom ASIC</vt:lpstr>
      <vt:lpstr>First Physics ASICs</vt:lpstr>
      <vt:lpstr>Unique Challenges for HEP ADCs</vt:lpstr>
      <vt:lpstr>Unique Challenges for HEP Custom ADCs - Radiation</vt:lpstr>
      <vt:lpstr>Radiation -- Total Ionizing Dose (TID)</vt:lpstr>
      <vt:lpstr>Radiation -- Total Ionizing Dose (TID)</vt:lpstr>
      <vt:lpstr>Radiation – Single Event Upsets (SEUs)</vt:lpstr>
      <vt:lpstr>Cryogenic Operation</vt:lpstr>
      <vt:lpstr>What’s Next?</vt:lpstr>
      <vt:lpstr>Thank You</vt:lpstr>
      <vt:lpstr>PowerPoint Presentation</vt:lpstr>
      <vt:lpstr>Design Example – Sigma-Delta ADC</vt:lpstr>
      <vt:lpstr>Design Example – Sigma-Delta ADC</vt:lpstr>
      <vt:lpstr>Design Example – Sigma-Delta ADC</vt:lpstr>
      <vt:lpstr>Design Example – Sigma-Delta ADC</vt:lpstr>
      <vt:lpstr>Design Example – Sigma-Delta Digital Filter</vt:lpstr>
      <vt:lpstr>Design Example – Sigma-Delta ADC</vt:lpstr>
      <vt:lpstr>Design Example – Sigma-Delta ADC filter layout</vt:lpstr>
    </vt:vector>
  </TitlesOfParts>
  <Company>Microsoft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Advances in Cryogenic Integrated Circuits at Lawrence Berkeley National Laboratory</dc:title>
  <dc:creator>Carl R. Grace</dc:creator>
  <cp:lastModifiedBy>Microsoft Office User</cp:lastModifiedBy>
  <cp:revision>401</cp:revision>
  <dcterms:created xsi:type="dcterms:W3CDTF">2020-09-22T17:02:17Z</dcterms:created>
  <dcterms:modified xsi:type="dcterms:W3CDTF">2025-06-25T03:39:28Z</dcterms:modified>
</cp:coreProperties>
</file>