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407" r:id="rId3"/>
    <p:sldId id="408" r:id="rId4"/>
    <p:sldId id="395" r:id="rId5"/>
    <p:sldId id="439" r:id="rId6"/>
    <p:sldId id="256" r:id="rId7"/>
    <p:sldId id="436" r:id="rId8"/>
    <p:sldId id="258" r:id="rId9"/>
    <p:sldId id="259" r:id="rId10"/>
    <p:sldId id="437" r:id="rId11"/>
    <p:sldId id="261" r:id="rId12"/>
    <p:sldId id="379" r:id="rId13"/>
    <p:sldId id="410" r:id="rId14"/>
    <p:sldId id="411" r:id="rId15"/>
    <p:sldId id="432" r:id="rId16"/>
    <p:sldId id="412" r:id="rId17"/>
    <p:sldId id="433" r:id="rId18"/>
    <p:sldId id="413" r:id="rId19"/>
    <p:sldId id="415" r:id="rId20"/>
    <p:sldId id="416" r:id="rId21"/>
    <p:sldId id="414" r:id="rId22"/>
    <p:sldId id="418" r:id="rId23"/>
    <p:sldId id="419" r:id="rId24"/>
    <p:sldId id="420" r:id="rId25"/>
    <p:sldId id="376" r:id="rId26"/>
    <p:sldId id="421" r:id="rId27"/>
    <p:sldId id="423" r:id="rId28"/>
    <p:sldId id="426" r:id="rId29"/>
    <p:sldId id="438" r:id="rId30"/>
    <p:sldId id="422" r:id="rId31"/>
    <p:sldId id="385" r:id="rId32"/>
    <p:sldId id="386" r:id="rId33"/>
    <p:sldId id="387" r:id="rId34"/>
    <p:sldId id="388" r:id="rId35"/>
    <p:sldId id="302" r:id="rId36"/>
    <p:sldId id="361" r:id="rId37"/>
    <p:sldId id="383" r:id="rId38"/>
    <p:sldId id="360" r:id="rId39"/>
    <p:sldId id="384" r:id="rId40"/>
    <p:sldId id="435" r:id="rId41"/>
    <p:sldId id="428" r:id="rId42"/>
    <p:sldId id="26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C5A"/>
    <a:srgbClr val="6366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8"/>
    <p:restoredTop sz="94570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416" y="192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6/22/25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6/22/25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339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1" name="Google Shape;13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7549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1" name="Google Shape;13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0770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D4C08D-A671-A8D4-9169-9C5825E39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05CC564-51EA-251F-8291-3694ACBE1F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4ED3B0-2A90-8144-827F-F8A5FD78A64F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63C1BEE1-9624-54F3-8079-82119E8E69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A39B8124-F608-BD29-81E9-5510AF67D66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62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1" name="Google Shape;13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9306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1" name="Google Shape;13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2117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2" name="Google Shape;13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3979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3" name="Google Shape;13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196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4" name="Google Shape;13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7950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1" name="Google Shape;13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3785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089156-7992-29DD-998F-4116680F0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7F3E952-5288-F31E-31D5-93AE58E775D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D0086B-BCE2-6E44-ABAE-205763B7BBC6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217" name="Text Box 1">
            <a:extLst>
              <a:ext uri="{FF2B5EF4-FFF2-40B4-BE49-F238E27FC236}">
                <a16:creationId xmlns:a16="http://schemas.microsoft.com/office/drawing/2014/main" id="{D0C97F10-80BE-3A35-EC59-DD73CECBE8D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FFC9EE36-9319-6959-9775-B36A672174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06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50F905B-C9B2-A47E-9FCF-353D12BC434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D0086B-BCE2-6E44-ABAE-205763B7BBC6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7" name="Text Box 1">
            <a:extLst>
              <a:ext uri="{FF2B5EF4-FFF2-40B4-BE49-F238E27FC236}">
                <a16:creationId xmlns:a16="http://schemas.microsoft.com/office/drawing/2014/main" id="{34C8DEF1-93EB-2467-40E8-2177BC7DC5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53BC01A1-21BD-6AF8-248D-CF15D7CB19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E480FF5-5540-9745-873A-EC8D0AFEF5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962BB4-C358-DD41-89C1-50D104866900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0241" name="Text Box 1">
            <a:extLst>
              <a:ext uri="{FF2B5EF4-FFF2-40B4-BE49-F238E27FC236}">
                <a16:creationId xmlns:a16="http://schemas.microsoft.com/office/drawing/2014/main" id="{C46C432A-89AC-FE3C-7E23-E42058E2DB8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0BC07234-9123-10E8-5ACA-920A1F61D5C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1AFE8BA-CB5E-0FD2-E843-950D159F3AA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D3747E-07EC-384C-B1C2-868856276F1F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1265" name="Text Box 1">
            <a:extLst>
              <a:ext uri="{FF2B5EF4-FFF2-40B4-BE49-F238E27FC236}">
                <a16:creationId xmlns:a16="http://schemas.microsoft.com/office/drawing/2014/main" id="{68D612AC-3521-63EB-4889-165FFAD22C1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FBFB9C94-B972-566A-E0B5-9E19FB998A0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01A2D49-8944-B380-3514-5A866B506FC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DCB216-3E60-3F47-9515-F0B384AA2E38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2289" name="Text Box 1">
            <a:extLst>
              <a:ext uri="{FF2B5EF4-FFF2-40B4-BE49-F238E27FC236}">
                <a16:creationId xmlns:a16="http://schemas.microsoft.com/office/drawing/2014/main" id="{63775FB3-9C92-3B16-B5DD-8CC0ED0A4C3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5FCE0208-77E1-DF26-B00A-1B1EAA03EC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BC05150-3952-BF44-A7B2-AF9328E972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5FCE2-2ECB-5240-9B99-D9FC3BF0CBB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3313" name="Text Box 1">
            <a:extLst>
              <a:ext uri="{FF2B5EF4-FFF2-40B4-BE49-F238E27FC236}">
                <a16:creationId xmlns:a16="http://schemas.microsoft.com/office/drawing/2014/main" id="{F95FB110-05E8-FAE2-CA91-B52CCBD674C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B5100C20-3610-B35E-3FBA-489BD31FD7E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C41FC89-0998-DF55-59BB-65E51B78B27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4ED3B0-2A90-8144-827F-F8A5FD78A64F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916FE1A1-C0BC-8470-60BC-D2FFFE10F9D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AB5FAE29-41AE-852B-2BE6-93492A9CB1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1" name="Google Shape;13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090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0FE0DF-9556-4206-ADD9-27271C57AE4B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82C1F9C-1534-4462-86DB-016A993E08F6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87ED425-7D6E-4B62-85D6-12A9677E8040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C29DB4A-A2BE-4544-8C33-BEE3B8A981D5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7AC2-360D-4D8E-998B-5B7A0B38C9B6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CD636E4-E914-44EA-BA01-1F60BFB00DD1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9C4C-F74C-4FDB-95C8-A607F097ECE7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9779D1-0D99-4983-A3CA-C0054AEC5BD0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1_Title, Subtitle and Conten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  <a:defRPr sz="3200" b="1" i="0" cap="none">
                <a:solidFill>
                  <a:srgbClr val="313C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body" idx="1"/>
          </p:nvPr>
        </p:nvSpPr>
        <p:spPr>
          <a:xfrm>
            <a:off x="573616" y="1600201"/>
            <a:ext cx="11008784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/>
            </a:lvl2pPr>
            <a:lvl3pPr marL="1371600" lvl="2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body" idx="2"/>
          </p:nvPr>
        </p:nvSpPr>
        <p:spPr>
          <a:xfrm>
            <a:off x="576072" y="1055688"/>
            <a:ext cx="1093681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5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56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C6DE-9689-4E12-BC73-58883F02BA76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E0F7DD-5178-42A5-95E8-D28F5D1CF537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ACB61C-07C3-4B49-A931-29A711D0543B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C52160-42D5-4487-9221-227F0C6510E0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29CBA6-D7C8-40EF-9198-F2CBEBDBF77B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831F19-47CE-4633-864F-EB3DA397866E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305EB6E-8F3B-46E1-81E8-7F6EFB50B398}" type="datetime1">
              <a:rPr lang="en-US" smtClean="0"/>
              <a:t>6/22/25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  <p:sldLayoutId id="2147483666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6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belprize.org/nobel_prizes/physics/laureates/2013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338F7-66A1-CE42-B47D-915EB858A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059" y="1306631"/>
            <a:ext cx="10968916" cy="809919"/>
          </a:xfrm>
        </p:spPr>
        <p:txBody>
          <a:bodyPr/>
          <a:lstStyle/>
          <a:p>
            <a:r>
              <a:rPr lang="en-US" sz="3600" dirty="0"/>
              <a:t>Custom ICs for Physics Research</a:t>
            </a: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Carl </a:t>
            </a:r>
            <a:r>
              <a:rPr lang="en-US"/>
              <a:t>Grace 6/23/2025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C0C1110-2D7B-B345-8E7E-2B064CBE3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Lawrence Berkeley National Laboratory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1226"/>
            <a:ext cx="12192000" cy="3145536"/>
          </a:xfrm>
        </p:spPr>
      </p:pic>
      <p:sp>
        <p:nvSpPr>
          <p:cNvPr id="6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 txBox="1">
            <a:spLocks/>
          </p:cNvSpPr>
          <p:nvPr/>
        </p:nvSpPr>
        <p:spPr>
          <a:xfrm>
            <a:off x="607059" y="2242863"/>
            <a:ext cx="10968916" cy="357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fontAlgn="ctr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None/>
              <a:defRPr sz="2000" b="0" i="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HEPIC Summer School @ SLAC Seminar</a:t>
            </a:r>
          </a:p>
        </p:txBody>
      </p:sp>
    </p:spTree>
    <p:extLst>
      <p:ext uri="{BB962C8B-B14F-4D97-AF65-F5344CB8AC3E}">
        <p14:creationId xmlns:p14="http://schemas.microsoft.com/office/powerpoint/2010/main" val="210110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24723C93-7A6E-597D-550A-ECD960C7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" y="1676102"/>
            <a:ext cx="6556570" cy="359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>
            <a:extLst>
              <a:ext uri="{FF2B5EF4-FFF2-40B4-BE49-F238E27FC236}">
                <a16:creationId xmlns:a16="http://schemas.microsoft.com/office/drawing/2014/main" id="{54730E7F-F971-68F5-E653-FDCECFF6F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329" y="117116"/>
            <a:ext cx="4820952" cy="7276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93129" rIns="108847" bIns="5442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9pPr>
          </a:lstStyle>
          <a:p>
            <a:r>
              <a:rPr lang="en-US" altLang="en-US" sz="4354" b="1"/>
              <a:t>What does it do? 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A07CD4DD-5635-76F4-0A10-462201E2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670" y="1165401"/>
            <a:ext cx="4177774" cy="556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>
            <a:extLst>
              <a:ext uri="{FF2B5EF4-FFF2-40B4-BE49-F238E27FC236}">
                <a16:creationId xmlns:a16="http://schemas.microsoft.com/office/drawing/2014/main" id="{FAC673EE-82D6-AF4F-59B3-27514CFEC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46" y="-282231"/>
            <a:ext cx="10791943" cy="133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405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9pPr>
          </a:lstStyle>
          <a:p>
            <a:pPr algn="ctr"/>
            <a:r>
              <a:rPr lang="en-US" altLang="en-US" sz="3870"/>
              <a:t>Takes multi-media snapshots of collision events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AB50BF-8682-437D-53C2-2CA4826D9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00" y="764134"/>
            <a:ext cx="10265880" cy="590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Readout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8" y="1109343"/>
            <a:ext cx="4697421" cy="30462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050" y="4367955"/>
            <a:ext cx="545117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Rutherford’s discovery of the atomic nucleus (1909)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Detector: Fluorescent Screen</a:t>
            </a:r>
          </a:p>
          <a:p>
            <a:r>
              <a:rPr lang="en-US" dirty="0"/>
              <a:t>Readout Technology: Eyeball</a:t>
            </a:r>
          </a:p>
          <a:p>
            <a:endParaRPr lang="en-US" dirty="0"/>
          </a:p>
          <a:p>
            <a:r>
              <a:rPr lang="en-US" dirty="0"/>
              <a:t>Worked great! But not exactly scalable…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440" y="622518"/>
            <a:ext cx="2642972" cy="26867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1943" y="5182623"/>
            <a:ext cx="51475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Detector: Silicon Strip (1970s)</a:t>
            </a:r>
          </a:p>
          <a:p>
            <a:r>
              <a:rPr lang="en-US" dirty="0"/>
              <a:t>Readout Technology: Electronics</a:t>
            </a:r>
          </a:p>
          <a:p>
            <a:endParaRPr lang="en-US" dirty="0"/>
          </a:p>
          <a:p>
            <a:r>
              <a:rPr lang="en-US" dirty="0"/>
              <a:t>Major advance in particle tracking. Is it scalable?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392" y="3350725"/>
            <a:ext cx="5539127" cy="1798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069" y="620730"/>
            <a:ext cx="3374110" cy="26500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96115" y="5178601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H. SPIELER</a:t>
            </a:r>
          </a:p>
        </p:txBody>
      </p:sp>
    </p:spTree>
    <p:extLst>
      <p:ext uri="{BB962C8B-B14F-4D97-AF65-F5344CB8AC3E}">
        <p14:creationId xmlns:p14="http://schemas.microsoft.com/office/powerpoint/2010/main" val="1065421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Strip Readout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1142" y="2065330"/>
            <a:ext cx="32492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of the art ~ 1980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256 channel strip detector</a:t>
            </a:r>
          </a:p>
          <a:p>
            <a:endParaRPr lang="en-US" dirty="0"/>
          </a:p>
          <a:p>
            <a:r>
              <a:rPr lang="en-US" dirty="0"/>
              <a:t>Readout is implemented using rack of discrete amplifiers and line drivers.</a:t>
            </a:r>
          </a:p>
          <a:p>
            <a:endParaRPr lang="en-US" dirty="0"/>
          </a:p>
          <a:p>
            <a:r>
              <a:rPr lang="en-US" dirty="0"/>
              <a:t>Clearly this is not scalable.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91981" y="6233238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C. HABER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952" y="1005840"/>
            <a:ext cx="7184893" cy="51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69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94" y="4896810"/>
            <a:ext cx="4038600" cy="1819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Strip Readout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4528" y="1054966"/>
            <a:ext cx="38968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NA11 experiment at CERN (1984) measured charm lifetimes.</a:t>
            </a:r>
          </a:p>
          <a:p>
            <a:endParaRPr lang="en-US" dirty="0"/>
          </a:p>
          <a:p>
            <a:r>
              <a:rPr lang="en-US" dirty="0"/>
              <a:t>NA11 deployed community’s first silicon vertex detector using a 128-channel strip detector module.</a:t>
            </a:r>
          </a:p>
          <a:p>
            <a:endParaRPr lang="en-US" dirty="0"/>
          </a:p>
          <a:p>
            <a:r>
              <a:rPr lang="en-US" dirty="0"/>
              <a:t>Strip detector had 20 µm pitch, but state of the art for discrete readout channels (on PCBs now) was 60 µm.</a:t>
            </a:r>
          </a:p>
          <a:p>
            <a:endParaRPr lang="en-US" dirty="0"/>
          </a:p>
          <a:p>
            <a:r>
              <a:rPr lang="en-US" dirty="0"/>
              <a:t>Strips read out using 32 individual 4-channel boards requiring a LIMO connector per channel.</a:t>
            </a:r>
          </a:p>
          <a:p>
            <a:endParaRPr lang="en-US" dirty="0"/>
          </a:p>
          <a:p>
            <a:r>
              <a:rPr lang="en-US" dirty="0"/>
              <a:t>Better, but this is still not scalable. Great for 1000s of channels. Not so great for millions. End of the road?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35565" y="6479459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C. HABER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21" y="951525"/>
            <a:ext cx="6365850" cy="3797271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6400800" y="1697046"/>
            <a:ext cx="1316197" cy="886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6243423" y="3274449"/>
            <a:ext cx="977871" cy="9163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60775" y="1354937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128 channel Si Strip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1294" y="4031033"/>
            <a:ext cx="2250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4-channel readout cards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8742320" y="1828450"/>
            <a:ext cx="623267" cy="20731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365587" y="5652558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Individual readout card</a:t>
            </a:r>
          </a:p>
          <a:p>
            <a:r>
              <a:rPr lang="en-US" sz="1400" b="1" dirty="0"/>
              <a:t>~ 15 </a:t>
            </a:r>
            <a:r>
              <a:rPr lang="en-US" sz="1400" b="1" dirty="0" err="1"/>
              <a:t>mW</a:t>
            </a:r>
            <a:r>
              <a:rPr lang="en-US" sz="1400" b="1" dirty="0"/>
              <a:t>/channel</a:t>
            </a:r>
          </a:p>
        </p:txBody>
      </p:sp>
    </p:spTree>
    <p:extLst>
      <p:ext uri="{BB962C8B-B14F-4D97-AF65-F5344CB8AC3E}">
        <p14:creationId xmlns:p14="http://schemas.microsoft.com/office/powerpoint/2010/main" val="1831527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dark ages*…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AutoShape 4" descr="data:image/png;base64,iVBORw0KGgoAAAANSUhEUgAAAKwAAAC8CAYAAADl50VDAAAABHNCSVQICAgIfAhkiAAAIABJREFUeF7tnQl4HMWVgF+NbmlGtvEtYDGnjTHYoCXBMY5tbCTZwWCOJBDY2Bzh2mRxWMiXZB0gwBL4knCHYJJg4ySEEAyYxLZsQMfI54KwDNjYYPmWLFm3NJJGo5mp/V5ratRqdc9Uz3TPdE93fx+f8HRV9atXf79+VfWqioB9qdJA96bLCwPgmE4ApgMlUynQfEIgh1KSM/CXCn8BSA4A7aUUegkhob+hfwPpBKB7CJDdBIK780qqPlElhIUTEwvXPWLVvbtXTA60VZ8X6OuZRgAuAqAI6HlAIE0HnfkBYB8A3Y0QA6G7gxmOT/LnVTTr8CxTF2kDG2q+w8+cP9F50U23j7hg1iJH7qRpDtckp692DfHVrk5OA1Poo4RWA5CtAMFtJABbXYuqmpIjjHGeamlg6fOQtbP6jBVtB7tvO7GrvSD/nGlw/a5dQ1on2LEXaKBPtxYLdtVC3/4XOcunlYSQlXmnNq0lF+z1cWZKqWSWBLbs2oJrvCd9/9Oyv/OSnmbfkE/83NWr4bylSxPWyIG2Guj9aLmq51GAFqB0dSY4Xs4uqTigKrPJE1sG2LfOzzo3Oz/viY5jPYs89d5cpXbLHDkSvnf4MGSOGBFOghYw2BmZi5xLnxXS86RlBWOeWIAdKru1rG7KA/vxYteYps7sV5o+7Vjc2+ZL5zEwhY88AoUPPxxOGmjdBb0f/zhiVmdRhXAfrSVCyHNhnviBHXgSBXqIUPq0s7/nVbK4uofn+WZMk7LA7vjeaee2H/f+8cQn7Zf7PH6HmsaRs7LRQEw2sKx+lNJWAuR3EAy+kIqdtJQDtnlV4ZQ9/2z448HNjd/wefwx12/ysmUwZ9UqbitrFGBFL6YXgL6Wnu7/Vc78bUfUvLBGThtzgxqxUhWLJzxUV92+wlPvzdBCPvRlnWecES4qkpU1ILAhuekxoGSpq6SyXAudJLuMlAC2bGHBrNaDXW+37O8ap6VCpVbWX18K3s+flH2EcYFl3MLfSBa53zmvokFLHSW6LFMD++YoGJF99qh3T9a0zwn4qeZ1kfNlu903AvUOb3PDAyt0zKCDAPzcWVT5MiEQTDRsWjxP80bWQiieMjbNHTWt5UDvlq7j3sHxJ56MKtNIRwyUrKwZgA13zAA2unIDN5PZW9pUqiPpyU0J7IaZpzzQsLvjqf6egKrefyzaRiu7rE3Urn4PeMquGlaUmYAdEJ4edaSRG/IWVH4Ui16SlcdUwK4CyB4xNf/9pr2dlydSYdLZL/Rj0dKKL/MBi8xSHxDygKu48oVE6jOeZ5kG2NLLRlzSXOst627q09UFkFPm6BkzhsQYyE0kmBLYwcq+5cwkt5J5FZ54YEpEXlMAu25G/rda9nev6+8N6BHax6Xn62tqYPT06eG00s6XyYHFHtmetAxfce787XVcCklSIsMDu+7iEfc07e16MdAX1N1fjdQGFy5fDjOfeSachPbUQdB7MvzvtFMuFv4/2HUAaH8XV3MKefweCHR+xZU+nkTRppYH3Fo4DunBYteCqr3xPEvPvIYGduOcsU8cr2r6aTAISZfTNWkS3HTokJ5toWvZns1zucrHoS8HDdzoLNky1Ennyq1/oqSDoFTFTfPG/ulIedOtFJIPK5NR6hb07voZgL9XuB1rtBZa5L59fPGwWVN+CA7XOarCEVkeXmBDljZAAH7gLKkcnJvWn0WuJxgS2NLZo189UtVyK1cNEphI6haIRwsS4cPiS5E2agaogS+WPEylhNKlzhL3mgSqOOqjDAfs5vnjf364rPFxSo1jWZkWC+bOhavKB6fk+4+8FV4tkIrAAtB+QuhCZ1HVh1FJSlACQwG7cfboZXU7Wl8N9Gs/zaqVPu+kNFyUOJY1NYHFoVraSYhjlqu44nOtdBhPOYYBtqxkXPGhiuYNfm9yRwOiKXNxRQVMnDMnnIx9nlMV2FBF6xzE/7W8oq310fSj931DAIuTAo37enZ62/u5VgTorZRI5UtjC1jIYYoDi2NenznzArPI5Vv5xux0aqSkA7sBIKt1QlZLd0Nfnk511LRYacihdYAV1FjuLKqcTwgGfiXnSjqw7xWO2n6iuu2y5FRf/VOlHS/ctwD/S30Ly3RFf+kqdj+iXnPa5EgqsB8smnh/7YYTv9WmKokpxfLAUhoEGpzvWrhlYNVlgq+kAVt+7fhpR8taa7wd/UmLD4hF19IZL+tZWEFrjQD9F7mKtw3OTceizBjyJAXYNwHSyGRXU+v+rlExyJz0LOKhraQLo5MAHMvPk+LPJgXY0ivGfXCk7OR8nXSta7HSUEPa2wBBb4MwA4WXEPzi54vSE/L4uyHYyzda5Mg9DSAth3vfA5QnzXUOQLpTXZ5RMzj3S0i8P5twYCuum3Bp7YamnX4vTleb79Lahw127gdH/mRVitB7apZ3gw9KaVd60DE1d1HFcVUViCNxwqFZN2Pk8Yaa9lPjkDmpWaXDWt6aFeA/uSXmUQIzAys0BKXrXCXuJYlqlIQC677x9F988caxRxNVOT2eU/TuuzDpmmvCRbNA7liHtUwPrBBGG7w2v7jqXT30LS0zYcDuuT3/lJr1vgZPgzabXCRCOdJnCMu+Dx0C/CsYF28DILB4WRlYAHrMmemYmoglNgkD9v2i8VsObm6clQzQtHqmdFpWi2itVLCwIdfgOVeJW92+oTE0TEKA/eieMyd/vuboF75uc3a0UK9S64q/idd1WdvCCuT5HTT4b3klVSdi4JA7S0KA3Txv3PZD5SdNM/0qpz3cmRuHtNgl3VDDBlbogOluZXUHdt9jk8/c/uSBWrNaV7Ssc1etgklLRB1hvwe6t90xZMsiG1jBq+91UHq2nlZWd2DLvjXhg6/WN5hykgCnYYveeWeIZcVmYUNZYktsAzugDULoU84i90+5v/EqE+oK7J57x074+PX2Om97f1KXaKvUiZAcP/+Ly8vDIwKsDLldX+xRgkENU0rbXFmOs8i8ivZY9B4tj67Avl88ofTgpobiaEIY8b7SWQc4MiB32RZWrBX9pmx1A/ZpgJzRIzI6vR3GX0Wg9MIMO+ugeSf4Dr0umzzn0ueE3/v2vSDEE/BcmCfYfRQcWZwxQGm5ACQNej+6j6d4IU3WlB+Flobz50G5OIJfFGWgFA7kl1Seyy2kioS6AVu+eOLyL/95YnCrFBVCGSWpnJU1imx6yxEPsIJswcA8PWJmdQP2vUtH7TnxUdtUvRWrd/lSK0t9rYJVlF6xR2t5IMBpkWOKvNI1WiuS9ulKV7H7bq3bRxdgt82EnP170j2+TnWnt2hdOS3K492FO1YfVo0li2VTjFjy8EZrRdFvozOTnEbmVeA5uppdugD74aLxvzqwoVG3oQ3Nas9ZEM8u3Daww5VJaGCh1nt06QLs2vNdx5u/6DJtCKFU9TxW1gZ2OLAU6Gv5xe5lnHaBK5nmwO64Om/8Z+t7TgQDxt29hUszkkTRrKwNrAywlHa5shwFWkZxaQ7sprljVxyuaHosFiiMnCealbWBVWg9jUcLNAfWbPsMqHlJIllZG1glTWo7iaA5sK8XZHd11XudakAwS9pIVtYGVhHYSlexm283ZQ4QNAV2+5KRkz5b137QiFtlcuiCK4mSlbWBVVSf1xmoG0kWHejjUnCURJoCW3FtwS/3v1P/kBaCGbUMJSub9803BJGjnfotrpfa8c5YxlRjyaNWrmhtpeXwlqbAls4du+1IRdPMaBUw+305K5teUGIDq9CwlAafzi+p+m8t2l1TYN88y9nSdtBzihaCGbmMSDEGtoWVaTlKN7lK3ANvdJyXpsD+eXRmf0+Lz/B7vMapMyG71MpqUabZy1Da4INSOJJfUjlJi/ppBqwwYfCv7hNGOKJIC8VEK0PJyqrfqigxwS+0rzlalcL3SdaYgfPDeINyQts0Ke5IQyHgdPpHabEZsmbAVl5X8N19b9cP9DwscslZWeO5BM9B2qjBExx5m0ZNUA4bIYm0hRIh5GJnUUUN7/OV0mkGbPnVBb/58r16TRzreCuVqPxyVtb76aPgbyjjEkFtbzyWHj8GYxsBWK12h9EMWDPvSMhFl0KiaDEGkcq2FrD0Z/nF7ifj0TXm1QzYdZeM/Krhk/Zz4hXIbPmHWdlAL3gqvy34gNEuiwGrSeSWZsCunexqat7fNSZaI6Xi/ZnPPgsX3je4Zortyh2trlYCVqtdDjUD9o0z8jo6jnTnR2ukVLw/7OBkvwc8uElcFCtrMWA1GYvVDNjXT832dNV5TXF0kR4vzdzVq+G8pUvDRfNYWSsBS4HuzC92x71dlWbA/mVCdl93gzdTDxjMUGYsVtZSwFLYn19SOSXettQM2NdGZPjNdiJMvMqT5ldrZa0ELJ484yqunBCvzjUD9o/pJBjwp9ayGLXKlbWyZVcpFmMlYClAR35x5cBO0HFcmgBLy+dmvzKvojcOOVImq9TKKu3FhRW2ErBAoc9VUpkdb0NrAiwKYVvYgaaQs7K+I/+QbafMs28FPDapv34jVztmFCwEkjMBfLWruNJjIpYn2M5/erxj5DRVcmE98Ip4uo3RgLV92EGGpFaWmy6TJ4xyHJOxfFirjxKIWZNaWdpTB949vx6GI8YGYHRX374XuVDNmvLD0MZu/EcJxJJHrVyYPpqFpUYbJbD6OKyUuOtramD09MEoKTnrkxgf9lnhlEY1h9GplYsnWstw47BWnumSwio9fE7J+qgFI7ZoLWMACxqtOtCs02XlWAIGLLoCc1atAjzeU3xJD/Bg9ywGrCYnJmoG7HuFI2tPVLefxeWMpVgiBHTaffcNPbgjVEf0UXs+Wi4bV2AlYLXaZ0szYK0WD4vWFI/wnLZ8uTCUJXcJUfu7VigGwVgJWABtdoDRDFgrrTiQnjc7DFa/B/pqV4PSeQiWdAkgeJOruCruJVSaAWulNV3S+Ndh/ioOUxkmgNsYnS7Drena9u3Rp+5Z23LMCqtmh42z9ncByXAJ3BpvEaIBgMVVs6RtBCn+tDve7otmFhYFsdK+BNJxVtYQNrDDkTTkvgQoplV2fsG6Xrh8Ocx8ZvghOaqPPRJmul7gMjyxHGEUSx7hOCYVcrEjn5T3JTDozi9W2VsL6ZK6BUG/Hxzpltj0RvHlUt75xaB7a7mvK/jJF2/XP8VlLlIgkZxbgJMEwd4Grtplnr1MOGC5v66UK33GqQuBZI/nSitNhEt2eC+1crFylZ5h2N0LP14AI2oqSVug3xqB3HJugb4+7POQNuoiXu6GpNMzliCiQBT6nKc35ZML9vpiElySSdNOF5b9j3Ocba0HPHFHlmtROb3LwAOUr9+1a8hjbGClWqfG3YEbRd04e0z50apmzbYI1xu6eMrHThdaWfFlAzsM2F+6it2PxKNncV7NLWwqnDHLo1wMcsGoLOllAyvRiNFPkdl32xjXzrUdHd6Ofs1fBh6QEpFGaUgLn20DO9gCWi081NXCYuH/mjn6q7rtLSm7z9ZNhw4NCXjBkYHEbBlvtk4X/burGLfA0e7SxQpW3Xj6ir1vHEu5w+VQ7dLxV7aPamJOkTEXsFptsam7haV3Qsaav2f0puLGGlJ3gC3jtoEd1tk66cx0nGqK07xR9PUzR396fHvLhdp9DIxR0uKKCpg4Z05YmG73jcLgvw2spH0ofc5V4uZfLcnZvLq4BPjsqhsK7t37Vv3vOOUwTbI7KQ3LKqwm2H6H8G8b2KFNmOYgM3OvrNihdcPqBiwFIH8dn+XtbuxLmQ3ihsUPdOwFf/NOoU3YZhL++o0qpmZVbqQhTM1OgGBXLTcHjtwCgLQcVZtvYF3UnHEwzBkAejC/2H02t5AqEuoGLMrwQdGEDbWbGxaqkMfQSXHt1lXl5YaWUSvh4gEWCDzkKqrUpdOtK7B7l58xcccfjh/v7w44tFJkMsvB7eGXtbUNcQnYJhhsM4m+/S9CsPMAl5hqN6yIZVOMWPKgXLECSwHaXQ7PJHJldQeXElQm0hVYlKV07tiqIxVNl6uUy7DJh22QgbsT+j0J8mHVrx6IZS8DtYsjxY1FCH3KWeT+qV4NqDuw1Xeccf6uNcf2BHxB3Z+ll5LE5UpPjfHWrAD/yS02sIKSaC/JdJzlnFfBF18ZQ4MlBKL1l43+5PiOlotjkM9wWaR+LNsaPjGjBAa3sDoNZQ2x4IkgovL6gou/fKe+OlUWKIqHthI702VkYPW3rshqQiwsPmjj7DEfH61qLkzEC6L3M+Q2erMtLH3eVewePPtJp0ZIGLDu68ZMPFLRebSn1fynfUv3f8XZrrxvDuwRoW+0lkEtLIXjTtI2RYtl3NE4TxiwKMiHi8b/6sCGRt16kNEqq9V9accLIWXDWlYEVo8gF6W2SiiwKMTbF+TXN+3pnKgVPMkoZ9KSJVD0zjvhR+NIQfaMx61pYSnVZFdC3nZMOLDuJad97avS+h1+r3mHueRGCnClqdVcAgrgSU/3Tcmdv72OF7h40yUcWBR40/xx7x7+8OQ18QqfrPxSC4uzW1mTf2g5YAmlDzhL3L9NZDskBVhKgayd4mpu2d91SiIrq9WzpJ0uDHhJLxgImdA1+CWOU2TUnDzDFfxCocJZXHkFITAYvqaVgiOUkxRgUZ7ya8dPO1rWWmPGIG/pEpkEtFPCHxEllqARoP8iV/G2k4kWLGnAYkXLFk28/8DGE79Bi5voisf6POn5BYGW/wPfwdfDowSpEPyCuqF+j7C/1rCL0iA46BWuoqrKWHUYT76kg2KmfQxw44zF5eWAUVvsYsNYqTRxEBkobXbSjhXapAP7JkCaY7LrpNH9WYQVh7LE28Nj0AsOaeFlCWCT5LeK4U46sChM1bVjzjuyreszo65OKHz4YWGHF7FlxZDC7m13COu5rAAspVDrAt/XSMn21litoxb5DAEsVmTrt8df8WVpy/u+Lr8mwd44VipeLIjPaKmpgb72dkFvvo4O4d9yF1pTPBRu4ty5cOaSJUNBxQx+j3AyjNjHS20LS+sz0oKzsxdsOagFdPGUYRhgsRKVSwpur93U+If+3kDMcuEYKe55pXSySzzKEvLKwJrKFpZS2kUgMNNVsnVP3LrToICYwdDg2bJFlF014cHajY1PBQPqt+xU2u9KK1mFA+IUDtxIUQvrBwpFrpJKwyxkMxywCNf7ReNfObi58QdqQIt0souacoal9XuEFQV9B1aH/VW58lIRWAL0Fmex+69x6U/jzIYEFuu4ef64VUfKTy7lCfqWW82KA994Thbt94Aj/xxh6jToOQT+xqHDh2mnzBii0kDrgF+L45D4/7JjkTKNkFLAUkCf7FZnSeWfNeYt7uIMCyzW7MOScQ8f+qDp4YA/snuAmwpjR4ld0rNd8TTreFaC8mg5VYDFHQcdhH7HWeTezFPvRKcxNLCojI2zRy+rr27/k79Hfqm4dBdsHGbCgGrxxYDFDlOg8ytddJx2ysCSNbTItL+L6xlCHhUypeWfC5DuhEDr0F2/Iz2M5eHcMr4OHPRK15XuL7gqkIREhgd2ANoR8xtrukv7uvzDjmkZtor18ycBLawssElQsFEeGRVYSvc6HIEr84q21htFZjk5TAEsCr5+at6MlgZfVW9rv1NcEenmbJ7QPgFGVroBZXvLGfDeThbt7DSgbENEMg2wKPVLAKNGnZ5b0XmsJ3yUitLmbEZXvCHko9RHAH7iLHE/Zwh5OIQwFbCsPutmjHy4eV/nQ47sfId46yBpZ4uj/hZOQo860sgNeQsqPzKTEkwJLCq49LIRl6QXXFw2f235CKZwtqmFmRogGbJSgI2u3MDNZPaWwY3CkiFIDM80LbBY148LCzNmbFpZmja6cB7uscC2DYpBD5bIQintdAA8ZCYXQNowpgaWVYaerJgdzJr4dt/+l8bghIF9yWrgDZJJfqznvleJ0HtKAMsU1bfz3pt87Z8/BUBOT4TyzPEMegwoWWqkeIB49JZSwKIi6D8Lc7sych8jxHF/PIpJibw0+ISzv+d/yeLqnpSoTyL31kq0wro2zB4LDsePKND/JISYcnVuLDqjlLYSAi9BgD7vWlTVFEsZRs6TchZWqmy0uJ6M3NsoIfcTIGcauTHikY1SOEwIPO30ef6UShY1JTtdvA3tKZ3zH0EC9xKAy3jzGD8ddeOciqvY/Xfjyxq/hClvYeVU1PXB7KnUT24DQpYRgNHxqzGxJVCAFgBYk0nJS9klFXwHKiRWRN2eZklgw8Nhe6ZmdteNvZ5SehcAGTwtTjd1x1swrSQAf8g7rfkf5IK9vnhLM2N+SwMrbjDspNE0mAXg+AYAnUUoKQQCWUlrVAp9lNBqANgGhGwj/uCWVOxEqdWvDWwEjXVunj3LQclMSuFiADIdCFygVsHc6SngIr9PCaGfBAndnl9UtZU7r4US2sCqbOzu0tmXUHBMp0CnA5ALKNB8QiCHUpIz8JcKfwFIDp6qQin0EkJCf0P/BtIJhO6lALvTILg7r3gLWlL74tCADSyHkuwkxtGADaxx2sKWhEMDNrAcSrKTGEcDNrDGaQtbEg4N2MByKMlOYhwN2MAapy1sSTg0YAPLoSQ7iXE0YANrnLawJeHQgA0sh5LsJMbRgA2scdrCloRDAzawHEqykxhHAzawxmkLWxIODdjAcijJTmIcDdjAGqctbEk4NGADy6EkO4lxNGADa5y2sCXh0IANLIeS7CTG0YANrHHawpaEQwM2sBxKspMYRwMI7M0A8JcoIt0CAHheE+7U/F8AcCEAfC6Th4Z+E78I0wDgswjlPw8A98ndXwnAysPbd98FsFIu3SsAV1OAdexeEODCe0TyrQHI6wZYQgCKCMD3Q+lwHdWGIMCb4rR4TyE93sI8WzMAHr8NQNgG6PcANzsG9ff8XaK6/B5gmgPgOwCwCAAKmXwUYA0F2HzPgE6Vrq8DwPdC+mZp1gPAJwDwkCgTaxOlcsRtJdYnS491egMAXoNQnQAgDwA8ofr+u0LBDwDArwFgAR74I+KIsSLONgkAbgCAuQDwLZH+caGluO3l5BOXQxCs+QBwtehXBBIvBIld74WEigdYobFlKr8XFECUAFt9F4Cs8l4GeE0EIoiBRfh6AF4S35fKQAEW3D2gdAHWaOnF5SsB+zLAfALwQQQgh8AtSSc2ImsAYOCAXMBl6AL4YoPA2kScTlzcMwBwOPQDA0LctmeHIML2WSiCFgHGl3uc6Ddxuew+bv+E5TOZpcAirG+F5MYXrjZUCHuuuC5y8omfeZ+cSyBnJVmmeIBVtKRKjSoBFpNddhfATnH6VwHG9gOcFP8mBuplgAfIgCVgF1MaezHx9+ocgDnfB+iWACjcE71oQp5owCL0vQB4gt0Qq0oGwGMNpQQsWjeWl8Egrh5+scRft2htIs6r1LbMWj4IAL8JZWC/4bZOQ3QugZ8xpATsowDwCwC4BgDQ8ImvsZKXIRJ7Qj5TAUsBHrx7UKFCBWQAGwLUSoCPGThBgFvYZ/j3AJMcAIdE2hNehpWDbg/eeuyuoZ9ffN6kLIDuSC5ByBUIu0FBgDPvGbRyzOXA3+TcKuZC8b7gWgCL4OBLL34mfnXRzZL7xMvJqAQs0z+e/tOtZJwUXoJhyU0FLFo7qVuwEuBfIr9IqKDYAoqttNS3FcPJYFYCXEnRci6B1KfGfZCiNJTUgiLsiQQWny+1bpFeHDmYlYCNajVFlY+a1mzAYt3CboHESuKnW/gExwls2PEXW2Q1wEqtvkmBZRCjXqV9Bzl3wQaWWUfsVRMQtgkqFLsFKwHuAoCXQzChbyr0QOMEVtzrjtQxknNJhPQyLsGQUYso1hY7KeiqYH2+y/EZ1cIlkLOw+JtSx0vudxtY0ee8mgK8Eeo8hTtIInfgMQDA44+GdYpicAlYJ0HgKjQE9WsFf1N2WEvGP8aX6JY8gHexY8fhHjA3B+v1VBRotQRWak2ZQZB2vPArJE1rAysZJUCl7QhBtIAC1LJOEw5L4RAMG7qKx8LKwRZ65oOZAK+xzhaDTmlYayXAEPDZV4ACPMOG0CKAKx4KQjCwLGkPm2XXAlhm1aV+Mw554tCcuOOllNbQwEYzEmomDhQ7JGJg0Q8UdYjQ8tQxdyAHwNk7MNAdd6cLCwiNoaJlCw9LhYquJgCP3imCRwnY0NDWE5KBfybi8+LJBwVlIhg/FuVHF+GnMhM2kSYOpD18uU4NjhDgUBaOucqNoaJ7IgZZDmKsgpbAyqlEmACJtdOlNEjNxjblgFWaOJCd5UKJZYCV81mFoSelT79al4BpCsd3fQBLJWO4wm0CcA2DNtJMlwh+BI/N8LBHrM8B+C6Hi4CAiPNLoYo0ccAmfNgzI80kYZveK+N+SD//rA2ks51aAiue2GCyCxMgsQIby9Qs7zBN+O2SAqvwuWbjp+LefbiTEyuwok8+Tq/+QGIpw8Nr0YDFcthUr2MAvLDVFoMf5ZOFkwlLRFPo4gmFWFwCBsTIkGWN1DasfDbjxf4tHVfVEljFr66pgA1ZXfG4axgcrS2sFCDpUBWbDOABVmy1+wFWiaztsImJKOAy6ya2srEAy9qdzarhY3HLfLkOIQORGSk0DOieXCWR1QZWamFRQWJAJENculhY1ighn3SYn6wG2NALJ3Zrog6bSaBgg/laAYvFS4NYpO8MBuFgZxefibEg6NNiH0IcgKO1D5s6FlbJAultYaU+NRuJUAus2vQJAJYBqeQWsGlbhBQtK4NXGmlmW1g5CxsDsGpjCb6eAXAwyvAVZACMwzRyAIYCcs5SCNQJuwRysRFRXAK5Hno8LgF7HNORUmQW3m8AgL+F/Gi5PowdS6AFsGqjtSTBL6xzwsL6WAOHP+VywEpmuoToMAowUhriKI1tEMEqjWLCW+hvvhTqJLEYVPxdC2DlfGPxuyMeicDhL7lPdrRoLbkgGlYv5jsbKpYgrnjYaPPxSi4BT3yrOB5WAqycwasOAtzAoq84gJU1mlGsK+vYsNhRLEMcpyxjHniQAAAA7UlEQVQeCowlHlYKnHg6WNqZEvunoUEPWCpTKbXxsKxOcgHmcsNamD6h8bBKXzuuFQexAhvSMPeKg1CkFX56xfGybIp2s3R6NYJL8CMAuEQy/qq4ykGiHJzZkubFcdK1MjNesaw4kLOQbPRF7nMvXjUijpkVi60ELKaJtOLgcVFMLNeKgyhuk33b1oBxNKAmTtM4UtuSWFYDNrCWbXpzVtwG1pztZlmpbWAt2/TmrLgNrDnbzbJS28BatunNWXEbWHO2m2WltoG1bNObs+I2sOZsN8tKbQNr2aY3Z8VtYM3ZbpaV2gbWsk1vzor/P0OjVfgefKq6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02249" y="6156099"/>
            <a:ext cx="18194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*1960s – 1970s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162675"/>
            <a:ext cx="3960240" cy="2220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76" y="1143670"/>
            <a:ext cx="3624942" cy="2294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16" y="1116719"/>
            <a:ext cx="3519972" cy="2897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2" y="3527023"/>
            <a:ext cx="3138976" cy="2489827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7231849" y="2272167"/>
            <a:ext cx="1381666" cy="176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67019" y="5980687"/>
            <a:ext cx="936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Paul Gray</a:t>
            </a:r>
            <a:endParaRPr lang="en-US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236167" y="5983861"/>
            <a:ext cx="1214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Paul McCreary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300933" y="906297"/>
            <a:ext cx="1976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Hodges Flip-Flop (1963)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805677" y="3995649"/>
            <a:ext cx="11930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William Black</a:t>
            </a:r>
            <a:endParaRPr lang="en-US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612620" y="4013816"/>
            <a:ext cx="11930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David Hodges</a:t>
            </a:r>
            <a:endParaRPr lang="en-US" sz="1600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66" y="3572864"/>
            <a:ext cx="2047161" cy="311897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983608" y="5100872"/>
            <a:ext cx="1214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Mask Camera</a:t>
            </a:r>
            <a:endParaRPr lang="en-US" sz="1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0316123" y="1453178"/>
            <a:ext cx="1214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Ion Implanter</a:t>
            </a:r>
            <a:endParaRPr lang="en-US" sz="1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167274" y="6246726"/>
            <a:ext cx="4233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Stephen Lewis – First Pipelined ADC (1986)</a:t>
            </a:r>
            <a:endParaRPr lang="en-US" sz="1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372848" y="534233"/>
            <a:ext cx="343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 Development at UC Berkeley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1935766" y="6209198"/>
            <a:ext cx="1909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First all-MOS ADC (1975)!</a:t>
            </a:r>
            <a:endParaRPr lang="en-US" sz="1600" b="1" dirty="0"/>
          </a:p>
        </p:txBody>
      </p:sp>
      <p:cxnSp>
        <p:nvCxnSpPr>
          <p:cNvPr id="46" name="Straight Arrow Connector 45"/>
          <p:cNvCxnSpPr>
            <a:cxnSpLocks/>
          </p:cNvCxnSpPr>
          <p:nvPr/>
        </p:nvCxnSpPr>
        <p:spPr>
          <a:xfrm>
            <a:off x="4521946" y="5443992"/>
            <a:ext cx="67570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41" y="4297926"/>
            <a:ext cx="4629902" cy="190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40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rise of the Custom ASIC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4541" y="1004099"/>
            <a:ext cx="52873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1960s : Only a few Universities made chips</a:t>
            </a:r>
          </a:p>
          <a:p>
            <a:endParaRPr lang="en-US" dirty="0"/>
          </a:p>
          <a:p>
            <a:r>
              <a:rPr lang="en-US" dirty="0"/>
              <a:t>Late 70s : Technology for Multi-Project Wafers (Mead and Conway)</a:t>
            </a:r>
          </a:p>
          <a:p>
            <a:endParaRPr lang="en-US" dirty="0"/>
          </a:p>
          <a:p>
            <a:r>
              <a:rPr lang="en-US" dirty="0"/>
              <a:t>1981 : Founding of MOSIS with DARPA support</a:t>
            </a:r>
          </a:p>
          <a:p>
            <a:endParaRPr lang="en-US" dirty="0"/>
          </a:p>
          <a:p>
            <a:r>
              <a:rPr lang="en-US" dirty="0"/>
              <a:t>1987 :  MOSIS commercialized (first large-scale </a:t>
            </a:r>
            <a:r>
              <a:rPr lang="en-US" dirty="0" err="1"/>
              <a:t>eCommerce</a:t>
            </a:r>
            <a:r>
              <a:rPr lang="en-US" dirty="0"/>
              <a:t> application on the Internet)</a:t>
            </a:r>
          </a:p>
          <a:p>
            <a:endParaRPr lang="en-US" dirty="0"/>
          </a:p>
          <a:p>
            <a:r>
              <a:rPr lang="en-US" dirty="0"/>
              <a:t>Also 1987 : TSMC founded (and Fabless Semi industry was born!)</a:t>
            </a:r>
          </a:p>
        </p:txBody>
      </p:sp>
      <p:pic>
        <p:nvPicPr>
          <p:cNvPr id="1026" name="Picture 2" descr="https://upload.wikimedia.org/wikipedia/commons/thumb/c/ce/DARPA_Logo_2010.png/220px-DARPA_Logo_2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37" y="1028664"/>
            <a:ext cx="2095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data:image/png;base64,iVBORw0KGgoAAAANSUhEUgAAAKwAAAC8CAYAAADl50VDAAAABHNCSVQICAgIfAhkiAAAIABJREFUeF7tnQl4HMWVgF+NbmlGtvEtYDGnjTHYoCXBMY5tbCTZwWCOJBDY2Bzh2mRxWMiXZB0gwBL4knCHYJJg4ySEEAyYxLZsQMfI54KwDNjYYPmWLFm3NJJGo5mp/V5ratRqdc9Uz3TPdE93fx+f8HRV9atXf79+VfWqioB9qdJA96bLCwPgmE4ApgMlUynQfEIgh1KSM/CXCn8BSA4A7aUUegkhob+hfwPpBKB7CJDdBIK780qqPlElhIUTEwvXPWLVvbtXTA60VZ8X6OuZRgAuAqAI6HlAIE0HnfkBYB8A3Y0QA6G7gxmOT/LnVTTr8CxTF2kDG2q+w8+cP9F50U23j7hg1iJH7qRpDtckp692DfHVrk5OA1Poo4RWA5CtAMFtJABbXYuqmpIjjHGeamlg6fOQtbP6jBVtB7tvO7GrvSD/nGlw/a5dQ1on2LEXaKBPtxYLdtVC3/4XOcunlYSQlXmnNq0lF+z1cWZKqWSWBLbs2oJrvCd9/9Oyv/OSnmbfkE/83NWr4bylSxPWyIG2Guj9aLmq51GAFqB0dSY4Xs4uqTigKrPJE1sG2LfOzzo3Oz/viY5jPYs89d5cpXbLHDkSvnf4MGSOGBFOghYw2BmZi5xLnxXS86RlBWOeWIAdKru1rG7KA/vxYteYps7sV5o+7Vjc2+ZL5zEwhY88AoUPPxxOGmjdBb0f/zhiVmdRhXAfrSVCyHNhnviBHXgSBXqIUPq0s7/nVbK4uofn+WZMk7LA7vjeaee2H/f+8cQn7Zf7PH6HmsaRs7LRQEw2sKx+lNJWAuR3EAy+kIqdtJQDtnlV4ZQ9/2z448HNjd/wefwx12/ysmUwZ9UqbitrFGBFL6YXgL6Wnu7/Vc78bUfUvLBGThtzgxqxUhWLJzxUV92+wlPvzdBCPvRlnWecES4qkpU1ILAhuekxoGSpq6SyXAudJLuMlAC2bGHBrNaDXW+37O8ap6VCpVbWX18K3s+flH2EcYFl3MLfSBa53zmvokFLHSW6LFMD++YoGJF99qh3T9a0zwn4qeZ1kfNlu903AvUOb3PDAyt0zKCDAPzcWVT5MiEQTDRsWjxP80bWQiieMjbNHTWt5UDvlq7j3sHxJ56MKtNIRwyUrKwZgA13zAA2unIDN5PZW9pUqiPpyU0J7IaZpzzQsLvjqf6egKrefyzaRiu7rE3Urn4PeMquGlaUmYAdEJ4edaSRG/IWVH4Ui16SlcdUwK4CyB4xNf/9pr2dlydSYdLZL/Rj0dKKL/MBi8xSHxDygKu48oVE6jOeZ5kG2NLLRlzSXOst627q09UFkFPm6BkzhsQYyE0kmBLYwcq+5cwkt5J5FZ54YEpEXlMAu25G/rda9nev6+8N6BHax6Xn62tqYPT06eG00s6XyYHFHtmetAxfce787XVcCklSIsMDu+7iEfc07e16MdAX1N1fjdQGFy5fDjOfeSachPbUQdB7MvzvtFMuFv4/2HUAaH8XV3MKefweCHR+xZU+nkTRppYH3Fo4DunBYteCqr3xPEvPvIYGduOcsU8cr2r6aTAISZfTNWkS3HTokJ5toWvZns1zucrHoS8HDdzoLNky1Ennyq1/oqSDoFTFTfPG/ulIedOtFJIPK5NR6hb07voZgL9XuB1rtBZa5L59fPGwWVN+CA7XOarCEVkeXmBDljZAAH7gLKkcnJvWn0WuJxgS2NLZo189UtVyK1cNEphI6haIRwsS4cPiS5E2agaogS+WPEylhNKlzhL3mgSqOOqjDAfs5vnjf364rPFxSo1jWZkWC+bOhavKB6fk+4+8FV4tkIrAAtB+QuhCZ1HVh1FJSlACQwG7cfboZXU7Wl8N9Gs/zaqVPu+kNFyUOJY1NYHFoVraSYhjlqu44nOtdBhPOYYBtqxkXPGhiuYNfm9yRwOiKXNxRQVMnDMnnIx9nlMV2FBF6xzE/7W8oq310fSj931DAIuTAo37enZ62/u5VgTorZRI5UtjC1jIYYoDi2NenznzArPI5Vv5xux0aqSkA7sBIKt1QlZLd0Nfnk511LRYacihdYAV1FjuLKqcTwgGfiXnSjqw7xWO2n6iuu2y5FRf/VOlHS/ctwD/S30Ly3RFf+kqdj+iXnPa5EgqsB8smnh/7YYTv9WmKokpxfLAUhoEGpzvWrhlYNVlgq+kAVt+7fhpR8taa7wd/UmLD4hF19IZL+tZWEFrjQD9F7mKtw3OTceizBjyJAXYNwHSyGRXU+v+rlExyJz0LOKhraQLo5MAHMvPk+LPJgXY0ivGfXCk7OR8nXSta7HSUEPa2wBBb4MwA4WXEPzi54vSE/L4uyHYyzda5Mg9DSAth3vfA5QnzXUOQLpTXZ5RMzj3S0i8P5twYCuum3Bp7YamnX4vTleb79Lahw127gdH/mRVitB7apZ3gw9KaVd60DE1d1HFcVUViCNxwqFZN2Pk8Yaa9lPjkDmpWaXDWt6aFeA/uSXmUQIzAys0BKXrXCXuJYlqlIQC677x9F988caxRxNVOT2eU/TuuzDpmmvCRbNA7liHtUwPrBBGG7w2v7jqXT30LS0zYcDuuT3/lJr1vgZPgzabXCRCOdJnCMu+Dx0C/CsYF28DILB4WRlYAHrMmemYmoglNgkD9v2i8VsObm6clQzQtHqmdFpWi2itVLCwIdfgOVeJW92+oTE0TEKA/eieMyd/vuboF75uc3a0UK9S64q/idd1WdvCCuT5HTT4b3klVSdi4JA7S0KA3Txv3PZD5SdNM/0qpz3cmRuHtNgl3VDDBlbogOluZXUHdt9jk8/c/uSBWrNaV7Ssc1etgklLRB1hvwe6t90xZMsiG1jBq+91UHq2nlZWd2DLvjXhg6/WN5hykgCnYYveeWeIZcVmYUNZYktsAzugDULoU84i90+5v/EqE+oK7J57x074+PX2Om97f1KXaKvUiZAcP/+Ly8vDIwKsDLldX+xRgkENU0rbXFmOs8i8ivZY9B4tj67Avl88ofTgpobiaEIY8b7SWQc4MiB32RZWrBX9pmx1A/ZpgJzRIzI6vR3GX0Wg9MIMO+ugeSf4Dr0umzzn0ueE3/v2vSDEE/BcmCfYfRQcWZwxQGm5ACQNej+6j6d4IU3WlB+Flobz50G5OIJfFGWgFA7kl1Seyy2kioS6AVu+eOLyL/95YnCrFBVCGSWpnJU1imx6yxEPsIJswcA8PWJmdQP2vUtH7TnxUdtUvRWrd/lSK0t9rYJVlF6xR2t5IMBpkWOKvNI1WiuS9ulKV7H7bq3bRxdgt82EnP170j2+TnWnt2hdOS3K492FO1YfVo0li2VTjFjy8EZrRdFvozOTnEbmVeA5uppdugD74aLxvzqwoVG3oQ3Nas9ZEM8u3Daww5VJaGCh1nt06QLs2vNdx5u/6DJtCKFU9TxW1gZ2OLAU6Gv5xe5lnHaBK5nmwO64Om/8Z+t7TgQDxt29hUszkkTRrKwNrAywlHa5shwFWkZxaQ7sprljVxyuaHosFiiMnCealbWBVWg9jUcLNAfWbPsMqHlJIllZG1glTWo7iaA5sK8XZHd11XudakAwS9pIVtYGVhHYSlexm283ZQ4QNAV2+5KRkz5b137QiFtlcuiCK4mSlbWBVVSf1xmoG0kWHejjUnCURJoCW3FtwS/3v1P/kBaCGbUMJSub9803BJGjnfotrpfa8c5YxlRjyaNWrmhtpeXwlqbAls4du+1IRdPMaBUw+305K5teUGIDq9CwlAafzi+p+m8t2l1TYN88y9nSdtBzihaCGbmMSDEGtoWVaTlKN7lK3ANvdJyXpsD+eXRmf0+Lz/B7vMapMyG71MpqUabZy1Da4INSOJJfUjlJi/ppBqwwYfCv7hNGOKJIC8VEK0PJyqrfqigxwS+0rzlalcL3SdaYgfPDeINyQts0Ke5IQyHgdPpHabEZsmbAVl5X8N19b9cP9DwscslZWeO5BM9B2qjBExx5m0ZNUA4bIYm0hRIh5GJnUUUN7/OV0mkGbPnVBb/58r16TRzreCuVqPxyVtb76aPgbyjjEkFtbzyWHj8GYxsBWK12h9EMWDPvSMhFl0KiaDEGkcq2FrD0Z/nF7ifj0TXm1QzYdZeM/Krhk/Zz4hXIbPmHWdlAL3gqvy34gNEuiwGrSeSWZsCunexqat7fNSZaI6Xi/ZnPPgsX3je4Zortyh2trlYCVqtdDjUD9o0z8jo6jnTnR2ukVLw/7OBkvwc8uElcFCtrMWA1GYvVDNjXT832dNV5TXF0kR4vzdzVq+G8pUvDRfNYWSsBS4HuzC92x71dlWbA/mVCdl93gzdTDxjMUGYsVtZSwFLYn19SOSXettQM2NdGZPjNdiJMvMqT5ldrZa0ELJ484yqunBCvzjUD9o/pJBjwp9ayGLXKlbWyZVcpFmMlYClAR35x5cBO0HFcmgBLy+dmvzKvojcOOVImq9TKKu3FhRW2ErBAoc9VUpkdb0NrAiwKYVvYgaaQs7K+I/+QbafMs28FPDapv34jVztmFCwEkjMBfLWruNJjIpYn2M5/erxj5DRVcmE98Ip4uo3RgLV92EGGpFaWmy6TJ4xyHJOxfFirjxKIWZNaWdpTB949vx6GI8YGYHRX374XuVDNmvLD0MZu/EcJxJJHrVyYPpqFpUYbJbD6OKyUuOtramD09MEoKTnrkxgf9lnhlEY1h9GplYsnWstw47BWnumSwio9fE7J+qgFI7ZoLWMACxqtOtCs02XlWAIGLLoCc1atAjzeU3xJD/Bg9ywGrCYnJmoG7HuFI2tPVLefxeWMpVgiBHTaffcNPbgjVEf0UXs+Wi4bV2AlYLXaZ0szYK0WD4vWFI/wnLZ8uTCUJXcJUfu7VigGwVgJWABtdoDRDFgrrTiQnjc7DFa/B/pqV4PSeQiWdAkgeJOruCruJVSaAWulNV3S+Ndh/ioOUxkmgNsYnS7Drena9u3Rp+5Z23LMCqtmh42z9ncByXAJ3BpvEaIBgMVVs6RtBCn+tDve7otmFhYFsdK+BNJxVtYQNrDDkTTkvgQoplV2fsG6Xrh8Ocx8ZvghOaqPPRJmul7gMjyxHGEUSx7hOCYVcrEjn5T3JTDozi9W2VsL6ZK6BUG/Hxzpltj0RvHlUt75xaB7a7mvK/jJF2/XP8VlLlIgkZxbgJMEwd4Grtplnr1MOGC5v66UK33GqQuBZI/nSitNhEt2eC+1crFylZ5h2N0LP14AI2oqSVug3xqB3HJugb4+7POQNuoiXu6GpNMzliCiQBT6nKc35ZML9vpiElySSdNOF5b9j3Ocba0HPHFHlmtROb3LwAOUr9+1a8hjbGClWqfG3YEbRd04e0z50apmzbYI1xu6eMrHThdaWfFlAzsM2F+6it2PxKNncV7NLWwqnDHLo1wMcsGoLOllAyvRiNFPkdl32xjXzrUdHd6Ofs1fBh6QEpFGaUgLn20DO9gCWi081NXCYuH/mjn6q7rtLSm7z9ZNhw4NCXjBkYHEbBlvtk4X/burGLfA0e7SxQpW3Xj6ir1vHEu5w+VQ7dLxV7aPamJOkTEXsFptsam7haV3Qsaav2f0puLGGlJ3gC3jtoEd1tk66cx0nGqK07xR9PUzR396fHvLhdp9DIxR0uKKCpg4Z05YmG73jcLgvw2spH0ofc5V4uZfLcnZvLq4BPjsqhsK7t37Vv3vOOUwTbI7KQ3LKqwm2H6H8G8b2KFNmOYgM3OvrNihdcPqBiwFIH8dn+XtbuxLmQ3ihsUPdOwFf/NOoU3YZhL++o0qpmZVbqQhTM1OgGBXLTcHjtwCgLQcVZtvYF3UnHEwzBkAejC/2H02t5AqEuoGLMrwQdGEDbWbGxaqkMfQSXHt1lXl5YaWUSvh4gEWCDzkKqrUpdOtK7B7l58xcccfjh/v7w44tFJkMsvB7eGXtbUNcQnYJhhsM4m+/S9CsPMAl5hqN6yIZVOMWPKgXLECSwHaXQ7PJHJldQeXElQm0hVYlKV07tiqIxVNl6uUy7DJh22QgbsT+j0J8mHVrx6IZS8DtYsjxY1FCH3KWeT+qV4NqDuw1Xeccf6uNcf2BHxB3Z+ll5LE5UpPjfHWrAD/yS02sIKSaC/JdJzlnFfBF18ZQ4MlBKL1l43+5PiOlotjkM9wWaR+LNsaPjGjBAa3sDoNZQ2x4IkgovL6gou/fKe+OlUWKIqHthI702VkYPW3rshqQiwsPmjj7DEfH61qLkzEC6L3M+Q2erMtLH3eVewePPtJp0ZIGLDu68ZMPFLRebSn1fynfUv3f8XZrrxvDuwRoW+0lkEtLIXjTtI2RYtl3NE4TxiwKMiHi8b/6sCGRt16kNEqq9V9accLIWXDWlYEVo8gF6W2SiiwKMTbF+TXN+3pnKgVPMkoZ9KSJVD0zjvhR+NIQfaMx61pYSnVZFdC3nZMOLDuJad97avS+h1+r3mHueRGCnClqdVcAgrgSU/3Tcmdv72OF7h40yUcWBR40/xx7x7+8OQ18QqfrPxSC4uzW1mTf2g5YAmlDzhL3L9NZDskBVhKgayd4mpu2d91SiIrq9WzpJ0uDHhJLxgImdA1+CWOU2TUnDzDFfxCocJZXHkFITAYvqaVgiOUkxRgUZ7ya8dPO1rWWmPGIG/pEpkEtFPCHxEllqARoP8iV/G2k4kWLGnAYkXLFk28/8DGE79Bi5voisf6POn5BYGW/wPfwdfDowSpEPyCuqF+j7C/1rCL0iA46BWuoqrKWHUYT76kg2KmfQxw44zF5eWAUVvsYsNYqTRxEBkobXbSjhXapAP7JkCaY7LrpNH9WYQVh7LE28Nj0AsOaeFlCWCT5LeK4U46sChM1bVjzjuyreszo65OKHz4YWGHF7FlxZDC7m13COu5rAAspVDrAt/XSMn21litoxb5DAEsVmTrt8df8WVpy/u+Lr8mwd44VipeLIjPaKmpgb72dkFvvo4O4d9yF1pTPBRu4ty5cOaSJUNBxQx+j3AyjNjHS20LS+sz0oKzsxdsOagFdPGUYRhgsRKVSwpur93U+If+3kDMcuEYKe55pXSySzzKEvLKwJrKFpZS2kUgMNNVsnVP3LrToICYwdDg2bJFlF014cHajY1PBQPqt+xU2u9KK1mFA+IUDtxIUQvrBwpFrpJKwyxkMxywCNf7ReNfObi58QdqQIt0souacoal9XuEFQV9B1aH/VW58lIRWAL0Fmex+69x6U/jzIYEFuu4ef64VUfKTy7lCfqWW82KA994Thbt94Aj/xxh6jToOQT+xqHDh2mnzBii0kDrgF+L45D4/7JjkTKNkFLAUkCf7FZnSeWfNeYt7uIMCyzW7MOScQ8f+qDp4YA/snuAmwpjR4ld0rNd8TTreFaC8mg5VYDFHQcdhH7HWeTezFPvRKcxNLCojI2zRy+rr27/k79Hfqm4dBdsHGbCgGrxxYDFDlOg8ytddJx2ysCSNbTItL+L6xlCHhUypeWfC5DuhEDr0F2/Iz2M5eHcMr4OHPRK15XuL7gqkIREhgd2ANoR8xtrukv7uvzDjmkZtor18ycBLawssElQsFEeGRVYSvc6HIEr84q21htFZjk5TAEsCr5+at6MlgZfVW9rv1NcEenmbJ7QPgFGVroBZXvLGfDeThbt7DSgbENEMg2wKPVLAKNGnZ5b0XmsJ3yUitLmbEZXvCHko9RHAH7iLHE/Zwh5OIQwFbCsPutmjHy4eV/nQ47sfId46yBpZ4uj/hZOQo860sgNeQsqPzKTEkwJLCq49LIRl6QXXFw2f235CKZwtqmFmRogGbJSgI2u3MDNZPaWwY3CkiFIDM80LbBY148LCzNmbFpZmja6cB7uscC2DYpBD5bIQintdAA8ZCYXQNowpgaWVYaerJgdzJr4dt/+l8bghIF9yWrgDZJJfqznvleJ0HtKAMsU1bfz3pt87Z8/BUBOT4TyzPEMegwoWWqkeIB49JZSwKIi6D8Lc7sych8jxHF/PIpJibw0+ISzv+d/yeLqnpSoTyL31kq0wro2zB4LDsePKND/JISYcnVuLDqjlLYSAi9BgD7vWlTVFEsZRs6TchZWqmy0uJ6M3NsoIfcTIGcauTHikY1SOEwIPO30ef6UShY1JTtdvA3tKZ3zH0EC9xKAy3jzGD8ddeOciqvY/Xfjyxq/hClvYeVU1PXB7KnUT24DQpYRgNHxqzGxJVCAFgBYk0nJS9klFXwHKiRWRN2eZklgw8Nhe6ZmdteNvZ5SehcAGTwtTjd1x1swrSQAf8g7rfkf5IK9vnhLM2N+SwMrbjDspNE0mAXg+AYAnUUoKQQCWUlrVAp9lNBqANgGhGwj/uCWVOxEqdWvDWwEjXVunj3LQclMSuFiADIdCFygVsHc6SngIr9PCaGfBAndnl9UtZU7r4US2sCqbOzu0tmXUHBMp0CnA5ALKNB8QiCHUpIz8JcKfwFIDp6qQin0EkJCf0P/BtIJhO6lALvTILg7r3gLWlL74tCADSyHkuwkxtGADaxx2sKWhEMDNrAcSrKTGEcDNrDGaQtbEg4N2MByKMlOYhwN2MAapy1sSTg0YAPLoSQ7iXE0YANrnLawJeHQgA0sh5LsJMbRgA2scdrCloRDAzawHEqykxhHAzawxmkLWxIODdjAcijJTmIcDdjAGqctbEk4NGADy6EkO4lxNGADa5y2sCXh0IANLIeS7CTG0YANrHHawpaEQwM2sBxKspMYRwMI7M0A8JcoIt0CAHheE+7U/F8AcCEAfC6Th4Z+E78I0wDgswjlPw8A98ndXwnAysPbd98FsFIu3SsAV1OAdexeEODCe0TyrQHI6wZYQgCKCMD3Q+lwHdWGIMCb4rR4TyE93sI8WzMAHr8NQNgG6PcANzsG9ff8XaK6/B5gmgPgOwCwCAAKmXwUYA0F2HzPgE6Vrq8DwPdC+mZp1gPAJwDwkCgTaxOlcsRtJdYnS491egMAXoNQnQAgDwA8ofr+u0LBDwDArwFgAR74I+KIsSLONgkAbgCAuQDwLZH+caGluO3l5BOXQxCs+QBwtehXBBIvBIld74WEigdYobFlKr8XFECUAFt9F4Cs8l4GeE0EIoiBRfh6AF4S35fKQAEW3D2gdAHWaOnF5SsB+zLAfALwQQQgh8AtSSc2ImsAYOCAXMBl6AL4YoPA2kScTlzcMwBwOPQDA0LctmeHIML2WSiCFgHGl3uc6Ddxuew+bv+E5TOZpcAirG+F5MYXrjZUCHuuuC5y8omfeZ+cSyBnJVmmeIBVtKRKjSoBFpNddhfATnH6VwHG9gOcFP8mBuplgAfIgCVgF1MaezHx9+ocgDnfB+iWACjcE71oQp5owCL0vQB4gt0Qq0oGwGMNpQQsWjeWl8Egrh5+scRft2htIs6r1LbMWj4IAL8JZWC/4bZOQ3QugZ8xpATsowDwCwC4BgDQ8ImvsZKXIRJ7Qj5TAUsBHrx7UKFCBWQAGwLUSoCPGThBgFvYZ/j3AJMcAIdE2hNehpWDbg/eeuyuoZ9ffN6kLIDuSC5ByBUIu0FBgDPvGbRyzOXA3+TcKuZC8b7gWgCL4OBLL34mfnXRzZL7xMvJqAQs0z+e/tOtZJwUXoJhyU0FLFo7qVuwEuBfIr9IqKDYAoqttNS3FcPJYFYCXEnRci6B1KfGfZCiNJTUgiLsiQQWny+1bpFeHDmYlYCNajVFlY+a1mzAYt3CboHESuKnW/gExwls2PEXW2Q1wEqtvkmBZRCjXqV9Bzl3wQaWWUfsVRMQtgkqFLsFKwHuAoCXQzChbyr0QOMEVtzrjtQxknNJhPQyLsGQUYso1hY7KeiqYH2+y/EZ1cIlkLOw+JtSx0vudxtY0ee8mgK8Eeo8hTtIInfgMQDA44+GdYpicAlYJ0HgKjQE9WsFf1N2WEvGP8aX6JY8gHexY8fhHjA3B+v1VBRotQRWak2ZQZB2vPArJE1rAysZJUCl7QhBtIAC1LJOEw5L4RAMG7qKx8LKwRZ65oOZAK+xzhaDTmlYayXAEPDZV4ACPMOG0CKAKx4KQjCwLGkPm2XXAlhm1aV+Mw554tCcuOOllNbQwEYzEmomDhQ7JGJg0Q8UdYjQ8tQxdyAHwNk7MNAdd6cLCwiNoaJlCw9LhYquJgCP3imCRwnY0NDWE5KBfybi8+LJBwVlIhg/FuVHF+GnMhM2kSYOpD18uU4NjhDgUBaOucqNoaJ7IgZZDmKsgpbAyqlEmACJtdOlNEjNxjblgFWaOJCd5UKJZYCV81mFoSelT79al4BpCsd3fQBLJWO4wm0CcA2DNtJMlwh+BI/N8LBHrM8B+C6Hi4CAiPNLoYo0ccAmfNgzI80kYZveK+N+SD//rA2ks51aAiue2GCyCxMgsQIby9Qs7zBN+O2SAqvwuWbjp+LefbiTEyuwok8+Tq/+QGIpw8Nr0YDFcthUr2MAvLDVFoMf5ZOFkwlLRFPo4gmFWFwCBsTIkGWN1DasfDbjxf4tHVfVEljFr66pgA1ZXfG4axgcrS2sFCDpUBWbDOABVmy1+wFWiaztsImJKOAy6ya2srEAy9qdzarhY3HLfLkOIQORGSk0DOieXCWR1QZWamFRQWJAJENculhY1ighn3SYn6wG2NALJ3Zrog6bSaBgg/laAYvFS4NYpO8MBuFgZxefibEg6NNiH0IcgKO1D5s6FlbJAultYaU+NRuJUAus2vQJAJYBqeQWsGlbhBQtK4NXGmlmW1g5CxsDsGpjCb6eAXAwyvAVZACMwzRyAIYCcs5SCNQJuwRysRFRXAK5Hno8LgF7HNORUmQW3m8AgL+F/Gi5PowdS6AFsGqjtSTBL6xzwsL6WAOHP+VywEpmuoToMAowUhriKI1tEMEqjWLCW+hvvhTqJLEYVPxdC2DlfGPxuyMeicDhL7lPdrRoLbkgGlYv5jsbKpYgrnjYaPPxSi4BT3yrOB5WAqycwasOAtzAoq84gJU1mlGsK+vYsNhRLEMcpyxjHniQAAAA7UlEQVQeCowlHlYKnHg6WNqZEvunoUEPWCpTKbXxsKxOcgHmcsNamD6h8bBKXzuuFQexAhvSMPeKg1CkFX56xfGybIp2s3R6NYJL8CMAuEQy/qq4ykGiHJzZkubFcdK1MjNesaw4kLOQbPRF7nMvXjUijpkVi60ELKaJtOLgcVFMLNeKgyhuk33b1oBxNKAmTtM4UtuSWFYDNrCWbXpzVtwG1pztZlmpbWAt2/TmrLgNrDnbzbJS28BatunNWXEbWHO2m2WltoG1bNObs+I2sOZsN8tKbQNr2aY3Z8VtYM3ZbpaV2gbWsk1vzor/P0OjVfgefKq6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063" y="2928319"/>
            <a:ext cx="1619250" cy="1752600"/>
          </a:xfrm>
          <a:prstGeom prst="rect">
            <a:avLst/>
          </a:prstGeom>
        </p:spPr>
      </p:pic>
      <p:pic>
        <p:nvPicPr>
          <p:cNvPr id="1030" name="Picture 6" descr="https://encrypted-tbn0.gstatic.com/images?q=tbn:ANd9GcTbqzQCLdw8HwwLw054JMAPNt0DB8L_jlH08nhHQm_bsw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25" y="1087143"/>
            <a:ext cx="1943450" cy="95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i.eecs.umich.edu/people/conway/Awards/Electronics/AwardPhot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34" y="2561182"/>
            <a:ext cx="2429312" cy="353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46255" y="6351637"/>
            <a:ext cx="783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Trivia alert! The same DARPA program led to the development of the first hardware description language, VHDL</a:t>
            </a:r>
            <a:r>
              <a:rPr lang="en-US" sz="1600" dirty="0"/>
              <a:t>.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7675176" y="2042123"/>
            <a:ext cx="1568577" cy="1008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endCxn id="10" idx="0"/>
          </p:cNvCxnSpPr>
          <p:nvPr/>
        </p:nvCxnSpPr>
        <p:spPr>
          <a:xfrm flipH="1">
            <a:off x="9931688" y="2252851"/>
            <a:ext cx="308227" cy="675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7662530" y="3599487"/>
            <a:ext cx="1581223" cy="892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15" y="4960397"/>
            <a:ext cx="2412622" cy="1517654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cxnSpLocks/>
            <a:endCxn id="3" idx="0"/>
          </p:cNvCxnSpPr>
          <p:nvPr/>
        </p:nvCxnSpPr>
        <p:spPr>
          <a:xfrm flipH="1">
            <a:off x="9892909" y="4656268"/>
            <a:ext cx="1338" cy="3041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2858" y="4196278"/>
            <a:ext cx="226598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42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216" y="1396514"/>
            <a:ext cx="6360330" cy="2931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decline of the “internal fab”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AutoShape 4" descr="data:image/png;base64,iVBORw0KGgoAAAANSUhEUgAAAKwAAAC8CAYAAADl50VDAAAABHNCSVQICAgIfAhkiAAAIABJREFUeF7tnQl4HMWVgF+NbmlGtvEtYDGnjTHYoCXBMY5tbCTZwWCOJBDY2Bzh2mRxWMiXZB0gwBL4knCHYJJg4ySEEAyYxLZsQMfI54KwDNjYYPmWLFm3NJJGo5mp/V5ratRqdc9Uz3TPdE93fx+f8HRV9atXf79+VfWqioB9qdJA96bLCwPgmE4ApgMlUynQfEIgh1KSM/CXCn8BSA4A7aUUegkhob+hfwPpBKB7CJDdBIK780qqPlElhIUTEwvXPWLVvbtXTA60VZ8X6OuZRgAuAqAI6HlAIE0HnfkBYB8A3Y0QA6G7gxmOT/LnVTTr8CxTF2kDG2q+w8+cP9F50U23j7hg1iJH7qRpDtckp692DfHVrk5OA1Poo4RWA5CtAMFtJABbXYuqmpIjjHGeamlg6fOQtbP6jBVtB7tvO7GrvSD/nGlw/a5dQ1on2LEXaKBPtxYLdtVC3/4XOcunlYSQlXmnNq0lF+z1cWZKqWSWBLbs2oJrvCd9/9Oyv/OSnmbfkE/83NWr4bylSxPWyIG2Guj9aLmq51GAFqB0dSY4Xs4uqTigKrPJE1sG2LfOzzo3Oz/viY5jPYs89d5cpXbLHDkSvnf4MGSOGBFOghYw2BmZi5xLnxXS86RlBWOeWIAdKru1rG7KA/vxYteYps7sV5o+7Vjc2+ZL5zEwhY88AoUPPxxOGmjdBb0f/zhiVmdRhXAfrSVCyHNhnviBHXgSBXqIUPq0s7/nVbK4uofn+WZMk7LA7vjeaee2H/f+8cQn7Zf7PH6HmsaRs7LRQEw2sKx+lNJWAuR3EAy+kIqdtJQDtnlV4ZQ9/2z448HNjd/wefwx12/ysmUwZ9UqbitrFGBFL6YXgL6Wnu7/Vc78bUfUvLBGThtzgxqxUhWLJzxUV92+wlPvzdBCPvRlnWecES4qkpU1ILAhuekxoGSpq6SyXAudJLuMlAC2bGHBrNaDXW+37O8ap6VCpVbWX18K3s+flH2EcYFl3MLfSBa53zmvokFLHSW6LFMD++YoGJF99qh3T9a0zwn4qeZ1kfNlu903AvUOb3PDAyt0zKCDAPzcWVT5MiEQTDRsWjxP80bWQiieMjbNHTWt5UDvlq7j3sHxJ56MKtNIRwyUrKwZgA13zAA2unIDN5PZW9pUqiPpyU0J7IaZpzzQsLvjqf6egKrefyzaRiu7rE3Urn4PeMquGlaUmYAdEJ4edaSRG/IWVH4Ui16SlcdUwK4CyB4xNf/9pr2dlydSYdLZL/Rj0dKKL/MBi8xSHxDygKu48oVE6jOeZ5kG2NLLRlzSXOst627q09UFkFPm6BkzhsQYyE0kmBLYwcq+5cwkt5J5FZ54YEpEXlMAu25G/rda9nev6+8N6BHax6Xn62tqYPT06eG00s6XyYHFHtmetAxfce787XVcCklSIsMDu+7iEfc07e16MdAX1N1fjdQGFy5fDjOfeSachPbUQdB7MvzvtFMuFv4/2HUAaH8XV3MKefweCHR+xZU+nkTRppYH3Fo4DunBYteCqr3xPEvPvIYGduOcsU8cr2r6aTAISZfTNWkS3HTokJ5toWvZns1zucrHoS8HDdzoLNky1Ennyq1/oqSDoFTFTfPG/ulIedOtFJIPK5NR6hb07voZgL9XuB1rtBZa5L59fPGwWVN+CA7XOarCEVkeXmBDljZAAH7gLKkcnJvWn0WuJxgS2NLZo189UtVyK1cNEphI6haIRwsS4cPiS5E2agaogS+WPEylhNKlzhL3mgSqOOqjDAfs5vnjf364rPFxSo1jWZkWC+bOhavKB6fk+4+8FV4tkIrAAtB+QuhCZ1HVh1FJSlACQwG7cfboZXU7Wl8N9Gs/zaqVPu+kNFyUOJY1NYHFoVraSYhjlqu44nOtdBhPOYYBtqxkXPGhiuYNfm9yRwOiKXNxRQVMnDMnnIx9nlMV2FBF6xzE/7W8oq310fSj931DAIuTAo37enZ62/u5VgTorZRI5UtjC1jIYYoDi2NenznzArPI5Vv5xux0aqSkA7sBIKt1QlZLd0Nfnk511LRYacihdYAV1FjuLKqcTwgGfiXnSjqw7xWO2n6iuu2y5FRf/VOlHS/ctwD/S30Ly3RFf+kqdj+iXnPa5EgqsB8smnh/7YYTv9WmKokpxfLAUhoEGpzvWrhlYNVlgq+kAVt+7fhpR8taa7wd/UmLD4hF19IZL+tZWEFrjQD9F7mKtw3OTceizBjyJAXYNwHSyGRXU+v+rlExyJz0LOKhraQLo5MAHMvPk+LPJgXY0ivGfXCk7OR8nXSta7HSUEPa2wBBb4MwA4WXEPzi54vSE/L4uyHYyzda5Mg9DSAth3vfA5QnzXUOQLpTXZ5RMzj3S0i8P5twYCuum3Bp7YamnX4vTleb79Lahw127gdH/mRVitB7apZ3gw9KaVd60DE1d1HFcVUViCNxwqFZN2Pk8Yaa9lPjkDmpWaXDWt6aFeA/uSXmUQIzAys0BKXrXCXuJYlqlIQC677x9F988caxRxNVOT2eU/TuuzDpmmvCRbNA7liHtUwPrBBGG7w2v7jqXT30LS0zYcDuuT3/lJr1vgZPgzabXCRCOdJnCMu+Dx0C/CsYF28DILB4WRlYAHrMmemYmoglNgkD9v2i8VsObm6clQzQtHqmdFpWi2itVLCwIdfgOVeJW92+oTE0TEKA/eieMyd/vuboF75uc3a0UK9S64q/idd1WdvCCuT5HTT4b3klVSdi4JA7S0KA3Txv3PZD5SdNM/0qpz3cmRuHtNgl3VDDBlbogOluZXUHdt9jk8/c/uSBWrNaV7Ssc1etgklLRB1hvwe6t90xZMsiG1jBq+91UHq2nlZWd2DLvjXhg6/WN5hykgCnYYveeWeIZcVmYUNZYktsAzugDULoU84i90+5v/EqE+oK7J57x074+PX2Om97f1KXaKvUiZAcP/+Ly8vDIwKsDLldX+xRgkENU0rbXFmOs8i8ivZY9B4tj67Avl88ofTgpobiaEIY8b7SWQc4MiB32RZWrBX9pmx1A/ZpgJzRIzI6vR3GX0Wg9MIMO+ugeSf4Dr0umzzn0ueE3/v2vSDEE/BcmCfYfRQcWZwxQGm5ACQNej+6j6d4IU3WlB+Flobz50G5OIJfFGWgFA7kl1Seyy2kioS6AVu+eOLyL/95YnCrFBVCGSWpnJU1imx6yxEPsIJswcA8PWJmdQP2vUtH7TnxUdtUvRWrd/lSK0t9rYJVlF6xR2t5IMBpkWOKvNI1WiuS9ulKV7H7bq3bRxdgt82EnP170j2+TnWnt2hdOS3K492FO1YfVo0li2VTjFjy8EZrRdFvozOTnEbmVeA5uppdugD74aLxvzqwoVG3oQ3Nas9ZEM8u3Daww5VJaGCh1nt06QLs2vNdx5u/6DJtCKFU9TxW1gZ2OLAU6Gv5xe5lnHaBK5nmwO64Om/8Z+t7TgQDxt29hUszkkTRrKwNrAywlHa5shwFWkZxaQ7sprljVxyuaHosFiiMnCealbWBVWg9jUcLNAfWbPsMqHlJIllZG1glTWo7iaA5sK8XZHd11XudakAwS9pIVtYGVhHYSlexm283ZQ4QNAV2+5KRkz5b137QiFtlcuiCK4mSlbWBVVSf1xmoG0kWHejjUnCURJoCW3FtwS/3v1P/kBaCGbUMJSub9803BJGjnfotrpfa8c5YxlRjyaNWrmhtpeXwlqbAls4du+1IRdPMaBUw+305K5teUGIDq9CwlAafzi+p+m8t2l1TYN88y9nSdtBzihaCGbmMSDEGtoWVaTlKN7lK3ANvdJyXpsD+eXRmf0+Lz/B7vMapMyG71MpqUabZy1Da4INSOJJfUjlJi/ppBqwwYfCv7hNGOKJIC8VEK0PJyqrfqigxwS+0rzlalcL3SdaYgfPDeINyQts0Ke5IQyHgdPpHabEZsmbAVl5X8N19b9cP9DwscslZWeO5BM9B2qjBExx5m0ZNUA4bIYm0hRIh5GJnUUUN7/OV0mkGbPnVBb/58r16TRzreCuVqPxyVtb76aPgbyjjEkFtbzyWHj8GYxsBWK12h9EMWDPvSMhFl0KiaDEGkcq2FrD0Z/nF7ifj0TXm1QzYdZeM/Krhk/Zz4hXIbPmHWdlAL3gqvy34gNEuiwGrSeSWZsCunexqat7fNSZaI6Xi/ZnPPgsX3je4Zortyh2trlYCVqtdDjUD9o0z8jo6jnTnR2ukVLw/7OBkvwc8uElcFCtrMWA1GYvVDNjXT832dNV5TXF0kR4vzdzVq+G8pUvDRfNYWSsBS4HuzC92x71dlWbA/mVCdl93gzdTDxjMUGYsVtZSwFLYn19SOSXettQM2NdGZPjNdiJMvMqT5ldrZa0ELJ484yqunBCvzjUD9o/pJBjwp9ayGLXKlbWyZVcpFmMlYClAR35x5cBO0HFcmgBLy+dmvzKvojcOOVImq9TKKu3FhRW2ErBAoc9VUpkdb0NrAiwKYVvYgaaQs7K+I/+QbafMs28FPDapv34jVztmFCwEkjMBfLWruNJjIpYn2M5/erxj5DRVcmE98Ip4uo3RgLV92EGGpFaWmy6TJ4xyHJOxfFirjxKIWZNaWdpTB949vx6GI8YGYHRX374XuVDNmvLD0MZu/EcJxJJHrVyYPpqFpUYbJbD6OKyUuOtramD09MEoKTnrkxgf9lnhlEY1h9GplYsnWstw47BWnumSwio9fE7J+qgFI7ZoLWMACxqtOtCs02XlWAIGLLoCc1atAjzeU3xJD/Bg9ywGrCYnJmoG7HuFI2tPVLefxeWMpVgiBHTaffcNPbgjVEf0UXs+Wi4bV2AlYLXaZ0szYK0WD4vWFI/wnLZ8uTCUJXcJUfu7VigGwVgJWABtdoDRDFgrrTiQnjc7DFa/B/pqV4PSeQiWdAkgeJOruCruJVSaAWulNV3S+Ndh/ioOUxkmgNsYnS7Drena9u3Rp+5Z23LMCqtmh42z9ncByXAJ3BpvEaIBgMVVs6RtBCn+tDve7otmFhYFsdK+BNJxVtYQNrDDkTTkvgQoplV2fsG6Xrh8Ocx8ZvghOaqPPRJmul7gMjyxHGEUSx7hOCYVcrEjn5T3JTDozi9W2VsL6ZK6BUG/Hxzpltj0RvHlUt75xaB7a7mvK/jJF2/XP8VlLlIgkZxbgJMEwd4Grtplnr1MOGC5v66UK33GqQuBZI/nSitNhEt2eC+1crFylZ5h2N0LP14AI2oqSVug3xqB3HJugb4+7POQNuoiXu6GpNMzliCiQBT6nKc35ZML9vpiElySSdNOF5b9j3Ocba0HPHFHlmtROb3LwAOUr9+1a8hjbGClWqfG3YEbRd04e0z50apmzbYI1xu6eMrHThdaWfFlAzsM2F+6it2PxKNncV7NLWwqnDHLo1wMcsGoLOllAyvRiNFPkdl32xjXzrUdHd6Ofs1fBh6QEpFGaUgLn20DO9gCWi081NXCYuH/mjn6q7rtLSm7z9ZNhw4NCXjBkYHEbBlvtk4X/burGLfA0e7SxQpW3Xj6ir1vHEu5w+VQ7dLxV7aPamJOkTEXsFptsam7haV3Qsaav2f0puLGGlJ3gC3jtoEd1tk66cx0nGqK07xR9PUzR396fHvLhdp9DIxR0uKKCpg4Z05YmG73jcLgvw2spH0ofc5V4uZfLcnZvLq4BPjsqhsK7t37Vv3vOOUwTbI7KQ3LKqwm2H6H8G8b2KFNmOYgM3OvrNihdcPqBiwFIH8dn+XtbuxLmQ3ihsUPdOwFf/NOoU3YZhL++o0qpmZVbqQhTM1OgGBXLTcHjtwCgLQcVZtvYF3UnHEwzBkAejC/2H02t5AqEuoGLMrwQdGEDbWbGxaqkMfQSXHt1lXl5YaWUSvh4gEWCDzkKqrUpdOtK7B7l58xcccfjh/v7w44tFJkMsvB7eGXtbUNcQnYJhhsM4m+/S9CsPMAl5hqN6yIZVOMWPKgXLECSwHaXQ7PJHJldQeXElQm0hVYlKV07tiqIxVNl6uUy7DJh22QgbsT+j0J8mHVrx6IZS8DtYsjxY1FCH3KWeT+qV4NqDuw1Xeccf6uNcf2BHxB3Z+ll5LE5UpPjfHWrAD/yS02sIKSaC/JdJzlnFfBF18ZQ4MlBKL1l43+5PiOlotjkM9wWaR+LNsaPjGjBAa3sDoNZQ2x4IkgovL6gou/fKe+OlUWKIqHthI702VkYPW3rshqQiwsPmjj7DEfH61qLkzEC6L3M+Q2erMtLH3eVewePPtJp0ZIGLDu68ZMPFLRebSn1fynfUv3f8XZrrxvDuwRoW+0lkEtLIXjTtI2RYtl3NE4TxiwKMiHi8b/6sCGRt16kNEqq9V9accLIWXDWlYEVo8gF6W2SiiwKMTbF+TXN+3pnKgVPMkoZ9KSJVD0zjvhR+NIQfaMx61pYSnVZFdC3nZMOLDuJad97avS+h1+r3mHueRGCnClqdVcAgrgSU/3Tcmdv72OF7h40yUcWBR40/xx7x7+8OQ18QqfrPxSC4uzW1mTf2g5YAmlDzhL3L9NZDskBVhKgayd4mpu2d91SiIrq9WzpJ0uDHhJLxgImdA1+CWOU2TUnDzDFfxCocJZXHkFITAYvqaVgiOUkxRgUZ7ya8dPO1rWWmPGIG/pEpkEtFPCHxEllqARoP8iV/G2k4kWLGnAYkXLFk28/8DGE79Bi5voisf6POn5BYGW/wPfwdfDowSpEPyCuqF+j7C/1rCL0iA46BWuoqrKWHUYT76kg2KmfQxw44zF5eWAUVvsYsNYqTRxEBkobXbSjhXapAP7JkCaY7LrpNH9WYQVh7LE28Nj0AsOaeFlCWCT5LeK4U46sChM1bVjzjuyreszo65OKHz4YWGHF7FlxZDC7m13COu5rAAspVDrAt/XSMn21litoxb5DAEsVmTrt8df8WVpy/u+Lr8mwd44VipeLIjPaKmpgb72dkFvvo4O4d9yF1pTPBRu4ty5cOaSJUNBxQx+j3AyjNjHS20LS+sz0oKzsxdsOagFdPGUYRhgsRKVSwpur93U+If+3kDMcuEYKe55pXSySzzKEvLKwJrKFpZS2kUgMNNVsnVP3LrToICYwdDg2bJFlF014cHajY1PBQPqt+xU2u9KK1mFA+IUDtxIUQvrBwpFrpJKwyxkMxywCNf7ReNfObi58QdqQIt0souacoal9XuEFQV9B1aH/VW58lIRWAL0Fmex+69x6U/jzIYEFuu4ef64VUfKTy7lCfqWW82KA994Thbt94Aj/xxh6jToOQT+xqHDh2mnzBii0kDrgF+L45D4/7JjkTKNkFLAUkCf7FZnSeWfNeYt7uIMCyzW7MOScQ8f+qDp4YA/snuAmwpjR4ld0rNd8TTreFaC8mg5VYDFHQcdhH7HWeTezFPvRKcxNLCojI2zRy+rr27/k79Hfqm4dBdsHGbCgGrxxYDFDlOg8ytddJx2ysCSNbTItL+L6xlCHhUypeWfC5DuhEDr0F2/Iz2M5eHcMr4OHPRK15XuL7gqkIREhgd2ANoR8xtrukv7uvzDjmkZtor18ycBLawssElQsFEeGRVYSvc6HIEr84q21htFZjk5TAEsCr5+at6MlgZfVW9rv1NcEenmbJ7QPgFGVroBZXvLGfDeThbt7DSgbENEMg2wKPVLAKNGnZ5b0XmsJ3yUitLmbEZXvCHko9RHAH7iLHE/Zwh5OIQwFbCsPutmjHy4eV/nQ47sfId46yBpZ4uj/hZOQo860sgNeQsqPzKTEkwJLCq49LIRl6QXXFw2f235CKZwtqmFmRogGbJSgI2u3MDNZPaWwY3CkiFIDM80LbBY148LCzNmbFpZmja6cB7uscC2DYpBD5bIQintdAA8ZCYXQNowpgaWVYaerJgdzJr4dt/+l8bghIF9yWrgDZJJfqznvleJ0HtKAMsU1bfz3pt87Z8/BUBOT4TyzPEMegwoWWqkeIB49JZSwKIi6D8Lc7sych8jxHF/PIpJibw0+ISzv+d/yeLqnpSoTyL31kq0wro2zB4LDsePKND/JISYcnVuLDqjlLYSAi9BgD7vWlTVFEsZRs6TchZWqmy0uJ6M3NsoIfcTIGcauTHikY1SOEwIPO30ef6UShY1JTtdvA3tKZ3zH0EC9xKAy3jzGD8ddeOciqvY/Xfjyxq/hClvYeVU1PXB7KnUT24DQpYRgNHxqzGxJVCAFgBYk0nJS9klFXwHKiRWRN2eZklgw8Nhe6ZmdteNvZ5SehcAGTwtTjd1x1swrSQAf8g7rfkf5IK9vnhLM2N+SwMrbjDspNE0mAXg+AYAnUUoKQQCWUlrVAp9lNBqANgGhGwj/uCWVOxEqdWvDWwEjXVunj3LQclMSuFiADIdCFygVsHc6SngIr9PCaGfBAndnl9UtZU7r4US2sCqbOzu0tmXUHBMp0CnA5ALKNB8QiCHUpIz8JcKfwFIDp6qQin0EkJCf0P/BtIJhO6lALvTILg7r3gLWlL74tCADSyHkuwkxtGADaxx2sKWhEMDNrAcSrKTGEcDNrDGaQtbEg4N2MByKMlOYhwN2MAapy1sSTg0YAPLoSQ7iXE0YANrnLawJeHQgA0sh5LsJMbRgA2scdrCloRDAzawHEqykxhHAzawxmkLWxIODdjAcijJTmIcDdjAGqctbEk4NGADy6EkO4lxNGADa5y2sCXh0IANLIeS7CTG0YANrHHawpaEQwM2sBxKspMYRwMI7M0A8JcoIt0CAHheE+7U/F8AcCEAfC6Th4Z+E78I0wDgswjlPw8A98ndXwnAysPbd98FsFIu3SsAV1OAdexeEODCe0TyrQHI6wZYQgCKCMD3Q+lwHdWGIMCb4rR4TyE93sI8WzMAHr8NQNgG6PcANzsG9ff8XaK6/B5gmgPgOwCwCAAKmXwUYA0F2HzPgE6Vrq8DwPdC+mZp1gPAJwDwkCgTaxOlcsRtJdYnS491egMAXoNQnQAgDwA8ofr+u0LBDwDArwFgAR74I+KIsSLONgkAbgCAuQDwLZH+caGluO3l5BOXQxCs+QBwtehXBBIvBIld74WEigdYobFlKr8XFECUAFt9F4Cs8l4GeE0EIoiBRfh6AF4S35fKQAEW3D2gdAHWaOnF5SsB+zLAfALwQQQgh8AtSSc2ImsAYOCAXMBl6AL4YoPA2kScTlzcMwBwOPQDA0LctmeHIML2WSiCFgHGl3uc6Ddxuew+bv+E5TOZpcAirG+F5MYXrjZUCHuuuC5y8omfeZ+cSyBnJVmmeIBVtKRKjSoBFpNddhfATnH6VwHG9gOcFP8mBuplgAfIgCVgF1MaezHx9+ocgDnfB+iWACjcE71oQp5owCL0vQB4gt0Qq0oGwGMNpQQsWjeWl8Egrh5+scRft2htIs6r1LbMWj4IAL8JZWC/4bZOQ3QugZ8xpATsowDwCwC4BgDQ8ImvsZKXIRJ7Qj5TAUsBHrx7UKFCBWQAGwLUSoCPGThBgFvYZ/j3AJMcAIdE2hNehpWDbg/eeuyuoZ9ffN6kLIDuSC5ByBUIu0FBgDPvGbRyzOXA3+TcKuZC8b7gWgCL4OBLL34mfnXRzZL7xMvJqAQs0z+e/tOtZJwUXoJhyU0FLFo7qVuwEuBfIr9IqKDYAoqttNS3FcPJYFYCXEnRci6B1KfGfZCiNJTUgiLsiQQWny+1bpFeHDmYlYCNajVFlY+a1mzAYt3CboHESuKnW/gExwls2PEXW2Q1wEqtvkmBZRCjXqV9Bzl3wQaWWUfsVRMQtgkqFLsFKwHuAoCXQzChbyr0QOMEVtzrjtQxknNJhPQyLsGQUYso1hY7KeiqYH2+y/EZ1cIlkLOw+JtSx0vudxtY0ee8mgK8Eeo8hTtIInfgMQDA44+GdYpicAlYJ0HgKjQE9WsFf1N2WEvGP8aX6JY8gHexY8fhHjA3B+v1VBRotQRWak2ZQZB2vPArJE1rAysZJUCl7QhBtIAC1LJOEw5L4RAMG7qKx8LKwRZ65oOZAK+xzhaDTmlYayXAEPDZV4ACPMOG0CKAKx4KQjCwLGkPm2XXAlhm1aV+Mw554tCcuOOllNbQwEYzEmomDhQ7JGJg0Q8UdYjQ8tQxdyAHwNk7MNAdd6cLCwiNoaJlCw9LhYquJgCP3imCRwnY0NDWE5KBfybi8+LJBwVlIhg/FuVHF+GnMhM2kSYOpD18uU4NjhDgUBaOucqNoaJ7IgZZDmKsgpbAyqlEmACJtdOlNEjNxjblgFWaOJCd5UKJZYCV81mFoSelT79al4BpCsd3fQBLJWO4wm0CcA2DNtJMlwh+BI/N8LBHrM8B+C6Hi4CAiPNLoYo0ccAmfNgzI80kYZveK+N+SD//rA2ks51aAiue2GCyCxMgsQIby9Qs7zBN+O2SAqvwuWbjp+LefbiTEyuwok8+Tq/+QGIpw8Nr0YDFcthUr2MAvLDVFoMf5ZOFkwlLRFPo4gmFWFwCBsTIkGWN1DasfDbjxf4tHVfVEljFr66pgA1ZXfG4axgcrS2sFCDpUBWbDOABVmy1+wFWiaztsImJKOAy6ya2srEAy9qdzarhY3HLfLkOIQORGSk0DOieXCWR1QZWamFRQWJAJENculhY1ighn3SYn6wG2NALJ3Zrog6bSaBgg/laAYvFS4NYpO8MBuFgZxefibEg6NNiH0IcgKO1D5s6FlbJAultYaU+NRuJUAus2vQJAJYBqeQWsGlbhBQtK4NXGmlmW1g5CxsDsGpjCb6eAXAwyvAVZACMwzRyAIYCcs5SCNQJuwRysRFRXAK5Hno8LgF7HNORUmQW3m8AgL+F/Gi5PowdS6AFsGqjtSTBL6xzwsL6WAOHP+VywEpmuoToMAowUhriKI1tEMEqjWLCW+hvvhTqJLEYVPxdC2DlfGPxuyMeicDhL7lPdrRoLbkgGlYv5jsbKpYgrnjYaPPxSi4BT3yrOB5WAqycwasOAtzAoq84gJU1mlGsK+vYsNhRLEMcpyxjHniQAAAA7UlEQVQeCowlHlYKnHg6WNqZEvunoUEPWCpTKbXxsKxOcgHmcsNamD6h8bBKXzuuFQexAhvSMPeKg1CkFX56xfGybIp2s3R6NYJL8CMAuEQy/qq4ykGiHJzZkubFcdK1MjNesaw4kLOQbPRF7nMvXjUijpkVi60ELKaJtOLgcVFMLNeKgyhuk33b1oBxNKAmTtM4UtuSWFYDNrCWbXpzVtwG1pztZlmpbWAt2/TmrLgNrDnbzbJS28BatunNWXEbWHO2m2WltoG1bNObs+I2sOZsN8tKbQNr2aY3Z8VtYM3ZbpaV2gbWsk1vzor/P0OjVfgefKq6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819" y="4718416"/>
            <a:ext cx="2086998" cy="1312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" y="1795737"/>
            <a:ext cx="3165475" cy="2374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" y="4174556"/>
            <a:ext cx="2994609" cy="21770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4477" y="1157139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BEFORE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13" y="4169843"/>
            <a:ext cx="2487844" cy="22552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39" y="4327742"/>
            <a:ext cx="3968180" cy="22294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10027" y="1165681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AFTER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8536" y="1511810"/>
            <a:ext cx="1854550" cy="270063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5463757" y="1122227"/>
            <a:ext cx="36763" cy="55992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438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Physics ASICs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3618" y="6362429"/>
            <a:ext cx="9106596" cy="365125"/>
          </a:xfrm>
        </p:spPr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7911" y="5613801"/>
            <a:ext cx="4767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NMOS process (no P-channel devices) -  SLAC - 1984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7367" y="1039231"/>
            <a:ext cx="458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Microplex</a:t>
            </a:r>
            <a:r>
              <a:rPr lang="en-US" sz="1400" b="1" dirty="0"/>
              <a:t> – first custom ASIC for Physics Research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43" y="1401855"/>
            <a:ext cx="5009971" cy="410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5488" y="5921578"/>
            <a:ext cx="37019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Walker, Parker, </a:t>
            </a:r>
            <a:r>
              <a:rPr lang="en-US" sz="1000" dirty="0" err="1"/>
              <a:t>Hyams</a:t>
            </a:r>
            <a:r>
              <a:rPr lang="en-US" sz="1000" dirty="0"/>
              <a:t>, Shapiro, “Development of High Density Readout for Silicon Strip Detectors,” NIM 226 (1984)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383" y="1362964"/>
            <a:ext cx="3971455" cy="41482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37383" y="1022939"/>
            <a:ext cx="4063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SVX – First CMOS ASIC for Physics Research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39284" y="5588554"/>
            <a:ext cx="483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CMOS process (with P-channel devices) -  LBNL - 1987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3618" y="5857516"/>
            <a:ext cx="148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128 channels</a:t>
            </a:r>
          </a:p>
          <a:p>
            <a:r>
              <a:rPr lang="en-US" sz="1400" b="1" dirty="0"/>
              <a:t>3 </a:t>
            </a:r>
            <a:r>
              <a:rPr lang="en-US" sz="1400" b="1" dirty="0" err="1"/>
              <a:t>mW</a:t>
            </a:r>
            <a:r>
              <a:rPr lang="en-US" sz="1400" b="1" dirty="0"/>
              <a:t> / channel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37913" y="5842127"/>
            <a:ext cx="3447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Kleinfelder</a:t>
            </a:r>
            <a:r>
              <a:rPr lang="en-US" sz="1000" dirty="0"/>
              <a:t>, et al.; “A Flexible 128-Channel Silicon Strip Detector Instrumentation Integrated Circuit with Sparse Data Readout”, TNS 35 (1988)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52517" y="5862157"/>
            <a:ext cx="1785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128 channels</a:t>
            </a:r>
          </a:p>
          <a:p>
            <a:r>
              <a:rPr lang="en-US" sz="1400" b="1" dirty="0"/>
              <a:t>1.25 </a:t>
            </a:r>
            <a:r>
              <a:rPr lang="en-US" sz="1400" b="1" dirty="0" err="1"/>
              <a:t>mW</a:t>
            </a:r>
            <a:r>
              <a:rPr lang="en-US" sz="1400" b="1" dirty="0"/>
              <a:t> / channel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6542116" y="1388226"/>
            <a:ext cx="0" cy="18204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6561512" y="3915295"/>
            <a:ext cx="0" cy="1595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30775" y="3385681"/>
            <a:ext cx="91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6.3 mm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6694517" y="1894872"/>
            <a:ext cx="14685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171410" y="1740983"/>
            <a:ext cx="947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6.3 mm</a:t>
            </a:r>
          </a:p>
        </p:txBody>
      </p:sp>
      <p:cxnSp>
        <p:nvCxnSpPr>
          <p:cNvPr id="35" name="Straight Arrow Connector 34"/>
          <p:cNvCxnSpPr>
            <a:cxnSpLocks/>
          </p:cNvCxnSpPr>
          <p:nvPr/>
        </p:nvCxnSpPr>
        <p:spPr>
          <a:xfrm>
            <a:off x="8899634" y="1880934"/>
            <a:ext cx="1574402" cy="13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701060" y="1632950"/>
            <a:ext cx="12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11,000 transistors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719015" y="2437697"/>
            <a:ext cx="1228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CDF experiment used 240 SVX chips </a:t>
            </a:r>
            <a:r>
              <a:rPr lang="en-US" sz="1100" b="1" dirty="0">
                <a:sym typeface="Wingdings" panose="05000000000000000000" pitchFamily="2" charset="2"/>
              </a:rPr>
              <a:t> 30720 channels</a:t>
            </a:r>
          </a:p>
          <a:p>
            <a:endParaRPr lang="en-US" sz="1100" b="1" dirty="0">
              <a:sym typeface="Wingdings" panose="05000000000000000000" pitchFamily="2" charset="2"/>
            </a:endParaRPr>
          </a:p>
          <a:p>
            <a:r>
              <a:rPr lang="en-US" sz="1100" b="1" dirty="0">
                <a:sym typeface="Wingdings" panose="05000000000000000000" pitchFamily="2" charset="2"/>
              </a:rPr>
              <a:t>Already at discrete limit</a:t>
            </a:r>
            <a:endParaRPr lang="en-US" sz="11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314" y="4358744"/>
            <a:ext cx="912328" cy="987461"/>
          </a:xfrm>
          <a:prstGeom prst="rect">
            <a:avLst/>
          </a:prstGeom>
        </p:spPr>
      </p:pic>
      <p:pic>
        <p:nvPicPr>
          <p:cNvPr id="6146" name="Picture 2" descr="https://history.aip.org/phn/Photos/slac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45" y="1503656"/>
            <a:ext cx="1429981" cy="7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6940" y="4846226"/>
            <a:ext cx="644471" cy="6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8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47;p2" descr="https://mod.fnal.gov/mod/stillphotos/2016/0000/16-0011-0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7764" y="1567621"/>
            <a:ext cx="3398297" cy="24591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Custom ASICs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51514" y="1038335"/>
            <a:ext cx="87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Physics experiments often create extreme environments for their readout ASICs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25" y="2194503"/>
            <a:ext cx="5629479" cy="36644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7316" y="176115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Radiation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6001" y="5969020"/>
            <a:ext cx="183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 Detector</a:t>
            </a:r>
          </a:p>
        </p:txBody>
      </p:sp>
      <p:pic>
        <p:nvPicPr>
          <p:cNvPr id="2054" name="Picture 6" descr="A figure is silhouetted in the opening of a gold-colored room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357" y="3581689"/>
            <a:ext cx="4050349" cy="22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48584" y="2672290"/>
            <a:ext cx="261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Cold Temperature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07383" y="5926703"/>
            <a:ext cx="23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ProtoDUNE</a:t>
            </a:r>
            <a:r>
              <a:rPr lang="en-US" dirty="0"/>
              <a:t> </a:t>
            </a:r>
            <a:r>
              <a:rPr lang="en-US" dirty="0" err="1"/>
              <a:t>LAr</a:t>
            </a:r>
            <a:r>
              <a:rPr lang="en-US" dirty="0"/>
              <a:t> TPC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41364" y="4026739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Liquid Argon</a:t>
            </a:r>
          </a:p>
        </p:txBody>
      </p:sp>
    </p:spTree>
    <p:extLst>
      <p:ext uri="{BB962C8B-B14F-4D97-AF65-F5344CB8AC3E}">
        <p14:creationId xmlns:p14="http://schemas.microsoft.com/office/powerpoint/2010/main" val="2679915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Lawrence Berkeley National Laboratory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0B138E-7C3F-4AC2-8172-5595FB8CE02B}"/>
              </a:ext>
            </a:extLst>
          </p:cNvPr>
          <p:cNvGrpSpPr/>
          <p:nvPr/>
        </p:nvGrpSpPr>
        <p:grpSpPr>
          <a:xfrm>
            <a:off x="283251" y="1940636"/>
            <a:ext cx="5800733" cy="2110706"/>
            <a:chOff x="139849" y="1939028"/>
            <a:chExt cx="5800733" cy="21107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43B042-C193-4E4C-BB84-CB24CE40167C}"/>
                </a:ext>
              </a:extLst>
            </p:cNvPr>
            <p:cNvSpPr/>
            <p:nvPr/>
          </p:nvSpPr>
          <p:spPr>
            <a:xfrm>
              <a:off x="4035582" y="1975873"/>
              <a:ext cx="1905000" cy="1905000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F12BA7-55BC-475B-BDE1-01D97AF1A043}"/>
                </a:ext>
              </a:extLst>
            </p:cNvPr>
            <p:cNvSpPr txBox="1"/>
            <p:nvPr/>
          </p:nvSpPr>
          <p:spPr>
            <a:xfrm>
              <a:off x="139849" y="1939028"/>
              <a:ext cx="3774605" cy="2110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accent1"/>
                  </a:solidFill>
                </a:rPr>
                <a:t>MOST DIVERSE </a:t>
              </a:r>
            </a:p>
            <a:p>
              <a:pPr algn="r"/>
              <a:r>
                <a:rPr lang="en-US" sz="2000" b="1" dirty="0">
                  <a:solidFill>
                    <a:schemeClr val="accent1"/>
                  </a:solidFill>
                </a:rPr>
                <a:t>US NATIONAL LABORATORY</a:t>
              </a:r>
            </a:p>
            <a:p>
              <a:pPr algn="r">
                <a:lnSpc>
                  <a:spcPts val="2120"/>
                </a:lnSpc>
                <a:spcBef>
                  <a:spcPts val="600"/>
                </a:spcBef>
              </a:pPr>
              <a:r>
                <a:rPr lang="en-US" sz="1600" u="sng" dirty="0">
                  <a:solidFill>
                    <a:srgbClr val="00B050"/>
                  </a:solidFill>
                </a:rPr>
                <a:t>Key Strengths</a:t>
              </a:r>
            </a:p>
            <a:p>
              <a:pPr algn="r">
                <a:lnSpc>
                  <a:spcPts val="2120"/>
                </a:lnSpc>
              </a:pPr>
              <a:r>
                <a:rPr lang="en-US" sz="1600" dirty="0">
                  <a:solidFill>
                    <a:srgbClr val="00B050"/>
                  </a:solidFill>
                </a:rPr>
                <a:t>Physical Sciences, Computing, Biosciences, Earth and Energy Sciences, Materials, and Nanotechnology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08A643-BA39-48A6-B5C2-D8AF53BC723C}"/>
              </a:ext>
            </a:extLst>
          </p:cNvPr>
          <p:cNvGrpSpPr/>
          <p:nvPr/>
        </p:nvGrpSpPr>
        <p:grpSpPr>
          <a:xfrm>
            <a:off x="0" y="3999841"/>
            <a:ext cx="6083983" cy="2015936"/>
            <a:chOff x="-143402" y="3998233"/>
            <a:chExt cx="6083983" cy="201593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546DA4-715B-42A3-AA38-26547E3BE641}"/>
                </a:ext>
              </a:extLst>
            </p:cNvPr>
            <p:cNvSpPr/>
            <p:nvPr/>
          </p:nvSpPr>
          <p:spPr>
            <a:xfrm>
              <a:off x="4035582" y="4041920"/>
              <a:ext cx="1904999" cy="1904999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52D469-B699-4549-9C93-FF27D227D8C0}"/>
                </a:ext>
              </a:extLst>
            </p:cNvPr>
            <p:cNvSpPr txBox="1"/>
            <p:nvPr/>
          </p:nvSpPr>
          <p:spPr>
            <a:xfrm>
              <a:off x="-143402" y="3998233"/>
              <a:ext cx="4162775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chemeClr val="accent4"/>
                </a:buClr>
              </a:pPr>
              <a:r>
                <a:rPr lang="en-US" sz="2400" b="1" dirty="0">
                  <a:solidFill>
                    <a:schemeClr val="accent1"/>
                  </a:solidFill>
                </a:rPr>
                <a:t>NATIONAL </a:t>
              </a:r>
            </a:p>
            <a:p>
              <a:pPr algn="r">
                <a:buClr>
                  <a:schemeClr val="accent4"/>
                </a:buClr>
              </a:pPr>
              <a:r>
                <a:rPr lang="en-US" sz="2400" b="1" dirty="0">
                  <a:solidFill>
                    <a:schemeClr val="accent1"/>
                  </a:solidFill>
                </a:rPr>
                <a:t>USER FACILITIES</a:t>
              </a:r>
            </a:p>
            <a:p>
              <a:pPr marL="180975" indent="-180975" algn="r">
                <a:spcBef>
                  <a:spcPts val="600"/>
                </a:spcBef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B050"/>
                  </a:solidFill>
                </a:rPr>
                <a:t>Advanced Light Source</a:t>
              </a:r>
            </a:p>
            <a:p>
              <a:pPr marL="180975" indent="-180975" algn="r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B050"/>
                  </a:solidFill>
                </a:rPr>
                <a:t>National Energy Research Scientific Computing Center</a:t>
              </a:r>
            </a:p>
            <a:p>
              <a:pPr marL="180975" indent="-180975" algn="r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B050"/>
                  </a:solidFill>
                </a:rPr>
                <a:t>Energy Sciences Network</a:t>
              </a:r>
            </a:p>
            <a:p>
              <a:pPr marL="180975" indent="-180975" algn="r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B050"/>
                  </a:solidFill>
                </a:rPr>
                <a:t>Joint Genome Institute</a:t>
              </a:r>
            </a:p>
            <a:p>
              <a:pPr marL="180975" indent="-180975" algn="r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B050"/>
                  </a:solidFill>
                </a:rPr>
                <a:t>Molecular Foundry (including National Center for Electron Microscopy)</a:t>
              </a:r>
            </a:p>
          </p:txBody>
        </p:sp>
        <p:pic>
          <p:nvPicPr>
            <p:cNvPr id="14" name="Graphic 13" descr="Upward trend">
              <a:extLst>
                <a:ext uri="{FF2B5EF4-FFF2-40B4-BE49-F238E27FC236}">
                  <a16:creationId xmlns:a16="http://schemas.microsoft.com/office/drawing/2014/main" id="{D44C0EDA-1C90-4ECC-B8B8-6BEE6B49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02281" y="4288983"/>
              <a:ext cx="1371600" cy="13716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38806B-79EB-416D-8CB2-48AC96ABF08A}"/>
              </a:ext>
            </a:extLst>
          </p:cNvPr>
          <p:cNvGrpSpPr/>
          <p:nvPr/>
        </p:nvGrpSpPr>
        <p:grpSpPr>
          <a:xfrm>
            <a:off x="6236382" y="3976055"/>
            <a:ext cx="5583947" cy="2056845"/>
            <a:chOff x="6092980" y="3974447"/>
            <a:chExt cx="5583947" cy="20568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3A98E5-33D6-48E6-AC27-4D2F15455183}"/>
                </a:ext>
              </a:extLst>
            </p:cNvPr>
            <p:cNvSpPr/>
            <p:nvPr/>
          </p:nvSpPr>
          <p:spPr>
            <a:xfrm>
              <a:off x="6092980" y="4041920"/>
              <a:ext cx="1904998" cy="1904998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E35C54-7B7A-4347-804F-89FABFDCB970}"/>
                </a:ext>
              </a:extLst>
            </p:cNvPr>
            <p:cNvSpPr txBox="1"/>
            <p:nvPr/>
          </p:nvSpPr>
          <p:spPr>
            <a:xfrm>
              <a:off x="8107749" y="3974447"/>
              <a:ext cx="3569178" cy="2056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accent1"/>
                  </a:solidFill>
                </a:rPr>
                <a:t>16</a:t>
              </a:r>
              <a:r>
                <a:rPr lang="en-US" sz="2400" b="1" dirty="0">
                  <a:solidFill>
                    <a:schemeClr val="accent1"/>
                  </a:solidFill>
                </a:rPr>
                <a:t> </a:t>
              </a:r>
            </a:p>
            <a:p>
              <a:r>
                <a:rPr lang="en-US" sz="2400" b="1" dirty="0">
                  <a:solidFill>
                    <a:schemeClr val="accent1"/>
                  </a:solidFill>
                </a:rPr>
                <a:t>NOBEL PRIZES</a:t>
              </a:r>
            </a:p>
            <a:p>
              <a:pPr>
                <a:lnSpc>
                  <a:spcPts val="2120"/>
                </a:lnSpc>
                <a:spcBef>
                  <a:spcPts val="600"/>
                </a:spcBef>
              </a:pPr>
              <a:r>
                <a:rPr lang="en-US" sz="1600" dirty="0">
                  <a:solidFill>
                    <a:srgbClr val="00B050"/>
                  </a:solidFill>
                </a:rPr>
                <a:t>Most recent: 2020 Nobel Prize in Chemistry for co-discovery of CRISPR gene editing (Prof. Jennifer </a:t>
              </a:r>
              <a:r>
                <a:rPr lang="en-US" sz="1600" dirty="0" err="1">
                  <a:solidFill>
                    <a:srgbClr val="00B050"/>
                  </a:solidFill>
                </a:rPr>
                <a:t>Doudna</a:t>
              </a:r>
              <a:r>
                <a:rPr lang="en-US" sz="1600" dirty="0">
                  <a:solidFill>
                    <a:srgbClr val="00B050"/>
                  </a:solidFill>
                </a:rPr>
                <a:t>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2F8F9B-4588-4191-9B06-8AD611459424}"/>
              </a:ext>
            </a:extLst>
          </p:cNvPr>
          <p:cNvGrpSpPr/>
          <p:nvPr/>
        </p:nvGrpSpPr>
        <p:grpSpPr>
          <a:xfrm>
            <a:off x="6239402" y="1901252"/>
            <a:ext cx="5786354" cy="1981228"/>
            <a:chOff x="6096000" y="1884653"/>
            <a:chExt cx="5786354" cy="198812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9A30FE-867F-4CE2-985D-FD7FBFCA8326}"/>
                </a:ext>
              </a:extLst>
            </p:cNvPr>
            <p:cNvSpPr/>
            <p:nvPr/>
          </p:nvSpPr>
          <p:spPr>
            <a:xfrm>
              <a:off x="6096000" y="1961147"/>
              <a:ext cx="1904999" cy="1911633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13C5CD-3814-4CDD-AD3D-DB62A6DDCD2C}"/>
                </a:ext>
              </a:extLst>
            </p:cNvPr>
            <p:cNvSpPr txBox="1"/>
            <p:nvPr/>
          </p:nvSpPr>
          <p:spPr>
            <a:xfrm>
              <a:off x="8107749" y="1884653"/>
              <a:ext cx="3774605" cy="1822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/>
                  </a:solidFill>
                </a:rPr>
                <a:t>EXCELLENCE IN SCIENCE</a:t>
              </a:r>
            </a:p>
            <a:p>
              <a:pPr>
                <a:spcBef>
                  <a:spcPts val="600"/>
                </a:spcBef>
              </a:pPr>
              <a:r>
                <a:rPr lang="en-US" sz="1600" dirty="0">
                  <a:solidFill>
                    <a:srgbClr val="00B050"/>
                  </a:solidFill>
                </a:rPr>
                <a:t>3800 employees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srgbClr val="00B050"/>
                  </a:solidFill>
                </a:rPr>
                <a:t>1000 students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srgbClr val="00B050"/>
                  </a:solidFill>
                </a:rPr>
                <a:t>16,350 users and visiting researchers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srgbClr val="00B050"/>
                  </a:solidFill>
                </a:rPr>
                <a:t>3018 publications in CY24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4A48173-DD38-4B52-B32E-385A492B52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546" y="4137089"/>
            <a:ext cx="1717874" cy="17178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B85C4B-1916-40FD-A2DA-43C4AA59D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681" y="4167365"/>
            <a:ext cx="1684272" cy="16573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7E7F56-0521-4AC8-B4F8-DB71B0A4AF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789" y="2195453"/>
            <a:ext cx="1836316" cy="14690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00D179-D0B3-4BEB-9949-BBECF6FDB9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734" y="2333016"/>
            <a:ext cx="1890121" cy="11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78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Custom ASICs - Radiation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8887" y="1223001"/>
            <a:ext cx="10781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main types of radiation damage to integrated circuits that concern us (Single Event </a:t>
            </a:r>
            <a:r>
              <a:rPr lang="en-US" dirty="0" err="1"/>
              <a:t>Latchup</a:t>
            </a:r>
            <a:r>
              <a:rPr lang="en-US" dirty="0"/>
              <a:t> and Single Event Transients of less importance in HEP experiments)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2527" y="2073885"/>
            <a:ext cx="463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Integrated Dose – structural damage to silicon structure that leads to failures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51" y="2983544"/>
            <a:ext cx="5986139" cy="2959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6171" y="1691891"/>
            <a:ext cx="461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Single Event Upset – transient effects that could modify data or lead to incorrect data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703" y="2820788"/>
            <a:ext cx="4923444" cy="32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39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-- Total Integrated Dose (TID)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8887" y="1154085"/>
            <a:ext cx="1078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Requirements for TID radiation tolerance for physics far exceed any commercial application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97" y="1489556"/>
            <a:ext cx="9903242" cy="3467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993" y="4600631"/>
            <a:ext cx="5901406" cy="2059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240594" y="6415800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F. </a:t>
            </a:r>
            <a:r>
              <a:rPr lang="en-US" sz="1000" b="1" dirty="0" err="1"/>
              <a:t>Faccio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350407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264" y="1740661"/>
            <a:ext cx="4379049" cy="4371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– Single Event Effects (SEE)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87113" y="5900497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C. </a:t>
            </a:r>
            <a:r>
              <a:rPr lang="en-US" sz="1000" b="1" dirty="0" err="1"/>
              <a:t>Zamantzas</a:t>
            </a:r>
            <a:endParaRPr lang="en-US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1534" y="1465102"/>
            <a:ext cx="7939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Scaling devices makes ASICs more resilient to TID, but </a:t>
            </a:r>
            <a:r>
              <a:rPr lang="en-US" i="1" dirty="0"/>
              <a:t>less</a:t>
            </a:r>
            <a:r>
              <a:rPr lang="en-US" dirty="0"/>
              <a:t> resilient to SEE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0" y="2000732"/>
            <a:ext cx="7711684" cy="37628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38434" y="6183304"/>
            <a:ext cx="822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R. Gaillard</a:t>
            </a:r>
          </a:p>
        </p:txBody>
      </p:sp>
    </p:spTree>
    <p:extLst>
      <p:ext uri="{BB962C8B-B14F-4D97-AF65-F5344CB8AC3E}">
        <p14:creationId xmlns:p14="http://schemas.microsoft.com/office/powerpoint/2010/main" val="1564952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086" y="3160564"/>
            <a:ext cx="3556288" cy="1885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– Single Event Effects (SEE)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1534" y="1465102"/>
            <a:ext cx="10302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mitigations: Triple Modular Redundancy (TMR), Hamming encoding, continuous reconfiguration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52251" y="6124862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K. Berg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080" y="4700171"/>
            <a:ext cx="3728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Triple Modular Redundancy (TMR)</a:t>
            </a:r>
          </a:p>
          <a:p>
            <a:r>
              <a:rPr lang="en-US" dirty="0"/>
              <a:t>- Device level? Circuit? Module?</a:t>
            </a: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68" y="2127603"/>
            <a:ext cx="3733297" cy="220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168" y="4462032"/>
            <a:ext cx="3739010" cy="1575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58023" y="603794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Hamming encoding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59284" y="5161836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Continuous Reconfiguration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0051"/>
            <a:ext cx="4371957" cy="23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33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2" y="3576921"/>
            <a:ext cx="4870835" cy="2819576"/>
          </a:xfrm>
          <a:prstGeom prst="rect">
            <a:avLst/>
          </a:prstGeom>
        </p:spPr>
      </p:pic>
      <p:pic>
        <p:nvPicPr>
          <p:cNvPr id="3074" name="Picture 2" descr="PDF] An enhanced MOSFET threshold voltage model for the 6-300 K temperature  range | Semantic Sch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2" y="1017525"/>
            <a:ext cx="4492648" cy="259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133" y="1087735"/>
            <a:ext cx="4763242" cy="5344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Operation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9634" y="2315401"/>
            <a:ext cx="2592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    </a:t>
            </a:r>
            <a:r>
              <a:rPr lang="en-US" sz="2000" dirty="0">
                <a:latin typeface="+mn-lt"/>
              </a:rPr>
              <a:t>Functionality, Threshold Shifts</a:t>
            </a:r>
            <a:endParaRPr lang="en-US" sz="2400" dirty="0"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3511878" y="4899279"/>
            <a:ext cx="1914559" cy="11681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7072920" y="2333084"/>
            <a:ext cx="18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+mn-lt"/>
              </a:rPr>
              <a:t>Negative resistance and hysteresis. Carrier freeze out also an issue.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3727" y="668669"/>
            <a:ext cx="345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Reliability and biasing drift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65998" y="6138790"/>
            <a:ext cx="1943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+mn-lt"/>
              </a:rPr>
              <a:t>“Hot” carriers cause early device aging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54904" y="4188415"/>
            <a:ext cx="345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180 nm</a:t>
            </a:r>
          </a:p>
        </p:txBody>
      </p:sp>
    </p:spTree>
    <p:extLst>
      <p:ext uri="{BB962C8B-B14F-4D97-AF65-F5344CB8AC3E}">
        <p14:creationId xmlns:p14="http://schemas.microsoft.com/office/powerpoint/2010/main" val="1142088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ASICs for HEP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8EE20718-4E6E-47D4-AD37-BFF3061AFF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8296" y="1169845"/>
            <a:ext cx="11635408" cy="263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Typical large physics experiments use capacitive detectors:</a:t>
            </a:r>
            <a:endParaRPr lang="en-US" dirty="0"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61963" lvl="2" indent="0">
              <a:buNone/>
            </a:pPr>
            <a:r>
              <a:rPr lang="en-US" sz="1600" dirty="0">
                <a:cs typeface="Calibri" panose="020F0502020204030204" pitchFamily="34" charset="0"/>
                <a:sym typeface="Wingdings" panose="05000000000000000000" pitchFamily="2" charset="2"/>
              </a:rPr>
              <a:t>For example, reverse-biased diodes for charged particles, microchannel plates, wires (e.g. in drift chambers), pixels or silicon photomultipliers (</a:t>
            </a:r>
            <a:r>
              <a:rPr lang="en-US" sz="1600" dirty="0" err="1">
                <a:cs typeface="Calibri" panose="020F0502020204030204" pitchFamily="34" charset="0"/>
                <a:sym typeface="Wingdings" panose="05000000000000000000" pitchFamily="2" charset="2"/>
              </a:rPr>
              <a:t>SiPMs</a:t>
            </a:r>
            <a:r>
              <a:rPr lang="en-US" sz="1600" dirty="0">
                <a:cs typeface="Calibri" panose="020F0502020204030204" pitchFamily="34" charset="0"/>
                <a:sym typeface="Wingdings" panose="05000000000000000000" pitchFamily="2" charset="2"/>
              </a:rPr>
              <a:t>) for photons (also can be used with scintillators)</a:t>
            </a:r>
            <a:endParaRPr lang="en-US" dirty="0"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  <a:sym typeface="Wingdings" panose="05000000000000000000" pitchFamily="2" charset="2"/>
              </a:rPr>
              <a:t>Trend is towards lower noise, improved time and energy resolution, operation in extreme environments, reduced power, and increased number of channels</a:t>
            </a:r>
          </a:p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sz="1600" dirty="0">
                <a:cs typeface="Calibri" panose="020F0502020204030204" pitchFamily="34" charset="0"/>
                <a:sym typeface="Wingdings" panose="05000000000000000000" pitchFamily="2" charset="2"/>
              </a:rPr>
              <a:t>Importance of ASICs in physics research is increasing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3318299"/>
            <a:ext cx="5974326" cy="3141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786" y="3575589"/>
            <a:ext cx="5657849" cy="2606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7294" y="6283183"/>
            <a:ext cx="3938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/>
              <a:t>Rivetti</a:t>
            </a:r>
            <a:r>
              <a:rPr lang="en-US" sz="1000" b="1" dirty="0"/>
              <a:t> “CMOS Front End Electronics for Radiation Detectors”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0162" y="3806464"/>
            <a:ext cx="376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multi-channel physics ASIC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79856" y="3806464"/>
            <a:ext cx="217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timing ASIC</a:t>
            </a:r>
          </a:p>
        </p:txBody>
      </p:sp>
    </p:spTree>
    <p:extLst>
      <p:ext uri="{BB962C8B-B14F-4D97-AF65-F5344CB8AC3E}">
        <p14:creationId xmlns:p14="http://schemas.microsoft.com/office/powerpoint/2010/main" val="1627968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ASIC for Physics Example: ATLAS Inner Tracker (</a:t>
            </a:r>
            <a:r>
              <a:rPr lang="en-US" dirty="0" err="1"/>
              <a:t>ITk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1354" name="Google Shape;1354;p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ASIC Design for Physics Research</a:t>
            </a:r>
            <a:endParaRPr dirty="0"/>
          </a:p>
        </p:txBody>
      </p:sp>
      <p:sp>
        <p:nvSpPr>
          <p:cNvPr id="1355" name="Google Shape;1355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1026" name="Picture 2" descr="Figure 1. Map showing the location of the LHC tunnel across France and Switzerlan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908175"/>
            <a:ext cx="627199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6750" y="1514475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Hadron Collider – Switzerland and France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738" y="1436060"/>
            <a:ext cx="5100638" cy="26533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20603" y="1145143"/>
            <a:ext cx="183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 Detector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9137937" y="2815851"/>
            <a:ext cx="455469" cy="12735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63356" y="4150279"/>
            <a:ext cx="389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 Inner Tracking Detector (</a:t>
            </a:r>
            <a:r>
              <a:rPr lang="en-US" dirty="0" err="1"/>
              <a:t>ITk</a:t>
            </a:r>
            <a:r>
              <a:rPr lang="en-US" dirty="0"/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444" y="4549098"/>
            <a:ext cx="3614373" cy="2213338"/>
          </a:xfrm>
          <a:prstGeom prst="rect">
            <a:avLst/>
          </a:prstGeom>
        </p:spPr>
      </p:pic>
      <p:pic>
        <p:nvPicPr>
          <p:cNvPr id="1028" name="Picture 4" descr="HL-LHC | ESFRI Roadmap 2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312434"/>
            <a:ext cx="2159000" cy="8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13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ASIC for Physics Example: ATLAS Inner Tracker (</a:t>
            </a:r>
            <a:r>
              <a:rPr lang="en-US" dirty="0" err="1"/>
              <a:t>ITk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1354" name="Google Shape;1354;p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ASIC Design for Physics Research</a:t>
            </a:r>
            <a:endParaRPr dirty="0"/>
          </a:p>
        </p:txBody>
      </p:sp>
      <p:sp>
        <p:nvSpPr>
          <p:cNvPr id="1355" name="Google Shape;1355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5" y="1005840"/>
            <a:ext cx="4384655" cy="2916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310" y="1461971"/>
            <a:ext cx="5657850" cy="478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922049"/>
            <a:ext cx="3467100" cy="250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54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ASIC for Physics Example: ATLAS Inner Tracker (</a:t>
            </a:r>
            <a:r>
              <a:rPr lang="en-US" dirty="0" err="1"/>
              <a:t>ITk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1354" name="Google Shape;1354;p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ASIC Design for Physics Research</a:t>
            </a:r>
            <a:endParaRPr dirty="0"/>
          </a:p>
        </p:txBody>
      </p:sp>
      <p:sp>
        <p:nvSpPr>
          <p:cNvPr id="1355" name="Google Shape;1355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856" y="1214696"/>
            <a:ext cx="5645680" cy="5391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79270" y="3058209"/>
            <a:ext cx="26860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Analog island in a sea of synthesized digital logic.</a:t>
            </a:r>
          </a:p>
          <a:p>
            <a:endParaRPr lang="en-US" dirty="0"/>
          </a:p>
          <a:p>
            <a:r>
              <a:rPr lang="en-US" dirty="0"/>
              <a:t>More of a “commercial” design methodology than previous HEP chips.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155" y="1552575"/>
            <a:ext cx="26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RD53A – test chip prior to </a:t>
            </a:r>
            <a:r>
              <a:rPr lang="en-US" dirty="0" err="1"/>
              <a:t>ITk</a:t>
            </a:r>
            <a:r>
              <a:rPr lang="en-US" dirty="0"/>
              <a:t> chip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231" y="3034763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ITk</a:t>
            </a:r>
            <a:r>
              <a:rPr lang="en-US" dirty="0"/>
              <a:t> will have 13 m</a:t>
            </a:r>
            <a:r>
              <a:rPr lang="en-US" baseline="30000" dirty="0"/>
              <a:t>2</a:t>
            </a:r>
            <a:r>
              <a:rPr lang="en-US" dirty="0"/>
              <a:t> active area or 1.4 Billion pixels!</a:t>
            </a:r>
          </a:p>
        </p:txBody>
      </p:sp>
    </p:spTree>
    <p:extLst>
      <p:ext uri="{BB962C8B-B14F-4D97-AF65-F5344CB8AC3E}">
        <p14:creationId xmlns:p14="http://schemas.microsoft.com/office/powerpoint/2010/main" val="2942283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1B6D0-3C68-BAEE-75BD-9B722A9F8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7C044A-7E0E-3A9C-CC64-287F48B9D182}"/>
              </a:ext>
            </a:extLst>
          </p:cNvPr>
          <p:cNvSpPr/>
          <p:nvPr/>
        </p:nvSpPr>
        <p:spPr>
          <a:xfrm>
            <a:off x="8781314" y="3531"/>
            <a:ext cx="31439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PT Serif"/>
              </a:rPr>
              <a:t>On 8 October 2013 the </a:t>
            </a:r>
            <a:r>
              <a:rPr lang="en-US" b="0" i="0" u="none" strike="noStrike" dirty="0">
                <a:solidFill>
                  <a:srgbClr val="915EC9"/>
                </a:solidFill>
                <a:effectLst/>
                <a:latin typeface="PT Serif"/>
                <a:hlinkClick r:id="rId3"/>
              </a:rPr>
              <a:t>Nobel prize in physics</a:t>
            </a:r>
            <a:r>
              <a:rPr lang="en-US" b="0" i="0" dirty="0">
                <a:solidFill>
                  <a:srgbClr val="333333"/>
                </a:solidFill>
                <a:effectLst/>
                <a:latin typeface="PT Serif"/>
              </a:rPr>
              <a:t> was awarded jointly to François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T Serif"/>
              </a:rPr>
              <a:t>Englert</a:t>
            </a:r>
            <a:r>
              <a:rPr lang="en-US" b="0" i="0" dirty="0">
                <a:solidFill>
                  <a:srgbClr val="333333"/>
                </a:solidFill>
                <a:effectLst/>
                <a:latin typeface="PT Serif"/>
              </a:rPr>
              <a:t> and Peter Higgs "for the theoretical discovery of a mechanism that contributes to our understanding of the origin of mass of subatomic particles, </a:t>
            </a:r>
            <a:r>
              <a:rPr lang="en-US" b="1" i="0" dirty="0">
                <a:solidFill>
                  <a:srgbClr val="333333"/>
                </a:solidFill>
                <a:effectLst/>
                <a:latin typeface="PT Serif"/>
              </a:rPr>
              <a:t>and which recently was confirmed … </a:t>
            </a:r>
          </a:p>
          <a:p>
            <a:r>
              <a:rPr lang="en-US" b="1" i="0" dirty="0">
                <a:solidFill>
                  <a:srgbClr val="333333"/>
                </a:solidFill>
                <a:effectLst/>
                <a:latin typeface="PT Serif"/>
              </a:rPr>
              <a:t>by the ATLAS and CMS experiments at CERN's Large Hadron Collider."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4A7D5-8CC7-1CCC-E7A7-98160AF53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1315" cy="5803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EFC9D8-96EF-E25D-79FA-4450D6AFB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022" y="3775995"/>
            <a:ext cx="3075827" cy="2020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930E8-E6AE-384C-1611-5E8625505995}"/>
              </a:ext>
            </a:extLst>
          </p:cNvPr>
          <p:cNvSpPr txBox="1"/>
          <p:nvPr/>
        </p:nvSpPr>
        <p:spPr>
          <a:xfrm>
            <a:off x="1019504" y="6161445"/>
            <a:ext cx="95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Event showing the creation of a Higgs Boson, 10/19/2017 @ 11:30 PM, Geneva time</a:t>
            </a:r>
          </a:p>
        </p:txBody>
      </p:sp>
    </p:spTree>
    <p:extLst>
      <p:ext uri="{BB962C8B-B14F-4D97-AF65-F5344CB8AC3E}">
        <p14:creationId xmlns:p14="http://schemas.microsoft.com/office/powerpoint/2010/main" val="1721782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B99722-4108-46D8-B91C-477A6EC31CE0}"/>
              </a:ext>
            </a:extLst>
          </p:cNvPr>
          <p:cNvSpPr txBox="1">
            <a:spLocks/>
          </p:cNvSpPr>
          <p:nvPr/>
        </p:nvSpPr>
        <p:spPr>
          <a:xfrm>
            <a:off x="673326" y="333588"/>
            <a:ext cx="10845348" cy="7069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cap="none" baseline="0">
                <a:solidFill>
                  <a:srgbClr val="313C5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Fun Fact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0848E6-59A3-499D-80FD-69E9576FD947}"/>
              </a:ext>
            </a:extLst>
          </p:cNvPr>
          <p:cNvGrpSpPr/>
          <p:nvPr/>
        </p:nvGrpSpPr>
        <p:grpSpPr>
          <a:xfrm>
            <a:off x="0" y="1784425"/>
            <a:ext cx="12191999" cy="2318629"/>
            <a:chOff x="0" y="1305453"/>
            <a:chExt cx="12191999" cy="23186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FDA26F-0D46-4C42-98EC-72C07BE54354}"/>
                </a:ext>
              </a:extLst>
            </p:cNvPr>
            <p:cNvSpPr/>
            <p:nvPr/>
          </p:nvSpPr>
          <p:spPr>
            <a:xfrm>
              <a:off x="0" y="1305453"/>
              <a:ext cx="12191999" cy="2318629"/>
            </a:xfrm>
            <a:prstGeom prst="rect">
              <a:avLst/>
            </a:prstGeom>
            <a:gradFill flip="none" rotWithShape="1">
              <a:gsLst>
                <a:gs pos="88000">
                  <a:srgbClr val="DBDBDB">
                    <a:lumMod val="0"/>
                    <a:lumOff val="100000"/>
                  </a:srgbClr>
                </a:gs>
                <a:gs pos="12000">
                  <a:srgbClr val="D5D5D5">
                    <a:lumMod val="0"/>
                    <a:lumOff val="100000"/>
                  </a:srgbClr>
                </a:gs>
                <a:gs pos="47000">
                  <a:schemeClr val="tx2">
                    <a:lumMod val="30000"/>
                    <a:lumOff val="70000"/>
                  </a:schemeClr>
                </a:gs>
                <a:gs pos="0">
                  <a:schemeClr val="bg1">
                    <a:lumMod val="83000"/>
                    <a:alpha val="28000"/>
                  </a:schemeClr>
                </a:gs>
                <a:gs pos="99000">
                  <a:schemeClr val="bg1">
                    <a:lumMod val="88000"/>
                    <a:alpha val="28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1425B1B-E8CE-4105-B122-A92A90910A68}"/>
                </a:ext>
              </a:extLst>
            </p:cNvPr>
            <p:cNvGrpSpPr/>
            <p:nvPr/>
          </p:nvGrpSpPr>
          <p:grpSpPr>
            <a:xfrm>
              <a:off x="1727740" y="1413207"/>
              <a:ext cx="8736520" cy="2103120"/>
              <a:chOff x="1909481" y="1413207"/>
              <a:chExt cx="8736520" cy="210312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C1DA1FD-77D3-411A-A274-D05BF46A5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09481" y="1413207"/>
                <a:ext cx="2108698" cy="210312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A2B08DF-67BE-4E2A-BD99-D07DD2738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1343" y="1417578"/>
                <a:ext cx="2084832" cy="209874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0F6156C-26A8-4A3F-943C-7D84FCF3A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9339" y="1413207"/>
                <a:ext cx="2097578" cy="210312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18D9E95-E793-477E-B41C-E455C4E60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40081" y="1413207"/>
                <a:ext cx="2105920" cy="2103120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B17EE63-B3D1-48AE-A24F-0BE6F4E6A6B6}"/>
              </a:ext>
            </a:extLst>
          </p:cNvPr>
          <p:cNvSpPr txBox="1"/>
          <p:nvPr/>
        </p:nvSpPr>
        <p:spPr>
          <a:xfrm>
            <a:off x="566057" y="1160297"/>
            <a:ext cx="11059886" cy="60435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Lato Light" panose="020F0302020204030203" pitchFamily="34" charset="77"/>
              </a:rPr>
              <a:t>At</a:t>
            </a:r>
            <a:r>
              <a:rPr lang="en-US" sz="2400" b="1" dirty="0">
                <a:solidFill>
                  <a:schemeClr val="accent1"/>
                </a:solidFill>
                <a:latin typeface="Lato Black" panose="020F0502020204030203" pitchFamily="34" charset="77"/>
              </a:rPr>
              <a:t> LBNL</a:t>
            </a:r>
            <a:r>
              <a:rPr lang="en-US" sz="2400" dirty="0">
                <a:solidFill>
                  <a:schemeClr val="accent1"/>
                </a:solidFill>
                <a:latin typeface="Lato Light" panose="020F0302020204030203" pitchFamily="34" charset="77"/>
              </a:rPr>
              <a:t> you can </a:t>
            </a:r>
            <a:r>
              <a:rPr lang="en-US" sz="2400" b="1" dirty="0">
                <a:solidFill>
                  <a:schemeClr val="accent1"/>
                </a:solidFill>
                <a:latin typeface="Lato Black" panose="020F0502020204030203" pitchFamily="34" charset="77"/>
              </a:rPr>
              <a:t>write your address in elements!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79D30-B069-49C0-ADE0-26F9A03AE9DB}"/>
              </a:ext>
            </a:extLst>
          </p:cNvPr>
          <p:cNvSpPr txBox="1"/>
          <p:nvPr/>
        </p:nvSpPr>
        <p:spPr>
          <a:xfrm>
            <a:off x="458788" y="4098943"/>
            <a:ext cx="11059886" cy="60435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Lato Black" panose="020F0502020204030203" pitchFamily="34" charset="77"/>
              </a:rPr>
              <a:t>All discovered by LBNL </a:t>
            </a:r>
            <a:r>
              <a:rPr lang="en-US" sz="2400" dirty="0">
                <a:solidFill>
                  <a:schemeClr val="accent1"/>
                </a:solidFill>
                <a:latin typeface="Lato Light" panose="020F0302020204030203" pitchFamily="34" charset="77"/>
              </a:rPr>
              <a:t>along with 12 other elements!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5D6ECA-90BA-4F0E-B17C-0F1D3A667D6E}"/>
              </a:ext>
            </a:extLst>
          </p:cNvPr>
          <p:cNvGrpSpPr/>
          <p:nvPr/>
        </p:nvGrpSpPr>
        <p:grpSpPr>
          <a:xfrm>
            <a:off x="566057" y="4538408"/>
            <a:ext cx="1451002" cy="1451002"/>
            <a:chOff x="918796" y="4812686"/>
            <a:chExt cx="861089" cy="861089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A4EBBC8A-042F-412E-B6D6-6DBE5E018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796" y="4812686"/>
              <a:ext cx="861089" cy="861089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rgbClr val="171118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5EDB90-40F3-426E-B733-C1FB02DF2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2526" y="4865317"/>
              <a:ext cx="777240" cy="757507"/>
            </a:xfrm>
            <a:prstGeom prst="rect">
              <a:avLst/>
            </a:prstGeom>
            <a:effectLst>
              <a:softEdge rad="31750"/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5DA2D3-3FE0-4A25-B2D6-8363266D098E}"/>
              </a:ext>
            </a:extLst>
          </p:cNvPr>
          <p:cNvGrpSpPr/>
          <p:nvPr/>
        </p:nvGrpSpPr>
        <p:grpSpPr>
          <a:xfrm>
            <a:off x="9976382" y="5077841"/>
            <a:ext cx="1333821" cy="1333821"/>
            <a:chOff x="918795" y="5783160"/>
            <a:chExt cx="861089" cy="861089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1987C39-B91B-49F5-8BD2-B693450AA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795" y="5783160"/>
              <a:ext cx="861089" cy="861089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rgbClr val="E8BF28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BD95429-4FFB-4DF6-A6DA-F109D3EE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0719" y="5825084"/>
              <a:ext cx="777240" cy="77724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5795D32-9F56-4959-AE05-2E59B5446B5F}"/>
              </a:ext>
            </a:extLst>
          </p:cNvPr>
          <p:cNvSpPr txBox="1"/>
          <p:nvPr/>
        </p:nvSpPr>
        <p:spPr>
          <a:xfrm>
            <a:off x="2017059" y="5256686"/>
            <a:ext cx="7251193" cy="60435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Lato Black" panose="020F0502020204030203" pitchFamily="34" charset="77"/>
              </a:rPr>
              <a:t>Plutonium </a:t>
            </a:r>
            <a:r>
              <a:rPr lang="en-US" sz="2400" dirty="0">
                <a:solidFill>
                  <a:schemeClr val="accent1"/>
                </a:solidFill>
                <a:latin typeface="Lato Light" panose="020F0302020204030203" pitchFamily="34" charset="77"/>
              </a:rPr>
              <a:t>discovered in 1940 at LBNL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E9FF9A-DD72-417B-836B-F49A1568F1E9}"/>
              </a:ext>
            </a:extLst>
          </p:cNvPr>
          <p:cNvSpPr txBox="1"/>
          <p:nvPr/>
        </p:nvSpPr>
        <p:spPr>
          <a:xfrm>
            <a:off x="3015846" y="5885262"/>
            <a:ext cx="7251193" cy="60435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Lato Black" panose="020F0502020204030203" pitchFamily="34" charset="77"/>
              </a:rPr>
              <a:t>Radiation hazard trefoil </a:t>
            </a:r>
            <a:r>
              <a:rPr lang="en-US" sz="2400" dirty="0">
                <a:solidFill>
                  <a:schemeClr val="accent1"/>
                </a:solidFill>
                <a:latin typeface="Lato Light" panose="020F0302020204030203" pitchFamily="34" charset="77"/>
              </a:rPr>
              <a:t>invented in 1946 at LBNL</a:t>
            </a:r>
          </a:p>
        </p:txBody>
      </p:sp>
    </p:spTree>
    <p:extLst>
      <p:ext uri="{BB962C8B-B14F-4D97-AF65-F5344CB8AC3E}">
        <p14:creationId xmlns:p14="http://schemas.microsoft.com/office/powerpoint/2010/main" val="313904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Silicon Tracker Summary</a:t>
            </a:r>
            <a:endParaRPr dirty="0"/>
          </a:p>
        </p:txBody>
      </p:sp>
      <p:sp>
        <p:nvSpPr>
          <p:cNvPr id="1354" name="Google Shape;1354;p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ASIC Design for Physics Research</a:t>
            </a:r>
            <a:endParaRPr dirty="0"/>
          </a:p>
        </p:txBody>
      </p:sp>
      <p:sp>
        <p:nvSpPr>
          <p:cNvPr id="1355" name="Google Shape;1355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081224"/>
              </p:ext>
            </p:extLst>
          </p:nvPr>
        </p:nvGraphicFramePr>
        <p:xfrm>
          <a:off x="441149" y="1545589"/>
          <a:ext cx="10641859" cy="4529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139">
                  <a:extLst>
                    <a:ext uri="{9D8B030D-6E8A-4147-A177-3AD203B41FA5}">
                      <a16:colId xmlns:a16="http://schemas.microsoft.com/office/drawing/2014/main" val="3433224732"/>
                    </a:ext>
                  </a:extLst>
                </a:gridCol>
                <a:gridCol w="1296681">
                  <a:extLst>
                    <a:ext uri="{9D8B030D-6E8A-4147-A177-3AD203B41FA5}">
                      <a16:colId xmlns:a16="http://schemas.microsoft.com/office/drawing/2014/main" val="2495772368"/>
                    </a:ext>
                  </a:extLst>
                </a:gridCol>
                <a:gridCol w="1068473">
                  <a:extLst>
                    <a:ext uri="{9D8B030D-6E8A-4147-A177-3AD203B41FA5}">
                      <a16:colId xmlns:a16="http://schemas.microsoft.com/office/drawing/2014/main" val="675021574"/>
                    </a:ext>
                  </a:extLst>
                </a:gridCol>
                <a:gridCol w="1364776">
                  <a:extLst>
                    <a:ext uri="{9D8B030D-6E8A-4147-A177-3AD203B41FA5}">
                      <a16:colId xmlns:a16="http://schemas.microsoft.com/office/drawing/2014/main" val="3802753282"/>
                    </a:ext>
                  </a:extLst>
                </a:gridCol>
                <a:gridCol w="1050878">
                  <a:extLst>
                    <a:ext uri="{9D8B030D-6E8A-4147-A177-3AD203B41FA5}">
                      <a16:colId xmlns:a16="http://schemas.microsoft.com/office/drawing/2014/main" val="1474255415"/>
                    </a:ext>
                  </a:extLst>
                </a:gridCol>
                <a:gridCol w="1130434">
                  <a:extLst>
                    <a:ext uri="{9D8B030D-6E8A-4147-A177-3AD203B41FA5}">
                      <a16:colId xmlns:a16="http://schemas.microsoft.com/office/drawing/2014/main" val="3638255708"/>
                    </a:ext>
                  </a:extLst>
                </a:gridCol>
                <a:gridCol w="1174826">
                  <a:extLst>
                    <a:ext uri="{9D8B030D-6E8A-4147-A177-3AD203B41FA5}">
                      <a16:colId xmlns:a16="http://schemas.microsoft.com/office/drawing/2014/main" val="2401076595"/>
                    </a:ext>
                  </a:extLst>
                </a:gridCol>
                <a:gridCol w="1174826">
                  <a:extLst>
                    <a:ext uri="{9D8B030D-6E8A-4147-A177-3AD203B41FA5}">
                      <a16:colId xmlns:a16="http://schemas.microsoft.com/office/drawing/2014/main" val="3978261998"/>
                    </a:ext>
                  </a:extLst>
                </a:gridCol>
                <a:gridCol w="1174826">
                  <a:extLst>
                    <a:ext uri="{9D8B030D-6E8A-4147-A177-3AD203B41FA5}">
                      <a16:colId xmlns:a16="http://schemas.microsoft.com/office/drawing/2014/main" val="1863854003"/>
                    </a:ext>
                  </a:extLst>
                </a:gridCol>
              </a:tblGrid>
              <a:tr h="60909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Microplex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SVX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D-OMEGA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LHC1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FE-I3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RD53A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ITkPixv1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65413"/>
                  </a:ext>
                </a:extLst>
              </a:tr>
              <a:tr h="392341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471402"/>
                  </a:ext>
                </a:extLst>
              </a:tr>
              <a:tr h="392341">
                <a:tc>
                  <a:txBody>
                    <a:bodyPr/>
                    <a:lstStyle/>
                    <a:p>
                      <a:r>
                        <a:rPr lang="en-US" dirty="0"/>
                        <a:t>Node [µm]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81135"/>
                  </a:ext>
                </a:extLst>
              </a:tr>
              <a:tr h="609090">
                <a:tc>
                  <a:txBody>
                    <a:bodyPr/>
                    <a:lstStyle/>
                    <a:p>
                      <a:r>
                        <a:rPr lang="en-US" dirty="0"/>
                        <a:t>Chip Size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4.4 x 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6.3x6.3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8.3x6.6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6.6x3.5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10.8x7.6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10.2x19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20x10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20x20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439045"/>
                  </a:ext>
                </a:extLst>
              </a:tr>
              <a:tr h="609090">
                <a:tc>
                  <a:txBody>
                    <a:bodyPr/>
                    <a:lstStyle/>
                    <a:p>
                      <a:r>
                        <a:rPr lang="en-US" dirty="0"/>
                        <a:t>Pixel Size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[µm]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47.5 (pitch)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(pitch)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70x500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50x500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50x400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50x250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50x50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50x50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042285"/>
                  </a:ext>
                </a:extLst>
              </a:tr>
              <a:tr h="609090">
                <a:tc>
                  <a:txBody>
                    <a:bodyPr/>
                    <a:lstStyle/>
                    <a:p>
                      <a:r>
                        <a:rPr lang="en-US" dirty="0"/>
                        <a:t>Number of Pixels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 (strips)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  <a:r>
                        <a:rPr lang="en-US" baseline="0" dirty="0"/>
                        <a:t> (strips)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26.9k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79.2k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158.4k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760383"/>
                  </a:ext>
                </a:extLst>
              </a:tr>
              <a:tr h="967417">
                <a:tc>
                  <a:txBody>
                    <a:bodyPr/>
                    <a:lstStyle/>
                    <a:p>
                      <a:r>
                        <a:rPr lang="en-US" dirty="0"/>
                        <a:t>Transistor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770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1101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ASIC for Physics Example: The DUNE Experiment</a:t>
            </a:r>
            <a:endParaRPr dirty="0"/>
          </a:p>
        </p:txBody>
      </p:sp>
      <p:sp>
        <p:nvSpPr>
          <p:cNvPr id="1354" name="Google Shape;1354;p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ASIC Design for Physics Research</a:t>
            </a:r>
            <a:endParaRPr dirty="0"/>
          </a:p>
        </p:txBody>
      </p:sp>
      <p:sp>
        <p:nvSpPr>
          <p:cNvPr id="1355" name="Google Shape;1355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1356" name="Google Shape;135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0234" y="3494141"/>
            <a:ext cx="7609840" cy="298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3"/>
          <p:cNvSpPr txBox="1"/>
          <p:nvPr/>
        </p:nvSpPr>
        <p:spPr>
          <a:xfrm>
            <a:off x="0" y="1038396"/>
            <a:ext cx="4560339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The Deep Underground Neutrino Experiment (DUNE) is an international science collaboration focused on neutrinos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rgbClr val="004C9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Key Purpose: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Enable the search for CP Violation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  Help us understand the matter/antimatter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  imbalance of the universe.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1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LBNL is leading the development of the Near Detector (ND) and has an important role in the cold electronics for both the ND and Far Detector (FD).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Neutrinos have a mean-free-path of 60 light years in water so extremely intense beam and dense detector material (Liquid Argon) needed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8" name="Google Shape;135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0234" y="954500"/>
            <a:ext cx="7609840" cy="2563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3"/>
          <p:cNvSpPr txBox="1"/>
          <p:nvPr/>
        </p:nvSpPr>
        <p:spPr>
          <a:xfrm>
            <a:off x="8299235" y="6489206"/>
            <a:ext cx="199285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Illustration courtesy LBNF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7135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4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What is the ND key technical challenge?</a:t>
            </a:r>
            <a:endParaRPr dirty="0"/>
          </a:p>
        </p:txBody>
      </p:sp>
      <p:sp>
        <p:nvSpPr>
          <p:cNvPr id="1365" name="Google Shape;1365;p4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1366" name="Google Shape;1366;p4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ASIC Design for Physics Research</a:t>
            </a:r>
            <a:endParaRPr dirty="0"/>
          </a:p>
        </p:txBody>
      </p:sp>
      <p:pic>
        <p:nvPicPr>
          <p:cNvPr id="1367" name="Google Shape;136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644" y="2043331"/>
            <a:ext cx="5502007" cy="3715218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Google Shape;1368;p4"/>
          <p:cNvSpPr txBox="1"/>
          <p:nvPr/>
        </p:nvSpPr>
        <p:spPr>
          <a:xfrm>
            <a:off x="228600" y="1099451"/>
            <a:ext cx="118715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DUNE ND will experience ~10M neutrino events per year. Below is a simulation of neutrino pileup in the ND from a single beam pulse (each color indicates a separate neutrino interaction) not including neutrino background.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9" name="Google Shape;13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3172" y="1745782"/>
            <a:ext cx="4438289" cy="4284488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4"/>
          <p:cNvSpPr txBox="1"/>
          <p:nvPr/>
        </p:nvSpPr>
        <p:spPr>
          <a:xfrm>
            <a:off x="2918993" y="6094098"/>
            <a:ext cx="56861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Approximately 50 neutrino interactions per beam spill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836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What is the ND key technical challenge?</a:t>
            </a:r>
            <a:endParaRPr dirty="0"/>
          </a:p>
        </p:txBody>
      </p:sp>
      <p:sp>
        <p:nvSpPr>
          <p:cNvPr id="1376" name="Google Shape;1376;p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1377" name="Google Shape;1377;p5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ASIC Design for Physics Research</a:t>
            </a:r>
            <a:endParaRPr dirty="0"/>
          </a:p>
        </p:txBody>
      </p:sp>
      <p:sp>
        <p:nvSpPr>
          <p:cNvPr id="1378" name="Google Shape;1378;p5"/>
          <p:cNvSpPr txBox="1"/>
          <p:nvPr/>
        </p:nvSpPr>
        <p:spPr>
          <a:xfrm>
            <a:off x="228600" y="1023251"/>
            <a:ext cx="11823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much larger Far Detector (FD) uses a conventional wire-based liquid Argon (LAr) Time Projection Chamber. Electrons generated by neutrino collisions are drifted in an electric field to wire planes in the cold volume.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9" name="Google Shape;137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139" y="1686993"/>
            <a:ext cx="8595361" cy="3568534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5"/>
          <p:cNvSpPr txBox="1"/>
          <p:nvPr/>
        </p:nvSpPr>
        <p:spPr>
          <a:xfrm>
            <a:off x="361950" y="5514238"/>
            <a:ext cx="114681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Ambiguity could be a showstopper!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Solution: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3D readout with a pixelated detector immersed in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the DUNE Near Detector.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5"/>
          <p:cNvSpPr/>
          <p:nvPr/>
        </p:nvSpPr>
        <p:spPr>
          <a:xfrm>
            <a:off x="8977057" y="2967335"/>
            <a:ext cx="26488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GeV electron neutrino charge-current interaction in LAr.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280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6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LArPix – Liquid Argon Pixel ASIC</a:t>
            </a:r>
            <a:endParaRPr/>
          </a:p>
        </p:txBody>
      </p:sp>
      <p:sp>
        <p:nvSpPr>
          <p:cNvPr id="1387" name="Google Shape;1387;p6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1388" name="Google Shape;1388;p6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ASIC Design for Physics Research</a:t>
            </a:r>
            <a:endParaRPr dirty="0"/>
          </a:p>
        </p:txBody>
      </p:sp>
      <p:pic>
        <p:nvPicPr>
          <p:cNvPr id="1389" name="Google Shape;138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6354" y="1547670"/>
            <a:ext cx="7372062" cy="453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p6"/>
          <p:cNvSpPr txBox="1"/>
          <p:nvPr/>
        </p:nvSpPr>
        <p:spPr>
          <a:xfrm>
            <a:off x="302386" y="1032543"/>
            <a:ext cx="113048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89AC"/>
                </a:solidFill>
                <a:latin typeface="Arial"/>
                <a:ea typeface="Arial"/>
                <a:cs typeface="Arial"/>
                <a:sym typeface="Arial"/>
              </a:rPr>
              <a:t>Approach: Integrating Amplifier with Self-triggered Digitization and Readout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6"/>
          <p:cNvSpPr txBox="1"/>
          <p:nvPr/>
        </p:nvSpPr>
        <p:spPr>
          <a:xfrm>
            <a:off x="3602510" y="1610695"/>
            <a:ext cx="15495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Front-end amplifier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6"/>
          <p:cNvSpPr txBox="1"/>
          <p:nvPr/>
        </p:nvSpPr>
        <p:spPr>
          <a:xfrm>
            <a:off x="4147553" y="5369654"/>
            <a:ext cx="318679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Self-triggering Discriminator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6"/>
          <p:cNvSpPr txBox="1"/>
          <p:nvPr/>
        </p:nvSpPr>
        <p:spPr>
          <a:xfrm>
            <a:off x="6405502" y="2363299"/>
            <a:ext cx="257076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Standard SAR Digitizer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6"/>
          <p:cNvSpPr txBox="1"/>
          <p:nvPr/>
        </p:nvSpPr>
        <p:spPr>
          <a:xfrm>
            <a:off x="10898726" y="1458341"/>
            <a:ext cx="11381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Digital Control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5" name="Google Shape;1395;p6"/>
          <p:cNvCxnSpPr/>
          <p:nvPr/>
        </p:nvCxnSpPr>
        <p:spPr>
          <a:xfrm rot="10800000">
            <a:off x="4158334" y="2381122"/>
            <a:ext cx="495632" cy="867841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1396" name="Google Shape;1396;p6"/>
          <p:cNvCxnSpPr/>
          <p:nvPr/>
        </p:nvCxnSpPr>
        <p:spPr>
          <a:xfrm rot="10800000">
            <a:off x="7700523" y="2757627"/>
            <a:ext cx="520596" cy="623479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1397" name="Google Shape;1397;p6"/>
          <p:cNvCxnSpPr/>
          <p:nvPr/>
        </p:nvCxnSpPr>
        <p:spPr>
          <a:xfrm flipH="1">
            <a:off x="6266438" y="4475131"/>
            <a:ext cx="949987" cy="894523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1398" name="Google Shape;1398;p6"/>
          <p:cNvCxnSpPr/>
          <p:nvPr/>
        </p:nvCxnSpPr>
        <p:spPr>
          <a:xfrm rot="10800000" flipH="1">
            <a:off x="10886798" y="2061522"/>
            <a:ext cx="720426" cy="76750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1399" name="Google Shape;1399;p6"/>
          <p:cNvSpPr txBox="1"/>
          <p:nvPr/>
        </p:nvSpPr>
        <p:spPr>
          <a:xfrm>
            <a:off x="1941232" y="6095687"/>
            <a:ext cx="81244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Achieve low power: avoid digitization and readout of mostly quiescent data.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6"/>
          <p:cNvSpPr/>
          <p:nvPr/>
        </p:nvSpPr>
        <p:spPr>
          <a:xfrm>
            <a:off x="182702" y="1658107"/>
            <a:ext cx="4522680" cy="484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0" bIns="45000" anchor="t" anchorCtr="0">
            <a:noAutofit/>
          </a:bodyPr>
          <a:lstStyle/>
          <a:p>
            <a:pPr marL="255960" marR="0" lvl="0" indent="-255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 channels per ASIC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Charge Sensitive Amplifier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(self trigger)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ADC (per channel)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Control logic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control logic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2k FIFO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chip references and bias currents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decoupling capacitors needed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Immersed in Liquid Argon (-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184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° C)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970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8BEC2-FA0C-4B5F-863A-9D0264D4D3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C4A93-3C35-4CFB-B97E-300769A635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" name="Picture 9" descr="Screen Shot 2018-05-14 at 4.44.41 PM.png">
            <a:extLst>
              <a:ext uri="{FF2B5EF4-FFF2-40B4-BE49-F238E27FC236}">
                <a16:creationId xmlns:a16="http://schemas.microsoft.com/office/drawing/2014/main" id="{489C305D-3155-4CB7-8A22-3DB113FCD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10" y="3486891"/>
            <a:ext cx="3256891" cy="2710505"/>
          </a:xfrm>
          <a:prstGeom prst="rect">
            <a:avLst/>
          </a:prstGeom>
        </p:spPr>
      </p:pic>
      <p:pic>
        <p:nvPicPr>
          <p:cNvPr id="13" name="Picture 12" descr="short_track_128ch.png">
            <a:extLst>
              <a:ext uri="{FF2B5EF4-FFF2-40B4-BE49-F238E27FC236}">
                <a16:creationId xmlns:a16="http://schemas.microsoft.com/office/drawing/2014/main" id="{595F7136-64B2-48F5-AA79-BE26CF186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8" t="-15605" r="-2002" b="24971"/>
          <a:stretch/>
        </p:blipFill>
        <p:spPr>
          <a:xfrm>
            <a:off x="1055077" y="3181048"/>
            <a:ext cx="2729132" cy="3022803"/>
          </a:xfrm>
          <a:prstGeom prst="rect">
            <a:avLst/>
          </a:prstGeom>
        </p:spPr>
      </p:pic>
      <p:pic>
        <p:nvPicPr>
          <p:cNvPr id="14" name="Picture 13" descr="long_track_832ch.png">
            <a:extLst>
              <a:ext uri="{FF2B5EF4-FFF2-40B4-BE49-F238E27FC236}">
                <a16:creationId xmlns:a16="http://schemas.microsoft.com/office/drawing/2014/main" id="{9A0B4BF7-8D05-4E24-9338-657AC9741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08" y="1844217"/>
            <a:ext cx="3695503" cy="39052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12F75F-1FDD-43BC-A72A-B722380253B8}"/>
              </a:ext>
            </a:extLst>
          </p:cNvPr>
          <p:cNvSpPr txBox="1"/>
          <p:nvPr/>
        </p:nvSpPr>
        <p:spPr>
          <a:xfrm>
            <a:off x="7714932" y="440310"/>
            <a:ext cx="2813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May 2018:</a:t>
            </a:r>
          </a:p>
          <a:p>
            <a:r>
              <a:rPr lang="en-US" dirty="0"/>
              <a:t>832-pixel system @ LBNL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2B7D63-4EC4-416A-9CB9-B824D2090B9B}"/>
              </a:ext>
            </a:extLst>
          </p:cNvPr>
          <p:cNvSpPr txBox="1"/>
          <p:nvPr/>
        </p:nvSpPr>
        <p:spPr>
          <a:xfrm>
            <a:off x="4273442" y="423148"/>
            <a:ext cx="27740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Apr 2018:</a:t>
            </a:r>
          </a:p>
          <a:p>
            <a:r>
              <a:rPr lang="en-US" dirty="0"/>
              <a:t>512-pixel system @ Bern</a:t>
            </a:r>
          </a:p>
          <a:p>
            <a:r>
              <a:rPr lang="en-US" dirty="0"/>
              <a:t>60 cm drift, 1 kV/cm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B8C66-4017-4A0E-A318-4C4B5067E92B}"/>
              </a:ext>
            </a:extLst>
          </p:cNvPr>
          <p:cNvSpPr txBox="1"/>
          <p:nvPr/>
        </p:nvSpPr>
        <p:spPr>
          <a:xfrm>
            <a:off x="1066768" y="440540"/>
            <a:ext cx="28135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Feb 2018:</a:t>
            </a:r>
          </a:p>
          <a:p>
            <a:r>
              <a:rPr lang="en-US" dirty="0"/>
              <a:t>128-pixel system @ LBNL</a:t>
            </a:r>
          </a:p>
          <a:p>
            <a:r>
              <a:rPr lang="en-US" dirty="0"/>
              <a:t>10 cm drift, 200 V/cm</a:t>
            </a:r>
          </a:p>
        </p:txBody>
      </p:sp>
      <p:pic>
        <p:nvPicPr>
          <p:cNvPr id="18" name="Picture 17" descr="DSC_3249.jpg">
            <a:extLst>
              <a:ext uri="{FF2B5EF4-FFF2-40B4-BE49-F238E27FC236}">
                <a16:creationId xmlns:a16="http://schemas.microsoft.com/office/drawing/2014/main" id="{6683AC58-3437-4FF5-8CC4-21985F633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443" y="1530896"/>
            <a:ext cx="3201626" cy="2401567"/>
          </a:xfrm>
          <a:prstGeom prst="rect">
            <a:avLst/>
          </a:prstGeom>
        </p:spPr>
      </p:pic>
      <p:pic>
        <p:nvPicPr>
          <p:cNvPr id="19" name="Picture 18" descr="Screen Shot 2018-03-21 at 11.42.50 AM.png">
            <a:extLst>
              <a:ext uri="{FF2B5EF4-FFF2-40B4-BE49-F238E27FC236}">
                <a16:creationId xmlns:a16="http://schemas.microsoft.com/office/drawing/2014/main" id="{712A64D3-5C90-426F-9EF8-475D0BABC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5" y="1518897"/>
            <a:ext cx="2606331" cy="21515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50523B9-339A-4EA9-94C0-6310257FFE8C}"/>
              </a:ext>
            </a:extLst>
          </p:cNvPr>
          <p:cNvSpPr txBox="1"/>
          <p:nvPr/>
        </p:nvSpPr>
        <p:spPr>
          <a:xfrm>
            <a:off x="1486238" y="0"/>
            <a:ext cx="8925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Demonstration of cosmic ray detection at increasing scales</a:t>
            </a:r>
          </a:p>
        </p:txBody>
      </p:sp>
      <p:pic>
        <p:nvPicPr>
          <p:cNvPr id="21" name="Picture 20" descr="Screen Shot 2018-04-17 at 10.50.40 PM.png">
            <a:extLst>
              <a:ext uri="{FF2B5EF4-FFF2-40B4-BE49-F238E27FC236}">
                <a16:creationId xmlns:a16="http://schemas.microsoft.com/office/drawing/2014/main" id="{B6F99606-168A-4F48-BD29-569883B5C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51" y="3915301"/>
            <a:ext cx="1543888" cy="6894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1CA697-3727-468F-9F21-9B49574C2B29}"/>
              </a:ext>
            </a:extLst>
          </p:cNvPr>
          <p:cNvSpPr txBox="1"/>
          <p:nvPr/>
        </p:nvSpPr>
        <p:spPr>
          <a:xfrm>
            <a:off x="8109554" y="5833323"/>
            <a:ext cx="319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JINST 13 (2018) P10007</a:t>
            </a:r>
          </a:p>
        </p:txBody>
      </p:sp>
    </p:spTree>
    <p:extLst>
      <p:ext uri="{BB962C8B-B14F-4D97-AF65-F5344CB8AC3E}">
        <p14:creationId xmlns:p14="http://schemas.microsoft.com/office/powerpoint/2010/main" val="1959951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AA39-E969-40B5-9971-F674BC1A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Design Iteration </a:t>
            </a:r>
            <a:r>
              <a:rPr lang="en-US" dirty="0">
                <a:sym typeface="Wingdings" panose="05000000000000000000" pitchFamily="2" charset="2"/>
              </a:rPr>
              <a:t> Continuous Improvement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B2C1-8558-413C-87FB-FE7DCEE02B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FD86-08B8-4A60-A62C-F6B40CB536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336BDF-3530-4DA4-8D16-62216B25F82D}"/>
              </a:ext>
            </a:extLst>
          </p:cNvPr>
          <p:cNvGrpSpPr/>
          <p:nvPr/>
        </p:nvGrpSpPr>
        <p:grpSpPr>
          <a:xfrm>
            <a:off x="1007771" y="1246146"/>
            <a:ext cx="4073182" cy="4588359"/>
            <a:chOff x="424191" y="1109990"/>
            <a:chExt cx="3952675" cy="4452608"/>
          </a:xfrm>
        </p:grpSpPr>
        <p:pic>
          <p:nvPicPr>
            <p:cNvPr id="8" name="Picture 2" descr="LArPix die photo">
              <a:extLst>
                <a:ext uri="{FF2B5EF4-FFF2-40B4-BE49-F238E27FC236}">
                  <a16:creationId xmlns:a16="http://schemas.microsoft.com/office/drawing/2014/main" id="{54EC9421-C83E-4FA0-A9D1-70CF79817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92" y="1475698"/>
              <a:ext cx="3540810" cy="408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A868125-9834-46BF-B82E-39AD7832B5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59924" y="1219201"/>
              <a:ext cx="97867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953015C-E329-4241-B87E-4CF8EE600EB2}"/>
                </a:ext>
              </a:extLst>
            </p:cNvPr>
            <p:cNvCxnSpPr/>
            <p:nvPr/>
          </p:nvCxnSpPr>
          <p:spPr bwMode="auto">
            <a:xfrm>
              <a:off x="4234191" y="4267199"/>
              <a:ext cx="0" cy="12953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5508105-7343-450F-B3E6-1A74BFBDE1A1}"/>
                </a:ext>
              </a:extLst>
            </p:cNvPr>
            <p:cNvCxnSpPr/>
            <p:nvPr/>
          </p:nvCxnSpPr>
          <p:spPr bwMode="auto">
            <a:xfrm flipV="1">
              <a:off x="4234191" y="1475698"/>
              <a:ext cx="0" cy="149610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D7D0F9E-D4BF-4752-8845-859FEFAC367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4191" y="1228725"/>
              <a:ext cx="1131102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0CE6A4-C784-428C-B789-ABE618845BB1}"/>
                </a:ext>
              </a:extLst>
            </p:cNvPr>
            <p:cNvSpPr txBox="1"/>
            <p:nvPr/>
          </p:nvSpPr>
          <p:spPr>
            <a:xfrm>
              <a:off x="1828803" y="1109990"/>
              <a:ext cx="955436" cy="32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5.28 mm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029F40-AF25-46D0-AA82-FABB08E9340B}"/>
                </a:ext>
              </a:extLst>
            </p:cNvPr>
            <p:cNvSpPr txBox="1"/>
            <p:nvPr/>
          </p:nvSpPr>
          <p:spPr>
            <a:xfrm rot="5400000">
              <a:off x="3734879" y="3356289"/>
              <a:ext cx="955436" cy="32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6.25 mm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92A7E0-F1E9-4E05-96B3-D85902015DB0}"/>
              </a:ext>
            </a:extLst>
          </p:cNvPr>
          <p:cNvCxnSpPr>
            <a:cxnSpLocks/>
          </p:cNvCxnSpPr>
          <p:nvPr/>
        </p:nvCxnSpPr>
        <p:spPr bwMode="auto">
          <a:xfrm flipV="1">
            <a:off x="8786191" y="1520428"/>
            <a:ext cx="1235004" cy="37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0D00DA-A84C-4559-B240-7E565E91E48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96001" y="1524826"/>
            <a:ext cx="1497495" cy="88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142D33E-6717-4CA1-B994-FB4FB1716C1F}"/>
              </a:ext>
            </a:extLst>
          </p:cNvPr>
          <p:cNvSpPr txBox="1"/>
          <p:nvPr/>
        </p:nvSpPr>
        <p:spPr>
          <a:xfrm>
            <a:off x="7771942" y="1342868"/>
            <a:ext cx="943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5.0 mm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A4ED53C-ABDB-4394-BB86-E77EB2711225}"/>
              </a:ext>
            </a:extLst>
          </p:cNvPr>
          <p:cNvCxnSpPr>
            <a:cxnSpLocks/>
          </p:cNvCxnSpPr>
          <p:nvPr/>
        </p:nvCxnSpPr>
        <p:spPr bwMode="auto">
          <a:xfrm>
            <a:off x="10341699" y="4616546"/>
            <a:ext cx="0" cy="11734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E0BEC01-FEA2-43AC-9E05-C31A9E4D3749}"/>
              </a:ext>
            </a:extLst>
          </p:cNvPr>
          <p:cNvCxnSpPr>
            <a:cxnSpLocks/>
          </p:cNvCxnSpPr>
          <p:nvPr/>
        </p:nvCxnSpPr>
        <p:spPr bwMode="auto">
          <a:xfrm flipV="1">
            <a:off x="10341699" y="1896594"/>
            <a:ext cx="0" cy="13501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F5DA51D-7EB9-4030-A077-9FC00A369BEE}"/>
              </a:ext>
            </a:extLst>
          </p:cNvPr>
          <p:cNvSpPr txBox="1"/>
          <p:nvPr/>
        </p:nvSpPr>
        <p:spPr>
          <a:xfrm rot="5400000">
            <a:off x="9865716" y="3870826"/>
            <a:ext cx="919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5.0 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BE24E6-A8E8-478C-BE64-C883FD242EC7}"/>
              </a:ext>
            </a:extLst>
          </p:cNvPr>
          <p:cNvSpPr txBox="1"/>
          <p:nvPr/>
        </p:nvSpPr>
        <p:spPr>
          <a:xfrm>
            <a:off x="2295787" y="5849306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LArPix-v1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4A4C9D-754F-4295-944D-542309558238}"/>
              </a:ext>
            </a:extLst>
          </p:cNvPr>
          <p:cNvSpPr txBox="1"/>
          <p:nvPr/>
        </p:nvSpPr>
        <p:spPr>
          <a:xfrm>
            <a:off x="7593496" y="587183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LArPix-v2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DE2C2F-9ABF-40D5-81BC-7FEFD0B9324F}"/>
              </a:ext>
            </a:extLst>
          </p:cNvPr>
          <p:cNvSpPr txBox="1"/>
          <p:nvPr/>
        </p:nvSpPr>
        <p:spPr>
          <a:xfrm>
            <a:off x="1829743" y="6142989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32 channels, 33 mm</a:t>
            </a:r>
            <a:r>
              <a:rPr lang="en-US" sz="1600" baseline="30000" dirty="0">
                <a:latin typeface="+mn-lt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E16BEC-B6BB-4D87-9D5C-F02DAE9D990D}"/>
              </a:ext>
            </a:extLst>
          </p:cNvPr>
          <p:cNvSpPr txBox="1"/>
          <p:nvPr/>
        </p:nvSpPr>
        <p:spPr>
          <a:xfrm>
            <a:off x="7104636" y="6241083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64 channels, 25 mm</a:t>
            </a:r>
            <a:r>
              <a:rPr lang="en-US" sz="1600" baseline="30000" dirty="0">
                <a:latin typeface="+mn-lt"/>
              </a:rPr>
              <a:t>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E4EB873-5212-499D-8C35-B26996D29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18" y="1900050"/>
            <a:ext cx="3961177" cy="39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42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AA39-E969-40B5-9971-F674BC1A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LArPix</a:t>
            </a:r>
            <a:r>
              <a:rPr lang="en-US" dirty="0"/>
              <a:t> Pixel Tile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B2C1-8558-413C-87FB-FE7DCEE02B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FD86-08B8-4A60-A62C-F6B40CB536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4" y="1181100"/>
            <a:ext cx="4359173" cy="45479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018" y="5858037"/>
            <a:ext cx="495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Tile with 100 LArPix-v2 ASICs (6400 channels)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41" y="1810428"/>
            <a:ext cx="4402865" cy="32893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3556000" y="1733550"/>
            <a:ext cx="2268141" cy="1511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492500" y="3632200"/>
            <a:ext cx="2387600" cy="16427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02271" y="142901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Closeup</a:t>
            </a:r>
            <a:r>
              <a:rPr lang="en-US" dirty="0"/>
              <a:t> of tile</a:t>
            </a:r>
          </a:p>
        </p:txBody>
      </p:sp>
      <p:sp>
        <p:nvSpPr>
          <p:cNvPr id="32" name="Google Shape;1418;p7"/>
          <p:cNvSpPr txBox="1"/>
          <p:nvPr/>
        </p:nvSpPr>
        <p:spPr>
          <a:xfrm>
            <a:off x="6093974" y="5522900"/>
            <a:ext cx="41730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 tiles have 100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LArPix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(30 cm by 30 cm)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 Tiles will scale to 160 ASICs/tile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152" y="348340"/>
            <a:ext cx="2895600" cy="2924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71537" y="3284046"/>
            <a:ext cx="152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Front of tile with sensor array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3525" y="914400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O(10 Million) pixels for ND</a:t>
            </a:r>
          </a:p>
        </p:txBody>
      </p:sp>
    </p:spTree>
    <p:extLst>
      <p:ext uri="{BB962C8B-B14F-4D97-AF65-F5344CB8AC3E}">
        <p14:creationId xmlns:p14="http://schemas.microsoft.com/office/powerpoint/2010/main" val="758997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BC8E-E928-4C8E-A655-88BFB66C76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4ECDB-0BCF-4122-9EDC-8DE0C84832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86E36-BAD4-4998-B592-D35AD09232B3}"/>
              </a:ext>
            </a:extLst>
          </p:cNvPr>
          <p:cNvSpPr txBox="1"/>
          <p:nvPr/>
        </p:nvSpPr>
        <p:spPr>
          <a:xfrm>
            <a:off x="-73093" y="68045"/>
            <a:ext cx="10152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Demonstrate system scalability in large </a:t>
            </a:r>
            <a:r>
              <a:rPr lang="en-US" sz="2400" b="1" dirty="0" err="1">
                <a:solidFill>
                  <a:schemeClr val="tx2"/>
                </a:solidFill>
              </a:rPr>
              <a:t>LArTPC</a:t>
            </a:r>
            <a:r>
              <a:rPr lang="en-US" sz="2400" b="1" dirty="0">
                <a:solidFill>
                  <a:schemeClr val="tx2"/>
                </a:solidFill>
              </a:rPr>
              <a:t>: </a:t>
            </a:r>
            <a:r>
              <a:rPr lang="en-US" sz="2400" b="1" dirty="0" err="1">
                <a:solidFill>
                  <a:schemeClr val="tx2"/>
                </a:solidFill>
              </a:rPr>
              <a:t>ArgonCube</a:t>
            </a:r>
            <a:r>
              <a:rPr lang="en-US" sz="2400" b="1" dirty="0">
                <a:solidFill>
                  <a:schemeClr val="tx2"/>
                </a:solidFill>
              </a:rPr>
              <a:t> 2x2 Demonstrator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52A09-C0A3-4FB9-85E1-615D334BB3DC}"/>
              </a:ext>
            </a:extLst>
          </p:cNvPr>
          <p:cNvSpPr txBox="1"/>
          <p:nvPr/>
        </p:nvSpPr>
        <p:spPr>
          <a:xfrm>
            <a:off x="4900762" y="553690"/>
            <a:ext cx="4172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 successfully operated.</a:t>
            </a:r>
          </a:p>
          <a:p>
            <a:endParaRPr lang="en-US" sz="400" dirty="0"/>
          </a:p>
          <a:p>
            <a:r>
              <a:rPr lang="en-US" dirty="0"/>
              <a:t>Demonstrator for DUNE Near Detector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109EB9-9A02-466E-B27B-C446930EC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02" y="1281522"/>
            <a:ext cx="1993569" cy="4956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0F2F33-0326-46CA-AA66-BBA46DA79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" y="1941349"/>
            <a:ext cx="2162791" cy="4283991"/>
          </a:xfrm>
          <a:prstGeom prst="rect">
            <a:avLst/>
          </a:prstGeom>
        </p:spPr>
      </p:pic>
      <p:pic>
        <p:nvPicPr>
          <p:cNvPr id="11" name="Picture 10" descr="Screen Shot 2018-12-10 at 3.06.08 PM.png">
            <a:extLst>
              <a:ext uri="{FF2B5EF4-FFF2-40B4-BE49-F238E27FC236}">
                <a16:creationId xmlns:a16="http://schemas.microsoft.com/office/drawing/2014/main" id="{36C5A182-675E-4E0D-98D8-A6E925F51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79" y="1317506"/>
            <a:ext cx="4002107" cy="4925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BDC281-0220-4B63-A720-6FC5E40B6AAF}"/>
              </a:ext>
            </a:extLst>
          </p:cNvPr>
          <p:cNvSpPr txBox="1"/>
          <p:nvPr/>
        </p:nvSpPr>
        <p:spPr>
          <a:xfrm>
            <a:off x="-73093" y="509470"/>
            <a:ext cx="27490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modular </a:t>
            </a:r>
            <a:r>
              <a:rPr lang="en-US" dirty="0" err="1"/>
              <a:t>LArTPCs</a:t>
            </a:r>
            <a:endParaRPr lang="en-US" dirty="0"/>
          </a:p>
          <a:p>
            <a:r>
              <a:rPr lang="en-US" dirty="0"/>
              <a:t>Total active mass: ~3 ton</a:t>
            </a:r>
          </a:p>
          <a:p>
            <a:r>
              <a:rPr lang="en-US" dirty="0"/>
              <a:t>Readout area: 6.4 m</a:t>
            </a:r>
            <a:r>
              <a:rPr lang="en-US" baseline="30000" dirty="0"/>
              <a:t>2</a:t>
            </a:r>
          </a:p>
          <a:p>
            <a:r>
              <a:rPr lang="en-US" dirty="0"/>
              <a:t>400k pixels, 6.3k ASICs</a:t>
            </a:r>
          </a:p>
          <a:p>
            <a:endParaRPr lang="en-US" sz="800" dirty="0"/>
          </a:p>
        </p:txBody>
      </p:sp>
      <p:pic>
        <p:nvPicPr>
          <p:cNvPr id="13" name="Picture 12" descr="ArgonCube-Logo.png">
            <a:extLst>
              <a:ext uri="{FF2B5EF4-FFF2-40B4-BE49-F238E27FC236}">
                <a16:creationId xmlns:a16="http://schemas.microsoft.com/office/drawing/2014/main" id="{79016F86-E258-4E4F-B775-39E27DE5A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453" y="1232745"/>
            <a:ext cx="1586584" cy="11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04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BC8E-E928-4C8E-A655-88BFB66C76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4ECDB-0BCF-4122-9EDC-8DE0C84832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86E36-BAD4-4998-B592-D35AD09232B3}"/>
              </a:ext>
            </a:extLst>
          </p:cNvPr>
          <p:cNvSpPr txBox="1"/>
          <p:nvPr/>
        </p:nvSpPr>
        <p:spPr>
          <a:xfrm>
            <a:off x="-73093" y="68045"/>
            <a:ext cx="10152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Demonstrate system scalability in large </a:t>
            </a:r>
            <a:r>
              <a:rPr lang="en-US" sz="2400" b="1" dirty="0" err="1">
                <a:solidFill>
                  <a:schemeClr val="tx2"/>
                </a:solidFill>
              </a:rPr>
              <a:t>LArTPC</a:t>
            </a:r>
            <a:r>
              <a:rPr lang="en-US" sz="2400" b="1" dirty="0">
                <a:solidFill>
                  <a:schemeClr val="tx2"/>
                </a:solidFill>
              </a:rPr>
              <a:t>: </a:t>
            </a:r>
            <a:r>
              <a:rPr lang="en-US" sz="2400" b="1" dirty="0" err="1">
                <a:solidFill>
                  <a:schemeClr val="tx2"/>
                </a:solidFill>
              </a:rPr>
              <a:t>ArgonCube</a:t>
            </a:r>
            <a:r>
              <a:rPr lang="en-US" sz="2400" b="1" dirty="0">
                <a:solidFill>
                  <a:schemeClr val="tx2"/>
                </a:solidFill>
              </a:rPr>
              <a:t> 2x2 Demonstrator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9" y="604580"/>
            <a:ext cx="4369791" cy="5676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0550" y="2286000"/>
            <a:ext cx="6210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Raw data (no filtering) of </a:t>
            </a:r>
            <a:r>
              <a:rPr lang="en-US" dirty="0" err="1"/>
              <a:t>cosmics</a:t>
            </a:r>
            <a:r>
              <a:rPr lang="en-US" dirty="0"/>
              <a:t> in </a:t>
            </a:r>
            <a:r>
              <a:rPr lang="en-US" dirty="0" err="1"/>
              <a:t>ArgonCube</a:t>
            </a:r>
            <a:r>
              <a:rPr lang="en-US" dirty="0"/>
              <a:t> module0 demonstrator.</a:t>
            </a:r>
          </a:p>
          <a:p>
            <a:endParaRPr lang="en-US" dirty="0"/>
          </a:p>
          <a:p>
            <a:r>
              <a:rPr lang="en-US" dirty="0"/>
              <a:t>Detector delivers unprecedented track fidelity and would be impossible to implement without custom ASICs</a:t>
            </a:r>
          </a:p>
          <a:p>
            <a:endParaRPr lang="en-US" dirty="0"/>
          </a:p>
          <a:p>
            <a:r>
              <a:rPr lang="en-US" dirty="0"/>
              <a:t>The final DUNE Near Detector will require approximately 350k ASICs to instrument a 100m</a:t>
            </a:r>
            <a:r>
              <a:rPr lang="en-US" baseline="30000" dirty="0"/>
              <a:t>2</a:t>
            </a:r>
            <a:r>
              <a:rPr lang="en-US" dirty="0"/>
              <a:t> pixel plane (22.4 </a:t>
            </a:r>
            <a:r>
              <a:rPr lang="en-US" dirty="0" err="1"/>
              <a:t>Mpix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5335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E20718-4E6E-47D4-AD37-BFF3061AFF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76" y="1035328"/>
            <a:ext cx="4339333" cy="4744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Custom Integrated Circuits – also called Application-Specific Integrated Circuits (ASICs) - are an increasingly important technology for experimental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3C5A"/>
                </a:solidFill>
                <a:cs typeface="Calibri" panose="020F0502020204030204" pitchFamily="34" charset="0"/>
              </a:rPr>
              <a:t>ASICs are an enabling technology. Without ASICs, many modern detector systems would not be feasible</a:t>
            </a:r>
          </a:p>
          <a:p>
            <a:pPr marL="0" indent="0">
              <a:buNone/>
            </a:pPr>
            <a:endParaRPr lang="en-US" sz="18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The goal of an ASIC in HEP is to generate data that physicists can turn into papers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82CBA-47C8-4603-9B71-C0D615B6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9" name="Google Shape;135;p6">
            <a:extLst>
              <a:ext uri="{FF2B5EF4-FFF2-40B4-BE49-F238E27FC236}">
                <a16:creationId xmlns:a16="http://schemas.microsoft.com/office/drawing/2014/main" id="{1B1B4132-9769-4752-822E-9FD3A3AAAF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43309" y="827464"/>
            <a:ext cx="7358267" cy="5207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79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BC8E-E928-4C8E-A655-88BFB66C76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4ECDB-0BCF-4122-9EDC-8DE0C84832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86E36-BAD4-4998-B592-D35AD09232B3}"/>
              </a:ext>
            </a:extLst>
          </p:cNvPr>
          <p:cNvSpPr txBox="1"/>
          <p:nvPr/>
        </p:nvSpPr>
        <p:spPr>
          <a:xfrm>
            <a:off x="578548" y="68045"/>
            <a:ext cx="772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First Neutrino Events (DUNE ND 2X2 Demonstrator)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7614" y="5987017"/>
            <a:ext cx="104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First-ever neutrino events measured using pixelated </a:t>
            </a:r>
            <a:r>
              <a:rPr lang="en-US" dirty="0" err="1"/>
              <a:t>LArTPC</a:t>
            </a:r>
            <a:r>
              <a:rPr lang="en-US" dirty="0"/>
              <a:t> at FNAL (July 7, 2024)!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8C66D-D0D6-F920-32A8-6D74E82BB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368" y="575707"/>
            <a:ext cx="5856480" cy="530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267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Final Thought (Courtesy M. Garcia-</a:t>
            </a:r>
            <a:r>
              <a:rPr lang="en-US"/>
              <a:t>Sciveres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1354" name="Google Shape;1354;p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ASIC Design for Physics Research</a:t>
            </a:r>
            <a:endParaRPr dirty="0"/>
          </a:p>
        </p:txBody>
      </p:sp>
      <p:sp>
        <p:nvSpPr>
          <p:cNvPr id="1355" name="Google Shape;1355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250947"/>
            <a:ext cx="9829800" cy="510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6350" y="56864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5854" y="56864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1990s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9036" y="56864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7933" y="6101923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2010s – 2020s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38210" y="605575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2030s?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13F3D4-8FB4-4F9B-9BF7-7E6938376DA9}"/>
              </a:ext>
            </a:extLst>
          </p:cNvPr>
          <p:cNvSpPr txBox="1"/>
          <p:nvPr/>
        </p:nvSpPr>
        <p:spPr>
          <a:xfrm>
            <a:off x="3432376" y="6286589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 Garcia-</a:t>
            </a:r>
            <a:r>
              <a:rPr lang="en-US" sz="1200" b="1" dirty="0" err="1"/>
              <a:t>Sciveres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42195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(EEs)</a:t>
            </a:r>
          </a:p>
        </p:txBody>
      </p:sp>
    </p:spTree>
    <p:extLst>
      <p:ext uri="{BB962C8B-B14F-4D97-AF65-F5344CB8AC3E}">
        <p14:creationId xmlns:p14="http://schemas.microsoft.com/office/powerpoint/2010/main" val="589130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C2E2C-B26B-6F4E-AB49-C52094B9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79828"/>
            <a:ext cx="10963079" cy="136207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A6714-E4FA-F543-9ED9-42E01B765A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10853928" cy="365125"/>
          </a:xfrm>
        </p:spPr>
        <p:txBody>
          <a:bodyPr/>
          <a:lstStyle/>
          <a:p>
            <a:r>
              <a:rPr lang="en-US" dirty="0"/>
              <a:t>ASIC Design for Physics Research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DFF46-CCD7-084F-AEAF-AA47CB98F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Content Placeholder 7" descr="A view of a city&#10;&#10;Description automatically generated">
            <a:extLst>
              <a:ext uri="{FF2B5EF4-FFF2-40B4-BE49-F238E27FC236}">
                <a16:creationId xmlns:a16="http://schemas.microsoft.com/office/drawing/2014/main" id="{18CF2CC9-8523-4048-80E2-3729250D7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354" y="1612446"/>
            <a:ext cx="6400800" cy="4267200"/>
          </a:xfrm>
        </p:spPr>
      </p:pic>
      <p:sp>
        <p:nvSpPr>
          <p:cNvPr id="5" name="Rectangle 4"/>
          <p:cNvSpPr/>
          <p:nvPr/>
        </p:nvSpPr>
        <p:spPr>
          <a:xfrm>
            <a:off x="520700" y="6030436"/>
            <a:ext cx="1130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work was supported in part by the U.S. Department of Energy under Contract No. DE-AC02-05CH11231</a:t>
            </a:r>
          </a:p>
        </p:txBody>
      </p:sp>
    </p:spTree>
    <p:extLst>
      <p:ext uri="{BB962C8B-B14F-4D97-AF65-F5344CB8AC3E}">
        <p14:creationId xmlns:p14="http://schemas.microsoft.com/office/powerpoint/2010/main" val="386357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BD2A7-EA9C-CB59-12B8-78994583F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EB7CB20F-4147-F5E3-376D-709984A3D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8834" y="272630"/>
            <a:ext cx="10970496" cy="757384"/>
          </a:xfrm>
          <a:ln/>
        </p:spPr>
        <p:txBody>
          <a:bodyPr vert="horz" wrap="square" lIns="91440" tIns="47307" rIns="91440" bIns="45720" rtlCol="0" anchor="t" anchorCtr="0">
            <a:noAutofit/>
          </a:bodyPr>
          <a:lstStyle/>
          <a:p>
            <a:pPr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  <a:tab pos="7188190" algn="l"/>
                <a:tab pos="7741128" algn="l"/>
                <a:tab pos="8294065" algn="l"/>
                <a:tab pos="8847003" algn="l"/>
                <a:tab pos="9399941" algn="l"/>
                <a:tab pos="9952878" algn="l"/>
                <a:tab pos="10505816" algn="l"/>
              </a:tabLst>
            </a:pPr>
            <a:r>
              <a:rPr lang="en-US" altLang="en-US" dirty="0"/>
              <a:t>How do we study the Universe?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4CC299-6801-A315-7626-D2B4996ABA6D}"/>
              </a:ext>
            </a:extLst>
          </p:cNvPr>
          <p:cNvSpPr txBox="1"/>
          <p:nvPr/>
        </p:nvSpPr>
        <p:spPr>
          <a:xfrm>
            <a:off x="1040228" y="1167044"/>
            <a:ext cx="524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Probably the best way, is to look at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43EF9-1F1E-FE4D-188C-9B81F7D68413}"/>
              </a:ext>
            </a:extLst>
          </p:cNvPr>
          <p:cNvSpPr txBox="1"/>
          <p:nvPr/>
        </p:nvSpPr>
        <p:spPr>
          <a:xfrm>
            <a:off x="1491735" y="5690956"/>
            <a:ext cx="897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Basic fact in science: Rayleigh Criterion. To see features of something, the probe (light in many cases) must be smaller than the features you wish to see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A47E2FBB-8FF9-83DF-90F4-0D8F16A57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871461"/>
            <a:ext cx="8662706" cy="351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053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3E3A12B6-BAFF-FBC9-C3EB-74113D40C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8834" y="272630"/>
            <a:ext cx="10970496" cy="1144280"/>
          </a:xfrm>
          <a:ln/>
        </p:spPr>
        <p:txBody>
          <a:bodyPr vert="horz" wrap="square" lIns="91440" tIns="47307" rIns="91440" bIns="45720" rtlCol="0" anchor="t" anchorCtr="0">
            <a:noAutofit/>
          </a:bodyPr>
          <a:lstStyle/>
          <a:p>
            <a:pPr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  <a:tab pos="7188190" algn="l"/>
                <a:tab pos="7741128" algn="l"/>
                <a:tab pos="8294065" algn="l"/>
                <a:tab pos="8847003" algn="l"/>
                <a:tab pos="9399941" algn="l"/>
                <a:tab pos="9952878" algn="l"/>
                <a:tab pos="10505816" algn="l"/>
              </a:tabLst>
            </a:pPr>
            <a:r>
              <a:rPr lang="en-US" altLang="en-US" dirty="0"/>
              <a:t>Biology – 10</a:t>
            </a:r>
            <a:r>
              <a:rPr lang="en-US" altLang="en-US" baseline="30000" dirty="0"/>
              <a:t>-6 </a:t>
            </a:r>
            <a:r>
              <a:rPr lang="en-US" altLang="en-US" dirty="0"/>
              <a:t>m (eV).   Probe = visible light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67FC64-605F-BA76-F75E-CFEF5E6A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594" y="1270996"/>
            <a:ext cx="8716495" cy="493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151A82D1-85F9-F666-A918-BADD600760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8834" y="272630"/>
            <a:ext cx="10970496" cy="1144280"/>
          </a:xfrm>
          <a:ln/>
        </p:spPr>
        <p:txBody>
          <a:bodyPr vert="horz" wrap="square" lIns="91440" tIns="47307" rIns="91440" bIns="45720" rtlCol="0" anchor="t" anchorCtr="0">
            <a:noAutofit/>
          </a:bodyPr>
          <a:lstStyle/>
          <a:p>
            <a:pPr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  <a:tab pos="7188190" algn="l"/>
                <a:tab pos="7741128" algn="l"/>
                <a:tab pos="8294065" algn="l"/>
                <a:tab pos="8847003" algn="l"/>
                <a:tab pos="9399941" algn="l"/>
                <a:tab pos="9952878" algn="l"/>
                <a:tab pos="10505816" algn="l"/>
              </a:tabLst>
            </a:pPr>
            <a:r>
              <a:rPr lang="en-US" altLang="en-US" dirty="0"/>
              <a:t>Chemistry / Mat. Sci. – 10</a:t>
            </a:r>
            <a:r>
              <a:rPr lang="en-US" altLang="en-US" baseline="30000" dirty="0"/>
              <a:t>-9</a:t>
            </a:r>
            <a:r>
              <a:rPr lang="en-US" altLang="en-US" dirty="0"/>
              <a:t> m (keV)      Probe: electrons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97A1FD2-4473-50A6-858C-77A60C54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7" y="1146089"/>
            <a:ext cx="7126791" cy="540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8D3E8186-BC38-799B-034E-3FBF5B3A1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477" y="1209557"/>
            <a:ext cx="3240847" cy="500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FD2B99A7-C24A-0047-C671-0EAAA0867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8834" y="272630"/>
            <a:ext cx="10970496" cy="1144280"/>
          </a:xfrm>
          <a:ln/>
        </p:spPr>
        <p:txBody>
          <a:bodyPr vert="horz" wrap="square" lIns="91440" tIns="47307" rIns="91440" bIns="45720" rtlCol="0" anchor="t" anchorCtr="0">
            <a:noAutofit/>
          </a:bodyPr>
          <a:lstStyle/>
          <a:p>
            <a:pPr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  <a:tab pos="7188190" algn="l"/>
                <a:tab pos="7741128" algn="l"/>
                <a:tab pos="8294065" algn="l"/>
                <a:tab pos="8847003" algn="l"/>
                <a:tab pos="9399941" algn="l"/>
                <a:tab pos="9952878" algn="l"/>
                <a:tab pos="10505816" algn="l"/>
              </a:tabLst>
            </a:pPr>
            <a:r>
              <a:rPr lang="en-US" altLang="en-US" dirty="0"/>
              <a:t>Particle Physics – 10</a:t>
            </a:r>
            <a:r>
              <a:rPr lang="en-US" altLang="en-US" baseline="30000" dirty="0"/>
              <a:t>-18</a:t>
            </a:r>
            <a:r>
              <a:rPr lang="en-US" altLang="en-US" dirty="0"/>
              <a:t> m (TeV)     Probe: hadrons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DD82024-0FE5-5D85-C6C6-29634FEEC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111" y="1278675"/>
            <a:ext cx="7372542" cy="520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9A1A9A5A-7490-E5F3-5D62-BEE2EE45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9" y="3317645"/>
            <a:ext cx="3523076" cy="201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Line 4">
            <a:extLst>
              <a:ext uri="{FF2B5EF4-FFF2-40B4-BE49-F238E27FC236}">
                <a16:creationId xmlns:a16="http://schemas.microsoft.com/office/drawing/2014/main" id="{2F62C917-59F8-4885-2158-F34EA92305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0799" y="3317644"/>
            <a:ext cx="4534881" cy="110588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1FE78D2B-42B2-7D94-71DD-FCD3E6885C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2155" y="4532962"/>
            <a:ext cx="4534881" cy="79677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44080ABD-4ACA-BD49-C24F-FB143B289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44" y="1528267"/>
            <a:ext cx="2764703" cy="145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7" name="Line 7">
            <a:extLst>
              <a:ext uri="{FF2B5EF4-FFF2-40B4-BE49-F238E27FC236}">
                <a16:creationId xmlns:a16="http://schemas.microsoft.com/office/drawing/2014/main" id="{B03D606F-AC25-5E93-8A1F-12E0A0454DA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36324" y="2983576"/>
            <a:ext cx="777573" cy="133051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sp>
        <p:nvSpPr>
          <p:cNvPr id="5128" name="Line 8">
            <a:extLst>
              <a:ext uri="{FF2B5EF4-FFF2-40B4-BE49-F238E27FC236}">
                <a16:creationId xmlns:a16="http://schemas.microsoft.com/office/drawing/2014/main" id="{9E9BF26C-8F7D-C336-70EA-EEC8EA4FEA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36324" y="2983576"/>
            <a:ext cx="777573" cy="133051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sp>
        <p:nvSpPr>
          <p:cNvPr id="5129" name="Line 9">
            <a:extLst>
              <a:ext uri="{FF2B5EF4-FFF2-40B4-BE49-F238E27FC236}">
                <a16:creationId xmlns:a16="http://schemas.microsoft.com/office/drawing/2014/main" id="{A76EBD4D-1FD3-48D7-378D-DB75282C86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23333" y="2983576"/>
            <a:ext cx="1879615" cy="133051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3633064B-2DC6-68CA-3393-0102DABA0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714" y="-5760"/>
            <a:ext cx="10970496" cy="55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405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9pPr>
          </a:lstStyle>
          <a:p>
            <a:pPr algn="ctr"/>
            <a:r>
              <a:rPr lang="en-US" altLang="en-US" sz="3870"/>
              <a:t>LHC+ATLAS is a microscope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F8DA45E2-1733-9800-766F-8903A53D5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0" y="577901"/>
            <a:ext cx="10432915" cy="154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5927" rIns="108847" bIns="5442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9pPr>
          </a:lstStyle>
          <a:p>
            <a:r>
              <a:rPr lang="en-US" altLang="en-US" sz="2419"/>
              <a:t>Typical microscope = light source + camera</a:t>
            </a:r>
          </a:p>
          <a:p>
            <a:r>
              <a:rPr lang="en-US" altLang="en-US" sz="2419"/>
              <a:t>Best microscope = brightest light source + highest res. camera</a:t>
            </a:r>
          </a:p>
          <a:p>
            <a:r>
              <a:rPr lang="en-US" altLang="en-US" sz="2419"/>
              <a:t>Our kind of  Microscope = collider + detector </a:t>
            </a:r>
          </a:p>
          <a:p>
            <a:r>
              <a:rPr lang="en-US" altLang="en-US" sz="2419"/>
              <a:t>Best Microscope there is = LHC + ATLAS</a:t>
            </a:r>
            <a:r>
              <a:rPr lang="en-US" altLang="en-US" sz="2903"/>
              <a:t> 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595E3489-A51D-587F-A85C-2B51C3565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6" b="899"/>
          <a:stretch>
            <a:fillRect/>
          </a:stretch>
        </p:blipFill>
        <p:spPr bwMode="auto">
          <a:xfrm>
            <a:off x="464836" y="2231922"/>
            <a:ext cx="6591129" cy="364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 t="-1686" b="8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4CCA856-0AA1-495E-E6BA-8FDA4B2B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" y="4901589"/>
            <a:ext cx="3185169" cy="1902653"/>
          </a:xfrm>
          <a:prstGeom prst="rect">
            <a:avLst/>
          </a:prstGeom>
          <a:noFill/>
          <a:ln w="36720" cap="flat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8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8FC88925-62AD-2EF8-21EE-6649B76F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270" y="6374197"/>
            <a:ext cx="4721115" cy="45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5927" rIns="108847" bIns="5442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9pPr>
          </a:lstStyle>
          <a:p>
            <a:r>
              <a:rPr lang="en-US" altLang="en-US" sz="2419" dirty="0"/>
              <a:t>White circle is 300ft underground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4BC6D49C-7606-B156-365B-DE21204B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275" y="2645668"/>
            <a:ext cx="4435045" cy="376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1" name="Rectangle 7">
            <a:extLst>
              <a:ext uri="{FF2B5EF4-FFF2-40B4-BE49-F238E27FC236}">
                <a16:creationId xmlns:a16="http://schemas.microsoft.com/office/drawing/2014/main" id="{C18F5CEA-FC0C-46E4-0D9C-7C949C88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572" y="4901589"/>
            <a:ext cx="276470" cy="27647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77"/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2A87E802-D772-9817-CDCF-C9153ACCBA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9091" y="2672547"/>
            <a:ext cx="2764703" cy="2215602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sp>
        <p:nvSpPr>
          <p:cNvPr id="6153" name="Line 9">
            <a:extLst>
              <a:ext uri="{FF2B5EF4-FFF2-40B4-BE49-F238E27FC236}">
                <a16:creationId xmlns:a16="http://schemas.microsoft.com/office/drawing/2014/main" id="{AD2E5E0E-5001-728F-3FFD-C7910C2A3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9091" y="5162700"/>
            <a:ext cx="2764703" cy="1236437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10840811-C0B2-EAE7-17E8-B2379B9A6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465" y="2006330"/>
            <a:ext cx="4035699" cy="45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5927" rIns="108847" bIns="5442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 PL SungtiL GB" charset="0"/>
                <a:cs typeface="AR PL SungtiL GB" charset="0"/>
              </a:defRPr>
            </a:lvl9pPr>
          </a:lstStyle>
          <a:p>
            <a:r>
              <a:rPr lang="en-US" altLang="en-US" sz="2419"/>
              <a:t>Detector is 300ft under here</a:t>
            </a:r>
          </a:p>
        </p:txBody>
      </p:sp>
      <p:sp>
        <p:nvSpPr>
          <p:cNvPr id="6155" name="AutoShape 11">
            <a:extLst>
              <a:ext uri="{FF2B5EF4-FFF2-40B4-BE49-F238E27FC236}">
                <a16:creationId xmlns:a16="http://schemas.microsoft.com/office/drawing/2014/main" id="{DA4C7A8F-5A76-C900-5A15-78B3EF61797F}"/>
              </a:ext>
            </a:extLst>
          </p:cNvPr>
          <p:cNvSpPr>
            <a:spLocks noChangeArrowheads="1"/>
          </p:cNvSpPr>
          <p:nvPr/>
        </p:nvSpPr>
        <p:spPr bwMode="auto">
          <a:xfrm rot="20760000">
            <a:off x="10033784" y="2442155"/>
            <a:ext cx="165114" cy="1105881"/>
          </a:xfrm>
          <a:prstGeom prst="downArrow">
            <a:avLst>
              <a:gd name="adj1" fmla="val 50000"/>
              <a:gd name="adj2" fmla="val 167442"/>
            </a:avLst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77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BNL_PPT_WideNew_Template_2020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LBNL_PPT_WideNew_Template_2020</Template>
  <TotalTime>38820</TotalTime>
  <Words>2205</Words>
  <Application>Microsoft Macintosh PowerPoint</Application>
  <PresentationFormat>Widescreen</PresentationFormat>
  <Paragraphs>416</Paragraphs>
  <Slides>42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Lato</vt:lpstr>
      <vt:lpstr>Lato Black</vt:lpstr>
      <vt:lpstr>Lato Light</vt:lpstr>
      <vt:lpstr>Noto Sans Symbols</vt:lpstr>
      <vt:lpstr>PT Serif</vt:lpstr>
      <vt:lpstr>Wingdings</vt:lpstr>
      <vt:lpstr>LBNL_PPT_WideNew_Template_2020</vt:lpstr>
      <vt:lpstr>Custom ICs for Physics Research</vt:lpstr>
      <vt:lpstr>Lawrence Berkeley National Laboratory</vt:lpstr>
      <vt:lpstr>PowerPoint Presentation</vt:lpstr>
      <vt:lpstr>Introduction</vt:lpstr>
      <vt:lpstr>How do we study the Universe?</vt:lpstr>
      <vt:lpstr>Biology – 10-6 m (eV).   Probe = visible light</vt:lpstr>
      <vt:lpstr>Chemistry / Mat. Sci. – 10-9 m (keV)      Probe: electrons </vt:lpstr>
      <vt:lpstr>Particle Physics – 10-18 m (TeV)     Probe: hadrons</vt:lpstr>
      <vt:lpstr>PowerPoint Presentation</vt:lpstr>
      <vt:lpstr>PowerPoint Presentation</vt:lpstr>
      <vt:lpstr>PowerPoint Presentation</vt:lpstr>
      <vt:lpstr>Detector Readout</vt:lpstr>
      <vt:lpstr>Silicon Strip Readout</vt:lpstr>
      <vt:lpstr>Silicon Strip Readout</vt:lpstr>
      <vt:lpstr>In the dark ages*…</vt:lpstr>
      <vt:lpstr>The rise of the Custom ASIC</vt:lpstr>
      <vt:lpstr>The decline of the “internal fab”</vt:lpstr>
      <vt:lpstr>First Physics ASICs</vt:lpstr>
      <vt:lpstr>Challenges for Custom ASICs</vt:lpstr>
      <vt:lpstr>Challenges for Custom ASICs - Radiation</vt:lpstr>
      <vt:lpstr>Radiation -- Total Integrated Dose (TID)</vt:lpstr>
      <vt:lpstr>Radiation – Single Event Effects (SEE)</vt:lpstr>
      <vt:lpstr>Radiation – Single Event Effects (SEE)</vt:lpstr>
      <vt:lpstr>Cryogenic Operation</vt:lpstr>
      <vt:lpstr>Typical ASICs for HEP</vt:lpstr>
      <vt:lpstr>ASIC for Physics Example: ATLAS Inner Tracker (ITk)</vt:lpstr>
      <vt:lpstr>ASIC for Physics Example: ATLAS Inner Tracker (ITk)</vt:lpstr>
      <vt:lpstr>ASIC for Physics Example: ATLAS Inner Tracker (ITk)</vt:lpstr>
      <vt:lpstr>PowerPoint Presentation</vt:lpstr>
      <vt:lpstr>Silicon Tracker Summary</vt:lpstr>
      <vt:lpstr>ASIC for Physics Example: The DUNE Experiment</vt:lpstr>
      <vt:lpstr>What is the ND key technical challenge?</vt:lpstr>
      <vt:lpstr>What is the ND key technical challenge?</vt:lpstr>
      <vt:lpstr>LArPix – Liquid Argon Pixel ASIC</vt:lpstr>
      <vt:lpstr>PowerPoint Presentation</vt:lpstr>
      <vt:lpstr>Quick Design Iteration  Continuous Improvement</vt:lpstr>
      <vt:lpstr>LArPix Pixel Tile</vt:lpstr>
      <vt:lpstr>PowerPoint Presentation</vt:lpstr>
      <vt:lpstr>PowerPoint Presentation</vt:lpstr>
      <vt:lpstr>PowerPoint Presentation</vt:lpstr>
      <vt:lpstr>Final Thought (Courtesy M. Garcia-Sciveres)</vt:lpstr>
      <vt:lpstr>Thank You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Cryogenic Integrated Circuits at Lawrence Berkeley National Laboratory</dc:title>
  <dc:creator>Carl R. Grace</dc:creator>
  <cp:lastModifiedBy>Carl Grace</cp:lastModifiedBy>
  <cp:revision>318</cp:revision>
  <dcterms:created xsi:type="dcterms:W3CDTF">2020-09-22T17:02:17Z</dcterms:created>
  <dcterms:modified xsi:type="dcterms:W3CDTF">2025-06-23T05:20:38Z</dcterms:modified>
</cp:coreProperties>
</file>