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6aea6de00_2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26aea6de00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75c5f59cb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75c5f59cb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75c5f59cb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75c5f59cb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def82463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def82463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75c5f59cb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75c5f59c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75c5f59cb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75c5f59cb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75c5f59cb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75c5f59cb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6aea6de00_2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26aea6de00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7a156c3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7a156c3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822c8f24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2822c8f24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def8246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def8246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def8246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def8246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def8246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def8246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75c5f59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75c5f59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75c5f59c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75c5f59c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Column Bullets Text on top">
  <p:cSld name="FACET-II One Column Bullets Text on top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0" spcFirstLastPara="1" rIns="51425" wrap="square" tIns="2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cxnSp>
        <p:nvCxnSpPr>
          <p:cNvPr id="64" name="Google Shape;64;p15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0" wrap="square" tIns="2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51425" wrap="square" tIns="2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•"/>
              <a:defRPr sz="1500">
                <a:solidFill>
                  <a:srgbClr val="3F3F3F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200"/>
              <a:buFont typeface="Lato"/>
              <a:buChar char="-"/>
              <a:defRPr sz="1400">
                <a:solidFill>
                  <a:srgbClr val="3F3F3F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100"/>
              <a:buChar char="•"/>
              <a:defRPr sz="1200">
                <a:solidFill>
                  <a:srgbClr val="3F3F3F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100"/>
              <a:buFont typeface="Lato"/>
              <a:buChar char="-"/>
              <a:defRPr i="0" sz="1200">
                <a:solidFill>
                  <a:srgbClr val="3F3F3F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0" spcFirstLastPara="1" rIns="51425" wrap="square" tIns="2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Lato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1 Column">
  <p:cSld name="Text Slide - 1 Column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600075" y="832662"/>
            <a:ext cx="7915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238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Lato"/>
              <a:buChar char="•"/>
              <a:defRPr sz="15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600075" y="200026"/>
            <a:ext cx="7915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34" name="Google Shape;134;p26"/>
          <p:cNvCxnSpPr/>
          <p:nvPr/>
        </p:nvCxnSpPr>
        <p:spPr>
          <a:xfrm>
            <a:off x="600075" y="695351"/>
            <a:ext cx="79152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26"/>
          <p:cNvSpPr txBox="1"/>
          <p:nvPr>
            <p:ph idx="2" type="body"/>
          </p:nvPr>
        </p:nvSpPr>
        <p:spPr>
          <a:xfrm>
            <a:off x="600075" y="1203801"/>
            <a:ext cx="79152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048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Lato"/>
              <a:buChar char="•"/>
              <a:defRPr>
                <a:solidFill>
                  <a:srgbClr val="3F3F3F"/>
                </a:solidFill>
              </a:defRPr>
            </a:lvl1pPr>
            <a:lvl2pPr indent="-3111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2pPr>
            <a:lvl3pPr indent="-3111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1" type="ftr"/>
          </p:nvPr>
        </p:nvSpPr>
        <p:spPr>
          <a:xfrm>
            <a:off x="1225868" y="4712118"/>
            <a:ext cx="4389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6457950" y="471211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opscience.iop.org/article/10.1088/1748-0221/18/09/P09022/pdf" TargetMode="External"/><Relationship Id="rId4" Type="http://schemas.openxmlformats.org/officeDocument/2006/relationships/hyperlink" Target="https://indico.slac.stanford.edu/category/138/" TargetMode="External"/><Relationship Id="rId5" Type="http://schemas.openxmlformats.org/officeDocument/2006/relationships/hyperlink" Target="https://www.overleaf.com/4445631349fhbgxpdsqkcf#51bb8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iopscience.iop.org/article/10.1088/1748-0221/18/09/P09022/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lnl.gov/news/llnl-meets-key-milestone-delivery-world%E2%80%99s-highest-average-power-petawatt-laser-system" TargetMode="External"/><Relationship Id="rId4" Type="http://schemas.openxmlformats.org/officeDocument/2006/relationships/hyperlink" Target="https://www.clf.stfc.ac.uk/Pages/EPAC.aspx" TargetMode="External"/><Relationship Id="rId5" Type="http://schemas.openxmlformats.org/officeDocument/2006/relationships/hyperlink" Target="http://mls.desy.de/kaldera" TargetMode="External"/><Relationship Id="rId6" Type="http://schemas.openxmlformats.org/officeDocument/2006/relationships/hyperlink" Target="https://bella.lbl.gov/kbella/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</a:pPr>
            <a:r>
              <a:rPr lang="en" sz="3600"/>
              <a:t>Laser Drivers WG Kick-off slides</a:t>
            </a:r>
            <a:endParaRPr sz="5700"/>
          </a:p>
        </p:txBody>
      </p:sp>
      <p:sp>
        <p:nvSpPr>
          <p:cNvPr id="143" name="Google Shape;143;p2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WG co-conveners: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L. Kiani, A. Galvanauskas, Mariastefania De Vido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CPA</a:t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888" y="708275"/>
            <a:ext cx="3224300" cy="23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/>
        </p:nvSpPr>
        <p:spPr>
          <a:xfrm>
            <a:off x="400500" y="848800"/>
            <a:ext cx="43881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Higher efficiency from direct diode pumping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Simpler laser architecture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Gain materials can have limited apertures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Gas cooling can be 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complicated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Notable systems: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POLARIS (HI-Jena)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Yb:glass/Yb:CaF2, 26.6 J / 98 fs / 0.02 Hz demonstrated [1];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PENELOPE (HZDR)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Yb:CaF2, 12.6 J / broadband ns / 3.3·10-3 Hz demonstrated [2]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SHARC (LLNL)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150 J / 150 fs / 10 Hz, Nd:glass [3]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BAT (LLNL)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&gt;100 J / 100 fs / 1 kHz, Tm:YLF, prototyping [4]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5603075" y="4422800"/>
            <a:ext cx="3371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M. Hornung, et al., Opt. Lett. 41(22), 5413-6 (2016).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D. Albach, et al., High Power Laser Science and Engineering 7, 1-9 (2019).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E. Sistrunk, et al., Proc. SPIE 11034, Short-pulse High-energy Lasers and Ultrafast Optical Technologies, 1103407 (2019).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I. Tamer, et al., Opt. Express 30, 46336-46343 (2022).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075" y="3086038"/>
            <a:ext cx="4483925" cy="12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3921" y="3314727"/>
            <a:ext cx="1464199" cy="29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Coherently Combined Fiber Lasers</a:t>
            </a:r>
            <a:endParaRPr/>
          </a:p>
        </p:txBody>
      </p:sp>
      <p:sp>
        <p:nvSpPr>
          <p:cNvPr id="218" name="Google Shape;218;p37"/>
          <p:cNvSpPr txBox="1"/>
          <p:nvPr/>
        </p:nvSpPr>
        <p:spPr>
          <a:xfrm>
            <a:off x="210000" y="2439250"/>
            <a:ext cx="81585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 efficiency with direct diode pumping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7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○"/>
            </a:pPr>
            <a:r>
              <a:rPr b="1" lang="en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Up to ~50% WPE with commercial ~100kW cw systems</a:t>
            </a:r>
            <a:endParaRPr b="1"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Distributed heat dissipation enables efficient cooling at multi-kW  average powers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Diffraction-limited output beams at high powers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Compact and robust/integrated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laser architecture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Gain bandwidth limited to ~50-100fs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Active phasing for coherent combining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91776" y="-2821124"/>
            <a:ext cx="1511750" cy="86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Arial"/>
                <a:ea typeface="Arial"/>
                <a:cs typeface="Arial"/>
                <a:sym typeface="Arial"/>
              </a:rPr>
              <a:t>State-of-the-Art in Ultrashort Pulse Coherently Combined Fiber Laser Arrays</a:t>
            </a:r>
            <a:r>
              <a:rPr b="1" lang="en" sz="2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5" name="Google Shape;225;p38"/>
          <p:cNvSpPr txBox="1"/>
          <p:nvPr/>
        </p:nvSpPr>
        <p:spPr>
          <a:xfrm>
            <a:off x="293025" y="732125"/>
            <a:ext cx="5879100" cy="3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Coherent beam combining (CBC) of 61 parallel fiber CPA channels using ~40µm core PCFs produced after combiner</a:t>
            </a:r>
            <a:r>
              <a:rPr b="0" baseline="3000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500µJ (8.2µJ/channel) at 2 MHz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&lt;300fs pulses</a:t>
            </a:r>
            <a:endParaRPr sz="10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need &gt;12 000 channels for ~10J of combined energy</a:t>
            </a:r>
            <a:endParaRPr sz="1000"/>
          </a:p>
          <a:p>
            <a:pPr indent="-76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CBC of 16 parallel fiber 3ns CPA + 8-pulse divided pulse amplification (DPA) using ~81µm PCF-rods produced in a combined beam</a:t>
            </a:r>
            <a:r>
              <a:rPr b="0" baseline="3000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~48mJ (~3mJ/channel) at 20kHz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158fs pulses (~1kW average power)</a:t>
            </a:r>
            <a:endParaRPr sz="10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need ~3300 channels for ~10J of combined energy</a:t>
            </a:r>
            <a:endParaRPr sz="1000"/>
          </a:p>
          <a:p>
            <a:pPr indent="-889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CBC of 4 parallel fiber channels + 81-pulse CPSA using ~85µm 3C fibers produced in a combined beam</a:t>
            </a:r>
            <a:r>
              <a:rPr b="0" baseline="30000" i="0" lang="en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[3]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~27mJ (~7mJ/channel) at 2kHz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~300fs pulses</a:t>
            </a:r>
            <a:endParaRPr sz="10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○"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demonstrated</a:t>
            </a:r>
            <a:r>
              <a:rPr baseline="30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[4]</a:t>
            </a: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~10mJ/channel would need ~1000 channels for ~10J of combined energy</a:t>
            </a:r>
            <a:endParaRPr sz="1000"/>
          </a:p>
          <a:p>
            <a:pPr indent="-889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272262" y="4623422"/>
            <a:ext cx="5351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A. Rainville et al. in CLEO 2023, (Optica Publishing Group, 2023), paper SF3H.6.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72262" y="4340949"/>
            <a:ext cx="478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Ihsan Fsaifes at al. Opt. Express </a:t>
            </a:r>
            <a:r>
              <a:rPr b="1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20152-20161 (2020)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272262" y="4482274"/>
            <a:ext cx="2942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[2] Henning Stark et al. Opt. Lett. </a:t>
            </a:r>
            <a:r>
              <a:rPr b="1" i="0" lang="en" sz="9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b="0" i="0" lang="en" sz="9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3007-3010 (2023) 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272262" y="4775822"/>
            <a:ext cx="5351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A. Rainville et al. 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 </a:t>
            </a: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1540 (2024)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142" y="1200833"/>
            <a:ext cx="3028911" cy="2458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7404721" y="2980317"/>
            <a:ext cx="787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[1]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OPCPA Technology</a:t>
            </a:r>
            <a:endParaRPr/>
          </a:p>
        </p:txBody>
      </p:sp>
      <p:sp>
        <p:nvSpPr>
          <p:cNvPr id="237" name="Google Shape;237;p39"/>
          <p:cNvSpPr txBox="1"/>
          <p:nvPr/>
        </p:nvSpPr>
        <p:spPr>
          <a:xfrm>
            <a:off x="92125" y="719375"/>
            <a:ext cx="7159200" cy="3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 single pass parametric gain → compact geometries J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Large gain bandwidth → few-fs pulses, tuneable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 intensity contrast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 rep rate if DPSSL pump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Lower thermal effects, but likely to require cooling for high energy, high P</a:t>
            </a:r>
            <a:r>
              <a:rPr baseline="-25000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av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systems due to residual absorption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Efficiency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Crystal aperture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Requires high quality pump beam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Notable systems: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L1 ALLEGRA (ELI-Beamlines)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30 mJ / 15 fs / 1 kHz [1], upgrade to 100 mJ planned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L2 DUHA (ELI-Beamlines)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under commissioning, targeting 2 J / 20 fs / 50 Hz [2]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Petawatt Field Synthesiser (LMU, MPQ)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5 J / 5 fs / 10 Hz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GEKKO-EXA (Osaka, Japan)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under development 10 J / 10 fs / 100 Hz [3]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1893000" y="4510800"/>
            <a:ext cx="7251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P. Bakule, et al., "Readiness of L1 ALLEGRA Laser System for User Operation at ELI Beamlines," in OSA High-brightness Sources and Light-driven Interactions Congress 2020, paper HF1B.7.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L. Indra, et al., "Development of L2-DUHA laser front-end for near-IR and mid-IR generation at ELI-Beamlines," Proc. SPIE 12577, High-power, High-energy Lasers and Ultrafast Optical Technologies, 125770B (2023).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J. Kawanaka, et al., “Conceptual design of sub-exa-watt system by using optical parametric chirped pulse amplification,” J. Phys.: Conf. Ser. 688 012044 (2016).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 Disk Approaches</a:t>
            </a:r>
            <a:endParaRPr/>
          </a:p>
        </p:txBody>
      </p:sp>
      <p:sp>
        <p:nvSpPr>
          <p:cNvPr id="244" name="Google Shape;244;p40"/>
          <p:cNvSpPr txBox="1"/>
          <p:nvPr/>
        </p:nvSpPr>
        <p:spPr>
          <a:xfrm>
            <a:off x="369275" y="880400"/>
            <a:ext cx="864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Face-cooling configuration minimizes transversal temperature gradients → beam quality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sustain absorbed volume pump power densities up to 1 mW/cm</a:t>
            </a:r>
            <a:r>
              <a:rPr baseline="30000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Low gain medium volume → limited pump storage capability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Limitation on power scaling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Could combine the output of multiple thin disk amplifiers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Notable systems: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TRUMPF thin-disk based regen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550 mJ / 602 fs (fraction) / 1 kHz [1]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TRUMPF &amp; DLR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2.44 mJ / pre-compressed to 10 ps / 800 kHz [2]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CSU</a:t>
            </a:r>
            <a:r>
              <a:rPr lang="en" sz="1500">
                <a:solidFill>
                  <a:srgbClr val="3F3F3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1 J / &lt;5 ps / 0.5 kHz (“thick disk”) [3]</a:t>
            </a:r>
            <a:endParaRPr sz="1500">
              <a:solidFill>
                <a:srgbClr val="3F3F3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Laser Lightning rod project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target few-J / 1 ps / 1 kHz [4]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HiLASE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PERLA Lasers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719" y="1708925"/>
            <a:ext cx="2719325" cy="21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4522200" y="4183575"/>
            <a:ext cx="462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C. Saraceno, et al, “The amazing progress of high-power ultrafast thin-disk lasers,” Journal of the European Optical Society-Rapid Publications 15:15 (2019).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Y. Pfaff, et al., "Thin-Disk based Regenerative Chirped Pulse Amplifier with 550 mJ Pulse Energy at 1 kHz Repetition Rate," in Laser Congress 2021 (ASSL,LAC), paper AM2A.5.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J. Dominik, et al., "Multi-kilowatt Ultrafast Laser with Thin-disk Technology," in Laser Congress 2021.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C. Baumgarten, et al., "1 J, 0.5 kHz Repetition Rate Picosecond Laser,” Optics Letters, Vol. 41, 3339-3342, (2016).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AutoNum type="arabicPeriod"/>
            </a:pPr>
            <a:r>
              <a:rPr lang="en" sz="600">
                <a:solidFill>
                  <a:schemeClr val="dk1"/>
                </a:solidFill>
              </a:rPr>
              <a:t>T. Produit, et al. “The Laser Lightning Rod Project,” Eur. Phys. J. Appl. Phys. 93, 10504 (2021).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Enabling</a:t>
            </a:r>
            <a:r>
              <a:rPr lang="en"/>
              <a:t> Technologies</a:t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864276"/>
            <a:ext cx="8162587" cy="41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</a:pPr>
            <a:r>
              <a:rPr lang="en"/>
              <a:t>Laser Drivers WG Kick-off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Outline: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Plans for the working group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are the key anticipated laser driver performance parameters?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are the main challenges?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technologies and techniques should be considered?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Survey ongoing work and existing literature on this topic. Highlight current state-of-the-art results and projected future developments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the Laser Drivers Working Group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</p:spPr>
        <p:txBody>
          <a:bodyPr anchorCtr="0" anchor="t" bIns="25700" lIns="0" spcFirstLastPara="1" rIns="51425" wrap="square" tIns="2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nderstand the laser needs for the machine parameters identified in ultra-high energy linear colliders studies, discuss the challenges and R&amp;D paths to meet the needs. Ref: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https://iopscience.iop.org/article/10.1088/1748-0221/18/09/P09022/pdf</a:t>
            </a:r>
            <a:endParaRPr sz="22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/>
              <a:t>Regular Working Group meetings (monthly with option to meet more often if needed)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/>
              <a:t>Meetings will be posted to Indico: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https://indico.slac.stanford.edu/category/138/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/>
              <a:t>Collaborative work via Google docs and Overleaf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/>
              <a:t>I</a:t>
            </a:r>
            <a:r>
              <a:rPr lang="en"/>
              <a:t>nput to the European Strategy on Particle Physics Update (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https://www.overleaf.com/4445631349fhbgxpdsqkcf#51bb89</a:t>
            </a:r>
            <a:r>
              <a:rPr lang="en" sz="1600"/>
              <a:t>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Reports, presentations, etc.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/>
              <a:t>Regular </a:t>
            </a:r>
            <a:r>
              <a:rPr lang="en"/>
              <a:t>coordination with other working groups and organizers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/>
              <a:t>Co-conveners will attend bi-weekly co-convener meetings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/>
              <a:t>Working Group members will collaborate on documentation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F3F3F"/>
                </a:solidFill>
              </a:rPr>
              <a:t>Our aim is to publish a design report by 2028 and we will need to develop intermediate reports ahead of that date.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450056" y="150019"/>
            <a:ext cx="5936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ct val="100000"/>
              <a:buFont typeface="Lato"/>
              <a:buNone/>
            </a:pPr>
            <a:r>
              <a:rPr lang="en"/>
              <a:t>Machine Parameters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7004737" y="48642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28502" y="-89440"/>
            <a:ext cx="4261349" cy="60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5825925" y="88988"/>
            <a:ext cx="26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https://iopscience.iop.org/article/10.1088/1748-0221/18/09/P09022/pdf</a:t>
            </a:r>
            <a:r>
              <a:rPr lang="en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</a:pPr>
            <a:r>
              <a:rPr lang="en" sz="2300">
                <a:solidFill>
                  <a:srgbClr val="3F3F3F"/>
                </a:solidFill>
              </a:rPr>
              <a:t>What are the key anticipated laser driver performance parameters?</a:t>
            </a:r>
            <a:endParaRPr sz="2100"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265350" y="800100"/>
            <a:ext cx="8736000" cy="3635700"/>
          </a:xfrm>
          <a:prstGeom prst="rect">
            <a:avLst/>
          </a:prstGeom>
        </p:spPr>
        <p:txBody>
          <a:bodyPr anchorCtr="0" anchor="t" bIns="25700" lIns="0" spcFirstLastPara="1" rIns="51425" wrap="square" tIns="2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Pulse peak power:					~ 100 - 300 TW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Wavelength:						~ 0.5-10 µm (1-2 µm)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Pulse Energy:						~ 10 J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Pulse Duration:					~ 30 - 100 fs </a:t>
            </a:r>
            <a:r>
              <a:rPr lang="en" sz="1500"/>
              <a:t>*</a:t>
            </a:r>
            <a:endParaRPr sz="15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Repetition Rate:					~ 10 - 100 kHz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Average Power:					~ 100 - 1000 kW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Wall Plug </a:t>
            </a:r>
            <a:r>
              <a:rPr lang="en"/>
              <a:t>Efficiency</a:t>
            </a:r>
            <a:r>
              <a:rPr lang="en"/>
              <a:t>:				&gt;10 %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Pre-pulse Contrast:					&gt; 10</a:t>
            </a:r>
            <a:r>
              <a:rPr baseline="30000" lang="en"/>
              <a:t>5</a:t>
            </a:r>
            <a:r>
              <a:rPr lang="en"/>
              <a:t> for ns-ps window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Beam Quality:						Strehl &gt; 0.95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Energy Stability:					&lt; 1%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Beam Pointing Stability:				&lt; 0.1 µrad</a:t>
            </a:r>
            <a:endParaRPr/>
          </a:p>
          <a:p>
            <a:pPr indent="-266700" lvl="0" marL="266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From: </a:t>
            </a:r>
            <a:r>
              <a:rPr b="1"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“Report of the basic research needs workshop on laser technology,”  https://science.osti.gov/- /media/ardap/pdf/2024/ Laser-Technology-Workshop-Report_20240105_final.pdf</a:t>
            </a:r>
            <a:endParaRPr b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265350" y="4405400"/>
            <a:ext cx="391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266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* For 1-2µm, scalable with wavelength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main challenges and potential solutions?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457200" y="800100"/>
            <a:ext cx="8229600" cy="1464000"/>
          </a:xfrm>
          <a:prstGeom prst="rect">
            <a:avLst/>
          </a:prstGeom>
        </p:spPr>
        <p:txBody>
          <a:bodyPr anchorCtr="0" anchor="t" bIns="25700" lIns="0" spcFirstLastPara="1" rIns="51425" wrap="square" tIns="257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Average power scaling to 100s kW at 100s TW peak powers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Wall-plug </a:t>
            </a:r>
            <a:r>
              <a:rPr lang="en"/>
              <a:t>efficiency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Beam quality and stability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Pre-pulse contrast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Pulse duration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/>
        </p:nvSpPr>
        <p:spPr>
          <a:xfrm>
            <a:off x="457200" y="2425225"/>
            <a:ext cx="7404600" cy="1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technologies and techniques should be considered?</a:t>
            </a:r>
            <a:endParaRPr sz="2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Coherently combined fiber lasers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Tm:YLF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Yb:YAG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Other?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State-of-the-art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782451"/>
            <a:ext cx="5425872" cy="41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/>
          <p:nvPr/>
        </p:nvSpPr>
        <p:spPr>
          <a:xfrm>
            <a:off x="4535100" y="2433700"/>
            <a:ext cx="212400" cy="197700"/>
          </a:xfrm>
          <a:prstGeom prst="ellipse">
            <a:avLst/>
          </a:prstGeom>
          <a:solidFill>
            <a:srgbClr val="8C1515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183175" y="4865075"/>
            <a:ext cx="833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266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“Report of the basic research needs workshop on laser technology,”  https://science.osti.gov/- /media/ardap/pdf/2024/ Laser-Technology-Workshop-Report_20240105_final.pdf</a:t>
            </a:r>
            <a:endParaRPr b="1"/>
          </a:p>
        </p:txBody>
      </p:sp>
      <p:sp>
        <p:nvSpPr>
          <p:cNvPr id="186" name="Google Shape;186;p33"/>
          <p:cNvSpPr/>
          <p:nvPr/>
        </p:nvSpPr>
        <p:spPr>
          <a:xfrm>
            <a:off x="6216425" y="1615850"/>
            <a:ext cx="212400" cy="197700"/>
          </a:xfrm>
          <a:prstGeom prst="ellipse">
            <a:avLst/>
          </a:prstGeom>
          <a:solidFill>
            <a:srgbClr val="8C1515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400225" y="1546350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Initial estimate</a:t>
            </a: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TeV class collider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of Current Technological Landscape</a:t>
            </a:r>
            <a:endParaRPr/>
          </a:p>
        </p:txBody>
      </p:sp>
      <p:sp>
        <p:nvSpPr>
          <p:cNvPr id="193" name="Google Shape;193;p34"/>
          <p:cNvSpPr txBox="1"/>
          <p:nvPr/>
        </p:nvSpPr>
        <p:spPr>
          <a:xfrm>
            <a:off x="553575" y="1007975"/>
            <a:ext cx="5220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 state-of-the-art in key technologies: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Ti:sapphire pumped by DPSSL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Direct CPA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Coherent combination of fibers</a:t>
            </a:r>
            <a:endParaRPr sz="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OPCPA schemes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Thin disks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</p:spPr>
        <p:txBody>
          <a:bodyPr anchorCtr="0" anchor="b" bIns="25700" lIns="0" spcFirstLastPara="1" rIns="51425" wrap="square" tIns="2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Ti:Sapphire pumped by DPSSL</a:t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149525" y="795325"/>
            <a:ext cx="8463600" cy="3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Broad gain bandwidth [1] → fs-pulses &amp; tuneable outputs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 thermal conductivity (46 W/mK @ 300 K) </a:t>
            </a:r>
            <a:r>
              <a:rPr lang="en" sz="1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∼34% quantum defect → high thermal load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 lifetime (τ ∼ 3.2 µs) → needs to be pumped by a laser → use DPSSL for high rep rate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☹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Notable systems: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HAPLS (ELI-beamlines/LLNL)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30 J/ 30 fs/ 10 Hz, 16 J / 28 fs / 3.33 Hz demonstrated [1]     	pumped by frequency-doubled Nd:glass DPSSL  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EPAC (CLF)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30 J/ 30 fs/ 10 Hz, pumped by frequency-doubled DiPOLE Yb:YAG DPSSL [2]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KALDERA (DESY)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3 J / 30 fs / 1 kHz [4]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kBELLA (LBNL)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3 J / 30 fs / 1 kHz [5]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Commercial</a:t>
            </a: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Amplitude, Thales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4266600" y="4302650"/>
            <a:ext cx="48774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1.</a:t>
            </a:r>
            <a:r>
              <a:rPr lang="en" sz="600" u="sng">
                <a:solidFill>
                  <a:schemeClr val="hlink"/>
                </a:solidFill>
                <a:hlinkClick r:id="rId3"/>
              </a:rPr>
              <a:t>https://www.llnl.gov/news/llnl-meets-key-milestone-delivery-world%E2%80%99s-highest-average-power-petawatt-laser-system</a:t>
            </a:r>
            <a:r>
              <a:rPr lang="en" sz="600">
                <a:solidFill>
                  <a:schemeClr val="dk1"/>
                </a:solidFill>
              </a:rPr>
              <a:t> (2017).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2.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https://www.clf.stfc.ac.uk/Pages/EPAC.aspx</a:t>
            </a:r>
            <a:endParaRPr sz="6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3.W. Leemans, et al. “BELLA laser and operations,” Proceedings of PAC2013.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4.</a:t>
            </a:r>
            <a:r>
              <a:rPr lang="en" sz="600" u="sng">
                <a:solidFill>
                  <a:schemeClr val="hlink"/>
                </a:solidFill>
                <a:hlinkClick r:id="rId5"/>
              </a:rPr>
              <a:t>http://mls.desy.de/kaldera</a:t>
            </a:r>
            <a:endParaRPr sz="6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5.</a:t>
            </a:r>
            <a:r>
              <a:rPr lang="en" sz="600" u="sng">
                <a:solidFill>
                  <a:schemeClr val="hlink"/>
                </a:solidFill>
                <a:hlinkClick r:id="rId6"/>
              </a:rPr>
              <a:t>https://bella.lbl.gov/kbella/</a:t>
            </a:r>
            <a:endParaRPr sz="6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6.E. Sistrunk, et al., Proc. SPIE 11034, Short-pulse High-energy Lasers and Ultrafast Optical Technologies, 1103407 (2019)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3025" y="3123099"/>
            <a:ext cx="4181675" cy="11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5657" y="3562209"/>
            <a:ext cx="2188381" cy="27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