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319" r:id="rId3"/>
    <p:sldId id="287" r:id="rId4"/>
    <p:sldId id="323" r:id="rId5"/>
    <p:sldId id="317" r:id="rId6"/>
    <p:sldId id="293" r:id="rId7"/>
    <p:sldId id="314" r:id="rId8"/>
    <p:sldId id="295" r:id="rId9"/>
    <p:sldId id="292" r:id="rId10"/>
    <p:sldId id="294" r:id="rId11"/>
    <p:sldId id="262" r:id="rId12"/>
    <p:sldId id="300" r:id="rId13"/>
    <p:sldId id="279" r:id="rId14"/>
    <p:sldId id="283" r:id="rId15"/>
    <p:sldId id="277" r:id="rId16"/>
    <p:sldId id="324" r:id="rId17"/>
    <p:sldId id="304" r:id="rId18"/>
    <p:sldId id="305" r:id="rId19"/>
    <p:sldId id="321" r:id="rId20"/>
    <p:sldId id="308" r:id="rId21"/>
    <p:sldId id="281" r:id="rId22"/>
    <p:sldId id="307" r:id="rId23"/>
    <p:sldId id="318" r:id="rId24"/>
    <p:sldId id="275" r:id="rId25"/>
    <p:sldId id="265" r:id="rId26"/>
    <p:sldId id="268" r:id="rId27"/>
    <p:sldId id="280" r:id="rId28"/>
    <p:sldId id="316" r:id="rId2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93EC94-33FF-AC25-A523-E7C1C0A38B24}" v="580" dt="2025-03-05T18:46:25.091"/>
    <p1510:client id="{880F8AD3-7BD8-6C28-16BC-466D17B35AF5}" v="716" dt="2025-03-03T22:49:39.411"/>
    <p1510:client id="{FF480D94-A37B-C023-E930-FBA3FB6FDF68}" v="213" dt="2025-03-03T20:35:52.70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me"/>
          <p:cNvSpPr txBox="1">
            <a:spLocks noGrp="1"/>
          </p:cNvSpPr>
          <p:nvPr>
            <p:ph type="body" sz="quarter" idx="21"/>
          </p:nvPr>
        </p:nvSpPr>
        <p:spPr>
          <a:xfrm>
            <a:off x="2126871" y="10322667"/>
            <a:ext cx="9272821" cy="84555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49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Name</a:t>
            </a:r>
          </a:p>
        </p:txBody>
      </p:sp>
      <p:sp>
        <p:nvSpPr>
          <p:cNvPr id="17" name="Date"/>
          <p:cNvSpPr txBox="1">
            <a:spLocks noGrp="1"/>
          </p:cNvSpPr>
          <p:nvPr>
            <p:ph type="body" sz="quarter" idx="22"/>
          </p:nvPr>
        </p:nvSpPr>
        <p:spPr>
          <a:xfrm>
            <a:off x="758586" y="12398953"/>
            <a:ext cx="11225306" cy="6098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D5D5D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Date</a:t>
            </a:r>
          </a:p>
        </p:txBody>
      </p:sp>
      <p:sp>
        <p:nvSpPr>
          <p:cNvPr id="18" name="Title"/>
          <p:cNvSpPr txBox="1">
            <a:spLocks noGrp="1"/>
          </p:cNvSpPr>
          <p:nvPr>
            <p:ph type="body" sz="quarter" idx="23"/>
          </p:nvPr>
        </p:nvSpPr>
        <p:spPr>
          <a:xfrm>
            <a:off x="758586" y="4557600"/>
            <a:ext cx="11225306" cy="3144720"/>
          </a:xfrm>
          <a:prstGeom prst="rect">
            <a:avLst/>
          </a:prstGeom>
        </p:spPr>
        <p:txBody>
          <a:bodyPr anchor="b"/>
          <a:lstStyle>
            <a:lvl1pPr defTabSz="2438338">
              <a:defRPr sz="100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Title</a:t>
            </a:r>
          </a:p>
        </p:txBody>
      </p:sp>
      <p:sp>
        <p:nvSpPr>
          <p:cNvPr id="19" name="Subtitle"/>
          <p:cNvSpPr txBox="1">
            <a:spLocks noGrp="1"/>
          </p:cNvSpPr>
          <p:nvPr>
            <p:ph type="body" sz="quarter" idx="24"/>
          </p:nvPr>
        </p:nvSpPr>
        <p:spPr>
          <a:xfrm>
            <a:off x="771286" y="7840005"/>
            <a:ext cx="11225306" cy="7960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700">
                <a:solidFill>
                  <a:srgbClr val="D4995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Subtitle</a:t>
            </a:r>
          </a:p>
        </p:txBody>
      </p:sp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age"/>
          <p:cNvSpPr txBox="1"/>
          <p:nvPr/>
        </p:nvSpPr>
        <p:spPr>
          <a:xfrm>
            <a:off x="22693545" y="12631037"/>
            <a:ext cx="648184" cy="142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584200">
              <a:defRPr sz="1800">
                <a:solidFill>
                  <a:srgbClr val="92929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Page</a:t>
            </a:r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363910" y="12628353"/>
            <a:ext cx="648184" cy="360822"/>
          </a:xfrm>
          <a:prstGeom prst="rect">
            <a:avLst/>
          </a:prstGeom>
        </p:spPr>
        <p:txBody>
          <a:bodyPr wrap="square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9" name="03_UiO_naventrekk_ENG_pos.png" descr="03_UiO_naventrekk_ENG_po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86" y="12560553"/>
            <a:ext cx="1472316" cy="387108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Date  |  Name  |  Event"/>
          <p:cNvSpPr txBox="1"/>
          <p:nvPr/>
        </p:nvSpPr>
        <p:spPr>
          <a:xfrm>
            <a:off x="3187670" y="12614407"/>
            <a:ext cx="2481896" cy="142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584200">
              <a:defRPr sz="1800">
                <a:solidFill>
                  <a:srgbClr val="92929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Date  |  Name  |  Event </a:t>
            </a:r>
          </a:p>
        </p:txBody>
      </p:sp>
      <p:sp>
        <p:nvSpPr>
          <p:cNvPr id="31" name="Heading"/>
          <p:cNvSpPr txBox="1">
            <a:spLocks noGrp="1"/>
          </p:cNvSpPr>
          <p:nvPr>
            <p:ph type="body" sz="quarter" idx="21"/>
          </p:nvPr>
        </p:nvSpPr>
        <p:spPr>
          <a:xfrm>
            <a:off x="758585" y="763642"/>
            <a:ext cx="14533209" cy="1083233"/>
          </a:xfrm>
          <a:prstGeom prst="rect">
            <a:avLst/>
          </a:prstGeom>
        </p:spPr>
        <p:txBody>
          <a:bodyPr/>
          <a:lstStyle>
            <a:lvl1pPr defTabSz="2438338">
              <a:defRPr sz="60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Heading</a:t>
            </a:r>
          </a:p>
        </p:txBody>
      </p:sp>
      <p:sp>
        <p:nvSpPr>
          <p:cNvPr id="32" name="Subheading"/>
          <p:cNvSpPr txBox="1">
            <a:spLocks noGrp="1"/>
          </p:cNvSpPr>
          <p:nvPr>
            <p:ph type="body" sz="quarter" idx="22"/>
          </p:nvPr>
        </p:nvSpPr>
        <p:spPr>
          <a:xfrm>
            <a:off x="758586" y="2071462"/>
            <a:ext cx="11225305" cy="64120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Subheading</a:t>
            </a:r>
          </a:p>
        </p:txBody>
      </p:sp>
      <p:sp>
        <p:nvSpPr>
          <p:cNvPr id="33" name="Lorem ipsum dolor sit amet, consectetur adipiscing elit, sed do eiusmod tempor incididunt ut labore et dolore magna aliqua. Diam vulputate ut pharetra sit amet aliquam id diam.…"/>
          <p:cNvSpPr txBox="1">
            <a:spLocks noGrp="1"/>
          </p:cNvSpPr>
          <p:nvPr>
            <p:ph type="body" sz="half" idx="23"/>
          </p:nvPr>
        </p:nvSpPr>
        <p:spPr>
          <a:xfrm>
            <a:off x="758585" y="3167279"/>
            <a:ext cx="13144601" cy="8616961"/>
          </a:xfrm>
          <a:prstGeom prst="rect">
            <a:avLst/>
          </a:prstGeom>
        </p:spPr>
        <p:txBody>
          <a:bodyPr>
            <a:noAutofit/>
          </a:bodyPr>
          <a:lstStyle/>
          <a:p>
            <a:pPr marL="584199" indent="-584199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Lorem ipsum dolor sit amet, consectetur adipiscing elit, sed do eiusmod tempor incididunt ut labore et dolore magna aliqua. Diam vulputate ut pharetra sit amet aliquam id diam.</a:t>
            </a:r>
          </a:p>
          <a:p>
            <a:pPr marL="584199" indent="-584199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Lorem ipsum dolor sit amet, consectetur adipiscing elit, sed do eiusmod tempor incididunt ut labore et dolore magna aliqua. Diam vulputate ut pharetra sit amet aliquam id diam.</a:t>
            </a:r>
          </a:p>
          <a:p>
            <a:pPr marL="584199" indent="-584199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Lorem ipsum dolor sit amet, consectetur adipiscing elit.</a:t>
            </a:r>
          </a:p>
        </p:txBody>
      </p:sp>
      <p:sp>
        <p:nvSpPr>
          <p:cNvPr id="34" name="Image"/>
          <p:cNvSpPr>
            <a:spLocks noGrp="1"/>
          </p:cNvSpPr>
          <p:nvPr>
            <p:ph type="pic" idx="24"/>
          </p:nvPr>
        </p:nvSpPr>
        <p:spPr>
          <a:xfrm>
            <a:off x="14655937" y="1795883"/>
            <a:ext cx="16827399" cy="98335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" name="Caption"/>
          <p:cNvSpPr>
            <a:spLocks noGrp="1"/>
          </p:cNvSpPr>
          <p:nvPr>
            <p:ph type="body" sz="quarter" idx="25"/>
          </p:nvPr>
        </p:nvSpPr>
        <p:spPr>
          <a:xfrm>
            <a:off x="14655938" y="11730993"/>
            <a:ext cx="8266113" cy="461366"/>
          </a:xfrm>
          <a:prstGeom prst="roundRect">
            <a:avLst>
              <a:gd name="adj" fmla="val 0"/>
            </a:avLst>
          </a:prstGeom>
        </p:spPr>
        <p:txBody>
          <a:bodyPr anchor="ctr">
            <a:noAutofit/>
          </a:bodyPr>
          <a:lstStyle>
            <a:lvl1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Caption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cknowledgement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Mortani_Francisco_Goya_a_group_of_spartans_fighting_blue_ball_o_02639202-4d71-41bc-8aa6-c77fdf051430.png" descr="Mortani_Francisco_Goya_a_group_of_spartans_fighting_blue_ball_o_02639202-4d71-41bc-8aa6-c77fdf051430.png"/>
          <p:cNvPicPr>
            <a:picLocks noChangeAspect="1"/>
          </p:cNvPicPr>
          <p:nvPr/>
        </p:nvPicPr>
        <p:blipFill>
          <a:blip r:embed="rId2"/>
          <a:srcRect l="9181" r="696"/>
          <a:stretch>
            <a:fillRect/>
          </a:stretch>
        </p:blipFill>
        <p:spPr>
          <a:xfrm>
            <a:off x="12394519" y="-23129"/>
            <a:ext cx="12437611" cy="13800925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Acknowledgements"/>
          <p:cNvSpPr txBox="1"/>
          <p:nvPr/>
        </p:nvSpPr>
        <p:spPr>
          <a:xfrm>
            <a:off x="758586" y="5611590"/>
            <a:ext cx="11225306" cy="139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defRPr sz="6000" b="1">
                <a:solidFill>
                  <a:srgbClr val="FFFFFF"/>
                </a:solidFill>
              </a:defRPr>
            </a:lvl1pPr>
          </a:lstStyle>
          <a:p>
            <a:r>
              <a:t>Acknowledgements</a:t>
            </a:r>
          </a:p>
        </p:txBody>
      </p:sp>
      <p:pic>
        <p:nvPicPr>
          <p:cNvPr id="44" name="02_UiO_naventrekk_ENG_neg.png" descr="02_UiO_naventrekk_ENG_ne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86" y="12560320"/>
            <a:ext cx="1473201" cy="387341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Oslo accelerator group:…"/>
          <p:cNvSpPr txBox="1">
            <a:spLocks noGrp="1"/>
          </p:cNvSpPr>
          <p:nvPr>
            <p:ph type="body" sz="quarter" idx="21"/>
          </p:nvPr>
        </p:nvSpPr>
        <p:spPr>
          <a:xfrm>
            <a:off x="733186" y="7117924"/>
            <a:ext cx="11225306" cy="5027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4000">
                <a:solidFill>
                  <a:srgbClr val="D4995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Oslo accelerator group:</a:t>
            </a:r>
          </a:p>
          <a:p>
            <a:pPr>
              <a:defRPr sz="4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Erik Adli, Kyrre N. Sjøbæk, J. B. Ben Chen, </a:t>
            </a:r>
          </a:p>
          <a:p>
            <a:pPr>
              <a:defRPr sz="4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Ole Gunnar Finnerud, Daniel Kalvik,</a:t>
            </a:r>
          </a:p>
          <a:p>
            <a:pPr>
              <a:defRPr sz="4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Carl A. Lindstrøm, Pierre Drobniak</a:t>
            </a:r>
          </a:p>
          <a:p>
            <a:pPr>
              <a:defRPr sz="4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>
              <a:defRPr sz="4000">
                <a:solidFill>
                  <a:srgbClr val="D4995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Funding:</a:t>
            </a:r>
          </a:p>
          <a:p>
            <a:pPr>
              <a:defRPr sz="4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European Research Council (ERC)</a:t>
            </a:r>
          </a:p>
          <a:p>
            <a:pPr>
              <a:defRPr sz="4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 Research Council of Norway</a:t>
            </a:r>
          </a:p>
        </p:txBody>
      </p:sp>
      <p:pic>
        <p:nvPicPr>
          <p:cNvPr id="46" name="NFR-logo-eng-rgb.svg.png" descr="NFR-logo-eng-rgb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9955" y="369496"/>
            <a:ext cx="4664033" cy="1569253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1080819.jpeg" descr="P1080819.jpeg"/>
          <p:cNvPicPr>
            <a:picLocks noChangeAspect="1"/>
          </p:cNvPicPr>
          <p:nvPr/>
        </p:nvPicPr>
        <p:blipFill>
          <a:blip r:embed="rId5"/>
          <a:srcRect l="25331" t="12729" r="25902" b="12652"/>
          <a:stretch>
            <a:fillRect/>
          </a:stretch>
        </p:blipFill>
        <p:spPr>
          <a:xfrm rot="17999">
            <a:off x="12339158" y="-103027"/>
            <a:ext cx="12129136" cy="13935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8"/>
                </a:moveTo>
                <a:lnTo>
                  <a:pt x="129" y="21600"/>
                </a:lnTo>
                <a:lnTo>
                  <a:pt x="21600" y="21502"/>
                </a:lnTo>
                <a:lnTo>
                  <a:pt x="21471" y="0"/>
                </a:lnTo>
                <a:lnTo>
                  <a:pt x="0" y="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" name="03_UiO_naventrekk_ENG_pos.png" descr="03_UiO_naventrekk_ENG_pos.png"/>
          <p:cNvPicPr>
            <a:picLocks noChangeAspect="1"/>
          </p:cNvPicPr>
          <p:nvPr/>
        </p:nvPicPr>
        <p:blipFill>
          <a:blip r:embed="rId6">
            <a:alphaModFix amt="10130"/>
          </a:blip>
          <a:stretch>
            <a:fillRect/>
          </a:stretch>
        </p:blipFill>
        <p:spPr>
          <a:xfrm>
            <a:off x="772441" y="763642"/>
            <a:ext cx="8410798" cy="2211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03_UiO_segl_pos.png" descr="03_UiO_segl_pos.png"/>
          <p:cNvPicPr>
            <a:picLocks noChangeAspect="1"/>
          </p:cNvPicPr>
          <p:nvPr/>
        </p:nvPicPr>
        <p:blipFill>
          <a:blip r:embed="rId7">
            <a:alphaModFix amt="20069"/>
          </a:blip>
          <a:stretch>
            <a:fillRect/>
          </a:stretch>
        </p:blipFill>
        <p:spPr>
          <a:xfrm>
            <a:off x="9707022" y="797540"/>
            <a:ext cx="2103080" cy="210308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Department of Physics, University of Oslo"/>
          <p:cNvSpPr txBox="1"/>
          <p:nvPr/>
        </p:nvSpPr>
        <p:spPr>
          <a:xfrm>
            <a:off x="2126870" y="11224876"/>
            <a:ext cx="9272822" cy="228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r" defTabSz="825500">
              <a:defRPr sz="3300">
                <a:solidFill>
                  <a:srgbClr val="000000"/>
                </a:solidFill>
              </a:defRPr>
            </a:lvl1pPr>
          </a:lstStyle>
          <a:p>
            <a:r>
              <a:t>Department of Physics, University of Oslo</a:t>
            </a:r>
          </a:p>
        </p:txBody>
      </p:sp>
      <p:pic>
        <p:nvPicPr>
          <p:cNvPr id="6" name="NFR-logo-eng-rgb.svg.png" descr="NFR-logo-eng-rgb.sv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19955" y="369496"/>
            <a:ext cx="4664033" cy="156925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758586" y="6850282"/>
            <a:ext cx="11225306" cy="221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Presentation Title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371239" y="3655189"/>
            <a:ext cx="21971001" cy="190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59557" y="13266380"/>
            <a:ext cx="326195" cy="18921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b">
            <a:spAutoFit/>
          </a:bodyPr>
          <a:lstStyle>
            <a:lvl1pPr algn="r" defTabSz="584200">
              <a:defRPr sz="1500">
                <a:solidFill>
                  <a:srgbClr val="92929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marR="0" indent="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1080819.jpeg" descr="P1080819.jpeg"/>
          <p:cNvPicPr>
            <a:picLocks noChangeAspect="1"/>
          </p:cNvPicPr>
          <p:nvPr/>
        </p:nvPicPr>
        <p:blipFill>
          <a:blip r:embed="rId2"/>
          <a:srcRect l="25331" t="12729" r="25902" b="12652"/>
          <a:stretch>
            <a:fillRect/>
          </a:stretch>
        </p:blipFill>
        <p:spPr>
          <a:xfrm rot="17999">
            <a:off x="12339158" y="-103027"/>
            <a:ext cx="12129136" cy="13935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8"/>
                </a:moveTo>
                <a:lnTo>
                  <a:pt x="129" y="21600"/>
                </a:lnTo>
                <a:lnTo>
                  <a:pt x="21600" y="21502"/>
                </a:lnTo>
                <a:lnTo>
                  <a:pt x="21471" y="0"/>
                </a:lnTo>
                <a:lnTo>
                  <a:pt x="0" y="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57" name="03_UiO_naventrekk_ENG_pos.png" descr="03_UiO_naventrekk_ENG_pos.png"/>
          <p:cNvPicPr>
            <a:picLocks noChangeAspect="1"/>
          </p:cNvPicPr>
          <p:nvPr/>
        </p:nvPicPr>
        <p:blipFill>
          <a:blip r:embed="rId3">
            <a:alphaModFix amt="10130"/>
          </a:blip>
          <a:stretch>
            <a:fillRect/>
          </a:stretch>
        </p:blipFill>
        <p:spPr>
          <a:xfrm>
            <a:off x="772441" y="763642"/>
            <a:ext cx="8410798" cy="2211400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Nam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 lIns="50800" tIns="50800" rIns="50800" bIns="50800" anchor="t">
            <a:noAutofit/>
          </a:bodyPr>
          <a:lstStyle/>
          <a:p>
            <a:r>
              <a:rPr lang="en-US">
                <a:latin typeface="Calibri"/>
              </a:rPr>
              <a:t>Daniel Kalvik</a:t>
            </a:r>
          </a:p>
        </p:txBody>
      </p:sp>
      <p:sp>
        <p:nvSpPr>
          <p:cNvPr id="61" name="Date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 lIns="50800" tIns="50800" rIns="50800" bIns="50800" anchor="t">
            <a:noAutofit/>
          </a:bodyPr>
          <a:lstStyle/>
          <a:p>
            <a:r>
              <a:rPr lang="en-US"/>
              <a:t>12.06.24</a:t>
            </a:r>
            <a:endParaRPr/>
          </a:p>
        </p:txBody>
      </p:sp>
      <p:sp>
        <p:nvSpPr>
          <p:cNvPr id="62" name="Title"/>
          <p:cNvSpPr txBox="1">
            <a:spLocks noGrp="1"/>
          </p:cNvSpPr>
          <p:nvPr>
            <p:ph type="body" idx="23"/>
          </p:nvPr>
        </p:nvSpPr>
        <p:spPr>
          <a:prstGeom prst="rect">
            <a:avLst/>
          </a:prstGeom>
        </p:spPr>
        <p:txBody>
          <a:bodyPr lIns="50800" tIns="50800" rIns="50800" bIns="50800" anchor="b">
            <a:noAutofit/>
          </a:bodyPr>
          <a:lstStyle/>
          <a:p>
            <a:r>
              <a:rPr lang="en-US" sz="6600" err="1">
                <a:latin typeface="Calibri"/>
              </a:rPr>
              <a:t>Betatron</a:t>
            </a:r>
            <a:r>
              <a:rPr lang="en-US" sz="6600">
                <a:latin typeface="Calibri"/>
              </a:rPr>
              <a:t> Radiation and Self-Corrected Energy Spread in Plasma-Wakefield Accelerators</a:t>
            </a:r>
          </a:p>
        </p:txBody>
      </p:sp>
      <p:sp>
        <p:nvSpPr>
          <p:cNvPr id="63" name="Subtitle"/>
          <p:cNvSpPr txBox="1">
            <a:spLocks noGrp="1"/>
          </p:cNvSpPr>
          <p:nvPr>
            <p:ph type="body" idx="24"/>
          </p:nvPr>
        </p:nvSpPr>
        <p:spPr>
          <a:prstGeom prst="rect">
            <a:avLst/>
          </a:prstGeom>
        </p:spPr>
        <p:txBody>
          <a:bodyPr lIns="50800" tIns="50800" rIns="50800" bIns="50800" anchor="t">
            <a:noAutofit/>
          </a:bodyPr>
          <a:lstStyle/>
          <a:p>
            <a:r>
              <a:rPr lang="en-US" dirty="0">
                <a:latin typeface="Calibri"/>
              </a:rPr>
              <a:t>ALEGRO workshop 2025</a:t>
            </a:r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2959AE-FA28-0DEA-DE49-288B469F0073}"/>
              </a:ext>
            </a:extLst>
          </p:cNvPr>
          <p:cNvSpPr/>
          <p:nvPr/>
        </p:nvSpPr>
        <p:spPr>
          <a:xfrm>
            <a:off x="2946704" y="12375943"/>
            <a:ext cx="3282777" cy="89380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9596677-EF3D-1086-6710-BE29A3A580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8586" y="2071462"/>
            <a:ext cx="13490710" cy="718145"/>
          </a:xfrm>
        </p:spPr>
        <p:txBody>
          <a:bodyPr wrap="square" lIns="50800" tIns="50800" rIns="50800" bIns="50800" anchor="t">
            <a:spAutoFit/>
          </a:bodyPr>
          <a:lstStyle/>
          <a:p>
            <a:r>
              <a:rPr lang="en-US" sz="4000">
                <a:latin typeface="Calibri"/>
              </a:rPr>
              <a:t>Including the radiation reaction and adiabatic damping</a:t>
            </a:r>
          </a:p>
        </p:txBody>
      </p:sp>
      <p:sp>
        <p:nvSpPr>
          <p:cNvPr id="11" name="Lorem ipsum dolor sit amet, consectetur adipiscing elit, sed do eiusmod tempor incididunt ut labore et dolore magna aliqua. Diam vulputate ut pharetra sit amet aliquam id diam.…">
            <a:extLst>
              <a:ext uri="{FF2B5EF4-FFF2-40B4-BE49-F238E27FC236}">
                <a16:creationId xmlns:a16="http://schemas.microsoft.com/office/drawing/2014/main" id="{C9A13F17-B62F-2547-0E11-3D6C99EEA1E2}"/>
              </a:ext>
            </a:extLst>
          </p:cNvPr>
          <p:cNvSpPr txBox="1">
            <a:spLocks noGrp="1"/>
          </p:cNvSpPr>
          <p:nvPr>
            <p:ph type="body" sz="half" idx="23"/>
          </p:nvPr>
        </p:nvSpPr>
        <p:spPr>
          <a:xfrm>
            <a:off x="758585" y="3021740"/>
            <a:ext cx="22837121" cy="9460047"/>
          </a:xfrm>
          <a:prstGeom prst="rect">
            <a:avLst/>
          </a:prstGeom>
        </p:spPr>
        <p:txBody>
          <a:bodyPr lIns="50800" tIns="50800" rIns="50800" bIns="50800" anchor="t">
            <a:noAutofit/>
          </a:bodyPr>
          <a:lstStyle/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FontTx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4800">
                <a:latin typeface="Calibri"/>
              </a:rPr>
              <a:t>The equations of motion for each individual particle are (Deng et al.)</a:t>
            </a:r>
          </a:p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 b="1"/>
          </a:p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 b="1"/>
          </a:p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 b="1"/>
          </a:p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 b="1"/>
          </a:p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 b="1"/>
          </a:p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 b="1"/>
          </a:p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>
                <a:latin typeface="Calibri"/>
              </a:rPr>
              <a:t>My results are obtained by solving this set of equations, using a multistep method.</a:t>
            </a:r>
            <a:endParaRPr lang="en-US"/>
          </a:p>
        </p:txBody>
      </p:sp>
      <p:pic>
        <p:nvPicPr>
          <p:cNvPr id="4" name="Picture 3" descr="A group of mathematical equations&#10;&#10;Description automatically generated">
            <a:extLst>
              <a:ext uri="{FF2B5EF4-FFF2-40B4-BE49-F238E27FC236}">
                <a16:creationId xmlns:a16="http://schemas.microsoft.com/office/drawing/2014/main" id="{B34E6341-0032-15F8-7B74-B83D86A206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3" t="2090" r="335" b="1742"/>
          <a:stretch/>
        </p:blipFill>
        <p:spPr>
          <a:xfrm>
            <a:off x="6341882" y="4016285"/>
            <a:ext cx="11643915" cy="54621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71481F-5C21-F547-2173-2981DC3D0365}"/>
              </a:ext>
            </a:extLst>
          </p:cNvPr>
          <p:cNvSpPr txBox="1"/>
          <p:nvPr/>
        </p:nvSpPr>
        <p:spPr>
          <a:xfrm>
            <a:off x="1430383" y="5487188"/>
            <a:ext cx="3762102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 defTabSz="825500">
              <a:buClr>
                <a:srgbClr val="D49956"/>
              </a:buClr>
              <a:buSzPct val="100000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4500">
                <a:solidFill>
                  <a:schemeClr val="bg2">
                    <a:lumMod val="10000"/>
                  </a:schemeClr>
                </a:solidFill>
                <a:latin typeface="Calibri"/>
                <a:sym typeface="Arial"/>
              </a:rPr>
              <a:t>Adiabatic damping</a:t>
            </a:r>
            <a:endParaRPr lang="en-US" sz="4500">
              <a:solidFill>
                <a:schemeClr val="bg2">
                  <a:lumMod val="10000"/>
                </a:schemeClr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3AC714-9269-6DA4-DBCC-62C6FBF59EF6}"/>
              </a:ext>
            </a:extLst>
          </p:cNvPr>
          <p:cNvSpPr txBox="1"/>
          <p:nvPr/>
        </p:nvSpPr>
        <p:spPr>
          <a:xfrm>
            <a:off x="19184191" y="5142325"/>
            <a:ext cx="3762102" cy="21800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500">
                <a:solidFill>
                  <a:schemeClr val="bg2">
                    <a:lumMod val="10000"/>
                  </a:schemeClr>
                </a:solidFill>
                <a:latin typeface="Calibri"/>
              </a:rPr>
              <a:t>Damping from radiation reaction force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60CB86C-48AC-06FE-8741-1CBF6F5B1CAD}"/>
              </a:ext>
            </a:extLst>
          </p:cNvPr>
          <p:cNvCxnSpPr/>
          <p:nvPr/>
        </p:nvCxnSpPr>
        <p:spPr>
          <a:xfrm flipV="1">
            <a:off x="4118337" y="5402258"/>
            <a:ext cx="4259283" cy="88669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D077655-2231-0B61-D152-118C80532463}"/>
              </a:ext>
            </a:extLst>
          </p:cNvPr>
          <p:cNvCxnSpPr>
            <a:cxnSpLocks/>
          </p:cNvCxnSpPr>
          <p:nvPr/>
        </p:nvCxnSpPr>
        <p:spPr>
          <a:xfrm>
            <a:off x="4118337" y="6308740"/>
            <a:ext cx="4061361" cy="55814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31ADFDD-7367-29EF-3B92-88780FD6ED39}"/>
              </a:ext>
            </a:extLst>
          </p:cNvPr>
          <p:cNvCxnSpPr>
            <a:cxnSpLocks/>
          </p:cNvCxnSpPr>
          <p:nvPr/>
        </p:nvCxnSpPr>
        <p:spPr>
          <a:xfrm flipH="1" flipV="1">
            <a:off x="12327748" y="5484196"/>
            <a:ext cx="6606639" cy="728354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527C7E8-AEF3-214E-DE0E-D36886A1DA87}"/>
              </a:ext>
            </a:extLst>
          </p:cNvPr>
          <p:cNvCxnSpPr>
            <a:cxnSpLocks/>
          </p:cNvCxnSpPr>
          <p:nvPr/>
        </p:nvCxnSpPr>
        <p:spPr>
          <a:xfrm flipH="1">
            <a:off x="13060059" y="6311511"/>
            <a:ext cx="5874328" cy="558139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Date  |  Name  |  Event">
            <a:extLst>
              <a:ext uri="{FF2B5EF4-FFF2-40B4-BE49-F238E27FC236}">
                <a16:creationId xmlns:a16="http://schemas.microsoft.com/office/drawing/2014/main" id="{FB2E1F66-3A14-6317-C1E2-845F103D0387}"/>
              </a:ext>
            </a:extLst>
          </p:cNvPr>
          <p:cNvSpPr txBox="1"/>
          <p:nvPr/>
        </p:nvSpPr>
        <p:spPr>
          <a:xfrm>
            <a:off x="2941275" y="12634939"/>
            <a:ext cx="483786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 defTabSz="584200">
              <a:defRPr sz="1800">
                <a:solidFill>
                  <a:srgbClr val="92929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/>
              <a:t>05.03.25  |  Daniel Kalvik  |  ALEGRO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17" name="Heading">
            <a:extLst>
              <a:ext uri="{FF2B5EF4-FFF2-40B4-BE49-F238E27FC236}">
                <a16:creationId xmlns:a16="http://schemas.microsoft.com/office/drawing/2014/main" id="{FA8C82DE-EABD-D64C-920E-6F79B59A01F0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758585" y="763642"/>
            <a:ext cx="18525426" cy="1083233"/>
          </a:xfrm>
          <a:prstGeom prst="rect">
            <a:avLst/>
          </a:prstGeom>
        </p:spPr>
        <p:txBody>
          <a:bodyPr lIns="50800" tIns="50800" rIns="50800" bIns="50800" anchor="t">
            <a:noAutofit/>
          </a:bodyPr>
          <a:lstStyle/>
          <a:p>
            <a:r>
              <a:rPr lang="en-US" sz="7100">
                <a:latin typeface="Calibri"/>
              </a:rPr>
              <a:t>Self-consistent motion for accurate simulations</a:t>
            </a:r>
          </a:p>
        </p:txBody>
      </p:sp>
      <p:pic>
        <p:nvPicPr>
          <p:cNvPr id="10" name="Bilde 9" descr="Et bilde som inneholder Font, hvit, nummer, Grafikk&#10;&#10;Innhold generert av kunstig intelligens kan være feil.">
            <a:extLst>
              <a:ext uri="{FF2B5EF4-FFF2-40B4-BE49-F238E27FC236}">
                <a16:creationId xmlns:a16="http://schemas.microsoft.com/office/drawing/2014/main" id="{D642B8F3-02BA-D871-DD24-03D299D59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9225" y="2218867"/>
            <a:ext cx="2211296" cy="114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4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86" name="Heading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 lIns="50800" tIns="50800" rIns="50800" bIns="50800" anchor="t">
            <a:noAutofit/>
          </a:bodyPr>
          <a:lstStyle/>
          <a:p>
            <a:r>
              <a:rPr lang="en-US" sz="7100">
                <a:latin typeface="Calibri"/>
              </a:rPr>
              <a:t>Single-particle motion</a:t>
            </a:r>
          </a:p>
        </p:txBody>
      </p:sp>
      <p:sp>
        <p:nvSpPr>
          <p:cNvPr id="87" name="Subheading"/>
          <p:cNvSpPr txBox="1">
            <a:spLocks noGrp="1"/>
          </p:cNvSpPr>
          <p:nvPr>
            <p:ph type="body" idx="22"/>
          </p:nvPr>
        </p:nvSpPr>
        <p:spPr>
          <a:xfrm>
            <a:off x="758586" y="2071462"/>
            <a:ext cx="11225305" cy="1333698"/>
          </a:xfrm>
          <a:prstGeom prst="rect">
            <a:avLst/>
          </a:prstGeom>
        </p:spPr>
        <p:txBody>
          <a:bodyPr wrap="square" lIns="50800" tIns="50800" rIns="50800" bIns="50800" anchor="t">
            <a:spAutoFit/>
          </a:bodyPr>
          <a:lstStyle/>
          <a:p>
            <a:r>
              <a:rPr lang="en-US" sz="4000">
                <a:latin typeface="Calibri"/>
              </a:rPr>
              <a:t>A diagonal oscillation with and without radiation damping</a:t>
            </a:r>
          </a:p>
        </p:txBody>
      </p:sp>
      <p:sp>
        <p:nvSpPr>
          <p:cNvPr id="90" name="Caption"/>
          <p:cNvSpPr>
            <a:spLocks noGrp="1"/>
          </p:cNvSpPr>
          <p:nvPr>
            <p:ph type="body" idx="25"/>
          </p:nvPr>
        </p:nvSpPr>
        <p:spPr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t>Caption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2959AE-FA28-0DEA-DE49-288B469F0073}"/>
              </a:ext>
            </a:extLst>
          </p:cNvPr>
          <p:cNvSpPr/>
          <p:nvPr/>
        </p:nvSpPr>
        <p:spPr>
          <a:xfrm>
            <a:off x="2946704" y="12375943"/>
            <a:ext cx="3282777" cy="89380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7094B1E-6BDB-0C75-B62C-30B5A07C03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53" b="5432"/>
          <a:stretch/>
        </p:blipFill>
        <p:spPr>
          <a:xfrm>
            <a:off x="267303" y="2725111"/>
            <a:ext cx="12234106" cy="96704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D69A3E-54C3-75E9-71A6-CE37175EE866}"/>
              </a:ext>
            </a:extLst>
          </p:cNvPr>
          <p:cNvSpPr txBox="1"/>
          <p:nvPr/>
        </p:nvSpPr>
        <p:spPr>
          <a:xfrm>
            <a:off x="19198293" y="768989"/>
            <a:ext cx="5379306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>
                <a:solidFill>
                  <a:schemeClr val="bg2">
                    <a:lumMod val="10000"/>
                  </a:schemeClr>
                </a:solidFill>
                <a:latin typeface="Calibri"/>
              </a:rPr>
              <a:t>Energy loss due to radiation reaction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AA9308E-7B35-A056-6F30-C66C1A616F9A}"/>
              </a:ext>
            </a:extLst>
          </p:cNvPr>
          <p:cNvCxnSpPr/>
          <p:nvPr/>
        </p:nvCxnSpPr>
        <p:spPr>
          <a:xfrm flipH="1">
            <a:off x="7811519" y="3421638"/>
            <a:ext cx="3286001" cy="938128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1FD2080-DE01-2B1D-CC26-B374AAD477DF}"/>
              </a:ext>
            </a:extLst>
          </p:cNvPr>
          <p:cNvCxnSpPr/>
          <p:nvPr/>
        </p:nvCxnSpPr>
        <p:spPr>
          <a:xfrm flipH="1">
            <a:off x="3213013" y="3399080"/>
            <a:ext cx="7932322" cy="1173176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813518F-D0E7-2163-7575-FF86F0C32751}"/>
              </a:ext>
            </a:extLst>
          </p:cNvPr>
          <p:cNvSpPr txBox="1"/>
          <p:nvPr/>
        </p:nvSpPr>
        <p:spPr>
          <a:xfrm>
            <a:off x="5359095" y="12370537"/>
            <a:ext cx="2743199" cy="2231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>
                <a:solidFill>
                  <a:schemeClr val="bg2">
                    <a:lumMod val="10000"/>
                  </a:schemeClr>
                </a:solidFill>
              </a:rPr>
              <a:t>5 GeV</a:t>
            </a:r>
            <a:endParaRPr lang="en-US" sz="2400"/>
          </a:p>
        </p:txBody>
      </p:sp>
      <p:sp>
        <p:nvSpPr>
          <p:cNvPr id="11" name="Date  |  Name  |  Event">
            <a:extLst>
              <a:ext uri="{FF2B5EF4-FFF2-40B4-BE49-F238E27FC236}">
                <a16:creationId xmlns:a16="http://schemas.microsoft.com/office/drawing/2014/main" id="{9F206057-8938-A9CB-935E-77183B1D603C}"/>
              </a:ext>
            </a:extLst>
          </p:cNvPr>
          <p:cNvSpPr txBox="1"/>
          <p:nvPr/>
        </p:nvSpPr>
        <p:spPr>
          <a:xfrm>
            <a:off x="2941275" y="12634939"/>
            <a:ext cx="483786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 defTabSz="584200">
              <a:defRPr sz="1800">
                <a:solidFill>
                  <a:srgbClr val="92929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/>
              <a:t>05.03.25  |  Daniel Kalvik  |  ALEGRO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12" name="Picture 2" descr="Et bilde som inneholder tekst, diagram, line, Plottdiagram&#10;&#10;Innhold generert av kunstig intelligens kan være feil.">
            <a:extLst>
              <a:ext uri="{FF2B5EF4-FFF2-40B4-BE49-F238E27FC236}">
                <a16:creationId xmlns:a16="http://schemas.microsoft.com/office/drawing/2014/main" id="{8CD98471-7400-B455-FFD8-7D3ABBB87F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53" t="-1958" r="-2441" b="5270"/>
          <a:stretch/>
        </p:blipFill>
        <p:spPr>
          <a:xfrm>
            <a:off x="12506091" y="3070184"/>
            <a:ext cx="11550427" cy="93223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F702E9-6485-5A77-D557-EEEA3C3C8751}"/>
              </a:ext>
            </a:extLst>
          </p:cNvPr>
          <p:cNvSpPr txBox="1"/>
          <p:nvPr/>
        </p:nvSpPr>
        <p:spPr>
          <a:xfrm>
            <a:off x="11126876" y="2736368"/>
            <a:ext cx="5750009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>
                <a:solidFill>
                  <a:schemeClr val="bg2">
                    <a:lumMod val="10000"/>
                  </a:schemeClr>
                </a:solidFill>
                <a:latin typeface="Calibri"/>
                <a:sym typeface="Arial"/>
              </a:rPr>
              <a:t>Adiabatic damping due to increase in energy</a:t>
            </a:r>
            <a:endParaRPr lang="en-US" sz="3600">
              <a:solidFill>
                <a:schemeClr val="bg2">
                  <a:lumMod val="10000"/>
                </a:schemeClr>
              </a:solidFill>
              <a:latin typeface="Calibri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3919E10-8DBC-86B7-437F-5F2992A883EB}"/>
              </a:ext>
            </a:extLst>
          </p:cNvPr>
          <p:cNvCxnSpPr/>
          <p:nvPr/>
        </p:nvCxnSpPr>
        <p:spPr>
          <a:xfrm flipH="1">
            <a:off x="20172492" y="1843475"/>
            <a:ext cx="925838" cy="9025264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E33E652-6FCF-D3E7-492A-B9ED7820964F}"/>
              </a:ext>
            </a:extLst>
          </p:cNvPr>
          <p:cNvSpPr txBox="1"/>
          <p:nvPr/>
        </p:nvSpPr>
        <p:spPr>
          <a:xfrm>
            <a:off x="17535556" y="12082356"/>
            <a:ext cx="2743199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5 TeV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4908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86" name="Heading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 lIns="50800" tIns="50800" rIns="50800" bIns="50800" anchor="t">
            <a:noAutofit/>
          </a:bodyPr>
          <a:lstStyle/>
          <a:p>
            <a:r>
              <a:rPr lang="en-US" sz="7100">
                <a:latin typeface="Calibri"/>
              </a:rPr>
              <a:t>Beam energy loss</a:t>
            </a:r>
          </a:p>
        </p:txBody>
      </p:sp>
      <p:sp>
        <p:nvSpPr>
          <p:cNvPr id="87" name="Subheading"/>
          <p:cNvSpPr txBox="1">
            <a:spLocks noGrp="1"/>
          </p:cNvSpPr>
          <p:nvPr>
            <p:ph type="body" idx="22"/>
          </p:nvPr>
        </p:nvSpPr>
        <p:spPr>
          <a:xfrm>
            <a:off x="758586" y="2071462"/>
            <a:ext cx="19735953" cy="718145"/>
          </a:xfrm>
          <a:prstGeom prst="rect">
            <a:avLst/>
          </a:prstGeom>
        </p:spPr>
        <p:txBody>
          <a:bodyPr wrap="square" lIns="50800" tIns="50800" rIns="50800" bIns="50800" anchor="t">
            <a:spAutoFit/>
          </a:bodyPr>
          <a:lstStyle/>
          <a:p>
            <a:r>
              <a:rPr lang="en-US" sz="4000">
                <a:latin typeface="Calibri"/>
              </a:rPr>
              <a:t>What does the effects of radiation reaction look like in the longitudinal phase space?</a:t>
            </a:r>
          </a:p>
        </p:txBody>
      </p:sp>
      <p:sp>
        <p:nvSpPr>
          <p:cNvPr id="88" name="Lorem ipsum dolor sit amet, consectetur adipiscing elit, sed do eiusmod tempor incididunt ut labore et dolore magna aliqua. Diam vulputate ut pharetra sit amet aliquam id diam.…"/>
          <p:cNvSpPr txBox="1">
            <a:spLocks noGrp="1"/>
          </p:cNvSpPr>
          <p:nvPr>
            <p:ph type="body" idx="23"/>
          </p:nvPr>
        </p:nvSpPr>
        <p:spPr>
          <a:xfrm>
            <a:off x="8853003" y="2936163"/>
            <a:ext cx="6164424" cy="8894540"/>
          </a:xfrm>
          <a:prstGeom prst="rect">
            <a:avLst/>
          </a:prstGeom>
        </p:spPr>
        <p:txBody>
          <a:bodyPr lIns="50800" tIns="50800" rIns="50800" bIns="50800" anchor="t">
            <a:noAutofit/>
          </a:bodyPr>
          <a:lstStyle/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 sz="4800">
              <a:latin typeface="Calibri"/>
            </a:endParaRPr>
          </a:p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4800">
                <a:latin typeface="Calibri"/>
              </a:rPr>
              <a:t>The particles with large </a:t>
            </a:r>
            <a:r>
              <a:rPr lang="en-US" sz="4800" err="1">
                <a:latin typeface="Calibri"/>
              </a:rPr>
              <a:t>betatron</a:t>
            </a:r>
            <a:r>
              <a:rPr lang="en-US" sz="4800">
                <a:latin typeface="Calibri"/>
              </a:rPr>
              <a:t> amplitudes lose more energy.</a:t>
            </a:r>
            <a:endParaRPr lang="en-US"/>
          </a:p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 sz="4800">
              <a:latin typeface="Calibri"/>
            </a:endParaRPr>
          </a:p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4800">
                <a:latin typeface="Calibri"/>
              </a:rPr>
              <a:t>This causes a "Bleed" in energy, and an increase in energy spread.</a:t>
            </a:r>
          </a:p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2959AE-FA28-0DEA-DE49-288B469F0073}"/>
              </a:ext>
            </a:extLst>
          </p:cNvPr>
          <p:cNvSpPr/>
          <p:nvPr/>
        </p:nvSpPr>
        <p:spPr>
          <a:xfrm>
            <a:off x="2946704" y="12375943"/>
            <a:ext cx="3282777" cy="89380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52950D-EADC-19F9-6A0D-B7E178DED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6798" y="3340397"/>
            <a:ext cx="9104415" cy="9084623"/>
          </a:xfrm>
          <a:prstGeom prst="rect">
            <a:avLst/>
          </a:prstGeom>
        </p:spPr>
      </p:pic>
      <p:sp>
        <p:nvSpPr>
          <p:cNvPr id="4" name="Date  |  Name  |  Event">
            <a:extLst>
              <a:ext uri="{FF2B5EF4-FFF2-40B4-BE49-F238E27FC236}">
                <a16:creationId xmlns:a16="http://schemas.microsoft.com/office/drawing/2014/main" id="{D2A46DA5-8767-3DD7-2C6B-AE18AFD97DCA}"/>
              </a:ext>
            </a:extLst>
          </p:cNvPr>
          <p:cNvSpPr txBox="1"/>
          <p:nvPr/>
        </p:nvSpPr>
        <p:spPr>
          <a:xfrm>
            <a:off x="2941275" y="12634939"/>
            <a:ext cx="483786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 defTabSz="584200">
              <a:defRPr sz="1800">
                <a:solidFill>
                  <a:srgbClr val="92929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/>
              <a:t>05.03.25  |  Daniel Kalvik  |  ALEGRO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A0B3FD-7768-25F0-CCA0-470D5F621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82" y="3414346"/>
            <a:ext cx="8497955" cy="866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6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86" name="Heading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 lIns="50800" tIns="50800" rIns="50800" bIns="50800" anchor="t">
            <a:normAutofit lnSpcReduction="10000"/>
          </a:bodyPr>
          <a:lstStyle/>
          <a:p>
            <a:r>
              <a:rPr lang="en-US" sz="7100">
                <a:latin typeface="Calibri"/>
              </a:rPr>
              <a:t>HALHF simulations</a:t>
            </a:r>
          </a:p>
        </p:txBody>
      </p:sp>
      <p:sp>
        <p:nvSpPr>
          <p:cNvPr id="87" name="Subheading"/>
          <p:cNvSpPr txBox="1">
            <a:spLocks noGrp="1"/>
          </p:cNvSpPr>
          <p:nvPr>
            <p:ph type="body" idx="22"/>
          </p:nvPr>
        </p:nvSpPr>
        <p:spPr>
          <a:xfrm>
            <a:off x="758586" y="2071462"/>
            <a:ext cx="11225305" cy="718145"/>
          </a:xfrm>
          <a:prstGeom prst="rect">
            <a:avLst/>
          </a:prstGeom>
        </p:spPr>
        <p:txBody>
          <a:bodyPr wrap="square" lIns="50800" tIns="50800" rIns="50800" bIns="50800" anchor="t">
            <a:spAutoFit/>
          </a:bodyPr>
          <a:lstStyle/>
          <a:p>
            <a:r>
              <a:rPr lang="en-US" sz="4000">
                <a:latin typeface="Calibri"/>
              </a:rPr>
              <a:t>Tracking a beam through 16 stages</a:t>
            </a:r>
          </a:p>
        </p:txBody>
      </p:sp>
      <p:sp>
        <p:nvSpPr>
          <p:cNvPr id="88" name="Lorem ipsum dolor sit amet, consectetur adipiscing elit, sed do eiusmod tempor incididunt ut labore et dolore magna aliqua. Diam vulputate ut pharetra sit amet aliquam id diam.…"/>
          <p:cNvSpPr txBox="1">
            <a:spLocks noGrp="1"/>
          </p:cNvSpPr>
          <p:nvPr>
            <p:ph type="body" idx="23"/>
          </p:nvPr>
        </p:nvSpPr>
        <p:spPr>
          <a:xfrm>
            <a:off x="758585" y="3167279"/>
            <a:ext cx="22206222" cy="8596367"/>
          </a:xfrm>
          <a:prstGeom prst="rect">
            <a:avLst/>
          </a:prstGeom>
        </p:spPr>
        <p:txBody>
          <a:bodyPr lIns="50800" tIns="50800" rIns="50800" bIns="50800" anchor="t">
            <a:noAutofit/>
          </a:bodyPr>
          <a:lstStyle/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4800">
                <a:latin typeface="Calibri"/>
              </a:rPr>
              <a:t>Already at 500 GeV, we have had to lower the density</a:t>
            </a:r>
          </a:p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2959AE-FA28-0DEA-DE49-288B469F0073}"/>
              </a:ext>
            </a:extLst>
          </p:cNvPr>
          <p:cNvSpPr/>
          <p:nvPr/>
        </p:nvSpPr>
        <p:spPr>
          <a:xfrm>
            <a:off x="2946704" y="12375943"/>
            <a:ext cx="3282777" cy="89380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F42BD5-588F-D465-DF06-4B710F8A0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56" y="4078919"/>
            <a:ext cx="11445833" cy="70557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8D8E75-5A7A-E9B1-F569-FC14A33C52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627" r="128"/>
          <a:stretch/>
        </p:blipFill>
        <p:spPr>
          <a:xfrm>
            <a:off x="12128976" y="4015689"/>
            <a:ext cx="11596617" cy="7076366"/>
          </a:xfrm>
          <a:prstGeom prst="rect">
            <a:avLst/>
          </a:prstGeom>
        </p:spPr>
      </p:pic>
      <p:sp>
        <p:nvSpPr>
          <p:cNvPr id="7" name="Date  |  Name  |  Event">
            <a:extLst>
              <a:ext uri="{FF2B5EF4-FFF2-40B4-BE49-F238E27FC236}">
                <a16:creationId xmlns:a16="http://schemas.microsoft.com/office/drawing/2014/main" id="{D2B6710C-3C85-E704-830F-695606317572}"/>
              </a:ext>
            </a:extLst>
          </p:cNvPr>
          <p:cNvSpPr txBox="1"/>
          <p:nvPr/>
        </p:nvSpPr>
        <p:spPr>
          <a:xfrm>
            <a:off x="2941275" y="12634939"/>
            <a:ext cx="483786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 defTabSz="584200">
              <a:defRPr sz="1800">
                <a:solidFill>
                  <a:srgbClr val="92929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/>
              <a:t>05.03.25  |  Daniel Kalvik  |  ALEGRO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C872E3-B684-A82B-59CD-8C142E31C18B}"/>
              </a:ext>
            </a:extLst>
          </p:cNvPr>
          <p:cNvSpPr txBox="1"/>
          <p:nvPr/>
        </p:nvSpPr>
        <p:spPr>
          <a:xfrm>
            <a:off x="4690922" y="11079304"/>
            <a:ext cx="307682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bg2">
                    <a:lumMod val="10000"/>
                  </a:schemeClr>
                </a:solidFill>
                <a:latin typeface="Calibri"/>
              </a:rPr>
              <a:t>n</a:t>
            </a:r>
            <a:r>
              <a:rPr lang="en-US" baseline="-25000">
                <a:solidFill>
                  <a:schemeClr val="bg2">
                    <a:lumMod val="10000"/>
                  </a:schemeClr>
                </a:solidFill>
                <a:latin typeface="Calibri"/>
              </a:rPr>
              <a:t>0</a:t>
            </a:r>
            <a:r>
              <a:rPr lang="en-US">
                <a:solidFill>
                  <a:schemeClr val="bg2">
                    <a:lumMod val="10000"/>
                  </a:schemeClr>
                </a:solidFill>
                <a:latin typeface="Calibri"/>
              </a:rPr>
              <a:t> = 7e21 m⁻³</a:t>
            </a:r>
            <a:endParaRPr lang="en-US" sz="2400">
              <a:solidFill>
                <a:schemeClr val="bg2">
                  <a:lumMod val="10000"/>
                </a:schemeClr>
              </a:solidFill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847372-0BE1-EEBC-3972-6BB5F2049515}"/>
              </a:ext>
            </a:extLst>
          </p:cNvPr>
          <p:cNvSpPr txBox="1"/>
          <p:nvPr/>
        </p:nvSpPr>
        <p:spPr>
          <a:xfrm>
            <a:off x="16109318" y="11121079"/>
            <a:ext cx="307682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bg2">
                    <a:lumMod val="10000"/>
                  </a:schemeClr>
                </a:solidFill>
                <a:latin typeface="Calibri"/>
              </a:rPr>
              <a:t>n</a:t>
            </a:r>
            <a:r>
              <a:rPr lang="en-US" baseline="-25000">
                <a:solidFill>
                  <a:schemeClr val="bg2">
                    <a:lumMod val="10000"/>
                  </a:schemeClr>
                </a:solidFill>
                <a:latin typeface="Calibri"/>
              </a:rPr>
              <a:t>0</a:t>
            </a:r>
            <a:r>
              <a:rPr lang="en-US">
                <a:solidFill>
                  <a:schemeClr val="bg2">
                    <a:lumMod val="10000"/>
                  </a:schemeClr>
                </a:solidFill>
                <a:latin typeface="Calibri"/>
              </a:rPr>
              <a:t> = 2e21 m⁻³</a:t>
            </a:r>
            <a:endParaRPr lang="en-US" sz="2400">
              <a:solidFill>
                <a:schemeClr val="bg2">
                  <a:lumMod val="10000"/>
                </a:schemeClr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50E346-53E0-EFEE-1BB4-F5E365B72F10}"/>
              </a:ext>
            </a:extLst>
          </p:cNvPr>
          <p:cNvSpPr txBox="1"/>
          <p:nvPr/>
        </p:nvSpPr>
        <p:spPr>
          <a:xfrm>
            <a:off x="11814044" y="11669734"/>
            <a:ext cx="307682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bg2">
                    <a:lumMod val="10000"/>
                  </a:schemeClr>
                </a:solidFill>
                <a:latin typeface="Calibri"/>
              </a:rPr>
              <a:t>Goes as n</a:t>
            </a:r>
            <a:r>
              <a:rPr lang="en-US" baseline="-25000">
                <a:solidFill>
                  <a:schemeClr val="bg2">
                    <a:lumMod val="10000"/>
                  </a:schemeClr>
                </a:solidFill>
                <a:latin typeface="Calibri"/>
              </a:rPr>
              <a:t>0</a:t>
            </a:r>
            <a:r>
              <a:rPr lang="en-US" baseline="30000">
                <a:solidFill>
                  <a:schemeClr val="bg2">
                    <a:lumMod val="10000"/>
                  </a:schemeClr>
                </a:solidFill>
                <a:latin typeface="Calibri"/>
              </a:rPr>
              <a:t>3/2</a:t>
            </a:r>
          </a:p>
        </p:txBody>
      </p:sp>
      <p:pic>
        <p:nvPicPr>
          <p:cNvPr id="8" name="Bilde 7" descr="Et bilde som inneholder Font, tekst, line, hvit&#10;&#10;Innhold generert av kunstig intelligens kan være feil.">
            <a:extLst>
              <a:ext uri="{FF2B5EF4-FFF2-40B4-BE49-F238E27FC236}">
                <a16:creationId xmlns:a16="http://schemas.microsoft.com/office/drawing/2014/main" id="{F4391D40-079F-4453-B1D4-7A633A68F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6722" y="12410097"/>
            <a:ext cx="5614950" cy="1110333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26AC5E4-C92B-2910-2486-6A2DC3597EE0}"/>
              </a:ext>
            </a:extLst>
          </p:cNvPr>
          <p:cNvCxnSpPr/>
          <p:nvPr/>
        </p:nvCxnSpPr>
        <p:spPr>
          <a:xfrm flipH="1">
            <a:off x="11225400" y="12183111"/>
            <a:ext cx="1253041" cy="592954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15573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86" name="Heading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 lIns="50800" tIns="50800" rIns="50800" bIns="50800" anchor="t">
            <a:noAutofit/>
          </a:bodyPr>
          <a:lstStyle/>
          <a:p>
            <a:r>
              <a:rPr lang="en-US" sz="7100">
                <a:latin typeface="Calibri"/>
              </a:rPr>
              <a:t>Plasma wakes</a:t>
            </a:r>
          </a:p>
        </p:txBody>
      </p:sp>
      <p:sp>
        <p:nvSpPr>
          <p:cNvPr id="87" name="Subheading"/>
          <p:cNvSpPr txBox="1">
            <a:spLocks noGrp="1"/>
          </p:cNvSpPr>
          <p:nvPr>
            <p:ph type="body" idx="22"/>
          </p:nvPr>
        </p:nvSpPr>
        <p:spPr>
          <a:xfrm>
            <a:off x="758586" y="2071462"/>
            <a:ext cx="16552314" cy="641201"/>
          </a:xfrm>
          <a:prstGeom prst="rect">
            <a:avLst/>
          </a:prstGeom>
        </p:spPr>
        <p:txBody>
          <a:bodyPr wrap="square" lIns="50800" tIns="50800" rIns="50800" bIns="50800" anchor="t">
            <a:spAutoFit/>
          </a:bodyPr>
          <a:lstStyle/>
          <a:p>
            <a:r>
              <a:rPr lang="en-US"/>
              <a:t>The effects of the radiation reaction + self-correction mechanism</a:t>
            </a:r>
          </a:p>
        </p:txBody>
      </p:sp>
      <p:sp>
        <p:nvSpPr>
          <p:cNvPr id="88" name="Lorem ipsum dolor sit amet, consectetur adipiscing elit, sed do eiusmod tempor incididunt ut labore et dolore magna aliqua. Diam vulputate ut pharetra sit amet aliquam id diam.…"/>
          <p:cNvSpPr txBox="1">
            <a:spLocks noGrp="1"/>
          </p:cNvSpPr>
          <p:nvPr>
            <p:ph type="body" idx="23"/>
          </p:nvPr>
        </p:nvSpPr>
        <p:spPr>
          <a:xfrm>
            <a:off x="758585" y="3167279"/>
            <a:ext cx="22206222" cy="8596367"/>
          </a:xfrm>
          <a:prstGeom prst="rect">
            <a:avLst/>
          </a:prstGeom>
        </p:spPr>
        <p:txBody>
          <a:bodyPr lIns="50800" tIns="50800" rIns="50800" bIns="50800" anchor="t">
            <a:noAutofit/>
          </a:bodyPr>
          <a:lstStyle/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4800">
                <a:latin typeface="Calibri"/>
              </a:rPr>
              <a:t>Along with the self-correction mechanism, the beam shapes into a bullet.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2959AE-FA28-0DEA-DE49-288B469F0073}"/>
              </a:ext>
            </a:extLst>
          </p:cNvPr>
          <p:cNvSpPr/>
          <p:nvPr/>
        </p:nvSpPr>
        <p:spPr>
          <a:xfrm>
            <a:off x="2946704" y="12375943"/>
            <a:ext cx="3282777" cy="89380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2" name="Picture 11" descr="A diagram of a circle with a red dot&#10;&#10;Description automatically generated">
            <a:extLst>
              <a:ext uri="{FF2B5EF4-FFF2-40B4-BE49-F238E27FC236}">
                <a16:creationId xmlns:a16="http://schemas.microsoft.com/office/drawing/2014/main" id="{522725B8-A1D0-C29B-C568-15F9CD39D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4" y="6012829"/>
            <a:ext cx="7831823" cy="44518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12D3E3-EA9F-8F47-958D-7A203AAF2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615" y="6019366"/>
            <a:ext cx="7716511" cy="4466146"/>
          </a:xfrm>
          <a:prstGeom prst="rect">
            <a:avLst/>
          </a:prstGeom>
        </p:spPr>
      </p:pic>
      <p:pic>
        <p:nvPicPr>
          <p:cNvPr id="7" name="Picture 6" descr="A diagram of a blue circle with a red dot&#10;&#10;Description automatically generated">
            <a:extLst>
              <a:ext uri="{FF2B5EF4-FFF2-40B4-BE49-F238E27FC236}">
                <a16:creationId xmlns:a16="http://schemas.microsoft.com/office/drawing/2014/main" id="{FAB2FFA4-9D30-7ADF-6A2A-5C52CEF17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5580" y="6008462"/>
            <a:ext cx="8387930" cy="44368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7C671F-97EC-FB52-F044-98B593D3A7E6}"/>
              </a:ext>
            </a:extLst>
          </p:cNvPr>
          <p:cNvSpPr txBox="1"/>
          <p:nvPr/>
        </p:nvSpPr>
        <p:spPr>
          <a:xfrm>
            <a:off x="2327904" y="5128815"/>
            <a:ext cx="283989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>
                <a:solidFill>
                  <a:schemeClr val="bg2">
                    <a:lumMod val="10000"/>
                  </a:schemeClr>
                </a:solidFill>
                <a:latin typeface="Calibri"/>
              </a:rPr>
              <a:t>1st stage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656C16-1752-379E-6284-D573B102B4A7}"/>
              </a:ext>
            </a:extLst>
          </p:cNvPr>
          <p:cNvSpPr txBox="1"/>
          <p:nvPr/>
        </p:nvSpPr>
        <p:spPr>
          <a:xfrm>
            <a:off x="10186280" y="5068697"/>
            <a:ext cx="283989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>
                <a:solidFill>
                  <a:schemeClr val="bg2">
                    <a:lumMod val="10000"/>
                  </a:schemeClr>
                </a:solidFill>
                <a:latin typeface="Calibri"/>
              </a:rPr>
              <a:t>16th stage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65F094-9EEC-6CA1-1FB5-7073A485AF08}"/>
              </a:ext>
            </a:extLst>
          </p:cNvPr>
          <p:cNvSpPr txBox="1"/>
          <p:nvPr/>
        </p:nvSpPr>
        <p:spPr>
          <a:xfrm>
            <a:off x="18186993" y="5070135"/>
            <a:ext cx="283989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>
                <a:solidFill>
                  <a:schemeClr val="bg2">
                    <a:lumMod val="10000"/>
                  </a:schemeClr>
                </a:solidFill>
                <a:latin typeface="Calibri"/>
              </a:rPr>
              <a:t>16th stage</a:t>
            </a:r>
          </a:p>
        </p:txBody>
      </p:sp>
      <p:sp>
        <p:nvSpPr>
          <p:cNvPr id="4" name="Date  |  Name  |  Event">
            <a:extLst>
              <a:ext uri="{FF2B5EF4-FFF2-40B4-BE49-F238E27FC236}">
                <a16:creationId xmlns:a16="http://schemas.microsoft.com/office/drawing/2014/main" id="{F5D4102D-3032-C0ED-6467-DC499BA05D03}"/>
              </a:ext>
            </a:extLst>
          </p:cNvPr>
          <p:cNvSpPr txBox="1"/>
          <p:nvPr/>
        </p:nvSpPr>
        <p:spPr>
          <a:xfrm>
            <a:off x="2941275" y="12634939"/>
            <a:ext cx="483786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 defTabSz="584200">
              <a:defRPr sz="1800">
                <a:solidFill>
                  <a:srgbClr val="92929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/>
              <a:t>05.03.25  |  Daniel Kalvik  |  ALEGRO</a:t>
            </a:r>
            <a:endParaRPr lang="en-US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3FED64-DA49-2B6D-ED91-D0E58D6D2216}"/>
              </a:ext>
            </a:extLst>
          </p:cNvPr>
          <p:cNvSpPr txBox="1"/>
          <p:nvPr/>
        </p:nvSpPr>
        <p:spPr>
          <a:xfrm>
            <a:off x="2379393" y="10661558"/>
            <a:ext cx="307682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bg2">
                    <a:lumMod val="10000"/>
                  </a:schemeClr>
                </a:solidFill>
              </a:rPr>
              <a:t>n</a:t>
            </a:r>
            <a:r>
              <a:rPr lang="en-US" baseline="-25000">
                <a:solidFill>
                  <a:schemeClr val="bg2">
                    <a:lumMod val="10000"/>
                  </a:schemeClr>
                </a:solidFill>
              </a:rPr>
              <a:t>0</a:t>
            </a:r>
            <a:r>
              <a:rPr lang="en-US">
                <a:solidFill>
                  <a:schemeClr val="bg2">
                    <a:lumMod val="10000"/>
                  </a:schemeClr>
                </a:solidFill>
              </a:rPr>
              <a:t> = 2e21 m⁻³</a:t>
            </a:r>
            <a:endParaRPr lang="en-US" sz="24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B2F047-B358-7918-FA4C-FDD8AA606386}"/>
              </a:ext>
            </a:extLst>
          </p:cNvPr>
          <p:cNvSpPr txBox="1"/>
          <p:nvPr/>
        </p:nvSpPr>
        <p:spPr>
          <a:xfrm>
            <a:off x="10065923" y="10661558"/>
            <a:ext cx="307682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bg2">
                    <a:lumMod val="10000"/>
                  </a:schemeClr>
                </a:solidFill>
              </a:rPr>
              <a:t>n</a:t>
            </a:r>
            <a:r>
              <a:rPr lang="en-US" baseline="-25000">
                <a:solidFill>
                  <a:schemeClr val="bg2">
                    <a:lumMod val="10000"/>
                  </a:schemeClr>
                </a:solidFill>
              </a:rPr>
              <a:t>0</a:t>
            </a:r>
            <a:r>
              <a:rPr lang="en-US">
                <a:solidFill>
                  <a:schemeClr val="bg2">
                    <a:lumMod val="10000"/>
                  </a:schemeClr>
                </a:solidFill>
              </a:rPr>
              <a:t> = 7e21 m⁻³</a:t>
            </a:r>
            <a:endParaRPr lang="en-US" sz="24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E2FCD7-D32E-7EA7-BB84-194D60C56044}"/>
              </a:ext>
            </a:extLst>
          </p:cNvPr>
          <p:cNvSpPr txBox="1"/>
          <p:nvPr/>
        </p:nvSpPr>
        <p:spPr>
          <a:xfrm>
            <a:off x="18072725" y="10661558"/>
            <a:ext cx="307682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bg2">
                    <a:lumMod val="10000"/>
                  </a:schemeClr>
                </a:solidFill>
              </a:rPr>
              <a:t>n</a:t>
            </a:r>
            <a:r>
              <a:rPr lang="en-US" baseline="-25000">
                <a:solidFill>
                  <a:schemeClr val="bg2">
                    <a:lumMod val="10000"/>
                  </a:schemeClr>
                </a:solidFill>
              </a:rPr>
              <a:t>0</a:t>
            </a:r>
            <a:r>
              <a:rPr lang="en-US">
                <a:solidFill>
                  <a:schemeClr val="bg2">
                    <a:lumMod val="10000"/>
                  </a:schemeClr>
                </a:solidFill>
              </a:rPr>
              <a:t> = 2e21 m⁻³</a:t>
            </a:r>
            <a:endParaRPr lang="en-US" sz="24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5" name="TextBox 9">
            <a:extLst>
              <a:ext uri="{FF2B5EF4-FFF2-40B4-BE49-F238E27FC236}">
                <a16:creationId xmlns:a16="http://schemas.microsoft.com/office/drawing/2014/main" id="{1B6908FB-0D59-8A9E-7225-99071AC4144B}"/>
              </a:ext>
            </a:extLst>
          </p:cNvPr>
          <p:cNvSpPr txBox="1"/>
          <p:nvPr/>
        </p:nvSpPr>
        <p:spPr>
          <a:xfrm>
            <a:off x="11814044" y="11669734"/>
            <a:ext cx="307682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bg2">
                    <a:lumMod val="10000"/>
                  </a:schemeClr>
                </a:solidFill>
                <a:latin typeface="Calibri"/>
              </a:rPr>
              <a:t>Goes as n</a:t>
            </a:r>
            <a:r>
              <a:rPr lang="en-US" baseline="-25000">
                <a:solidFill>
                  <a:schemeClr val="bg2">
                    <a:lumMod val="10000"/>
                  </a:schemeClr>
                </a:solidFill>
                <a:latin typeface="Calibri"/>
              </a:rPr>
              <a:t>0</a:t>
            </a:r>
            <a:r>
              <a:rPr lang="en-US" baseline="30000">
                <a:solidFill>
                  <a:schemeClr val="bg2">
                    <a:lumMod val="10000"/>
                  </a:schemeClr>
                </a:solidFill>
                <a:latin typeface="Calibri"/>
              </a:rPr>
              <a:t>3/2</a:t>
            </a:r>
          </a:p>
        </p:txBody>
      </p:sp>
      <p:pic>
        <p:nvPicPr>
          <p:cNvPr id="27" name="Bilde 26" descr="Et bilde som inneholder Font, tekst, line, hvit&#10;&#10;Innhold generert av kunstig intelligens kan være feil.">
            <a:extLst>
              <a:ext uri="{FF2B5EF4-FFF2-40B4-BE49-F238E27FC236}">
                <a16:creationId xmlns:a16="http://schemas.microsoft.com/office/drawing/2014/main" id="{1EACE00F-E2FF-77A7-64EF-60AC04537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6722" y="12410097"/>
            <a:ext cx="5614950" cy="1110333"/>
          </a:xfrm>
          <a:prstGeom prst="rect">
            <a:avLst/>
          </a:prstGeom>
        </p:spPr>
      </p:pic>
      <p:cxnSp>
        <p:nvCxnSpPr>
          <p:cNvPr id="29" name="Straight Arrow Connector 12">
            <a:extLst>
              <a:ext uri="{FF2B5EF4-FFF2-40B4-BE49-F238E27FC236}">
                <a16:creationId xmlns:a16="http://schemas.microsoft.com/office/drawing/2014/main" id="{933F6205-67F4-20A3-0390-17496F5197D3}"/>
              </a:ext>
            </a:extLst>
          </p:cNvPr>
          <p:cNvCxnSpPr/>
          <p:nvPr/>
        </p:nvCxnSpPr>
        <p:spPr>
          <a:xfrm flipH="1">
            <a:off x="11225400" y="12183111"/>
            <a:ext cx="1253041" cy="592954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15999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build="p"/>
      <p:bldP spid="10" grpId="0"/>
      <p:bldP spid="11" grpId="0"/>
      <p:bldP spid="16" grpId="0"/>
      <p:bldP spid="5" grpId="0"/>
      <p:bldP spid="13" grpId="0"/>
      <p:bldP spid="17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86" name="Heading"/>
          <p:cNvSpPr txBox="1">
            <a:spLocks noGrp="1"/>
          </p:cNvSpPr>
          <p:nvPr>
            <p:ph type="body" idx="21"/>
          </p:nvPr>
        </p:nvSpPr>
        <p:spPr>
          <a:xfrm>
            <a:off x="758585" y="763642"/>
            <a:ext cx="20711586" cy="1083233"/>
          </a:xfrm>
          <a:prstGeom prst="rect">
            <a:avLst/>
          </a:prstGeom>
        </p:spPr>
        <p:txBody>
          <a:bodyPr lIns="50800" tIns="50800" rIns="50800" bIns="50800" anchor="t"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7100">
                <a:latin typeface="Calibri"/>
              </a:rPr>
              <a:t>Reaching </a:t>
            </a:r>
            <a:r>
              <a:rPr lang="en-US" sz="7100" err="1">
                <a:latin typeface="Calibri"/>
              </a:rPr>
              <a:t>TeV</a:t>
            </a:r>
            <a:r>
              <a:rPr lang="en-US" sz="7100">
                <a:latin typeface="Calibri"/>
              </a:rPr>
              <a:t> energies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2959AE-FA28-0DEA-DE49-288B469F0073}"/>
              </a:ext>
            </a:extLst>
          </p:cNvPr>
          <p:cNvSpPr/>
          <p:nvPr/>
        </p:nvSpPr>
        <p:spPr>
          <a:xfrm>
            <a:off x="2946704" y="12375943"/>
            <a:ext cx="3282777" cy="89380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Picture 6" descr="A diagram of a circular object with a black line&#10;&#10;Description automatically generated">
            <a:extLst>
              <a:ext uri="{FF2B5EF4-FFF2-40B4-BE49-F238E27FC236}">
                <a16:creationId xmlns:a16="http://schemas.microsoft.com/office/drawing/2014/main" id="{14866508-EE84-4D79-80E7-1A29EA9B5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4269" y="1707278"/>
            <a:ext cx="8167007" cy="4761139"/>
          </a:xfrm>
          <a:prstGeom prst="rect">
            <a:avLst/>
          </a:prstGeom>
        </p:spPr>
      </p:pic>
      <p:pic>
        <p:nvPicPr>
          <p:cNvPr id="8" name="Picture 7" descr="A diagram of a blue circle with a white circle and a black line&#10;&#10;Description automatically generated">
            <a:extLst>
              <a:ext uri="{FF2B5EF4-FFF2-40B4-BE49-F238E27FC236}">
                <a16:creationId xmlns:a16="http://schemas.microsoft.com/office/drawing/2014/main" id="{7573E38D-B0F1-83C1-40AC-D548DE201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918" y="1702433"/>
            <a:ext cx="8177892" cy="4769302"/>
          </a:xfrm>
          <a:prstGeom prst="rect">
            <a:avLst/>
          </a:prstGeom>
        </p:spPr>
      </p:pic>
      <p:sp>
        <p:nvSpPr>
          <p:cNvPr id="9" name="Date  |  Name  |  Event">
            <a:extLst>
              <a:ext uri="{FF2B5EF4-FFF2-40B4-BE49-F238E27FC236}">
                <a16:creationId xmlns:a16="http://schemas.microsoft.com/office/drawing/2014/main" id="{D727F5AE-4CC5-2AA9-97CC-FA92E7E5B241}"/>
              </a:ext>
            </a:extLst>
          </p:cNvPr>
          <p:cNvSpPr txBox="1"/>
          <p:nvPr/>
        </p:nvSpPr>
        <p:spPr>
          <a:xfrm>
            <a:off x="2941275" y="12634939"/>
            <a:ext cx="483786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 defTabSz="584200">
              <a:defRPr sz="1800">
                <a:solidFill>
                  <a:srgbClr val="92929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/>
              <a:t>05.03.25  |  Daniel Kalvik  |  ALEGRO</a:t>
            </a:r>
            <a:endParaRPr lang="en-US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E9874E-E0DF-270C-C801-4F8FBF456626}"/>
              </a:ext>
            </a:extLst>
          </p:cNvPr>
          <p:cNvSpPr txBox="1"/>
          <p:nvPr/>
        </p:nvSpPr>
        <p:spPr>
          <a:xfrm>
            <a:off x="9317461" y="11951132"/>
            <a:ext cx="307682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bg2">
                    <a:lumMod val="10000"/>
                  </a:schemeClr>
                </a:solidFill>
              </a:rPr>
              <a:t>n</a:t>
            </a:r>
            <a:r>
              <a:rPr lang="en-US" baseline="-25000">
                <a:solidFill>
                  <a:schemeClr val="bg2">
                    <a:lumMod val="10000"/>
                  </a:schemeClr>
                </a:solidFill>
              </a:rPr>
              <a:t>0</a:t>
            </a:r>
            <a:r>
              <a:rPr lang="en-US">
                <a:solidFill>
                  <a:schemeClr val="bg2">
                    <a:lumMod val="10000"/>
                  </a:schemeClr>
                </a:solidFill>
              </a:rPr>
              <a:t> = 7e21 m⁻³</a:t>
            </a:r>
            <a:endParaRPr lang="en-US" sz="24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2D3AC7-75F5-AF68-D53B-1C4F83230C44}"/>
              </a:ext>
            </a:extLst>
          </p:cNvPr>
          <p:cNvSpPr txBox="1"/>
          <p:nvPr/>
        </p:nvSpPr>
        <p:spPr>
          <a:xfrm>
            <a:off x="18098935" y="11951132"/>
            <a:ext cx="307682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bg2">
                    <a:lumMod val="10000"/>
                  </a:schemeClr>
                </a:solidFill>
              </a:rPr>
              <a:t>n</a:t>
            </a:r>
            <a:r>
              <a:rPr lang="en-US" baseline="-25000">
                <a:solidFill>
                  <a:schemeClr val="bg2">
                    <a:lumMod val="10000"/>
                  </a:schemeClr>
                </a:solidFill>
              </a:rPr>
              <a:t>0</a:t>
            </a:r>
            <a:r>
              <a:rPr lang="en-US">
                <a:solidFill>
                  <a:schemeClr val="bg2">
                    <a:lumMod val="10000"/>
                  </a:schemeClr>
                </a:solidFill>
              </a:rPr>
              <a:t> = 2e21 m⁻³</a:t>
            </a:r>
            <a:endParaRPr lang="en-US" sz="240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3A3CE5-1FF1-8DE8-3886-2C903876E3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77" t="6222" r="64068" b="34949"/>
          <a:stretch/>
        </p:blipFill>
        <p:spPr>
          <a:xfrm>
            <a:off x="6783048" y="6613788"/>
            <a:ext cx="5381817" cy="53565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2672CF-AB44-9948-8F7C-1418821414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38" t="8794" r="64117" b="32348"/>
          <a:stretch/>
        </p:blipFill>
        <p:spPr>
          <a:xfrm>
            <a:off x="15570551" y="6442284"/>
            <a:ext cx="5603165" cy="5529144"/>
          </a:xfrm>
          <a:prstGeom prst="rect">
            <a:avLst/>
          </a:prstGeom>
        </p:spPr>
      </p:pic>
      <p:sp>
        <p:nvSpPr>
          <p:cNvPr id="12" name="Lorem ipsum dolor sit amet, consectetur adipiscing elit, sed do eiusmod tempor incididunt ut labore et dolore magna aliqua. Diam vulputate ut pharetra sit amet aliquam id diam.…">
            <a:extLst>
              <a:ext uri="{FF2B5EF4-FFF2-40B4-BE49-F238E27FC236}">
                <a16:creationId xmlns:a16="http://schemas.microsoft.com/office/drawing/2014/main" id="{C6B34486-0CFF-A9D6-6310-7E347F297178}"/>
              </a:ext>
            </a:extLst>
          </p:cNvPr>
          <p:cNvSpPr txBox="1">
            <a:spLocks noGrp="1"/>
          </p:cNvSpPr>
          <p:nvPr>
            <p:ph type="body" sz="half" idx="23"/>
          </p:nvPr>
        </p:nvSpPr>
        <p:spPr>
          <a:xfrm>
            <a:off x="758585" y="4094931"/>
            <a:ext cx="5790092" cy="7668715"/>
          </a:xfrm>
          <a:prstGeom prst="rect">
            <a:avLst/>
          </a:prstGeom>
        </p:spPr>
        <p:txBody>
          <a:bodyPr lIns="50800" tIns="50800" rIns="50800" bIns="50800" anchor="t">
            <a:noAutofit/>
          </a:bodyPr>
          <a:lstStyle/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4800">
                <a:latin typeface="Calibri"/>
              </a:rPr>
              <a:t>The energy spread becomes too large.</a:t>
            </a:r>
            <a:endParaRPr lang="en-US"/>
          </a:p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 sz="4800">
              <a:latin typeface="Calibri"/>
            </a:endParaRPr>
          </a:p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4800">
                <a:latin typeface="Calibri"/>
              </a:rPr>
              <a:t>The beam reaches the end of the wake.</a:t>
            </a:r>
          </a:p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09634C6-10E4-7CE5-F921-7C8DD4CE23D7}"/>
              </a:ext>
            </a:extLst>
          </p:cNvPr>
          <p:cNvSpPr>
            <a:spLocks noGrp="1"/>
          </p:cNvSpPr>
          <p:nvPr/>
        </p:nvSpPr>
        <p:spPr>
          <a:xfrm>
            <a:off x="758586" y="1692356"/>
            <a:ext cx="5790093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xmlns:lc="http://schemas.openxmlformats.org/drawingml/2006/lockedCanvas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4000">
                <a:latin typeface="Calibri"/>
              </a:rPr>
              <a:t>Can we take the self-correction further?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3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3C0F8-E813-DED5-347A-E2AED4F29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">
            <a:extLst>
              <a:ext uri="{FF2B5EF4-FFF2-40B4-BE49-F238E27FC236}">
                <a16:creationId xmlns:a16="http://schemas.microsoft.com/office/drawing/2014/main" id="{22A66BB7-359F-242C-7916-AFC59F3E553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86" name="Heading">
            <a:extLst>
              <a:ext uri="{FF2B5EF4-FFF2-40B4-BE49-F238E27FC236}">
                <a16:creationId xmlns:a16="http://schemas.microsoft.com/office/drawing/2014/main" id="{0A2901D0-B619-77E6-FCF6-4782A556AADE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758585" y="763642"/>
            <a:ext cx="20711586" cy="1083233"/>
          </a:xfrm>
          <a:prstGeom prst="rect">
            <a:avLst/>
          </a:prstGeom>
        </p:spPr>
        <p:txBody>
          <a:bodyPr lIns="50800" tIns="50800" rIns="50800" bIns="50800" anchor="t"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7100" dirty="0">
                <a:latin typeface="Calibri"/>
              </a:rPr>
              <a:t>Maximum energy-spread</a:t>
            </a:r>
            <a:endParaRPr lang="nb-NO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18D660-6959-8088-FA1A-B2BA33C90208}"/>
              </a:ext>
            </a:extLst>
          </p:cNvPr>
          <p:cNvSpPr/>
          <p:nvPr/>
        </p:nvSpPr>
        <p:spPr>
          <a:xfrm>
            <a:off x="2946704" y="12375943"/>
            <a:ext cx="3282777" cy="89380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Date  |  Name  |  Event">
            <a:extLst>
              <a:ext uri="{FF2B5EF4-FFF2-40B4-BE49-F238E27FC236}">
                <a16:creationId xmlns:a16="http://schemas.microsoft.com/office/drawing/2014/main" id="{00DE4151-8C06-85BF-DF55-B36CA849692C}"/>
              </a:ext>
            </a:extLst>
          </p:cNvPr>
          <p:cNvSpPr txBox="1"/>
          <p:nvPr/>
        </p:nvSpPr>
        <p:spPr>
          <a:xfrm>
            <a:off x="2941275" y="12634939"/>
            <a:ext cx="483786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 defTabSz="584200">
              <a:defRPr sz="1800">
                <a:solidFill>
                  <a:srgbClr val="92929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/>
              <a:t>05.03.25  |  Daniel Kalvik  |  ALEGRO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61FC67-0522-C7D1-2E03-58F0EF6F76F7}"/>
              </a:ext>
            </a:extLst>
          </p:cNvPr>
          <p:cNvSpPr txBox="1"/>
          <p:nvPr/>
        </p:nvSpPr>
        <p:spPr>
          <a:xfrm>
            <a:off x="3822834" y="11436795"/>
            <a:ext cx="307682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bg2">
                    <a:lumMod val="10000"/>
                  </a:schemeClr>
                </a:solidFill>
              </a:rPr>
              <a:t>n</a:t>
            </a:r>
            <a:r>
              <a:rPr lang="en-US" baseline="-25000">
                <a:solidFill>
                  <a:schemeClr val="bg2">
                    <a:lumMod val="10000"/>
                  </a:schemeClr>
                </a:solidFill>
              </a:rPr>
              <a:t>0</a:t>
            </a:r>
            <a:r>
              <a:rPr lang="en-US">
                <a:solidFill>
                  <a:schemeClr val="bg2">
                    <a:lumMod val="10000"/>
                  </a:schemeClr>
                </a:solidFill>
              </a:rPr>
              <a:t> = 7e21 m⁻³</a:t>
            </a:r>
            <a:endParaRPr lang="en-US" sz="24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100A7E-8D1A-D66B-16C0-76AF2AC73500}"/>
              </a:ext>
            </a:extLst>
          </p:cNvPr>
          <p:cNvSpPr txBox="1"/>
          <p:nvPr/>
        </p:nvSpPr>
        <p:spPr>
          <a:xfrm>
            <a:off x="12729755" y="11968337"/>
            <a:ext cx="5381719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n</a:t>
            </a:r>
            <a:r>
              <a:rPr lang="en-US" baseline="-25000" dirty="0">
                <a:solidFill>
                  <a:schemeClr val="bg2">
                    <a:lumMod val="10000"/>
                  </a:schemeClr>
                </a:solidFill>
              </a:rPr>
              <a:t>0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= 1e22 m⁻³ (blue/red), n</a:t>
            </a:r>
            <a:r>
              <a:rPr lang="en-US" sz="1600" baseline="-25000" dirty="0">
                <a:solidFill>
                  <a:schemeClr val="bg2">
                    <a:lumMod val="10000"/>
                  </a:schemeClr>
                </a:solidFill>
              </a:rPr>
              <a:t>0</a:t>
            </a:r>
            <a:r>
              <a:rPr lang="en-US">
                <a:solidFill>
                  <a:schemeClr val="bg2">
                    <a:lumMod val="10000"/>
                  </a:schemeClr>
                </a:solidFill>
              </a:rPr>
              <a:t> = 5e21 m⁻³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(green). no self-correction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B0BC58-BB37-CD74-AFCC-567B5E3A25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77" t="6222" r="64068" b="34949"/>
          <a:stretch/>
        </p:blipFill>
        <p:spPr>
          <a:xfrm>
            <a:off x="1740034" y="2586902"/>
            <a:ext cx="8694312" cy="8643863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8088B82-F9E7-7F26-2819-8F63B8C12EC9}"/>
              </a:ext>
            </a:extLst>
          </p:cNvPr>
          <p:cNvSpPr>
            <a:spLocks noGrp="1"/>
          </p:cNvSpPr>
          <p:nvPr/>
        </p:nvSpPr>
        <p:spPr>
          <a:xfrm>
            <a:off x="758586" y="1692356"/>
            <a:ext cx="5790093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endParaRPr lang="en-US" sz="4000" dirty="0">
              <a:latin typeface="Calibri"/>
            </a:endParaRPr>
          </a:p>
        </p:txBody>
      </p:sp>
      <p:pic>
        <p:nvPicPr>
          <p:cNvPr id="10" name="Bilde 9" descr="Et bilde som inneholder tekst, line, diagram, Plottdiagram&#10;&#10;Innhold generert av kunstig intelligens kan være feil.">
            <a:extLst>
              <a:ext uri="{FF2B5EF4-FFF2-40B4-BE49-F238E27FC236}">
                <a16:creationId xmlns:a16="http://schemas.microsoft.com/office/drawing/2014/main" id="{86108C28-138F-02C1-E9A2-4C3B0142D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6351" y="3016663"/>
            <a:ext cx="10489149" cy="8699280"/>
          </a:xfrm>
          <a:prstGeom prst="rect">
            <a:avLst/>
          </a:prstGeom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03052573-3185-EB05-AE58-5B3302686E28}"/>
              </a:ext>
            </a:extLst>
          </p:cNvPr>
          <p:cNvSpPr txBox="1"/>
          <p:nvPr/>
        </p:nvSpPr>
        <p:spPr>
          <a:xfrm>
            <a:off x="14462801" y="792434"/>
            <a:ext cx="8064463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Shpakov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et al. Nuclear Instruments and Methods in Physics Research Section A: Accelerators,</a:t>
            </a:r>
            <a:endParaRPr lang="nb-NO" dirty="0">
              <a:solidFill>
                <a:schemeClr val="bg2">
                  <a:lumMod val="10000"/>
                </a:schemeClr>
              </a:solidFill>
            </a:endParaRPr>
          </a:p>
          <a:p>
            <a:pPr algn="l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Spectrometers, Detectors and Associated Equipment 909 (2018)</a:t>
            </a:r>
            <a:endParaRPr lang="nb-NO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id="{F5F71F8A-9D43-8862-C58D-052301FA6DFA}"/>
              </a:ext>
            </a:extLst>
          </p:cNvPr>
          <p:cNvSpPr txBox="1"/>
          <p:nvPr/>
        </p:nvSpPr>
        <p:spPr>
          <a:xfrm>
            <a:off x="15441146" y="4759122"/>
            <a:ext cx="17291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1 mm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mrad</a:t>
            </a:r>
            <a:endParaRPr lang="en-US" sz="2400" dirty="0" err="1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0263846F-A676-67D6-6BFA-C5BA17B69ECF}"/>
              </a:ext>
            </a:extLst>
          </p:cNvPr>
          <p:cNvSpPr txBox="1"/>
          <p:nvPr/>
        </p:nvSpPr>
        <p:spPr>
          <a:xfrm>
            <a:off x="17437633" y="7273453"/>
            <a:ext cx="172915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0.5 mm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mrad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23" name="Rett pilkobling 22">
            <a:extLst>
              <a:ext uri="{FF2B5EF4-FFF2-40B4-BE49-F238E27FC236}">
                <a16:creationId xmlns:a16="http://schemas.microsoft.com/office/drawing/2014/main" id="{CCE41649-A604-E236-9CAF-F1178AB93F8F}"/>
              </a:ext>
            </a:extLst>
          </p:cNvPr>
          <p:cNvCxnSpPr/>
          <p:nvPr/>
        </p:nvCxnSpPr>
        <p:spPr>
          <a:xfrm>
            <a:off x="17028860" y="4280626"/>
            <a:ext cx="335029" cy="1644912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Rett pilkobling 23">
            <a:extLst>
              <a:ext uri="{FF2B5EF4-FFF2-40B4-BE49-F238E27FC236}">
                <a16:creationId xmlns:a16="http://schemas.microsoft.com/office/drawing/2014/main" id="{015C65E6-E767-5EE1-5B51-E569A2E7CEAC}"/>
              </a:ext>
            </a:extLst>
          </p:cNvPr>
          <p:cNvCxnSpPr/>
          <p:nvPr/>
        </p:nvCxnSpPr>
        <p:spPr>
          <a:xfrm flipV="1">
            <a:off x="18137585" y="6421916"/>
            <a:ext cx="133508" cy="96226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84920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8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2959AE-FA28-0DEA-DE49-288B469F0073}"/>
              </a:ext>
            </a:extLst>
          </p:cNvPr>
          <p:cNvSpPr/>
          <p:nvPr/>
        </p:nvSpPr>
        <p:spPr>
          <a:xfrm>
            <a:off x="2946704" y="12375943"/>
            <a:ext cx="3282777" cy="89380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Date  |  Name  |  Event">
            <a:extLst>
              <a:ext uri="{FF2B5EF4-FFF2-40B4-BE49-F238E27FC236}">
                <a16:creationId xmlns:a16="http://schemas.microsoft.com/office/drawing/2014/main" id="{32DCEDE0-1BF8-F8C2-8BF2-490A29CF6E6C}"/>
              </a:ext>
            </a:extLst>
          </p:cNvPr>
          <p:cNvSpPr txBox="1"/>
          <p:nvPr/>
        </p:nvSpPr>
        <p:spPr>
          <a:xfrm>
            <a:off x="2941275" y="12634939"/>
            <a:ext cx="483786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 defTabSz="584200">
              <a:defRPr sz="1800">
                <a:solidFill>
                  <a:srgbClr val="92929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/>
              <a:t>05.03.25  |  Daniel Kalvik  |  ALEGRO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12" name="Heading">
            <a:extLst>
              <a:ext uri="{FF2B5EF4-FFF2-40B4-BE49-F238E27FC236}">
                <a16:creationId xmlns:a16="http://schemas.microsoft.com/office/drawing/2014/main" id="{8A733D90-4527-53BA-1899-F61A126F264D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758585" y="763642"/>
            <a:ext cx="20711586" cy="1083233"/>
          </a:xfrm>
          <a:prstGeom prst="rect">
            <a:avLst/>
          </a:prstGeom>
        </p:spPr>
        <p:txBody>
          <a:bodyPr lIns="50800" tIns="50800" rIns="50800" bIns="50800" anchor="t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5900">
                <a:latin typeface="Calibri"/>
                <a:cs typeface="Calibri"/>
              </a:rPr>
              <a:t>Reaching </a:t>
            </a:r>
            <a:r>
              <a:rPr lang="en-US" sz="5900" err="1">
                <a:latin typeface="Calibri"/>
                <a:cs typeface="Calibri"/>
              </a:rPr>
              <a:t>TeV</a:t>
            </a:r>
            <a:r>
              <a:rPr lang="en-US" sz="5900">
                <a:latin typeface="Calibri"/>
                <a:cs typeface="Calibri"/>
              </a:rPr>
              <a:t> energies</a:t>
            </a:r>
            <a:endParaRPr lang="en-US" sz="5900" b="0">
              <a:latin typeface="Calibri"/>
              <a:cs typeface="Calibri"/>
            </a:endParaRPr>
          </a:p>
          <a:p>
            <a:pPr>
              <a:lnSpc>
                <a:spcPct val="110000"/>
              </a:lnSpc>
            </a:pPr>
            <a:endParaRPr lang="en-US" sz="7100">
              <a:latin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4B5542-E3EC-84D5-E796-5C7DDA3A4866}"/>
              </a:ext>
            </a:extLst>
          </p:cNvPr>
          <p:cNvSpPr txBox="1"/>
          <p:nvPr/>
        </p:nvSpPr>
        <p:spPr>
          <a:xfrm>
            <a:off x="10636843" y="12221144"/>
            <a:ext cx="307682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bg2">
                    <a:lumMod val="10000"/>
                  </a:schemeClr>
                </a:solidFill>
              </a:rPr>
              <a:t>n</a:t>
            </a:r>
            <a:r>
              <a:rPr lang="en-US" baseline="-25000">
                <a:solidFill>
                  <a:schemeClr val="bg2">
                    <a:lumMod val="10000"/>
                  </a:schemeClr>
                </a:solidFill>
              </a:rPr>
              <a:t>0</a:t>
            </a:r>
            <a:r>
              <a:rPr lang="en-US">
                <a:solidFill>
                  <a:schemeClr val="bg2">
                    <a:lumMod val="10000"/>
                  </a:schemeClr>
                </a:solidFill>
              </a:rPr>
              <a:t> = 7e21 m⁻³</a:t>
            </a:r>
            <a:endParaRPr lang="en-US" sz="240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Picture 6" descr="A diagram of a beam current&#10;&#10;Description automatically generated">
            <a:extLst>
              <a:ext uri="{FF2B5EF4-FFF2-40B4-BE49-F238E27FC236}">
                <a16:creationId xmlns:a16="http://schemas.microsoft.com/office/drawing/2014/main" id="{4FA64088-6F6D-B210-2231-3342350A5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733" y="5884253"/>
            <a:ext cx="16752372" cy="6366782"/>
          </a:xfrm>
          <a:prstGeom prst="rect">
            <a:avLst/>
          </a:prstGeom>
        </p:spPr>
      </p:pic>
      <p:pic>
        <p:nvPicPr>
          <p:cNvPr id="10" name="Picture 9" descr="A graph of a distribution of particle amplitude&#10;&#10;Description automatically generated">
            <a:extLst>
              <a:ext uri="{FF2B5EF4-FFF2-40B4-BE49-F238E27FC236}">
                <a16:creationId xmlns:a16="http://schemas.microsoft.com/office/drawing/2014/main" id="{4AB21D2B-5FD4-EDEB-9336-233BD5510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1379" y="16170"/>
            <a:ext cx="7762730" cy="5892218"/>
          </a:xfrm>
          <a:prstGeom prst="rect">
            <a:avLst/>
          </a:prstGeom>
        </p:spPr>
      </p:pic>
      <p:sp>
        <p:nvSpPr>
          <p:cNvPr id="16" name="Lorem ipsum dolor sit amet, consectetur adipiscing elit, sed do eiusmod tempor incididunt ut labore et dolore magna aliqua. Diam vulputate ut pharetra sit amet aliquam id diam.…">
            <a:extLst>
              <a:ext uri="{FF2B5EF4-FFF2-40B4-BE49-F238E27FC236}">
                <a16:creationId xmlns:a16="http://schemas.microsoft.com/office/drawing/2014/main" id="{3E5213A2-F606-2730-69D1-FAC382F9DEAB}"/>
              </a:ext>
            </a:extLst>
          </p:cNvPr>
          <p:cNvSpPr txBox="1">
            <a:spLocks/>
          </p:cNvSpPr>
          <p:nvPr/>
        </p:nvSpPr>
        <p:spPr>
          <a:xfrm>
            <a:off x="1346775" y="2661642"/>
            <a:ext cx="9337919" cy="2995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583565" indent="-583565" hangingPunct="1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FontTx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4800">
                <a:latin typeface="Calibri"/>
                <a:ea typeface="Helvetica Neue Light"/>
                <a:cs typeface="Helvetica Neue Light"/>
                <a:sym typeface="Helvetica Neue Light"/>
              </a:rPr>
              <a:t>There is now a strong correlation between longitudinal position and </a:t>
            </a:r>
            <a:r>
              <a:rPr lang="en-US" sz="4800" err="1">
                <a:latin typeface="Calibri"/>
                <a:ea typeface="Helvetica Neue Light"/>
                <a:cs typeface="Helvetica Neue Light"/>
                <a:sym typeface="Helvetica Neue Light"/>
              </a:rPr>
              <a:t>betatron</a:t>
            </a:r>
            <a:r>
              <a:rPr lang="en-US" sz="4800">
                <a:latin typeface="Calibri"/>
                <a:ea typeface="Helvetica Neue Light"/>
                <a:cs typeface="Helvetica Neue Light"/>
                <a:sym typeface="Helvetica Neue Light"/>
              </a:rPr>
              <a:t> amplitude! </a:t>
            </a:r>
            <a:endParaRPr lang="en-US" sz="4800">
              <a:latin typeface="Calibri"/>
              <a:ea typeface="Helvetica Neue Light"/>
              <a:cs typeface="Helvetica Neue Light"/>
            </a:endParaRPr>
          </a:p>
          <a:p>
            <a:pPr marL="583565" indent="-583565" hangingPunct="1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FontTx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 sz="4800">
              <a:latin typeface="Calibri"/>
              <a:ea typeface="Helvetica Neue Light"/>
              <a:cs typeface="Helvetica Neue Light"/>
              <a:sym typeface="Helvetica Neue Light"/>
            </a:endParaRPr>
          </a:p>
          <a:p>
            <a:pPr hangingPunct="1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 sz="4800">
              <a:latin typeface="Calibri"/>
              <a:ea typeface="Helvetica Neue Light"/>
              <a:cs typeface="Helvetica Neue Light"/>
              <a:sym typeface="Helvetica Neue Light"/>
            </a:endParaRPr>
          </a:p>
          <a:p>
            <a:pPr marL="583565" indent="-583565" hangingPunct="1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FontTx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 sz="4800">
              <a:latin typeface="Calibri"/>
              <a:ea typeface="Helvetica Neue Light"/>
              <a:cs typeface="Helvetica Neue Light"/>
              <a:sym typeface="Helvetica Neue Light"/>
            </a:endParaRPr>
          </a:p>
          <a:p>
            <a:pPr hangingPunct="1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 sz="4800">
              <a:latin typeface="Calibri"/>
              <a:ea typeface="Helvetica Neue Light"/>
              <a:cs typeface="Helvetica Neue Light"/>
              <a:sym typeface="Helvetica Neue Light"/>
            </a:endParaRPr>
          </a:p>
          <a:p>
            <a:pPr hangingPunct="1">
              <a:lnSpc>
                <a:spcPct val="110000"/>
              </a:lnSpc>
              <a:spcBef>
                <a:spcPts val="1800"/>
              </a:spcBef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 sz="4800">
              <a:latin typeface="Calibri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42920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2959AE-FA28-0DEA-DE49-288B469F0073}"/>
              </a:ext>
            </a:extLst>
          </p:cNvPr>
          <p:cNvSpPr/>
          <p:nvPr/>
        </p:nvSpPr>
        <p:spPr>
          <a:xfrm>
            <a:off x="2946704" y="12375943"/>
            <a:ext cx="3282777" cy="89380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7BE7CE-D47A-AE65-256F-B3CFBBB04C30}"/>
              </a:ext>
            </a:extLst>
          </p:cNvPr>
          <p:cNvSpPr txBox="1"/>
          <p:nvPr/>
        </p:nvSpPr>
        <p:spPr>
          <a:xfrm>
            <a:off x="10636843" y="12221144"/>
            <a:ext cx="313275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bg2">
                    <a:lumMod val="10000"/>
                  </a:schemeClr>
                </a:solidFill>
              </a:rPr>
              <a:t>n</a:t>
            </a:r>
            <a:r>
              <a:rPr lang="en-US" baseline="-25000">
                <a:solidFill>
                  <a:schemeClr val="bg2">
                    <a:lumMod val="10000"/>
                  </a:schemeClr>
                </a:solidFill>
              </a:rPr>
              <a:t>0</a:t>
            </a:r>
            <a:r>
              <a:rPr lang="en-US">
                <a:solidFill>
                  <a:schemeClr val="bg2">
                    <a:lumMod val="10000"/>
                  </a:schemeClr>
                </a:solidFill>
              </a:rPr>
              <a:t> = 7e21 m⁻³</a:t>
            </a:r>
            <a:endParaRPr lang="en-US" sz="240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40AC3E-279C-F17C-0C6E-0B184ECE1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2610" y="1909690"/>
            <a:ext cx="7914136" cy="98921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B0D82C-A112-EDAF-9914-00F23BAE3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840" y="2368491"/>
            <a:ext cx="11614511" cy="9446391"/>
          </a:xfrm>
          <a:prstGeom prst="rect">
            <a:avLst/>
          </a:prstGeom>
        </p:spPr>
      </p:pic>
      <p:sp>
        <p:nvSpPr>
          <p:cNvPr id="4" name="Date  |  Name  |  Event">
            <a:extLst>
              <a:ext uri="{FF2B5EF4-FFF2-40B4-BE49-F238E27FC236}">
                <a16:creationId xmlns:a16="http://schemas.microsoft.com/office/drawing/2014/main" id="{001DEA5A-B77C-89AD-EC67-FA2EAFADBA95}"/>
              </a:ext>
            </a:extLst>
          </p:cNvPr>
          <p:cNvSpPr txBox="1"/>
          <p:nvPr/>
        </p:nvSpPr>
        <p:spPr>
          <a:xfrm>
            <a:off x="2941275" y="12634939"/>
            <a:ext cx="483786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 defTabSz="584200">
              <a:defRPr sz="1800">
                <a:solidFill>
                  <a:srgbClr val="92929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/>
              <a:t>05.03.25  |  Daniel Kalvik  |  ALEGRO</a:t>
            </a:r>
            <a:endParaRPr lang="en-US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10" name="Heading">
            <a:extLst>
              <a:ext uri="{FF2B5EF4-FFF2-40B4-BE49-F238E27FC236}">
                <a16:creationId xmlns:a16="http://schemas.microsoft.com/office/drawing/2014/main" id="{6E8F0117-6915-113E-4D13-597E8FD5B618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758585" y="763642"/>
            <a:ext cx="20711586" cy="1083233"/>
          </a:xfrm>
          <a:prstGeom prst="rect">
            <a:avLst/>
          </a:prstGeom>
        </p:spPr>
        <p:txBody>
          <a:bodyPr lIns="50800" tIns="50800" rIns="50800" bIns="50800" anchor="t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5900">
                <a:latin typeface="Calibri"/>
                <a:cs typeface="Calibri"/>
              </a:rPr>
              <a:t>Reaching </a:t>
            </a:r>
            <a:r>
              <a:rPr lang="en-US" sz="5900" err="1">
                <a:latin typeface="Calibri"/>
                <a:cs typeface="Calibri"/>
              </a:rPr>
              <a:t>TeV</a:t>
            </a:r>
            <a:r>
              <a:rPr lang="en-US" sz="5900">
                <a:latin typeface="Calibri"/>
                <a:cs typeface="Calibri"/>
              </a:rPr>
              <a:t> energies</a:t>
            </a:r>
            <a:endParaRPr lang="en-US" sz="5900" b="0">
              <a:latin typeface="Calibri"/>
              <a:cs typeface="Calibri"/>
            </a:endParaRPr>
          </a:p>
          <a:p>
            <a:pPr>
              <a:lnSpc>
                <a:spcPct val="110000"/>
              </a:lnSpc>
            </a:pPr>
            <a:endParaRPr lang="en-US" sz="7100">
              <a:latin typeface="Calibri"/>
            </a:endParaRP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09634C6-10E4-7CE5-F921-7C8DD4CE23D7}"/>
              </a:ext>
            </a:extLst>
          </p:cNvPr>
          <p:cNvSpPr>
            <a:spLocks noGrp="1"/>
          </p:cNvSpPr>
          <p:nvPr/>
        </p:nvSpPr>
        <p:spPr>
          <a:xfrm>
            <a:off x="758586" y="1659226"/>
            <a:ext cx="8639310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xmlns:lc="http://schemas.openxmlformats.org/drawingml/2006/lockedCanvas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4000">
                <a:latin typeface="Calibri"/>
              </a:rPr>
              <a:t>Adjusting the parameters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8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2959AE-FA28-0DEA-DE49-288B469F0073}"/>
              </a:ext>
            </a:extLst>
          </p:cNvPr>
          <p:cNvSpPr/>
          <p:nvPr/>
        </p:nvSpPr>
        <p:spPr>
          <a:xfrm>
            <a:off x="2946704" y="12375943"/>
            <a:ext cx="3282777" cy="89380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Date  |  Name  |  Event">
            <a:extLst>
              <a:ext uri="{FF2B5EF4-FFF2-40B4-BE49-F238E27FC236}">
                <a16:creationId xmlns:a16="http://schemas.microsoft.com/office/drawing/2014/main" id="{32DCEDE0-1BF8-F8C2-8BF2-490A29CF6E6C}"/>
              </a:ext>
            </a:extLst>
          </p:cNvPr>
          <p:cNvSpPr txBox="1"/>
          <p:nvPr/>
        </p:nvSpPr>
        <p:spPr>
          <a:xfrm>
            <a:off x="2941275" y="12634939"/>
            <a:ext cx="483786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 defTabSz="584200">
              <a:defRPr sz="1800">
                <a:solidFill>
                  <a:srgbClr val="92929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/>
              <a:t>05.03.25  |  Daniel Kalvik  |  ALEGRO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12" name="Heading">
            <a:extLst>
              <a:ext uri="{FF2B5EF4-FFF2-40B4-BE49-F238E27FC236}">
                <a16:creationId xmlns:a16="http://schemas.microsoft.com/office/drawing/2014/main" id="{8A733D90-4527-53BA-1899-F61A126F264D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758585" y="763642"/>
            <a:ext cx="20711586" cy="1083233"/>
          </a:xfrm>
          <a:prstGeom prst="rect">
            <a:avLst/>
          </a:prstGeom>
        </p:spPr>
        <p:txBody>
          <a:bodyPr lIns="50800" tIns="50800" rIns="50800" bIns="50800" anchor="t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5900">
                <a:latin typeface="Calibri"/>
                <a:cs typeface="Calibri"/>
              </a:rPr>
              <a:t>Reaching </a:t>
            </a:r>
            <a:r>
              <a:rPr lang="en-US" sz="5900" err="1">
                <a:latin typeface="Calibri"/>
                <a:cs typeface="Calibri"/>
              </a:rPr>
              <a:t>TeV</a:t>
            </a:r>
            <a:r>
              <a:rPr lang="en-US" sz="5900">
                <a:latin typeface="Calibri"/>
                <a:cs typeface="Calibri"/>
              </a:rPr>
              <a:t> energies</a:t>
            </a:r>
            <a:endParaRPr lang="en-US" sz="5900" b="0">
              <a:latin typeface="Calibri"/>
              <a:cs typeface="Calibri"/>
            </a:endParaRPr>
          </a:p>
          <a:p>
            <a:pPr>
              <a:lnSpc>
                <a:spcPct val="110000"/>
              </a:lnSpc>
            </a:pPr>
            <a:endParaRPr lang="en-US" sz="7100">
              <a:latin typeface="Calibri"/>
            </a:endParaRPr>
          </a:p>
        </p:txBody>
      </p:sp>
      <p:sp>
        <p:nvSpPr>
          <p:cNvPr id="16" name="Lorem ipsum dolor sit amet, consectetur adipiscing elit, sed do eiusmod tempor incididunt ut labore et dolore magna aliqua. Diam vulputate ut pharetra sit amet aliquam id diam.…">
            <a:extLst>
              <a:ext uri="{FF2B5EF4-FFF2-40B4-BE49-F238E27FC236}">
                <a16:creationId xmlns:a16="http://schemas.microsoft.com/office/drawing/2014/main" id="{3E5213A2-F606-2730-69D1-FAC382F9DEAB}"/>
              </a:ext>
            </a:extLst>
          </p:cNvPr>
          <p:cNvSpPr txBox="1">
            <a:spLocks/>
          </p:cNvSpPr>
          <p:nvPr/>
        </p:nvSpPr>
        <p:spPr>
          <a:xfrm>
            <a:off x="1346775" y="2661642"/>
            <a:ext cx="21447092" cy="8362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583565" indent="-583565" algn="ctr" hangingPunct="1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FontTx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 sz="4800">
              <a:latin typeface="Calibri"/>
              <a:ea typeface="Calibri"/>
              <a:cs typeface="Calibri"/>
              <a:sym typeface="Helvetica Neue Light"/>
            </a:endParaRPr>
          </a:p>
          <a:p>
            <a:pPr marL="583565" indent="-583565" algn="ctr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FontTx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 sz="4800">
              <a:latin typeface="Calibri"/>
              <a:ea typeface="Calibri"/>
              <a:cs typeface="Calibri"/>
              <a:sym typeface="Helvetica Neue Light"/>
            </a:endParaRPr>
          </a:p>
          <a:p>
            <a:pPr marL="583565" indent="-583565" algn="ctr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FontTx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 sz="4800">
              <a:latin typeface="Calibri"/>
              <a:ea typeface="Calibri"/>
              <a:cs typeface="Calibri"/>
              <a:sym typeface="Helvetica Neue Light"/>
            </a:endParaRPr>
          </a:p>
          <a:p>
            <a:pPr algn="ctr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4800">
                <a:latin typeface="Calibri"/>
                <a:ea typeface="Calibri"/>
                <a:cs typeface="Calibri"/>
                <a:sym typeface="Helvetica Neue Light"/>
              </a:rPr>
              <a:t>The self-correction can't be applied forever. The beam size will increase in the magnetic chicanes.</a:t>
            </a:r>
            <a:endParaRPr lang="en-US" sz="4800">
              <a:ea typeface="Calibri"/>
              <a:cs typeface="Calibri"/>
            </a:endParaRPr>
          </a:p>
          <a:p>
            <a:pPr marL="583565" indent="-583565" hangingPunct="1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FontTx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 sz="4800">
              <a:latin typeface="Calibri"/>
              <a:ea typeface="Helvetica Neue Light"/>
              <a:cs typeface="Helvetica Neue Light"/>
              <a:sym typeface="Helvetica Neue Light"/>
            </a:endParaRPr>
          </a:p>
          <a:p>
            <a:pPr hangingPunct="1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 sz="4800">
              <a:latin typeface="Calibri"/>
              <a:ea typeface="Helvetica Neue Light"/>
              <a:cs typeface="Helvetica Neue Light"/>
              <a:sym typeface="Helvetica Neue Light"/>
            </a:endParaRPr>
          </a:p>
          <a:p>
            <a:pPr marL="583565" indent="-583565" hangingPunct="1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FontTx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 sz="4800">
              <a:latin typeface="Calibri"/>
              <a:ea typeface="Helvetica Neue Light"/>
              <a:cs typeface="Helvetica Neue Light"/>
              <a:sym typeface="Helvetica Neue Light"/>
            </a:endParaRPr>
          </a:p>
          <a:p>
            <a:pPr hangingPunct="1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 sz="4800">
              <a:latin typeface="Calibri"/>
              <a:ea typeface="Helvetica Neue Light"/>
              <a:cs typeface="Helvetica Neue Light"/>
              <a:sym typeface="Helvetica Neue Light"/>
            </a:endParaRPr>
          </a:p>
          <a:p>
            <a:pPr hangingPunct="1">
              <a:lnSpc>
                <a:spcPct val="110000"/>
              </a:lnSpc>
              <a:spcBef>
                <a:spcPts val="1800"/>
              </a:spcBef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 sz="4800">
              <a:latin typeface="Calibri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81958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86" name="Heading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 lIns="50800" tIns="50800" rIns="50800" bIns="50800" anchor="t">
            <a:normAutofit lnSpcReduction="10000"/>
          </a:bodyPr>
          <a:lstStyle/>
          <a:p>
            <a:r>
              <a:rPr lang="en-US" sz="7100">
                <a:latin typeface="Calibri"/>
              </a:rPr>
              <a:t>Induced energy spread</a:t>
            </a:r>
            <a:endParaRPr lang="nb-NO"/>
          </a:p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2959AE-FA28-0DEA-DE49-288B469F0073}"/>
              </a:ext>
            </a:extLst>
          </p:cNvPr>
          <p:cNvSpPr/>
          <p:nvPr/>
        </p:nvSpPr>
        <p:spPr>
          <a:xfrm>
            <a:off x="2946704" y="12313122"/>
            <a:ext cx="9209443" cy="89380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Lorem ipsum dolor sit amet, consectetur adipiscing elit, sed do eiusmod tempor incididunt ut labore et dolore magna aliqua. Diam vulputate ut pharetra sit amet aliquam id diam.…">
            <a:extLst>
              <a:ext uri="{FF2B5EF4-FFF2-40B4-BE49-F238E27FC236}">
                <a16:creationId xmlns:a16="http://schemas.microsoft.com/office/drawing/2014/main" id="{EB63C75C-E2A5-50CF-AF18-C55D02A0FAF5}"/>
              </a:ext>
            </a:extLst>
          </p:cNvPr>
          <p:cNvSpPr txBox="1">
            <a:spLocks noGrp="1"/>
          </p:cNvSpPr>
          <p:nvPr>
            <p:ph type="body" sz="half" idx="23"/>
          </p:nvPr>
        </p:nvSpPr>
        <p:spPr>
          <a:xfrm>
            <a:off x="733495" y="2147885"/>
            <a:ext cx="13641716" cy="8551649"/>
          </a:xfrm>
          <a:prstGeom prst="rect">
            <a:avLst/>
          </a:prstGeom>
        </p:spPr>
        <p:txBody>
          <a:bodyPr lIns="50800" tIns="50800" rIns="50800" bIns="50800" anchor="t">
            <a:noAutofit/>
          </a:bodyPr>
          <a:lstStyle/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Font typeface="Arial"/>
              <a:buChar char="•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4800">
                <a:latin typeface="Calibri"/>
              </a:rPr>
              <a:t>The longitudinal electric field generates a large energy spread.</a:t>
            </a:r>
          </a:p>
        </p:txBody>
      </p:sp>
      <p:pic>
        <p:nvPicPr>
          <p:cNvPr id="13" name="Picture 12" descr="A diagram of a diagram of a car&#10;&#10;Description automatically generated">
            <a:extLst>
              <a:ext uri="{FF2B5EF4-FFF2-40B4-BE49-F238E27FC236}">
                <a16:creationId xmlns:a16="http://schemas.microsoft.com/office/drawing/2014/main" id="{AD149F21-0CBA-7D86-8BD1-AFBD39C4B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440" y="3414418"/>
            <a:ext cx="12894361" cy="89199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74842E-9835-F169-B6EF-87FF57CF3823}"/>
              </a:ext>
            </a:extLst>
          </p:cNvPr>
          <p:cNvSpPr txBox="1"/>
          <p:nvPr/>
        </p:nvSpPr>
        <p:spPr>
          <a:xfrm>
            <a:off x="11445480" y="12314075"/>
            <a:ext cx="7613467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err="1">
                <a:solidFill>
                  <a:srgbClr val="000000"/>
                </a:solidFill>
                <a:latin typeface="Calibri"/>
              </a:rPr>
              <a:t>Laboratoire</a:t>
            </a:r>
            <a:r>
              <a:rPr lang="en-US" sz="200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Calibri"/>
              </a:rPr>
              <a:t>d’Optique</a:t>
            </a:r>
            <a:r>
              <a:rPr lang="en-US" sz="200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Calibri"/>
              </a:rPr>
              <a:t>Appliquée</a:t>
            </a:r>
            <a:r>
              <a:rPr lang="en-US" sz="2000">
                <a:solidFill>
                  <a:srgbClr val="000000"/>
                </a:solidFill>
                <a:latin typeface="Calibri"/>
              </a:rPr>
              <a:t> (LOA), 2024, https://loa.ensta-paris.fr/research/upx-research-group/particle-beam-driven-plasma-wakefield-acceleration/</a:t>
            </a:r>
          </a:p>
          <a:p>
            <a:pPr marL="0" marR="0" indent="0" algn="l" defTabSz="24383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Calibri"/>
              <a:ea typeface="Helvetica Neue"/>
              <a:cs typeface="Helvetica Neue"/>
            </a:endParaRPr>
          </a:p>
        </p:txBody>
      </p:sp>
      <p:sp>
        <p:nvSpPr>
          <p:cNvPr id="6" name="Date  |  Name  |  Event">
            <a:extLst>
              <a:ext uri="{FF2B5EF4-FFF2-40B4-BE49-F238E27FC236}">
                <a16:creationId xmlns:a16="http://schemas.microsoft.com/office/drawing/2014/main" id="{6C776ED7-E793-986E-47A7-D00D87E8BE3D}"/>
              </a:ext>
            </a:extLst>
          </p:cNvPr>
          <p:cNvSpPr txBox="1"/>
          <p:nvPr/>
        </p:nvSpPr>
        <p:spPr>
          <a:xfrm>
            <a:off x="2941275" y="12634939"/>
            <a:ext cx="4837863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square" lIns="50800" tIns="50800" rIns="50800" bIns="5080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929292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US"/>
              <a:t>05.03.25  </a:t>
            </a:r>
            <a:r>
              <a:t>|</a:t>
            </a:r>
            <a:r>
              <a:rPr lang="en-US"/>
              <a:t> </a:t>
            </a:r>
            <a:r>
              <a:t> </a:t>
            </a:r>
            <a:r>
              <a:rPr lang="en-US"/>
              <a:t>Daniel Kalvik </a:t>
            </a:r>
            <a:r>
              <a:t> |</a:t>
            </a:r>
            <a:r>
              <a:rPr lang="en-US"/>
              <a:t> </a:t>
            </a:r>
            <a:r>
              <a:t> </a:t>
            </a:r>
            <a:r>
              <a:rPr lang="en-US"/>
              <a:t>ALEGRO</a:t>
            </a:r>
          </a:p>
        </p:txBody>
      </p:sp>
    </p:spTree>
    <p:extLst>
      <p:ext uri="{BB962C8B-B14F-4D97-AF65-F5344CB8AC3E}">
        <p14:creationId xmlns:p14="http://schemas.microsoft.com/office/powerpoint/2010/main" val="91155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86" name="Heading"/>
          <p:cNvSpPr txBox="1">
            <a:spLocks noGrp="1"/>
          </p:cNvSpPr>
          <p:nvPr>
            <p:ph type="body" idx="21"/>
          </p:nvPr>
        </p:nvSpPr>
        <p:spPr>
          <a:xfrm>
            <a:off x="758585" y="763642"/>
            <a:ext cx="15892452" cy="1021450"/>
          </a:xfrm>
          <a:prstGeom prst="rect">
            <a:avLst/>
          </a:prstGeom>
        </p:spPr>
        <p:txBody>
          <a:bodyPr lIns="50800" tIns="50800" rIns="50800" bIns="50800" anchor="t">
            <a:noAutofit/>
          </a:bodyPr>
          <a:lstStyle/>
          <a:p>
            <a:r>
              <a:rPr lang="en-US" sz="7100">
                <a:latin typeface="Calibri"/>
              </a:rPr>
              <a:t>What About Jitter?</a:t>
            </a:r>
          </a:p>
        </p:txBody>
      </p:sp>
      <p:sp>
        <p:nvSpPr>
          <p:cNvPr id="87" name="Subheading"/>
          <p:cNvSpPr txBox="1">
            <a:spLocks noGrp="1"/>
          </p:cNvSpPr>
          <p:nvPr>
            <p:ph type="body" idx="22"/>
          </p:nvPr>
        </p:nvSpPr>
        <p:spPr>
          <a:xfrm>
            <a:off x="758586" y="2071462"/>
            <a:ext cx="11225305" cy="718145"/>
          </a:xfrm>
          <a:prstGeom prst="rect">
            <a:avLst/>
          </a:prstGeom>
        </p:spPr>
        <p:txBody>
          <a:bodyPr wrap="square" lIns="50800" tIns="50800" rIns="50800" bIns="50800" anchor="t">
            <a:spAutoFit/>
          </a:bodyPr>
          <a:lstStyle/>
          <a:p>
            <a:r>
              <a:rPr lang="en-US" sz="4000">
                <a:latin typeface="Calibri"/>
              </a:rPr>
              <a:t>Radiation due to small offsets in staging</a:t>
            </a:r>
          </a:p>
        </p:txBody>
      </p:sp>
      <p:sp>
        <p:nvSpPr>
          <p:cNvPr id="88" name="Lorem ipsum dolor sit amet, consectetur adipiscing elit, sed do eiusmod tempor incididunt ut labore et dolore magna aliqua. Diam vulputate ut pharetra sit amet aliquam id diam.…"/>
          <p:cNvSpPr txBox="1">
            <a:spLocks noGrp="1"/>
          </p:cNvSpPr>
          <p:nvPr>
            <p:ph type="body" idx="23"/>
          </p:nvPr>
        </p:nvSpPr>
        <p:spPr>
          <a:xfrm>
            <a:off x="-5592" y="2775393"/>
            <a:ext cx="21987119" cy="8596367"/>
          </a:xfrm>
          <a:prstGeom prst="rect">
            <a:avLst/>
          </a:prstGeom>
        </p:spPr>
        <p:txBody>
          <a:bodyPr lIns="50800" tIns="50800" rIns="50800" bIns="50800" anchor="t">
            <a:noAutofit/>
          </a:bodyPr>
          <a:lstStyle/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4800">
                <a:latin typeface="Calibri"/>
              </a:rPr>
              <a:t>When the beam enters the plasma, it will have a small random offset (jitter). In x, this means the new energy loss will be </a:t>
            </a:r>
          </a:p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 sz="4800">
              <a:latin typeface="Calibri"/>
            </a:endParaRPr>
          </a:p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 sz="4800">
              <a:latin typeface="Calibri"/>
            </a:endParaRPr>
          </a:p>
          <a:p>
            <a:pPr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 sz="4800">
              <a:latin typeface="Calibri"/>
            </a:endParaRPr>
          </a:p>
          <a:p>
            <a:pPr>
              <a:lnSpc>
                <a:spcPct val="110000"/>
              </a:lnSpc>
              <a:spcBef>
                <a:spcPts val="1800"/>
              </a:spcBef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 sz="4800"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2959AE-FA28-0DEA-DE49-288B469F0073}"/>
              </a:ext>
            </a:extLst>
          </p:cNvPr>
          <p:cNvSpPr/>
          <p:nvPr/>
        </p:nvSpPr>
        <p:spPr>
          <a:xfrm>
            <a:off x="2946704" y="12375943"/>
            <a:ext cx="3282777" cy="89380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D28D5C-8FB9-7A23-FFF8-B5F16C738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8244" y="3782440"/>
            <a:ext cx="12172950" cy="1590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99B027-7F59-F470-B3B0-A58D81CCC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4872" y="5361711"/>
            <a:ext cx="3886200" cy="1047750"/>
          </a:xfrm>
          <a:prstGeom prst="rect">
            <a:avLst/>
          </a:prstGeom>
        </p:spPr>
      </p:pic>
      <p:sp>
        <p:nvSpPr>
          <p:cNvPr id="7" name="Date  |  Name  |  Event">
            <a:extLst>
              <a:ext uri="{FF2B5EF4-FFF2-40B4-BE49-F238E27FC236}">
                <a16:creationId xmlns:a16="http://schemas.microsoft.com/office/drawing/2014/main" id="{7A2DD273-8696-2323-A88B-C019B2D941A1}"/>
              </a:ext>
            </a:extLst>
          </p:cNvPr>
          <p:cNvSpPr txBox="1"/>
          <p:nvPr/>
        </p:nvSpPr>
        <p:spPr>
          <a:xfrm>
            <a:off x="2941275" y="12634939"/>
            <a:ext cx="483786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 defTabSz="584200">
              <a:defRPr sz="1800">
                <a:solidFill>
                  <a:srgbClr val="92929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/>
              <a:t>05.03.25  |  Daniel Kalvik  |  ALEGRO</a:t>
            </a:r>
            <a:endParaRPr lang="en-US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4D898E-54F9-5BEE-00E8-9ACC15A118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06" r="95"/>
          <a:stretch/>
        </p:blipFill>
        <p:spPr>
          <a:xfrm>
            <a:off x="5902020" y="5222631"/>
            <a:ext cx="12122290" cy="676910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0247B8F0-D314-E59A-7A10-631007DADE66}"/>
              </a:ext>
            </a:extLst>
          </p:cNvPr>
          <p:cNvSpPr/>
          <p:nvPr/>
        </p:nvSpPr>
        <p:spPr>
          <a:xfrm rot="19980000">
            <a:off x="9010700" y="7740550"/>
            <a:ext cx="978408" cy="484632"/>
          </a:xfrm>
          <a:prstGeom prst="rightArrow">
            <a:avLst/>
          </a:prstGeom>
          <a:solidFill>
            <a:srgbClr val="FB666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B4DEF3B-9B17-E2FB-D99F-C479770CDBCF}"/>
              </a:ext>
            </a:extLst>
          </p:cNvPr>
          <p:cNvSpPr/>
          <p:nvPr/>
        </p:nvSpPr>
        <p:spPr>
          <a:xfrm rot="960000">
            <a:off x="9011371" y="8107751"/>
            <a:ext cx="978408" cy="484632"/>
          </a:xfrm>
          <a:prstGeom prst="rightArrow">
            <a:avLst/>
          </a:prstGeom>
          <a:solidFill>
            <a:srgbClr val="FB666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D77FB3-969D-D382-BB39-B8B7129FF7AB}"/>
              </a:ext>
            </a:extLst>
          </p:cNvPr>
          <p:cNvSpPr txBox="1"/>
          <p:nvPr/>
        </p:nvSpPr>
        <p:spPr>
          <a:xfrm>
            <a:off x="9186843" y="7196838"/>
            <a:ext cx="86469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>
                <a:solidFill>
                  <a:schemeClr val="bg2">
                    <a:lumMod val="10000"/>
                  </a:schemeClr>
                </a:solidFill>
                <a:latin typeface="Calibri"/>
              </a:rPr>
              <a:t>X'</a:t>
            </a:r>
            <a:endParaRPr kumimoji="0" lang="en-US" sz="4000" b="0" i="0" u="none" strike="noStrike" cap="none" spc="0" normalizeH="0" baseline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Calibri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8907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86" name="Heading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 lIns="50800" tIns="50800" rIns="50800" bIns="50800" anchor="t">
            <a:normAutofit lnSpcReduction="10000"/>
          </a:bodyPr>
          <a:lstStyle/>
          <a:p>
            <a:r>
              <a:rPr lang="en-US" sz="7100">
                <a:latin typeface="Calibri"/>
              </a:rPr>
              <a:t>What about jitter?</a:t>
            </a:r>
          </a:p>
          <a:p>
            <a:endParaRPr lang="en-US" sz="5600"/>
          </a:p>
        </p:txBody>
      </p:sp>
      <p:sp>
        <p:nvSpPr>
          <p:cNvPr id="87" name="Subheading"/>
          <p:cNvSpPr txBox="1">
            <a:spLocks noGrp="1"/>
          </p:cNvSpPr>
          <p:nvPr>
            <p:ph type="body" idx="22"/>
          </p:nvPr>
        </p:nvSpPr>
        <p:spPr>
          <a:xfrm>
            <a:off x="737992" y="2071462"/>
            <a:ext cx="16991790" cy="1256754"/>
          </a:xfrm>
          <a:prstGeom prst="rect">
            <a:avLst/>
          </a:prstGeom>
        </p:spPr>
        <p:txBody>
          <a:bodyPr wrap="square" lIns="50800" tIns="50800" rIns="50800" bIns="50800" anchor="t">
            <a:spAutoFit/>
          </a:bodyPr>
          <a:lstStyle/>
          <a:p>
            <a:r>
              <a:rPr lang="en-US" sz="4000">
                <a:latin typeface="Calibri"/>
              </a:rPr>
              <a:t>Extra energy loss (beyond what the beam would lose anyway) due to jitter</a:t>
            </a:r>
          </a:p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2959AE-FA28-0DEA-DE49-288B469F0073}"/>
              </a:ext>
            </a:extLst>
          </p:cNvPr>
          <p:cNvSpPr/>
          <p:nvPr/>
        </p:nvSpPr>
        <p:spPr>
          <a:xfrm>
            <a:off x="2946704" y="12375943"/>
            <a:ext cx="3282777" cy="89380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9669CE-32A1-31FB-A145-33FF21BFDB07}"/>
              </a:ext>
            </a:extLst>
          </p:cNvPr>
          <p:cNvSpPr txBox="1"/>
          <p:nvPr/>
        </p:nvSpPr>
        <p:spPr>
          <a:xfrm>
            <a:off x="15721774" y="3166417"/>
            <a:ext cx="2743199" cy="2693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>
                <a:solidFill>
                  <a:schemeClr val="bg2">
                    <a:lumMod val="10000"/>
                  </a:schemeClr>
                </a:solidFill>
              </a:rPr>
              <a:t>5 </a:t>
            </a:r>
            <a:r>
              <a:rPr lang="en-US" sz="4000" err="1">
                <a:solidFill>
                  <a:schemeClr val="bg2">
                    <a:lumMod val="10000"/>
                  </a:schemeClr>
                </a:solidFill>
              </a:rPr>
              <a:t>TeV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0CA526-CD31-626A-BEDF-2C53218E700F}"/>
              </a:ext>
            </a:extLst>
          </p:cNvPr>
          <p:cNvSpPr txBox="1"/>
          <p:nvPr/>
        </p:nvSpPr>
        <p:spPr>
          <a:xfrm>
            <a:off x="6361534" y="3166848"/>
            <a:ext cx="2743199" cy="2693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>
                <a:solidFill>
                  <a:schemeClr val="bg2">
                    <a:lumMod val="10000"/>
                  </a:schemeClr>
                </a:solidFill>
              </a:rPr>
              <a:t>500 GeV</a:t>
            </a:r>
          </a:p>
        </p:txBody>
      </p:sp>
      <p:pic>
        <p:nvPicPr>
          <p:cNvPr id="4" name="Picture 3" descr="A graph of energy loss&#10;&#10;Description automatically generated">
            <a:extLst>
              <a:ext uri="{FF2B5EF4-FFF2-40B4-BE49-F238E27FC236}">
                <a16:creationId xmlns:a16="http://schemas.microsoft.com/office/drawing/2014/main" id="{48DBC184-2EB1-CC32-4DD1-58049E3B1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61" y="3717471"/>
            <a:ext cx="18524764" cy="6847114"/>
          </a:xfrm>
          <a:prstGeom prst="rect">
            <a:avLst/>
          </a:prstGeom>
        </p:spPr>
      </p:pic>
      <p:sp>
        <p:nvSpPr>
          <p:cNvPr id="5" name="Date  |  Name  |  Event">
            <a:extLst>
              <a:ext uri="{FF2B5EF4-FFF2-40B4-BE49-F238E27FC236}">
                <a16:creationId xmlns:a16="http://schemas.microsoft.com/office/drawing/2014/main" id="{56771309-9401-9D68-9EB2-88E54C10677D}"/>
              </a:ext>
            </a:extLst>
          </p:cNvPr>
          <p:cNvSpPr txBox="1"/>
          <p:nvPr/>
        </p:nvSpPr>
        <p:spPr>
          <a:xfrm>
            <a:off x="2941275" y="12634939"/>
            <a:ext cx="483786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 defTabSz="584200">
              <a:defRPr sz="1800">
                <a:solidFill>
                  <a:srgbClr val="92929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/>
              <a:t>05.03.25  |  Daniel Kalvik  |  ALEGRO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11" name="Lorem ipsum dolor sit amet, consectetur adipiscing elit, sed do eiusmod tempor incididunt ut labore et dolore magna aliqua. Diam vulputate ut pharetra sit amet aliquam id diam.…">
            <a:extLst>
              <a:ext uri="{FF2B5EF4-FFF2-40B4-BE49-F238E27FC236}">
                <a16:creationId xmlns:a16="http://schemas.microsoft.com/office/drawing/2014/main" id="{EACDC2A0-5D6E-9C9A-1DC1-9418C8A8543C}"/>
              </a:ext>
            </a:extLst>
          </p:cNvPr>
          <p:cNvSpPr txBox="1">
            <a:spLocks noGrp="1"/>
          </p:cNvSpPr>
          <p:nvPr>
            <p:ph type="body" sz="half" idx="23"/>
          </p:nvPr>
        </p:nvSpPr>
        <p:spPr>
          <a:xfrm>
            <a:off x="763398" y="10549190"/>
            <a:ext cx="21218129" cy="1437762"/>
          </a:xfrm>
          <a:prstGeom prst="rect">
            <a:avLst/>
          </a:prstGeom>
        </p:spPr>
        <p:txBody>
          <a:bodyPr lIns="50800" tIns="50800" rIns="50800" bIns="50800" anchor="t">
            <a:noAutofit/>
          </a:bodyPr>
          <a:lstStyle/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4800" dirty="0">
                <a:latin typeface="Calibri"/>
              </a:rPr>
              <a:t>Maximum energy loss with 90/99 % certainty.</a:t>
            </a:r>
          </a:p>
        </p:txBody>
      </p:sp>
    </p:spTree>
    <p:extLst>
      <p:ext uri="{BB962C8B-B14F-4D97-AF65-F5344CB8AC3E}">
        <p14:creationId xmlns:p14="http://schemas.microsoft.com/office/powerpoint/2010/main" val="132534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sp>
        <p:nvSpPr>
          <p:cNvPr id="86" name="Heading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 lIns="50800" tIns="50800" rIns="50800" bIns="50800" anchor="t">
            <a:normAutofit lnSpcReduction="10000"/>
          </a:bodyPr>
          <a:lstStyle/>
          <a:p>
            <a:r>
              <a:rPr lang="en-US" sz="7100">
                <a:latin typeface="Calibri"/>
              </a:rPr>
              <a:t>What About Jitter?</a:t>
            </a:r>
          </a:p>
          <a:p>
            <a:endParaRPr lang="en-US" sz="5600"/>
          </a:p>
        </p:txBody>
      </p:sp>
      <p:sp>
        <p:nvSpPr>
          <p:cNvPr id="87" name="Subheading"/>
          <p:cNvSpPr txBox="1">
            <a:spLocks noGrp="1"/>
          </p:cNvSpPr>
          <p:nvPr>
            <p:ph type="body" idx="22"/>
          </p:nvPr>
        </p:nvSpPr>
        <p:spPr>
          <a:xfrm>
            <a:off x="737992" y="2071462"/>
            <a:ext cx="16991790" cy="1256754"/>
          </a:xfrm>
          <a:prstGeom prst="rect">
            <a:avLst/>
          </a:prstGeom>
        </p:spPr>
        <p:txBody>
          <a:bodyPr wrap="square" lIns="50800" tIns="50800" rIns="50800" bIns="50800" anchor="t">
            <a:spAutoFit/>
          </a:bodyPr>
          <a:lstStyle/>
          <a:p>
            <a:r>
              <a:rPr lang="en-US" sz="4000">
                <a:latin typeface="Calibri"/>
              </a:rPr>
              <a:t>Extra energy loss (beyond what the beam would lose anyway) due to jitter</a:t>
            </a:r>
          </a:p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2959AE-FA28-0DEA-DE49-288B469F0073}"/>
              </a:ext>
            </a:extLst>
          </p:cNvPr>
          <p:cNvSpPr/>
          <p:nvPr/>
        </p:nvSpPr>
        <p:spPr>
          <a:xfrm>
            <a:off x="2946704" y="12375943"/>
            <a:ext cx="3282777" cy="89380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9669CE-32A1-31FB-A145-33FF21BFDB07}"/>
              </a:ext>
            </a:extLst>
          </p:cNvPr>
          <p:cNvSpPr txBox="1"/>
          <p:nvPr/>
        </p:nvSpPr>
        <p:spPr>
          <a:xfrm>
            <a:off x="15721774" y="3166417"/>
            <a:ext cx="2743199" cy="2693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>
                <a:solidFill>
                  <a:schemeClr val="bg2">
                    <a:lumMod val="10000"/>
                  </a:schemeClr>
                </a:solidFill>
              </a:rPr>
              <a:t>5 </a:t>
            </a:r>
            <a:r>
              <a:rPr lang="en-US" sz="4000" err="1">
                <a:solidFill>
                  <a:schemeClr val="bg2">
                    <a:lumMod val="10000"/>
                  </a:schemeClr>
                </a:solidFill>
              </a:rPr>
              <a:t>TeV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0CA526-CD31-626A-BEDF-2C53218E700F}"/>
              </a:ext>
            </a:extLst>
          </p:cNvPr>
          <p:cNvSpPr txBox="1"/>
          <p:nvPr/>
        </p:nvSpPr>
        <p:spPr>
          <a:xfrm>
            <a:off x="6361534" y="3166848"/>
            <a:ext cx="2743199" cy="2693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>
                <a:solidFill>
                  <a:schemeClr val="bg2">
                    <a:lumMod val="10000"/>
                  </a:schemeClr>
                </a:solidFill>
              </a:rPr>
              <a:t>500 GeV</a:t>
            </a:r>
          </a:p>
        </p:txBody>
      </p:sp>
      <p:pic>
        <p:nvPicPr>
          <p:cNvPr id="4" name="Picture 3" descr="A graph of energy loss&#10;&#10;Description automatically generated">
            <a:extLst>
              <a:ext uri="{FF2B5EF4-FFF2-40B4-BE49-F238E27FC236}">
                <a16:creationId xmlns:a16="http://schemas.microsoft.com/office/drawing/2014/main" id="{48DBC184-2EB1-CC32-4DD1-58049E3B1BF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7000"/>
          </a:blip>
          <a:stretch>
            <a:fillRect/>
          </a:stretch>
        </p:blipFill>
        <p:spPr>
          <a:xfrm>
            <a:off x="2400361" y="3717471"/>
            <a:ext cx="18524764" cy="6847114"/>
          </a:xfrm>
          <a:prstGeom prst="rect">
            <a:avLst/>
          </a:prstGeom>
        </p:spPr>
      </p:pic>
      <p:sp>
        <p:nvSpPr>
          <p:cNvPr id="3" name="Lorem ipsum dolor sit amet, consectetur adipiscing elit, sed do eiusmod tempor incididunt ut labore et dolore magna aliqua. Diam vulputate ut pharetra sit amet aliquam id diam.…">
            <a:extLst>
              <a:ext uri="{FF2B5EF4-FFF2-40B4-BE49-F238E27FC236}">
                <a16:creationId xmlns:a16="http://schemas.microsoft.com/office/drawing/2014/main" id="{15488450-F4A7-450F-29B5-8D92BF7B9ED5}"/>
              </a:ext>
            </a:extLst>
          </p:cNvPr>
          <p:cNvSpPr txBox="1">
            <a:spLocks noGrp="1"/>
          </p:cNvSpPr>
          <p:nvPr/>
        </p:nvSpPr>
        <p:spPr>
          <a:xfrm>
            <a:off x="5183977" y="3724118"/>
            <a:ext cx="13973602" cy="6840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4800" dirty="0">
                <a:latin typeface="Calibri"/>
              </a:rPr>
              <a:t>If we accept 0.1% uncertainty in final energy -&gt; no problem for HALHF at 2e21 m</a:t>
            </a:r>
            <a:r>
              <a:rPr lang="en-US" sz="4800" baseline="30000" dirty="0">
                <a:latin typeface="Calibri"/>
              </a:rPr>
              <a:t>-3</a:t>
            </a:r>
            <a:r>
              <a:rPr lang="en-US" sz="4800" dirty="0">
                <a:latin typeface="Calibri"/>
              </a:rPr>
              <a:t>. Will be worse for higher densities.</a:t>
            </a:r>
            <a:endParaRPr lang="en-US" dirty="0"/>
          </a:p>
          <a:p>
            <a:pPr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br>
              <a:rPr lang="en-US" sz="4800" dirty="0">
                <a:latin typeface="Calibri"/>
              </a:rPr>
            </a:br>
            <a:r>
              <a:rPr lang="en-US" sz="4800" dirty="0">
                <a:latin typeface="Calibri"/>
              </a:rPr>
              <a:t>Need to consider jitter in the 3 other dimensions (x', y, y'). If equal jitter in </a:t>
            </a:r>
            <a:r>
              <a:rPr lang="en-US" sz="4800" b="1" dirty="0">
                <a:latin typeface="Calibri"/>
              </a:rPr>
              <a:t>just y,</a:t>
            </a:r>
            <a:r>
              <a:rPr lang="en-US" sz="4800" dirty="0">
                <a:latin typeface="Calibri"/>
              </a:rPr>
              <a:t> restricts the jitter to less than 700nm at 5 TeV.</a:t>
            </a:r>
          </a:p>
        </p:txBody>
      </p:sp>
      <p:sp>
        <p:nvSpPr>
          <p:cNvPr id="7" name="Date  |  Name  |  Event">
            <a:extLst>
              <a:ext uri="{FF2B5EF4-FFF2-40B4-BE49-F238E27FC236}">
                <a16:creationId xmlns:a16="http://schemas.microsoft.com/office/drawing/2014/main" id="{D460D193-DA4D-2832-3CAA-2F59C712281B}"/>
              </a:ext>
            </a:extLst>
          </p:cNvPr>
          <p:cNvSpPr txBox="1"/>
          <p:nvPr/>
        </p:nvSpPr>
        <p:spPr>
          <a:xfrm>
            <a:off x="2941275" y="12634939"/>
            <a:ext cx="483786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 defTabSz="584200">
              <a:defRPr sz="1800">
                <a:solidFill>
                  <a:srgbClr val="92929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05.03.25  |  Daniel Kalvik  |  ALEGRO</a:t>
            </a:r>
            <a:endParaRPr lang="en-US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98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86" name="Heading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 lIns="50800" tIns="50800" rIns="50800" bIns="50800" anchor="t">
            <a:normAutofit lnSpcReduction="10000"/>
          </a:bodyPr>
          <a:lstStyle/>
          <a:p>
            <a:r>
              <a:rPr lang="en-US" sz="7100">
                <a:latin typeface="Calibri"/>
              </a:rPr>
              <a:t>What about jitter?</a:t>
            </a:r>
          </a:p>
          <a:p>
            <a:endParaRPr lang="en-US" sz="5600"/>
          </a:p>
        </p:txBody>
      </p:sp>
      <p:sp>
        <p:nvSpPr>
          <p:cNvPr id="87" name="Subheading"/>
          <p:cNvSpPr txBox="1">
            <a:spLocks noGrp="1"/>
          </p:cNvSpPr>
          <p:nvPr>
            <p:ph type="body" idx="22"/>
          </p:nvPr>
        </p:nvSpPr>
        <p:spPr>
          <a:xfrm>
            <a:off x="737992" y="2071462"/>
            <a:ext cx="16991790" cy="1256754"/>
          </a:xfrm>
          <a:prstGeom prst="rect">
            <a:avLst/>
          </a:prstGeom>
        </p:spPr>
        <p:txBody>
          <a:bodyPr wrap="square" lIns="50800" tIns="50800" rIns="50800" bIns="50800" anchor="t">
            <a:spAutoFit/>
          </a:bodyPr>
          <a:lstStyle/>
          <a:p>
            <a:r>
              <a:rPr lang="en-US" sz="4000">
                <a:latin typeface="Calibri"/>
              </a:rPr>
              <a:t>Maximum achievable energy</a:t>
            </a:r>
          </a:p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2959AE-FA28-0DEA-DE49-288B469F0073}"/>
              </a:ext>
            </a:extLst>
          </p:cNvPr>
          <p:cNvSpPr/>
          <p:nvPr/>
        </p:nvSpPr>
        <p:spPr>
          <a:xfrm>
            <a:off x="2946704" y="12375943"/>
            <a:ext cx="3282777" cy="89380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Date  |  Name  |  Event">
            <a:extLst>
              <a:ext uri="{FF2B5EF4-FFF2-40B4-BE49-F238E27FC236}">
                <a16:creationId xmlns:a16="http://schemas.microsoft.com/office/drawing/2014/main" id="{56771309-9401-9D68-9EB2-88E54C10677D}"/>
              </a:ext>
            </a:extLst>
          </p:cNvPr>
          <p:cNvSpPr txBox="1"/>
          <p:nvPr/>
        </p:nvSpPr>
        <p:spPr>
          <a:xfrm>
            <a:off x="2941275" y="12634939"/>
            <a:ext cx="483786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 defTabSz="584200">
              <a:defRPr sz="1800">
                <a:solidFill>
                  <a:srgbClr val="92929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05.03.25  |  Daniel Kalvik  |  ALEGRO</a:t>
            </a:r>
            <a:endParaRPr lang="en-US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11" name="Lorem ipsum dolor sit amet, consectetur adipiscing elit, sed do eiusmod tempor incididunt ut labore et dolore magna aliqua. Diam vulputate ut pharetra sit amet aliquam id diam.…">
            <a:extLst>
              <a:ext uri="{FF2B5EF4-FFF2-40B4-BE49-F238E27FC236}">
                <a16:creationId xmlns:a16="http://schemas.microsoft.com/office/drawing/2014/main" id="{EACDC2A0-5D6E-9C9A-1DC1-9418C8A8543C}"/>
              </a:ext>
            </a:extLst>
          </p:cNvPr>
          <p:cNvSpPr txBox="1">
            <a:spLocks noGrp="1"/>
          </p:cNvSpPr>
          <p:nvPr>
            <p:ph type="body" sz="half" idx="23"/>
          </p:nvPr>
        </p:nvSpPr>
        <p:spPr>
          <a:xfrm>
            <a:off x="763398" y="2657507"/>
            <a:ext cx="11148844" cy="9221047"/>
          </a:xfrm>
          <a:prstGeom prst="rect">
            <a:avLst/>
          </a:prstGeom>
        </p:spPr>
        <p:txBody>
          <a:bodyPr lIns="50800" tIns="50800" rIns="50800" bIns="50800" anchor="t">
            <a:noAutofit/>
          </a:bodyPr>
          <a:lstStyle/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 sz="4800">
              <a:latin typeface="Calibri"/>
            </a:endParaRPr>
          </a:p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 sz="4800">
              <a:latin typeface="Calibri"/>
            </a:endParaRPr>
          </a:p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4800" dirty="0">
                <a:latin typeface="Calibri"/>
              </a:rPr>
              <a:t>With staging, there is a maximum achievable energy.</a:t>
            </a:r>
            <a:endParaRPr lang="en-US" sz="4500" dirty="0">
              <a:latin typeface="Helvetica Neue Light"/>
            </a:endParaRPr>
          </a:p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 sz="4800">
              <a:latin typeface="Calibri"/>
            </a:endParaRPr>
          </a:p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4800" dirty="0">
                <a:latin typeface="Calibri"/>
              </a:rPr>
              <a:t> This maximum is probabilistic, and depends on the offset.</a:t>
            </a:r>
            <a:endParaRPr lang="en-US" dirty="0"/>
          </a:p>
          <a:p>
            <a:pPr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 sz="4800">
              <a:latin typeface="Calibri"/>
            </a:endParaRPr>
          </a:p>
        </p:txBody>
      </p:sp>
      <p:pic>
        <p:nvPicPr>
          <p:cNvPr id="3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5EB3BF0F-BA34-64E3-1F54-C779E5E0C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6789" y="2652867"/>
            <a:ext cx="10064480" cy="8229600"/>
          </a:xfrm>
          <a:prstGeom prst="rect">
            <a:avLst/>
          </a:prstGeom>
        </p:spPr>
      </p:pic>
      <p:sp>
        <p:nvSpPr>
          <p:cNvPr id="8" name="Lorem ipsum dolor sit amet, consectetur adipiscing elit, sed do eiusmod tempor incididunt ut labore et dolore magna aliqua. Diam vulputate ut pharetra sit amet aliquam id diam.…">
            <a:extLst>
              <a:ext uri="{FF2B5EF4-FFF2-40B4-BE49-F238E27FC236}">
                <a16:creationId xmlns:a16="http://schemas.microsoft.com/office/drawing/2014/main" id="{BDFBA17D-E251-1499-64FC-E813D6704E89}"/>
              </a:ext>
            </a:extLst>
          </p:cNvPr>
          <p:cNvSpPr txBox="1">
            <a:spLocks/>
          </p:cNvSpPr>
          <p:nvPr/>
        </p:nvSpPr>
        <p:spPr>
          <a:xfrm>
            <a:off x="11990493" y="9817026"/>
            <a:ext cx="10078416" cy="2054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 sz="4800">
              <a:latin typeface="Calibri"/>
              <a:ea typeface="Helvetica Neue Light"/>
              <a:cs typeface="Helvetica Neue Light"/>
              <a:sym typeface="Helvetica Neue Light"/>
            </a:endParaRPr>
          </a:p>
          <a:p>
            <a:pPr algn="ctr" hangingPunct="1">
              <a:lnSpc>
                <a:spcPct val="110000"/>
              </a:lnSpc>
              <a:spcBef>
                <a:spcPts val="1800"/>
              </a:spcBef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3200">
                <a:latin typeface="Calibri"/>
                <a:ea typeface="Helvetica Neue Light"/>
                <a:cs typeface="Helvetica Neue Light"/>
              </a:rPr>
              <a:t>Jitter = 250 nm in x and y.</a:t>
            </a:r>
          </a:p>
        </p:txBody>
      </p:sp>
    </p:spTree>
    <p:extLst>
      <p:ext uri="{BB962C8B-B14F-4D97-AF65-F5344CB8AC3E}">
        <p14:creationId xmlns:p14="http://schemas.microsoft.com/office/powerpoint/2010/main" val="362086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  <p:sp>
        <p:nvSpPr>
          <p:cNvPr id="86" name="Heading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 lIns="50800" tIns="50800" rIns="50800" bIns="50800" anchor="t">
            <a:normAutofit lnSpcReduction="10000"/>
          </a:bodyPr>
          <a:lstStyle/>
          <a:p>
            <a:r>
              <a:rPr lang="en-US" sz="7100">
                <a:latin typeface="Calibri"/>
              </a:rPr>
              <a:t>Summary</a:t>
            </a:r>
          </a:p>
        </p:txBody>
      </p:sp>
      <p:sp>
        <p:nvSpPr>
          <p:cNvPr id="88" name="Lorem ipsum dolor sit amet, consectetur adipiscing elit, sed do eiusmod tempor incididunt ut labore et dolore magna aliqua. Diam vulputate ut pharetra sit amet aliquam id diam.…"/>
          <p:cNvSpPr txBox="1">
            <a:spLocks noGrp="1"/>
          </p:cNvSpPr>
          <p:nvPr>
            <p:ph type="body" idx="23"/>
          </p:nvPr>
        </p:nvSpPr>
        <p:spPr>
          <a:xfrm>
            <a:off x="758585" y="3167279"/>
            <a:ext cx="19961411" cy="8616961"/>
          </a:xfrm>
          <a:prstGeom prst="rect">
            <a:avLst/>
          </a:prstGeom>
        </p:spPr>
        <p:txBody>
          <a:bodyPr lIns="50800" tIns="50800" rIns="50800" bIns="50800" anchor="t">
            <a:noAutofit/>
          </a:bodyPr>
          <a:lstStyle/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FontTx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4800" dirty="0">
                <a:latin typeface="Calibri"/>
              </a:rPr>
              <a:t>The radiation reaction causes energy loss and energy spread. The self-correction mechanism helps correct for the energy spread, but will it work in practice at 5 TeV?</a:t>
            </a:r>
          </a:p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FontTx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4800" dirty="0">
                <a:latin typeface="Calibri"/>
              </a:rPr>
              <a:t>These simulations show that TeV acceleration is possible with regards to energy spread. Still need to examine the radiation reaction in the correcting chicanes.</a:t>
            </a:r>
          </a:p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FontTx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4800" dirty="0">
                <a:latin typeface="Calibri"/>
              </a:rPr>
              <a:t>Jitter contributes to energy loss, and random energy offsets. Seems not to be a problem for HALHF but seems to impose restrictions at 5 TeV.</a:t>
            </a:r>
          </a:p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FontTx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 sz="4800"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2959AE-FA28-0DEA-DE49-288B469F0073}"/>
              </a:ext>
            </a:extLst>
          </p:cNvPr>
          <p:cNvSpPr/>
          <p:nvPr/>
        </p:nvSpPr>
        <p:spPr>
          <a:xfrm>
            <a:off x="2946704" y="12375943"/>
            <a:ext cx="3282777" cy="89380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Date  |  Name  |  Event">
            <a:extLst>
              <a:ext uri="{FF2B5EF4-FFF2-40B4-BE49-F238E27FC236}">
                <a16:creationId xmlns:a16="http://schemas.microsoft.com/office/drawing/2014/main" id="{D670060E-168C-E5B7-863D-281F88BDEBD1}"/>
              </a:ext>
            </a:extLst>
          </p:cNvPr>
          <p:cNvSpPr txBox="1"/>
          <p:nvPr/>
        </p:nvSpPr>
        <p:spPr>
          <a:xfrm>
            <a:off x="2941275" y="12634939"/>
            <a:ext cx="483786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 defTabSz="584200">
              <a:defRPr sz="1800">
                <a:solidFill>
                  <a:srgbClr val="92929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/>
              <a:t>05.03.25  |  Daniel Kalvik  |  ALEGRO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25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  <p:sp>
        <p:nvSpPr>
          <p:cNvPr id="86" name="Heading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 lIns="50800" tIns="50800" rIns="50800" bIns="50800" anchor="t">
            <a:normAutofit/>
          </a:bodyPr>
          <a:lstStyle/>
          <a:p>
            <a:r>
              <a:rPr lang="en-US">
                <a:solidFill>
                  <a:srgbClr val="FF0000"/>
                </a:solidFill>
                <a:latin typeface="Calibri"/>
              </a:rPr>
              <a:t>Extra</a:t>
            </a:r>
          </a:p>
        </p:txBody>
      </p:sp>
      <p:sp>
        <p:nvSpPr>
          <p:cNvPr id="87" name="Subheading"/>
          <p:cNvSpPr txBox="1">
            <a:spLocks noGrp="1"/>
          </p:cNvSpPr>
          <p:nvPr>
            <p:ph type="body" idx="22"/>
          </p:nvPr>
        </p:nvSpPr>
        <p:spPr>
          <a:xfrm>
            <a:off x="758586" y="2071462"/>
            <a:ext cx="11225305" cy="641201"/>
          </a:xfrm>
          <a:prstGeom prst="rect">
            <a:avLst/>
          </a:prstGeom>
        </p:spPr>
        <p:txBody>
          <a:bodyPr wrap="square" lIns="50800" tIns="50800" rIns="50800" bIns="50800" anchor="t">
            <a:spAutoFit/>
          </a:bodyPr>
          <a:lstStyle/>
          <a:p>
            <a:r>
              <a:rPr lang="en-US">
                <a:latin typeface="Calibri"/>
              </a:rPr>
              <a:t>Matching and </a:t>
            </a:r>
            <a:r>
              <a:rPr lang="en-US" err="1">
                <a:latin typeface="Calibri"/>
              </a:rPr>
              <a:t>Betatron</a:t>
            </a:r>
            <a:r>
              <a:rPr lang="en-US">
                <a:latin typeface="Calibri"/>
              </a:rPr>
              <a:t> Amplitude</a:t>
            </a:r>
          </a:p>
        </p:txBody>
      </p:sp>
      <p:sp>
        <p:nvSpPr>
          <p:cNvPr id="88" name="Lorem ipsum dolor sit amet, consectetur adipiscing elit, sed do eiusmod tempor incididunt ut labore et dolore magna aliqua. Diam vulputate ut pharetra sit amet aliquam id diam.…"/>
          <p:cNvSpPr txBox="1">
            <a:spLocks noGrp="1"/>
          </p:cNvSpPr>
          <p:nvPr>
            <p:ph type="body" idx="23"/>
          </p:nvPr>
        </p:nvSpPr>
        <p:spPr>
          <a:xfrm>
            <a:off x="758585" y="3167279"/>
            <a:ext cx="23009411" cy="8596367"/>
          </a:xfrm>
          <a:prstGeom prst="rect">
            <a:avLst/>
          </a:prstGeom>
        </p:spPr>
        <p:txBody>
          <a:bodyPr lIns="50800" tIns="50800" rIns="50800" bIns="50800" anchor="t">
            <a:noAutofit/>
          </a:bodyPr>
          <a:lstStyle/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>
                <a:latin typeface="Calibri"/>
              </a:rPr>
              <a:t>Normalized phase space (from ellipse eq.)</a:t>
            </a:r>
          </a:p>
          <a:p>
            <a:pPr>
              <a:lnSpc>
                <a:spcPct val="110000"/>
              </a:lnSpc>
              <a:spcBef>
                <a:spcPts val="1800"/>
              </a:spcBef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>
                <a:latin typeface="Calibri"/>
              </a:rPr>
              <a:t>                                       where </a:t>
            </a:r>
          </a:p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>
              <a:latin typeface="Calibri"/>
            </a:endParaRPr>
          </a:p>
          <a:p>
            <a:pPr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>
              <a:latin typeface="Calibri"/>
            </a:endParaRPr>
          </a:p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>
              <a:latin typeface="Calibri"/>
            </a:endParaRPr>
          </a:p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>
                <a:latin typeface="Calibri"/>
              </a:rPr>
              <a:t>We also have</a:t>
            </a:r>
          </a:p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>
              <a:latin typeface="Calibri"/>
            </a:endParaRPr>
          </a:p>
          <a:p>
            <a:pPr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>
                <a:latin typeface="Calibri"/>
              </a:rPr>
              <a:t>Which means                                    where </a:t>
            </a:r>
          </a:p>
        </p:txBody>
      </p:sp>
      <p:sp>
        <p:nvSpPr>
          <p:cNvPr id="90" name="Caption"/>
          <p:cNvSpPr>
            <a:spLocks noGrp="1"/>
          </p:cNvSpPr>
          <p:nvPr>
            <p:ph type="body" idx="25"/>
          </p:nvPr>
        </p:nvSpPr>
        <p:spPr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t>Caption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2959AE-FA28-0DEA-DE49-288B469F0073}"/>
              </a:ext>
            </a:extLst>
          </p:cNvPr>
          <p:cNvSpPr/>
          <p:nvPr/>
        </p:nvSpPr>
        <p:spPr>
          <a:xfrm>
            <a:off x="2946704" y="12375943"/>
            <a:ext cx="3282777" cy="89380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Picture 4" descr="A diagram of a phase&#10;&#10;Description automatically generated">
            <a:extLst>
              <a:ext uri="{FF2B5EF4-FFF2-40B4-BE49-F238E27FC236}">
                <a16:creationId xmlns:a16="http://schemas.microsoft.com/office/drawing/2014/main" id="{FAA61506-51E0-B2CA-3A63-6E04978CB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019" y="1304355"/>
            <a:ext cx="8477250" cy="6343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9B4999-9828-AF34-0972-282A10C0C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995" y="3902027"/>
            <a:ext cx="3953132" cy="11283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D5E230-41F6-2DC7-BF28-5A7C2AC072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61" t="8823" r="2542" b="19118"/>
          <a:stretch/>
        </p:blipFill>
        <p:spPr>
          <a:xfrm>
            <a:off x="8225123" y="3903511"/>
            <a:ext cx="4518342" cy="1003757"/>
          </a:xfrm>
          <a:prstGeom prst="rect">
            <a:avLst/>
          </a:prstGeom>
        </p:spPr>
      </p:pic>
      <p:pic>
        <p:nvPicPr>
          <p:cNvPr id="9" name="Picture 8" descr="A group of black letters&#10;&#10;Description automatically generated">
            <a:extLst>
              <a:ext uri="{FF2B5EF4-FFF2-40B4-BE49-F238E27FC236}">
                <a16:creationId xmlns:a16="http://schemas.microsoft.com/office/drawing/2014/main" id="{8A81CFC5-BE14-C908-D711-D9B30B5060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897" y="7867421"/>
            <a:ext cx="11227658" cy="1318568"/>
          </a:xfrm>
          <a:prstGeom prst="rect">
            <a:avLst/>
          </a:prstGeom>
        </p:spPr>
      </p:pic>
      <p:pic>
        <p:nvPicPr>
          <p:cNvPr id="17" name="Picture 16" descr="A black symbols with a white background&#10;&#10;Description automatically generated">
            <a:extLst>
              <a:ext uri="{FF2B5EF4-FFF2-40B4-BE49-F238E27FC236}">
                <a16:creationId xmlns:a16="http://schemas.microsoft.com/office/drawing/2014/main" id="{A7057789-FE8A-0D1D-D9ED-CF691736DF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1729" y="9862545"/>
            <a:ext cx="3540194" cy="1271754"/>
          </a:xfrm>
          <a:prstGeom prst="rect">
            <a:avLst/>
          </a:prstGeom>
        </p:spPr>
      </p:pic>
      <p:pic>
        <p:nvPicPr>
          <p:cNvPr id="18" name="Picture 17" descr="A math equation with numbers and symbols&#10;&#10;Description automatically generated">
            <a:extLst>
              <a:ext uri="{FF2B5EF4-FFF2-40B4-BE49-F238E27FC236}">
                <a16:creationId xmlns:a16="http://schemas.microsoft.com/office/drawing/2014/main" id="{3BCE2DB1-A7BB-570A-2AB6-DE37A22791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6370" y="9914352"/>
            <a:ext cx="2532472" cy="1216760"/>
          </a:xfrm>
          <a:prstGeom prst="rect">
            <a:avLst/>
          </a:prstGeom>
        </p:spPr>
      </p:pic>
      <p:sp>
        <p:nvSpPr>
          <p:cNvPr id="4" name="Date  |  Name  |  Event">
            <a:extLst>
              <a:ext uri="{FF2B5EF4-FFF2-40B4-BE49-F238E27FC236}">
                <a16:creationId xmlns:a16="http://schemas.microsoft.com/office/drawing/2014/main" id="{76B7AFC2-97C5-D308-B8F4-871F14EABD24}"/>
              </a:ext>
            </a:extLst>
          </p:cNvPr>
          <p:cNvSpPr txBox="1"/>
          <p:nvPr/>
        </p:nvSpPr>
        <p:spPr>
          <a:xfrm>
            <a:off x="2941275" y="12634939"/>
            <a:ext cx="4837863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 defTabSz="584200">
              <a:defRPr sz="1800">
                <a:solidFill>
                  <a:srgbClr val="92929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12.06.24  </a:t>
            </a:r>
            <a:r>
              <a:t>|</a:t>
            </a:r>
            <a:r>
              <a:rPr lang="en-US"/>
              <a:t> </a:t>
            </a:r>
            <a:r>
              <a:t> </a:t>
            </a:r>
            <a:r>
              <a:rPr lang="en-US"/>
              <a:t>Daniel Kalvik </a:t>
            </a:r>
            <a:r>
              <a:t> |</a:t>
            </a:r>
            <a:r>
              <a:rPr lang="en-US"/>
              <a:t> </a:t>
            </a:r>
            <a:r>
              <a:t> </a:t>
            </a:r>
            <a:r>
              <a:rPr lang="en-US" err="1"/>
              <a:t>UiO</a:t>
            </a:r>
          </a:p>
        </p:txBody>
      </p:sp>
    </p:spTree>
    <p:extLst>
      <p:ext uri="{BB962C8B-B14F-4D97-AF65-F5344CB8AC3E}">
        <p14:creationId xmlns:p14="http://schemas.microsoft.com/office/powerpoint/2010/main" val="113992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  <p:sp>
        <p:nvSpPr>
          <p:cNvPr id="86" name="Heading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 lIns="50800" tIns="50800" rIns="50800" bIns="50800" anchor="t">
            <a:normAutofit/>
          </a:bodyPr>
          <a:lstStyle/>
          <a:p>
            <a:r>
              <a:rPr lang="en-US">
                <a:solidFill>
                  <a:srgbClr val="FF0000"/>
                </a:solidFill>
                <a:latin typeface="Calibri"/>
              </a:rPr>
              <a:t>Extra</a:t>
            </a:r>
            <a:endParaRPr lang="en-US">
              <a:latin typeface="Calibri"/>
            </a:endParaRPr>
          </a:p>
        </p:txBody>
      </p:sp>
      <p:sp>
        <p:nvSpPr>
          <p:cNvPr id="87" name="Subheading"/>
          <p:cNvSpPr txBox="1">
            <a:spLocks noGrp="1"/>
          </p:cNvSpPr>
          <p:nvPr>
            <p:ph type="body" idx="22"/>
          </p:nvPr>
        </p:nvSpPr>
        <p:spPr>
          <a:xfrm>
            <a:off x="758586" y="2071462"/>
            <a:ext cx="11225305" cy="641201"/>
          </a:xfrm>
          <a:prstGeom prst="rect">
            <a:avLst/>
          </a:prstGeom>
        </p:spPr>
        <p:txBody>
          <a:bodyPr wrap="square" lIns="50800" tIns="50800" rIns="50800" bIns="50800" anchor="t">
            <a:spAutoFit/>
          </a:bodyPr>
          <a:lstStyle/>
          <a:p>
            <a:r>
              <a:rPr lang="en-US">
                <a:latin typeface="Calibri"/>
              </a:rPr>
              <a:t>Matching and </a:t>
            </a:r>
            <a:r>
              <a:rPr lang="en-US" err="1">
                <a:latin typeface="Calibri"/>
              </a:rPr>
              <a:t>Betatron</a:t>
            </a:r>
            <a:r>
              <a:rPr lang="en-US">
                <a:latin typeface="Calibri"/>
              </a:rPr>
              <a:t> Amplitude</a:t>
            </a:r>
          </a:p>
        </p:txBody>
      </p:sp>
      <p:sp>
        <p:nvSpPr>
          <p:cNvPr id="88" name="Lorem ipsum dolor sit amet, consectetur adipiscing elit, sed do eiusmod tempor incididunt ut labore et dolore magna aliqua. Diam vulputate ut pharetra sit amet aliquam id diam.…"/>
          <p:cNvSpPr txBox="1">
            <a:spLocks noGrp="1"/>
          </p:cNvSpPr>
          <p:nvPr>
            <p:ph type="body" idx="23"/>
          </p:nvPr>
        </p:nvSpPr>
        <p:spPr>
          <a:xfrm>
            <a:off x="758585" y="3167279"/>
            <a:ext cx="23009411" cy="8596367"/>
          </a:xfrm>
          <a:prstGeom prst="rect">
            <a:avLst/>
          </a:prstGeom>
        </p:spPr>
        <p:txBody>
          <a:bodyPr lIns="50800" tIns="50800" rIns="50800" bIns="50800" anchor="t">
            <a:noAutofit/>
          </a:bodyPr>
          <a:lstStyle/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>
                <a:latin typeface="Calibri"/>
              </a:rPr>
              <a:t>For a matched beam; α=0, and the single particle trajectories must follow the shape of the phase space. </a:t>
            </a:r>
          </a:p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>
              <a:latin typeface="Calibri"/>
            </a:endParaRPr>
          </a:p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err="1">
                <a:latin typeface="Calibri"/>
              </a:rPr>
              <a:t>I.e</a:t>
            </a:r>
            <a:r>
              <a:rPr lang="en-US">
                <a:latin typeface="Calibri"/>
              </a:rPr>
              <a:t>                           must match the shape of                          , or the energy spread will cause emittance increase.</a:t>
            </a:r>
          </a:p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>
              <a:latin typeface="Calibri"/>
            </a:endParaRPr>
          </a:p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>
                <a:latin typeface="Calibri"/>
              </a:rPr>
              <a:t>We therefore know that</a:t>
            </a:r>
            <a:r>
              <a:rPr lang="en-US"/>
              <a:t> </a:t>
            </a:r>
          </a:p>
        </p:txBody>
      </p:sp>
      <p:sp>
        <p:nvSpPr>
          <p:cNvPr id="90" name="Caption"/>
          <p:cNvSpPr>
            <a:spLocks noGrp="1"/>
          </p:cNvSpPr>
          <p:nvPr>
            <p:ph type="body" idx="25"/>
          </p:nvPr>
        </p:nvSpPr>
        <p:spPr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t>Caption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2959AE-FA28-0DEA-DE49-288B469F0073}"/>
              </a:ext>
            </a:extLst>
          </p:cNvPr>
          <p:cNvSpPr/>
          <p:nvPr/>
        </p:nvSpPr>
        <p:spPr>
          <a:xfrm>
            <a:off x="2946704" y="12375943"/>
            <a:ext cx="3282777" cy="89380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9" name="Picture 18" descr="A black symbols with a white background&#10;&#10;Description automatically generated">
            <a:extLst>
              <a:ext uri="{FF2B5EF4-FFF2-40B4-BE49-F238E27FC236}">
                <a16:creationId xmlns:a16="http://schemas.microsoft.com/office/drawing/2014/main" id="{2D12021E-EAD9-3D75-5AE6-A8E123B039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895" b="16418"/>
          <a:stretch/>
        </p:blipFill>
        <p:spPr>
          <a:xfrm>
            <a:off x="2394241" y="6007913"/>
            <a:ext cx="2694494" cy="606427"/>
          </a:xfrm>
          <a:prstGeom prst="rect">
            <a:avLst/>
          </a:prstGeom>
        </p:spPr>
      </p:pic>
      <p:pic>
        <p:nvPicPr>
          <p:cNvPr id="21" name="Picture 20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AD58F94-F97C-4B56-95D9-ABDFCED11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3711" y="5890261"/>
            <a:ext cx="3128215" cy="8347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D8E0ED8-23C5-6C02-91D1-898728089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8135" y="8415287"/>
            <a:ext cx="5070160" cy="1183407"/>
          </a:xfrm>
          <a:prstGeom prst="rect">
            <a:avLst/>
          </a:prstGeom>
        </p:spPr>
      </p:pic>
      <p:sp>
        <p:nvSpPr>
          <p:cNvPr id="4" name="Date  |  Name  |  Event">
            <a:extLst>
              <a:ext uri="{FF2B5EF4-FFF2-40B4-BE49-F238E27FC236}">
                <a16:creationId xmlns:a16="http://schemas.microsoft.com/office/drawing/2014/main" id="{5E73564B-5CCB-380D-6853-18E00746B05D}"/>
              </a:ext>
            </a:extLst>
          </p:cNvPr>
          <p:cNvSpPr txBox="1"/>
          <p:nvPr/>
        </p:nvSpPr>
        <p:spPr>
          <a:xfrm>
            <a:off x="2941275" y="12634939"/>
            <a:ext cx="4837863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 defTabSz="584200">
              <a:defRPr sz="1800">
                <a:solidFill>
                  <a:srgbClr val="92929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12.06.24  </a:t>
            </a:r>
            <a:r>
              <a:t>|</a:t>
            </a:r>
            <a:r>
              <a:rPr lang="en-US"/>
              <a:t> </a:t>
            </a:r>
            <a:r>
              <a:t> </a:t>
            </a:r>
            <a:r>
              <a:rPr lang="en-US"/>
              <a:t>Daniel Kalvik </a:t>
            </a:r>
            <a:r>
              <a:t> |</a:t>
            </a:r>
            <a:r>
              <a:rPr lang="en-US"/>
              <a:t> </a:t>
            </a:r>
            <a:r>
              <a:t> </a:t>
            </a:r>
            <a:r>
              <a:rPr lang="en-US" err="1"/>
              <a:t>UiO</a:t>
            </a:r>
          </a:p>
        </p:txBody>
      </p:sp>
    </p:spTree>
    <p:extLst>
      <p:ext uri="{BB962C8B-B14F-4D97-AF65-F5344CB8AC3E}">
        <p14:creationId xmlns:p14="http://schemas.microsoft.com/office/powerpoint/2010/main" val="367149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  <p:sp>
        <p:nvSpPr>
          <p:cNvPr id="86" name="Heading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 lIns="50800" tIns="50800" rIns="50800" bIns="50800" anchor="t">
            <a:normAutofit/>
          </a:bodyPr>
          <a:lstStyle/>
          <a:p>
            <a:r>
              <a:rPr lang="en-US">
                <a:solidFill>
                  <a:srgbClr val="FF0000"/>
                </a:solidFill>
                <a:latin typeface="Calibri"/>
              </a:rPr>
              <a:t>Extra</a:t>
            </a:r>
            <a:endParaRPr lang="en-US">
              <a:latin typeface="Calibri"/>
            </a:endParaRPr>
          </a:p>
        </p:txBody>
      </p:sp>
      <p:sp>
        <p:nvSpPr>
          <p:cNvPr id="87" name="Subheading"/>
          <p:cNvSpPr txBox="1">
            <a:spLocks noGrp="1"/>
          </p:cNvSpPr>
          <p:nvPr>
            <p:ph type="body" idx="22"/>
          </p:nvPr>
        </p:nvSpPr>
        <p:spPr>
          <a:xfrm>
            <a:off x="758586" y="2071462"/>
            <a:ext cx="11225305" cy="641201"/>
          </a:xfrm>
          <a:prstGeom prst="rect">
            <a:avLst/>
          </a:prstGeom>
        </p:spPr>
        <p:txBody>
          <a:bodyPr wrap="square" lIns="50800" tIns="50800" rIns="50800" bIns="50800" anchor="t">
            <a:spAutoFit/>
          </a:bodyPr>
          <a:lstStyle/>
          <a:p>
            <a:r>
              <a:rPr lang="en-US" err="1">
                <a:latin typeface="Calibri"/>
              </a:rPr>
              <a:t>Betatron</a:t>
            </a:r>
            <a:r>
              <a:rPr lang="en-US">
                <a:latin typeface="Calibri"/>
              </a:rPr>
              <a:t> Motion at 5 </a:t>
            </a:r>
            <a:r>
              <a:rPr lang="en-US" err="1">
                <a:latin typeface="Calibri"/>
              </a:rPr>
              <a:t>TeV</a:t>
            </a:r>
            <a:endParaRPr lang="en-US">
              <a:latin typeface="Calibri"/>
            </a:endParaRPr>
          </a:p>
        </p:txBody>
      </p:sp>
      <p:sp>
        <p:nvSpPr>
          <p:cNvPr id="88" name="Lorem ipsum dolor sit amet, consectetur adipiscing elit, sed do eiusmod tempor incididunt ut labore et dolore magna aliqua. Diam vulputate ut pharetra sit amet aliquam id diam.…"/>
          <p:cNvSpPr txBox="1">
            <a:spLocks noGrp="1"/>
          </p:cNvSpPr>
          <p:nvPr>
            <p:ph type="body" idx="23"/>
          </p:nvPr>
        </p:nvSpPr>
        <p:spPr>
          <a:xfrm>
            <a:off x="758585" y="3167279"/>
            <a:ext cx="23009411" cy="8596367"/>
          </a:xfrm>
          <a:prstGeom prst="rect">
            <a:avLst/>
          </a:prstGeom>
        </p:spPr>
        <p:txBody>
          <a:bodyPr lIns="50800" tIns="50800" rIns="50800" bIns="50800" anchor="t">
            <a:noAutofit/>
          </a:bodyPr>
          <a:lstStyle/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>
                <a:latin typeface="Calibri"/>
              </a:rPr>
              <a:t>Even at 5 </a:t>
            </a:r>
            <a:r>
              <a:rPr lang="en-US" err="1">
                <a:latin typeface="Calibri"/>
              </a:rPr>
              <a:t>TeV</a:t>
            </a:r>
            <a:r>
              <a:rPr lang="en-US">
                <a:latin typeface="Calibri"/>
              </a:rPr>
              <a:t>, the motion</a:t>
            </a:r>
            <a:br>
              <a:rPr lang="en-US">
                <a:latin typeface="Calibri"/>
              </a:rPr>
            </a:br>
            <a:r>
              <a:rPr lang="en-US">
                <a:latin typeface="Calibri"/>
              </a:rPr>
              <a:t>w/wo radiation reaction is</a:t>
            </a:r>
            <a:br>
              <a:rPr lang="en-US">
                <a:latin typeface="Calibri"/>
              </a:rPr>
            </a:br>
            <a:r>
              <a:rPr lang="en-US">
                <a:latin typeface="Calibri"/>
              </a:rPr>
              <a:t>almost the same</a:t>
            </a:r>
          </a:p>
        </p:txBody>
      </p:sp>
      <p:sp>
        <p:nvSpPr>
          <p:cNvPr id="90" name="Caption"/>
          <p:cNvSpPr>
            <a:spLocks noGrp="1"/>
          </p:cNvSpPr>
          <p:nvPr>
            <p:ph type="body" idx="25"/>
          </p:nvPr>
        </p:nvSpPr>
        <p:spPr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t>Caption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2959AE-FA28-0DEA-DE49-288B469F0073}"/>
              </a:ext>
            </a:extLst>
          </p:cNvPr>
          <p:cNvSpPr/>
          <p:nvPr/>
        </p:nvSpPr>
        <p:spPr>
          <a:xfrm>
            <a:off x="2946704" y="12375943"/>
            <a:ext cx="3282777" cy="89380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4DD5C9-7CDA-7AC6-8DA5-23D2B5E64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5813" y="1346961"/>
            <a:ext cx="13170655" cy="10989275"/>
          </a:xfrm>
          <a:prstGeom prst="rect">
            <a:avLst/>
          </a:prstGeom>
        </p:spPr>
      </p:pic>
      <p:sp>
        <p:nvSpPr>
          <p:cNvPr id="5" name="Date  |  Name  |  Event">
            <a:extLst>
              <a:ext uri="{FF2B5EF4-FFF2-40B4-BE49-F238E27FC236}">
                <a16:creationId xmlns:a16="http://schemas.microsoft.com/office/drawing/2014/main" id="{7128A356-B992-57CF-0391-99EF5E837E83}"/>
              </a:ext>
            </a:extLst>
          </p:cNvPr>
          <p:cNvSpPr txBox="1"/>
          <p:nvPr/>
        </p:nvSpPr>
        <p:spPr>
          <a:xfrm>
            <a:off x="2941275" y="12634939"/>
            <a:ext cx="4837863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 defTabSz="584200">
              <a:defRPr sz="1800">
                <a:solidFill>
                  <a:srgbClr val="92929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12.06.24  </a:t>
            </a:r>
            <a:r>
              <a:t>|</a:t>
            </a:r>
            <a:r>
              <a:rPr lang="en-US"/>
              <a:t> </a:t>
            </a:r>
            <a:r>
              <a:t> </a:t>
            </a:r>
            <a:r>
              <a:rPr lang="en-US"/>
              <a:t>Daniel Kalvik </a:t>
            </a:r>
            <a:r>
              <a:t> |</a:t>
            </a:r>
            <a:r>
              <a:rPr lang="en-US"/>
              <a:t> </a:t>
            </a:r>
            <a:r>
              <a:t> </a:t>
            </a:r>
            <a:r>
              <a:rPr lang="en-US" err="1"/>
              <a:t>UiO</a:t>
            </a:r>
          </a:p>
        </p:txBody>
      </p:sp>
    </p:spTree>
    <p:extLst>
      <p:ext uri="{BB962C8B-B14F-4D97-AF65-F5344CB8AC3E}">
        <p14:creationId xmlns:p14="http://schemas.microsoft.com/office/powerpoint/2010/main" val="56106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  <p:sp>
        <p:nvSpPr>
          <p:cNvPr id="86" name="Heading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 lIns="50800" tIns="50800" rIns="50800" bIns="50800" anchor="t">
            <a:normAutofit/>
          </a:bodyPr>
          <a:lstStyle/>
          <a:p>
            <a:r>
              <a:rPr lang="en-US">
                <a:solidFill>
                  <a:srgbClr val="FF0000"/>
                </a:solidFill>
                <a:latin typeface="Calibri"/>
              </a:rPr>
              <a:t>Extra</a:t>
            </a:r>
            <a:endParaRPr lang="en-US">
              <a:latin typeface="Calibri"/>
            </a:endParaRPr>
          </a:p>
        </p:txBody>
      </p:sp>
      <p:sp>
        <p:nvSpPr>
          <p:cNvPr id="87" name="Subheading"/>
          <p:cNvSpPr txBox="1">
            <a:spLocks noGrp="1"/>
          </p:cNvSpPr>
          <p:nvPr>
            <p:ph type="body" idx="22"/>
          </p:nvPr>
        </p:nvSpPr>
        <p:spPr>
          <a:xfrm>
            <a:off x="758586" y="2071462"/>
            <a:ext cx="11225305" cy="641201"/>
          </a:xfrm>
          <a:prstGeom prst="rect">
            <a:avLst/>
          </a:prstGeom>
        </p:spPr>
        <p:txBody>
          <a:bodyPr wrap="square" lIns="50800" tIns="50800" rIns="50800" bIns="50800" anchor="t">
            <a:spAutoFit/>
          </a:bodyPr>
          <a:lstStyle/>
          <a:p>
            <a:r>
              <a:rPr lang="en-US">
                <a:latin typeface="Calibri"/>
              </a:rPr>
              <a:t>Jitter energy loss at 7.5 </a:t>
            </a:r>
            <a:r>
              <a:rPr lang="en-US" err="1">
                <a:latin typeface="Calibri"/>
              </a:rPr>
              <a:t>TeV</a:t>
            </a:r>
            <a:endParaRPr lang="en-US">
              <a:latin typeface="Calibri"/>
            </a:endParaRPr>
          </a:p>
        </p:txBody>
      </p:sp>
      <p:sp>
        <p:nvSpPr>
          <p:cNvPr id="88" name="Lorem ipsum dolor sit amet, consectetur adipiscing elit, sed do eiusmod tempor incididunt ut labore et dolore magna aliqua. Diam vulputate ut pharetra sit amet aliquam id diam.…"/>
          <p:cNvSpPr txBox="1">
            <a:spLocks noGrp="1"/>
          </p:cNvSpPr>
          <p:nvPr>
            <p:ph type="body" idx="23"/>
          </p:nvPr>
        </p:nvSpPr>
        <p:spPr>
          <a:xfrm>
            <a:off x="758585" y="3167279"/>
            <a:ext cx="12369375" cy="8610348"/>
          </a:xfrm>
          <a:prstGeom prst="rect">
            <a:avLst/>
          </a:prstGeom>
        </p:spPr>
        <p:txBody>
          <a:bodyPr lIns="50800" tIns="50800" rIns="50800" bIns="50800" anchor="t">
            <a:noAutofit/>
          </a:bodyPr>
          <a:lstStyle/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>
              <a:latin typeface="Calibri"/>
            </a:endParaRPr>
          </a:p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>
              <a:latin typeface="Calibri"/>
            </a:endParaRPr>
          </a:p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>
              <a:latin typeface="Calibri"/>
            </a:endParaRPr>
          </a:p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>
                <a:latin typeface="Calibri"/>
              </a:rPr>
              <a:t>The plot that led me to believe my initial expression for the jitter energy loss was correct</a:t>
            </a: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2959AE-FA28-0DEA-DE49-288B469F0073}"/>
              </a:ext>
            </a:extLst>
          </p:cNvPr>
          <p:cNvSpPr/>
          <p:nvPr/>
        </p:nvSpPr>
        <p:spPr>
          <a:xfrm>
            <a:off x="2946704" y="12375943"/>
            <a:ext cx="3282777" cy="89380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Date  |  Name  |  Event">
            <a:extLst>
              <a:ext uri="{FF2B5EF4-FFF2-40B4-BE49-F238E27FC236}">
                <a16:creationId xmlns:a16="http://schemas.microsoft.com/office/drawing/2014/main" id="{7128A356-B992-57CF-0391-99EF5E837E83}"/>
              </a:ext>
            </a:extLst>
          </p:cNvPr>
          <p:cNvSpPr txBox="1"/>
          <p:nvPr/>
        </p:nvSpPr>
        <p:spPr>
          <a:xfrm>
            <a:off x="2941275" y="12634939"/>
            <a:ext cx="4837863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 defTabSz="584200">
              <a:defRPr sz="1800">
                <a:solidFill>
                  <a:srgbClr val="92929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12.06.24  </a:t>
            </a:r>
            <a:r>
              <a:t>|</a:t>
            </a:r>
            <a:r>
              <a:rPr lang="en-US"/>
              <a:t> </a:t>
            </a:r>
            <a:r>
              <a:t> </a:t>
            </a:r>
            <a:r>
              <a:rPr lang="en-US"/>
              <a:t>Daniel Kalvik </a:t>
            </a:r>
            <a:r>
              <a:t> |</a:t>
            </a:r>
            <a:r>
              <a:rPr lang="en-US"/>
              <a:t> </a:t>
            </a:r>
            <a:r>
              <a:t> </a:t>
            </a:r>
            <a:r>
              <a:rPr lang="en-US" err="1"/>
              <a:t>UiO</a:t>
            </a:r>
          </a:p>
        </p:txBody>
      </p:sp>
      <p:pic>
        <p:nvPicPr>
          <p:cNvPr id="6" name="Picture 5" descr="A graph of energy loss density&#10;&#10;Description automatically generated">
            <a:extLst>
              <a:ext uri="{FF2B5EF4-FFF2-40B4-BE49-F238E27FC236}">
                <a16:creationId xmlns:a16="http://schemas.microsoft.com/office/drawing/2014/main" id="{A180B7FB-4CDF-1E14-A4E9-7F293F94D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8451" y="570920"/>
            <a:ext cx="7420468" cy="1117972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FD2729-8B5F-45AD-E968-1115DAB293D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8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curve&#10;&#10;Description automatically generated">
            <a:extLst>
              <a:ext uri="{FF2B5EF4-FFF2-40B4-BE49-F238E27FC236}">
                <a16:creationId xmlns:a16="http://schemas.microsoft.com/office/drawing/2014/main" id="{15E51F76-932B-27A4-B9B4-7000BD434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8240" y="3463406"/>
            <a:ext cx="7816703" cy="4515574"/>
          </a:xfrm>
          <a:prstGeom prst="rect">
            <a:avLst/>
          </a:prstGeom>
        </p:spPr>
      </p:pic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86" name="Heading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 lIns="50800" tIns="50800" rIns="50800" bIns="50800" anchor="t">
            <a:noAutofit/>
          </a:bodyPr>
          <a:lstStyle/>
          <a:p>
            <a:r>
              <a:rPr lang="en-US" sz="7100">
                <a:latin typeface="Calibri"/>
              </a:rPr>
              <a:t>Self-correction mechanism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2959AE-FA28-0DEA-DE49-288B469F0073}"/>
              </a:ext>
            </a:extLst>
          </p:cNvPr>
          <p:cNvSpPr/>
          <p:nvPr/>
        </p:nvSpPr>
        <p:spPr>
          <a:xfrm>
            <a:off x="2946704" y="12375943"/>
            <a:ext cx="3282777" cy="89380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9596677-EF3D-1086-6710-BE29A3A580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8586" y="1869119"/>
            <a:ext cx="13490710" cy="718145"/>
          </a:xfrm>
        </p:spPr>
        <p:txBody>
          <a:bodyPr wrap="square" lIns="50800" tIns="50800" rIns="50800" bIns="50800" anchor="t">
            <a:spAutoFit/>
          </a:bodyPr>
          <a:lstStyle/>
          <a:p>
            <a:r>
              <a:rPr lang="en-US" sz="4000">
                <a:latin typeface="Calibri"/>
              </a:rPr>
              <a:t>How to reduce the energy spread</a:t>
            </a:r>
          </a:p>
        </p:txBody>
      </p:sp>
      <p:sp>
        <p:nvSpPr>
          <p:cNvPr id="11" name="Lorem ipsum dolor sit amet, consectetur adipiscing elit, sed do eiusmod tempor incididunt ut labore et dolore magna aliqua. Diam vulputate ut pharetra sit amet aliquam id diam.…">
            <a:extLst>
              <a:ext uri="{FF2B5EF4-FFF2-40B4-BE49-F238E27FC236}">
                <a16:creationId xmlns:a16="http://schemas.microsoft.com/office/drawing/2014/main" id="{C9A13F17-B62F-2547-0E11-3D6C99EEA1E2}"/>
              </a:ext>
            </a:extLst>
          </p:cNvPr>
          <p:cNvSpPr txBox="1">
            <a:spLocks noGrp="1"/>
          </p:cNvSpPr>
          <p:nvPr>
            <p:ph type="body" sz="half" idx="23"/>
          </p:nvPr>
        </p:nvSpPr>
        <p:spPr>
          <a:xfrm>
            <a:off x="758585" y="9134494"/>
            <a:ext cx="22774535" cy="3038280"/>
          </a:xfrm>
          <a:prstGeom prst="rect">
            <a:avLst/>
          </a:prstGeom>
        </p:spPr>
        <p:txBody>
          <a:bodyPr lIns="50800" tIns="50800" rIns="50800" bIns="50800" anchor="t">
            <a:noAutofit/>
          </a:bodyPr>
          <a:lstStyle/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FontTx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4800">
                <a:latin typeface="Calibri"/>
              </a:rPr>
              <a:t>The longitudinal dynamics in bending magnets can reduce the energy spread.</a:t>
            </a:r>
          </a:p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FontTx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4800">
                <a:latin typeface="Calibri"/>
              </a:rPr>
              <a:t>High energy particles are bent less (they take a longer path), low energy particles are bent more, they take a longer path.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AEFA7D-5C00-A812-049C-9159C1ACD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33" y="2701262"/>
            <a:ext cx="15803844" cy="57041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6C212C-CB36-994F-29DB-52E021DA3456}"/>
              </a:ext>
            </a:extLst>
          </p:cNvPr>
          <p:cNvSpPr txBox="1"/>
          <p:nvPr/>
        </p:nvSpPr>
        <p:spPr>
          <a:xfrm>
            <a:off x="16006883" y="1982027"/>
            <a:ext cx="3951263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>
                <a:solidFill>
                  <a:schemeClr val="bg2">
                    <a:lumMod val="10000"/>
                  </a:schemeClr>
                </a:solidFill>
              </a:rPr>
              <a:t>Stronger electric field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AA8CF5-3565-F498-60ED-7707202A15A2}"/>
              </a:ext>
            </a:extLst>
          </p:cNvPr>
          <p:cNvSpPr txBox="1"/>
          <p:nvPr/>
        </p:nvSpPr>
        <p:spPr>
          <a:xfrm>
            <a:off x="20219073" y="1980943"/>
            <a:ext cx="3572316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>
                <a:solidFill>
                  <a:schemeClr val="bg2">
                    <a:lumMod val="10000"/>
                  </a:schemeClr>
                </a:solidFill>
              </a:rPr>
              <a:t>Weaker electric field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8FB627F-8811-F56C-0DF1-B59C9FC02314}"/>
              </a:ext>
            </a:extLst>
          </p:cNvPr>
          <p:cNvCxnSpPr>
            <a:cxnSpLocks/>
          </p:cNvCxnSpPr>
          <p:nvPr/>
        </p:nvCxnSpPr>
        <p:spPr>
          <a:xfrm flipH="1">
            <a:off x="18224003" y="2600694"/>
            <a:ext cx="2437082" cy="2898899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C7188F8-96E6-F0FC-22C9-5671C1B380E6}"/>
              </a:ext>
            </a:extLst>
          </p:cNvPr>
          <p:cNvCxnSpPr/>
          <p:nvPr/>
        </p:nvCxnSpPr>
        <p:spPr>
          <a:xfrm>
            <a:off x="16557946" y="2720340"/>
            <a:ext cx="745506" cy="2586182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Date  |  Name  |  Event">
            <a:extLst>
              <a:ext uri="{FF2B5EF4-FFF2-40B4-BE49-F238E27FC236}">
                <a16:creationId xmlns:a16="http://schemas.microsoft.com/office/drawing/2014/main" id="{BC1780F5-3F2D-726E-EAB0-9C9453A5A99E}"/>
              </a:ext>
            </a:extLst>
          </p:cNvPr>
          <p:cNvSpPr txBox="1"/>
          <p:nvPr/>
        </p:nvSpPr>
        <p:spPr>
          <a:xfrm>
            <a:off x="2941275" y="12634939"/>
            <a:ext cx="483786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 defTabSz="584200">
              <a:defRPr sz="1800">
                <a:solidFill>
                  <a:srgbClr val="92929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05.03.25  |  Daniel Kalvik  |  ALEGRO</a:t>
            </a:r>
            <a:endParaRPr lang="en-US">
              <a:solidFill>
                <a:srgbClr val="000000"/>
              </a:solidFill>
            </a:endParaRPr>
          </a:p>
          <a:p>
            <a:endParaRPr lang="en-US"/>
          </a:p>
        </p:txBody>
      </p:sp>
      <p:pic>
        <p:nvPicPr>
          <p:cNvPr id="9" name="Picture 8" descr="Black text on a white background&#10;&#10;Description automatically generated">
            <a:extLst>
              <a:ext uri="{FF2B5EF4-FFF2-40B4-BE49-F238E27FC236}">
                <a16:creationId xmlns:a16="http://schemas.microsoft.com/office/drawing/2014/main" id="{120C49BC-568F-A9A8-AAFA-0A59F6452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88" y="8308610"/>
            <a:ext cx="1120140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5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2532E-8895-4056-3F0C-912DC4C5A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curve&#10;&#10;Description automatically generated">
            <a:extLst>
              <a:ext uri="{FF2B5EF4-FFF2-40B4-BE49-F238E27FC236}">
                <a16:creationId xmlns:a16="http://schemas.microsoft.com/office/drawing/2014/main" id="{2F291D50-4CFF-6837-CB5A-7512B5B63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0780" y="3413227"/>
            <a:ext cx="12867314" cy="7399838"/>
          </a:xfrm>
          <a:prstGeom prst="rect">
            <a:avLst/>
          </a:prstGeom>
        </p:spPr>
      </p:pic>
      <p:sp>
        <p:nvSpPr>
          <p:cNvPr id="83" name="Slide Number">
            <a:extLst>
              <a:ext uri="{FF2B5EF4-FFF2-40B4-BE49-F238E27FC236}">
                <a16:creationId xmlns:a16="http://schemas.microsoft.com/office/drawing/2014/main" id="{6C6EF68A-739A-4700-9017-011C7421232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86" name="Heading">
            <a:extLst>
              <a:ext uri="{FF2B5EF4-FFF2-40B4-BE49-F238E27FC236}">
                <a16:creationId xmlns:a16="http://schemas.microsoft.com/office/drawing/2014/main" id="{11A01C9C-AFEF-E91D-2487-D2B45D33940A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 lIns="50800" tIns="50800" rIns="50800" bIns="50800" anchor="t">
            <a:noAutofit/>
          </a:bodyPr>
          <a:lstStyle/>
          <a:p>
            <a:r>
              <a:rPr lang="en-US" sz="7100">
                <a:latin typeface="Calibri"/>
              </a:rPr>
              <a:t>Self-correction mechanism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59D3A5-42D1-DEF5-2027-0817F02C8E4D}"/>
              </a:ext>
            </a:extLst>
          </p:cNvPr>
          <p:cNvSpPr/>
          <p:nvPr/>
        </p:nvSpPr>
        <p:spPr>
          <a:xfrm>
            <a:off x="2946704" y="12375943"/>
            <a:ext cx="3282777" cy="89380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7F1C239-C0F8-34A1-BA0E-C28F32B9D69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8586" y="1869119"/>
            <a:ext cx="13490710" cy="718145"/>
          </a:xfrm>
        </p:spPr>
        <p:txBody>
          <a:bodyPr wrap="square" lIns="50800" tIns="50800" rIns="50800" bIns="50800" anchor="t">
            <a:spAutoFit/>
          </a:bodyPr>
          <a:lstStyle/>
          <a:p>
            <a:r>
              <a:rPr lang="en-US" sz="4000">
                <a:latin typeface="Calibri"/>
              </a:rPr>
              <a:t>How to reduce the energy spread</a:t>
            </a:r>
          </a:p>
        </p:txBody>
      </p:sp>
      <p:sp>
        <p:nvSpPr>
          <p:cNvPr id="11" name="Lorem ipsum dolor sit amet, consectetur adipiscing elit, sed do eiusmod tempor incididunt ut labore et dolore magna aliqua. Diam vulputate ut pharetra sit amet aliquam id diam.…">
            <a:extLst>
              <a:ext uri="{FF2B5EF4-FFF2-40B4-BE49-F238E27FC236}">
                <a16:creationId xmlns:a16="http://schemas.microsoft.com/office/drawing/2014/main" id="{26CDFB4C-0810-0F18-CEA6-6C6A805208BB}"/>
              </a:ext>
            </a:extLst>
          </p:cNvPr>
          <p:cNvSpPr txBox="1">
            <a:spLocks noGrp="1"/>
          </p:cNvSpPr>
          <p:nvPr>
            <p:ph type="body" sz="half" idx="23"/>
          </p:nvPr>
        </p:nvSpPr>
        <p:spPr>
          <a:xfrm>
            <a:off x="758585" y="2862164"/>
            <a:ext cx="7257445" cy="9310610"/>
          </a:xfrm>
          <a:prstGeom prst="rect">
            <a:avLst/>
          </a:prstGeom>
        </p:spPr>
        <p:txBody>
          <a:bodyPr lIns="50800" tIns="50800" rIns="50800" bIns="50800" anchor="t">
            <a:noAutofit/>
          </a:bodyPr>
          <a:lstStyle/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4800">
                <a:latin typeface="Calibri"/>
              </a:rPr>
              <a:t>The strength of the correction is tuned to a specific location in the wake.</a:t>
            </a:r>
          </a:p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4800">
                <a:latin typeface="Calibri"/>
              </a:rPr>
              <a:t>I.e. the energy gain (decided by location of the beam) is predetermined.</a:t>
            </a:r>
          </a:p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 sz="4800">
              <a:latin typeface="Calibri"/>
            </a:endParaRPr>
          </a:p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 sz="4800"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B505AC-D1E1-E953-6F8F-B8857065DDD1}"/>
              </a:ext>
            </a:extLst>
          </p:cNvPr>
          <p:cNvSpPr txBox="1"/>
          <p:nvPr/>
        </p:nvSpPr>
        <p:spPr>
          <a:xfrm>
            <a:off x="8981788" y="2228456"/>
            <a:ext cx="395126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>
                <a:solidFill>
                  <a:schemeClr val="bg2">
                    <a:lumMod val="10000"/>
                  </a:schemeClr>
                </a:solidFill>
              </a:rPr>
              <a:t>High energy-gain</a:t>
            </a:r>
            <a:endParaRPr lang="nb-NO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20EFD5-BB65-3359-22BC-74999C7D7887}"/>
              </a:ext>
            </a:extLst>
          </p:cNvPr>
          <p:cNvSpPr txBox="1"/>
          <p:nvPr/>
        </p:nvSpPr>
        <p:spPr>
          <a:xfrm>
            <a:off x="14849894" y="2252462"/>
            <a:ext cx="357231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>
                <a:solidFill>
                  <a:schemeClr val="bg2">
                    <a:lumMod val="10000"/>
                  </a:schemeClr>
                </a:solidFill>
              </a:rPr>
              <a:t>Low energy-gain</a:t>
            </a:r>
            <a:endParaRPr lang="nb-NO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F5EDAC9-F1DD-E3CB-2E14-6316FED62458}"/>
              </a:ext>
            </a:extLst>
          </p:cNvPr>
          <p:cNvCxnSpPr>
            <a:cxnSpLocks/>
          </p:cNvCxnSpPr>
          <p:nvPr/>
        </p:nvCxnSpPr>
        <p:spPr>
          <a:xfrm flipH="1">
            <a:off x="13404334" y="2939404"/>
            <a:ext cx="3054239" cy="3893907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A705733-24D4-8655-BE30-7F02122F63E4}"/>
              </a:ext>
            </a:extLst>
          </p:cNvPr>
          <p:cNvCxnSpPr/>
          <p:nvPr/>
        </p:nvCxnSpPr>
        <p:spPr>
          <a:xfrm>
            <a:off x="11012988" y="2879857"/>
            <a:ext cx="758101" cy="393385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Date  |  Name  |  Event">
            <a:extLst>
              <a:ext uri="{FF2B5EF4-FFF2-40B4-BE49-F238E27FC236}">
                <a16:creationId xmlns:a16="http://schemas.microsoft.com/office/drawing/2014/main" id="{2A301254-F569-947D-4353-CC62ADB512A1}"/>
              </a:ext>
            </a:extLst>
          </p:cNvPr>
          <p:cNvSpPr txBox="1"/>
          <p:nvPr/>
        </p:nvSpPr>
        <p:spPr>
          <a:xfrm>
            <a:off x="2941275" y="12634939"/>
            <a:ext cx="483786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 defTabSz="584200">
              <a:defRPr sz="1800">
                <a:solidFill>
                  <a:srgbClr val="92929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/>
              <a:t>05.03.25  |  Daniel Kalvik  |  ALEGRO</a:t>
            </a:r>
            <a:endParaRPr lang="en-US">
              <a:solidFill>
                <a:srgbClr val="000000"/>
              </a:solidFill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4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86" name="Heading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 lIns="50800" tIns="50800" rIns="50800" bIns="50800" anchor="t">
            <a:noAutofit/>
          </a:bodyPr>
          <a:lstStyle/>
          <a:p>
            <a:r>
              <a:rPr lang="en-US" sz="7100">
                <a:latin typeface="Calibri"/>
              </a:rPr>
              <a:t>Particle dynamics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2959AE-FA28-0DEA-DE49-288B469F0073}"/>
              </a:ext>
            </a:extLst>
          </p:cNvPr>
          <p:cNvSpPr/>
          <p:nvPr/>
        </p:nvSpPr>
        <p:spPr>
          <a:xfrm>
            <a:off x="2946704" y="12375943"/>
            <a:ext cx="3282777" cy="89380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9596677-EF3D-1086-6710-BE29A3A580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8586" y="2071462"/>
            <a:ext cx="13490710" cy="718145"/>
          </a:xfrm>
        </p:spPr>
        <p:txBody>
          <a:bodyPr wrap="square" lIns="50800" tIns="50800" rIns="50800" bIns="50800" anchor="t">
            <a:spAutoFit/>
          </a:bodyPr>
          <a:lstStyle/>
          <a:p>
            <a:r>
              <a:rPr lang="en-US" sz="4000">
                <a:latin typeface="Calibri"/>
              </a:rPr>
              <a:t>Motion in an ion cavity</a:t>
            </a:r>
          </a:p>
        </p:txBody>
      </p:sp>
      <p:sp>
        <p:nvSpPr>
          <p:cNvPr id="11" name="Lorem ipsum dolor sit amet, consectetur adipiscing elit, sed do eiusmod tempor incididunt ut labore et dolore magna aliqua. Diam vulputate ut pharetra sit amet aliquam id diam.…">
            <a:extLst>
              <a:ext uri="{FF2B5EF4-FFF2-40B4-BE49-F238E27FC236}">
                <a16:creationId xmlns:a16="http://schemas.microsoft.com/office/drawing/2014/main" id="{C9A13F17-B62F-2547-0E11-3D6C99EEA1E2}"/>
              </a:ext>
            </a:extLst>
          </p:cNvPr>
          <p:cNvSpPr txBox="1">
            <a:spLocks noGrp="1"/>
          </p:cNvSpPr>
          <p:nvPr>
            <p:ph type="body" sz="half" idx="23"/>
          </p:nvPr>
        </p:nvSpPr>
        <p:spPr>
          <a:xfrm>
            <a:off x="758585" y="3021740"/>
            <a:ext cx="21835635" cy="9387476"/>
          </a:xfrm>
          <a:prstGeom prst="rect">
            <a:avLst/>
          </a:prstGeom>
        </p:spPr>
        <p:txBody>
          <a:bodyPr lIns="50800" tIns="50800" rIns="50800" bIns="50800" anchor="t">
            <a:noAutofit/>
          </a:bodyPr>
          <a:lstStyle/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FontTx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4800">
                <a:latin typeface="Calibri"/>
              </a:rPr>
              <a:t>Newton's second law gives the equations of motion</a:t>
            </a:r>
            <a:endParaRPr lang="en-US"/>
          </a:p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FontTx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 sz="4800">
              <a:latin typeface="Calibri"/>
            </a:endParaRPr>
          </a:p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FontTx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 sz="4800">
              <a:latin typeface="Calibri"/>
            </a:endParaRPr>
          </a:p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4800">
                <a:latin typeface="Calibri"/>
              </a:rPr>
              <a:t>If the Lorentz factor is increasing, the oscillations are damped. This is known as adiabatic damping.</a:t>
            </a:r>
            <a:endParaRPr lang="en-US"/>
          </a:p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4800">
                <a:latin typeface="Calibri"/>
              </a:rPr>
              <a:t>In an ion cavity, the equation of motion becomes a harmonic oscillator</a:t>
            </a:r>
          </a:p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B172FC-58DB-A783-0E67-48C3B3B52A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64" r="-282"/>
          <a:stretch/>
        </p:blipFill>
        <p:spPr>
          <a:xfrm>
            <a:off x="7993165" y="4183370"/>
            <a:ext cx="7037957" cy="2033856"/>
          </a:xfrm>
          <a:prstGeom prst="rect">
            <a:avLst/>
          </a:prstGeom>
        </p:spPr>
      </p:pic>
      <p:sp>
        <p:nvSpPr>
          <p:cNvPr id="5" name="Date  |  Name  |  Event">
            <a:extLst>
              <a:ext uri="{FF2B5EF4-FFF2-40B4-BE49-F238E27FC236}">
                <a16:creationId xmlns:a16="http://schemas.microsoft.com/office/drawing/2014/main" id="{26B9118E-49C2-7E85-6391-49FD31CDCAF0}"/>
              </a:ext>
            </a:extLst>
          </p:cNvPr>
          <p:cNvSpPr txBox="1"/>
          <p:nvPr/>
        </p:nvSpPr>
        <p:spPr>
          <a:xfrm>
            <a:off x="2941275" y="12634939"/>
            <a:ext cx="483786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 defTabSz="584200">
              <a:defRPr sz="1800">
                <a:solidFill>
                  <a:srgbClr val="92929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/>
              <a:t>05.03.25  |  Daniel Kalvik  |  ALEGRO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7" name="Picture 6" descr="A diagram of a beam&#10;&#10;Description automatically generated">
            <a:extLst>
              <a:ext uri="{FF2B5EF4-FFF2-40B4-BE49-F238E27FC236}">
                <a16:creationId xmlns:a16="http://schemas.microsoft.com/office/drawing/2014/main" id="{668FA921-E276-CAD3-3363-47E9BB9AA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517" y="8880225"/>
            <a:ext cx="9990365" cy="3273425"/>
          </a:xfrm>
          <a:prstGeom prst="rect">
            <a:avLst/>
          </a:prstGeom>
        </p:spPr>
      </p:pic>
      <p:pic>
        <p:nvPicPr>
          <p:cNvPr id="10" name="Picture 9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CBEBC4E7-6B28-E48F-A82E-BFCFEF996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0500" y="10218511"/>
            <a:ext cx="9437008" cy="190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8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86" name="Heading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 lIns="50800" tIns="50800" rIns="50800" bIns="50800" anchor="t">
            <a:noAutofit/>
          </a:bodyPr>
          <a:lstStyle/>
          <a:p>
            <a:r>
              <a:rPr lang="en-US" sz="7100">
                <a:latin typeface="Calibri"/>
              </a:rPr>
              <a:t>The radiation reaction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2959AE-FA28-0DEA-DE49-288B469F0073}"/>
              </a:ext>
            </a:extLst>
          </p:cNvPr>
          <p:cNvSpPr/>
          <p:nvPr/>
        </p:nvSpPr>
        <p:spPr>
          <a:xfrm>
            <a:off x="2946704" y="12375943"/>
            <a:ext cx="3282777" cy="89380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9596677-EF3D-1086-6710-BE29A3A580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8586" y="2071462"/>
            <a:ext cx="17531407" cy="641201"/>
          </a:xfrm>
        </p:spPr>
        <p:txBody>
          <a:bodyPr wrap="square" lIns="50800" tIns="50800" rIns="50800" bIns="50800" anchor="t">
            <a:spAutoFit/>
          </a:bodyPr>
          <a:lstStyle/>
          <a:p>
            <a:r>
              <a:rPr lang="en-US" err="1"/>
              <a:t>Interaciton</a:t>
            </a:r>
            <a:r>
              <a:rPr lang="en-US"/>
              <a:t> between a charged particle and its own electromagnetic field</a:t>
            </a:r>
          </a:p>
        </p:txBody>
      </p:sp>
      <p:sp>
        <p:nvSpPr>
          <p:cNvPr id="11" name="Lorem ipsum dolor sit amet, consectetur adipiscing elit, sed do eiusmod tempor incididunt ut labore et dolore magna aliqua. Diam vulputate ut pharetra sit amet aliquam id diam.…">
            <a:extLst>
              <a:ext uri="{FF2B5EF4-FFF2-40B4-BE49-F238E27FC236}">
                <a16:creationId xmlns:a16="http://schemas.microsoft.com/office/drawing/2014/main" id="{C9A13F17-B62F-2547-0E11-3D6C99EEA1E2}"/>
              </a:ext>
            </a:extLst>
          </p:cNvPr>
          <p:cNvSpPr txBox="1">
            <a:spLocks noGrp="1"/>
          </p:cNvSpPr>
          <p:nvPr>
            <p:ph type="body" sz="half" idx="23"/>
          </p:nvPr>
        </p:nvSpPr>
        <p:spPr>
          <a:xfrm>
            <a:off x="758585" y="3021740"/>
            <a:ext cx="11418668" cy="8869250"/>
          </a:xfrm>
          <a:prstGeom prst="rect">
            <a:avLst/>
          </a:prstGeom>
        </p:spPr>
        <p:txBody>
          <a:bodyPr lIns="50800" tIns="50800" rIns="50800" bIns="50800" anchor="t">
            <a:noAutofit/>
          </a:bodyPr>
          <a:lstStyle/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FontTx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4800">
                <a:latin typeface="Calibri"/>
              </a:rPr>
              <a:t>As charged particles oscillate, a force is exerted on the particle by its own electromagnetic field; hence it is a self-force.</a:t>
            </a:r>
          </a:p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FontTx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4800">
                <a:latin typeface="Calibri"/>
              </a:rPr>
              <a:t>This self-force is called the radiation reaction force, and its effect, the radiation reaction.</a:t>
            </a:r>
          </a:p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FontTx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4800">
                <a:latin typeface="Calibri"/>
              </a:rPr>
              <a:t>Particles of different amplitudes radiate differently and contributes therefore to energy spread.</a:t>
            </a:r>
          </a:p>
        </p:txBody>
      </p:sp>
      <p:sp>
        <p:nvSpPr>
          <p:cNvPr id="5" name="Date  |  Name  |  Event">
            <a:extLst>
              <a:ext uri="{FF2B5EF4-FFF2-40B4-BE49-F238E27FC236}">
                <a16:creationId xmlns:a16="http://schemas.microsoft.com/office/drawing/2014/main" id="{73725B85-17EA-686A-3F71-E1E1AEA4B1A5}"/>
              </a:ext>
            </a:extLst>
          </p:cNvPr>
          <p:cNvSpPr txBox="1"/>
          <p:nvPr/>
        </p:nvSpPr>
        <p:spPr>
          <a:xfrm>
            <a:off x="2941275" y="12634939"/>
            <a:ext cx="483786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 defTabSz="584200">
              <a:defRPr sz="1800">
                <a:solidFill>
                  <a:srgbClr val="92929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/>
              <a:t>05.03.25  |  Daniel Kalvik  |  ALEGRO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A diagram of a physics experiment&#10;&#10;Description automatically generated">
            <a:extLst>
              <a:ext uri="{FF2B5EF4-FFF2-40B4-BE49-F238E27FC236}">
                <a16:creationId xmlns:a16="http://schemas.microsoft.com/office/drawing/2014/main" id="{E89DD66B-9A15-3D37-9FA9-3E2FEA317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3373" y="3015342"/>
            <a:ext cx="11497128" cy="63953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C54CCC-EA96-4D28-1520-22E5AED64E50}"/>
              </a:ext>
            </a:extLst>
          </p:cNvPr>
          <p:cNvSpPr txBox="1"/>
          <p:nvPr/>
        </p:nvSpPr>
        <p:spPr>
          <a:xfrm>
            <a:off x="12293985" y="9478545"/>
            <a:ext cx="11753515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latin typeface="Calibri"/>
              </a:rPr>
              <a:t>Ta, Phuoc &amp; Burgy, </a:t>
            </a:r>
            <a:r>
              <a:rPr lang="en-US" sz="2000" err="1">
                <a:solidFill>
                  <a:srgbClr val="000000"/>
                </a:solidFill>
                <a:latin typeface="Calibri"/>
              </a:rPr>
              <a:t>frédéric</a:t>
            </a:r>
            <a:r>
              <a:rPr lang="en-US" sz="2000">
                <a:solidFill>
                  <a:srgbClr val="000000"/>
                </a:solidFill>
                <a:latin typeface="Calibri"/>
              </a:rPr>
              <a:t> &amp; Rousseau, Jean-Philippe &amp; Malka, Victor &amp; Rousse, Antoine &amp; Shah, Rahul &amp; </a:t>
            </a:r>
            <a:r>
              <a:rPr lang="en-US" sz="2000" err="1">
                <a:solidFill>
                  <a:srgbClr val="000000"/>
                </a:solidFill>
                <a:latin typeface="Calibri"/>
              </a:rPr>
              <a:t>Umstadter</a:t>
            </a:r>
            <a:r>
              <a:rPr lang="en-US" sz="2000">
                <a:solidFill>
                  <a:srgbClr val="000000"/>
                </a:solidFill>
                <a:latin typeface="Calibri"/>
              </a:rPr>
              <a:t>, Donald &amp; </a:t>
            </a:r>
            <a:r>
              <a:rPr lang="en-US" sz="2000" err="1">
                <a:solidFill>
                  <a:srgbClr val="000000"/>
                </a:solidFill>
                <a:latin typeface="Calibri"/>
              </a:rPr>
              <a:t>Pukhov</a:t>
            </a:r>
            <a:r>
              <a:rPr lang="en-US" sz="2000">
                <a:solidFill>
                  <a:srgbClr val="000000"/>
                </a:solidFill>
                <a:latin typeface="Calibri"/>
              </a:rPr>
              <a:t>, A. &amp; Kiselev, Sergei. (2005). Laser based synchrotron radiation. Physics of Plasmas. 12. 10.1063/1.1842755.</a:t>
            </a:r>
            <a:endParaRPr lang="en-US" sz="200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039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orem ipsum dolor sit amet, consectetur adipiscing elit, sed do eiusmod tempor incididunt ut labore et dolore magna aliqua. Diam vulputate ut pharetra sit amet aliquam id diam.…">
            <a:extLst>
              <a:ext uri="{FF2B5EF4-FFF2-40B4-BE49-F238E27FC236}">
                <a16:creationId xmlns:a16="http://schemas.microsoft.com/office/drawing/2014/main" id="{0C13C9DB-C096-1737-B2CE-317B70FD921F}"/>
              </a:ext>
            </a:extLst>
          </p:cNvPr>
          <p:cNvSpPr txBox="1">
            <a:spLocks/>
          </p:cNvSpPr>
          <p:nvPr/>
        </p:nvSpPr>
        <p:spPr>
          <a:xfrm>
            <a:off x="758585" y="3149011"/>
            <a:ext cx="22837121" cy="9260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583565" indent="-583565" hangingPunct="1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Font typeface="Arial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4800">
                <a:latin typeface="Calibri"/>
                <a:ea typeface="Helvetica Neue Light"/>
                <a:cs typeface="Calibri"/>
              </a:rPr>
              <a:t>The Larmor formula,                                              *, tells us how much energy is radiated by accelerating charges.</a:t>
            </a:r>
            <a:endParaRPr lang="en-US"/>
          </a:p>
          <a:p>
            <a:pPr marL="583565" indent="-583565" hangingPunct="1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Font typeface="Arial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 sz="4800">
              <a:latin typeface="Calibri"/>
              <a:ea typeface="Helvetica Neue Light"/>
              <a:cs typeface="Helvetica Neue Light"/>
            </a:endParaRPr>
          </a:p>
          <a:p>
            <a:pPr marL="583565" indent="-583565" hangingPunct="1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Font typeface="Arial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4800">
                <a:latin typeface="Calibri"/>
                <a:ea typeface="Helvetica Neue Light"/>
                <a:cs typeface="Helvetica Neue Light"/>
                <a:sym typeface="Helvetica Neue Light"/>
              </a:rPr>
              <a:t>Simplifies to                                     , which gives                                         **, which is the radiated power, averaged over one </a:t>
            </a:r>
            <a:r>
              <a:rPr lang="en-US" sz="4800" err="1">
                <a:latin typeface="Calibri"/>
                <a:ea typeface="Helvetica Neue Light"/>
                <a:cs typeface="Helvetica Neue Light"/>
                <a:sym typeface="Helvetica Neue Light"/>
              </a:rPr>
              <a:t>betatron</a:t>
            </a:r>
            <a:r>
              <a:rPr lang="en-US" sz="4800">
                <a:latin typeface="Calibri"/>
                <a:ea typeface="Helvetica Neue Light"/>
                <a:cs typeface="Helvetica Neue Light"/>
                <a:sym typeface="Helvetica Neue Light"/>
              </a:rPr>
              <a:t> period.</a:t>
            </a:r>
            <a:endParaRPr lang="en-US" sz="4800">
              <a:latin typeface="Calibri"/>
              <a:ea typeface="Helvetica Neue Light"/>
              <a:cs typeface="Helvetica Neue Light"/>
            </a:endParaRPr>
          </a:p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Font typeface="Arial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 sz="4800">
              <a:latin typeface="Calibri"/>
              <a:ea typeface="Helvetica Neue Light"/>
              <a:cs typeface="Helvetica Neue Light"/>
            </a:endParaRPr>
          </a:p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Font typeface="Arial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4800">
                <a:latin typeface="Calibri"/>
                <a:ea typeface="Helvetica Neue Light"/>
                <a:cs typeface="Helvetica Neue Light"/>
              </a:rPr>
              <a:t>The radiation emitted as the particles oscillate, is </a:t>
            </a:r>
            <a:r>
              <a:rPr lang="en-US" sz="4800" err="1">
                <a:latin typeface="Calibri"/>
                <a:ea typeface="Helvetica Neue Light"/>
                <a:cs typeface="Helvetica Neue Light"/>
              </a:rPr>
              <a:t>betatron</a:t>
            </a:r>
            <a:r>
              <a:rPr lang="en-US" sz="4800">
                <a:latin typeface="Calibri"/>
                <a:ea typeface="Helvetica Neue Light"/>
                <a:cs typeface="Helvetica Neue Light"/>
              </a:rPr>
              <a:t> radiation.</a:t>
            </a:r>
          </a:p>
          <a:p>
            <a:pPr marL="583565" indent="-583565" hangingPunct="1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Font typeface="Arial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 sz="4500">
              <a:latin typeface="Helvetica Neue Light"/>
              <a:ea typeface="Helvetica Neue Light"/>
              <a:cs typeface="Helvetica Neue Light"/>
            </a:endParaRPr>
          </a:p>
          <a:p>
            <a:pPr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4500">
                <a:latin typeface="Helvetica Neue Light"/>
                <a:ea typeface="Helvetica Neue Light"/>
                <a:cs typeface="Helvetica Neue Light"/>
              </a:rPr>
              <a:t>*                                                                                **</a:t>
            </a:r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86" name="Heading"/>
          <p:cNvSpPr txBox="1">
            <a:spLocks noGrp="1"/>
          </p:cNvSpPr>
          <p:nvPr>
            <p:ph type="body" idx="21"/>
          </p:nvPr>
        </p:nvSpPr>
        <p:spPr>
          <a:xfrm>
            <a:off x="758585" y="763642"/>
            <a:ext cx="18986455" cy="1083233"/>
          </a:xfrm>
          <a:prstGeom prst="rect">
            <a:avLst/>
          </a:prstGeom>
        </p:spPr>
        <p:txBody>
          <a:bodyPr lIns="50800" tIns="50800" rIns="50800" bIns="5080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sz="7100">
                <a:latin typeface="Calibri"/>
              </a:rPr>
              <a:t>Particle dynamics and the Larmor formula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2959AE-FA28-0DEA-DE49-288B469F0073}"/>
              </a:ext>
            </a:extLst>
          </p:cNvPr>
          <p:cNvSpPr/>
          <p:nvPr/>
        </p:nvSpPr>
        <p:spPr>
          <a:xfrm>
            <a:off x="2946704" y="12375943"/>
            <a:ext cx="3282777" cy="89380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9596677-EF3D-1086-6710-BE29A3A580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8586" y="2071462"/>
            <a:ext cx="13490710" cy="718145"/>
          </a:xfrm>
        </p:spPr>
        <p:txBody>
          <a:bodyPr wrap="square" lIns="50800" tIns="50800" rIns="50800" bIns="50800" anchor="t">
            <a:spAutoFit/>
          </a:bodyPr>
          <a:lstStyle/>
          <a:p>
            <a:r>
              <a:rPr lang="en-US" sz="4000">
                <a:latin typeface="Calibri"/>
              </a:rPr>
              <a:t>Radiation for an oscillating charged particle</a:t>
            </a:r>
          </a:p>
        </p:txBody>
      </p:sp>
      <p:pic>
        <p:nvPicPr>
          <p:cNvPr id="6" name="Picture 5" descr="A black math equation with a white background&#10;&#10;Description automatically generated">
            <a:extLst>
              <a:ext uri="{FF2B5EF4-FFF2-40B4-BE49-F238E27FC236}">
                <a16:creationId xmlns:a16="http://schemas.microsoft.com/office/drawing/2014/main" id="{32E43229-BCC6-D214-545F-A712024CB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328" y="2782389"/>
            <a:ext cx="6096000" cy="1371600"/>
          </a:xfrm>
          <a:prstGeom prst="rect">
            <a:avLst/>
          </a:prstGeom>
        </p:spPr>
      </p:pic>
      <p:pic>
        <p:nvPicPr>
          <p:cNvPr id="10" name="Picture 9" descr="A mathematical equation with numbers and symbols&#10;&#10;Description automatically generated">
            <a:extLst>
              <a:ext uri="{FF2B5EF4-FFF2-40B4-BE49-F238E27FC236}">
                <a16:creationId xmlns:a16="http://schemas.microsoft.com/office/drawing/2014/main" id="{ACA27CBE-FB1D-E8BB-085B-8D59719A0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18" y="5445456"/>
            <a:ext cx="4648200" cy="1476375"/>
          </a:xfrm>
          <a:prstGeom prst="rect">
            <a:avLst/>
          </a:prstGeom>
        </p:spPr>
      </p:pic>
      <p:pic>
        <p:nvPicPr>
          <p:cNvPr id="12" name="Picture 11" descr="A black and white symbol&#10;&#10;Description automatically generated">
            <a:extLst>
              <a:ext uri="{FF2B5EF4-FFF2-40B4-BE49-F238E27FC236}">
                <a16:creationId xmlns:a16="http://schemas.microsoft.com/office/drawing/2014/main" id="{16201705-E0E6-7266-7979-1BD3BB8D5F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7241" r="12955" b="11245"/>
          <a:stretch/>
        </p:blipFill>
        <p:spPr>
          <a:xfrm>
            <a:off x="12555002" y="5777972"/>
            <a:ext cx="1469083" cy="1153015"/>
          </a:xfrm>
          <a:prstGeom prst="rect">
            <a:avLst/>
          </a:prstGeom>
        </p:spPr>
      </p:pic>
      <p:pic>
        <p:nvPicPr>
          <p:cNvPr id="13" name="Picture 12" descr="A group of black letters&#10;&#10;Description automatically generated">
            <a:extLst>
              <a:ext uri="{FF2B5EF4-FFF2-40B4-BE49-F238E27FC236}">
                <a16:creationId xmlns:a16="http://schemas.microsoft.com/office/drawing/2014/main" id="{6F9651E2-E88A-396E-7F59-0454D83EEA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" r="426" b="14347"/>
          <a:stretch/>
        </p:blipFill>
        <p:spPr>
          <a:xfrm>
            <a:off x="14015851" y="5986986"/>
            <a:ext cx="4235360" cy="932900"/>
          </a:xfrm>
          <a:prstGeom prst="rect">
            <a:avLst/>
          </a:prstGeom>
        </p:spPr>
      </p:pic>
      <p:sp>
        <p:nvSpPr>
          <p:cNvPr id="7" name="Date  |  Name  |  Event">
            <a:extLst>
              <a:ext uri="{FF2B5EF4-FFF2-40B4-BE49-F238E27FC236}">
                <a16:creationId xmlns:a16="http://schemas.microsoft.com/office/drawing/2014/main" id="{05CE6BC6-5270-01F1-D829-8E36100A4619}"/>
              </a:ext>
            </a:extLst>
          </p:cNvPr>
          <p:cNvSpPr txBox="1"/>
          <p:nvPr/>
        </p:nvSpPr>
        <p:spPr>
          <a:xfrm>
            <a:off x="2941275" y="12634939"/>
            <a:ext cx="483786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 defTabSz="584200">
              <a:defRPr sz="1800">
                <a:solidFill>
                  <a:srgbClr val="92929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/>
              <a:t>05.03.25  |  Daniel Kalvik  |  ALEGRO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5" name="Picture 4" descr="A close-up of a sign&#10;&#10;Description automatically generated">
            <a:extLst>
              <a:ext uri="{FF2B5EF4-FFF2-40B4-BE49-F238E27FC236}">
                <a16:creationId xmlns:a16="http://schemas.microsoft.com/office/drawing/2014/main" id="{012E6C9D-FF33-62E4-B876-DEB77203B8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22617" y="10874672"/>
            <a:ext cx="11106150" cy="1143000"/>
          </a:xfrm>
          <a:prstGeom prst="rect">
            <a:avLst/>
          </a:prstGeom>
        </p:spPr>
      </p:pic>
      <p:pic>
        <p:nvPicPr>
          <p:cNvPr id="8" name="Picture 7" descr="A close up of a text&#10;&#10;Description automatically generated">
            <a:extLst>
              <a:ext uri="{FF2B5EF4-FFF2-40B4-BE49-F238E27FC236}">
                <a16:creationId xmlns:a16="http://schemas.microsoft.com/office/drawing/2014/main" id="{76DA4F59-393D-AF7D-1B13-11501FFADF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0239" y="10870997"/>
            <a:ext cx="11106150" cy="12287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ABE1DC-6E1A-2021-5C54-8402687AF1C5}"/>
              </a:ext>
            </a:extLst>
          </p:cNvPr>
          <p:cNvSpPr txBox="1"/>
          <p:nvPr/>
        </p:nvSpPr>
        <p:spPr>
          <a:xfrm>
            <a:off x="14446633" y="4124672"/>
            <a:ext cx="3200399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>
                <a:solidFill>
                  <a:schemeClr val="bg2">
                    <a:lumMod val="10000"/>
                  </a:schemeClr>
                </a:solidFill>
                <a:latin typeface="Calibri"/>
              </a:rPr>
              <a:t>Amplitude of oscillations</a:t>
            </a:r>
            <a:endParaRPr lang="en-US" sz="2400">
              <a:solidFill>
                <a:schemeClr val="bg2">
                  <a:lumMod val="10000"/>
                </a:schemeClr>
              </a:solidFill>
              <a:latin typeface="Calibri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12B8424-7D8A-BD54-9F2B-6593F312149B}"/>
              </a:ext>
            </a:extLst>
          </p:cNvPr>
          <p:cNvCxnSpPr/>
          <p:nvPr/>
        </p:nvCxnSpPr>
        <p:spPr>
          <a:xfrm>
            <a:off x="16279564" y="5244834"/>
            <a:ext cx="577933" cy="111232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16396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86" name="Heading"/>
          <p:cNvSpPr txBox="1">
            <a:spLocks noGrp="1"/>
          </p:cNvSpPr>
          <p:nvPr>
            <p:ph type="body" idx="21"/>
          </p:nvPr>
        </p:nvSpPr>
        <p:spPr>
          <a:xfrm>
            <a:off x="758585" y="763642"/>
            <a:ext cx="17561416" cy="1083233"/>
          </a:xfrm>
          <a:prstGeom prst="rect">
            <a:avLst/>
          </a:prstGeom>
        </p:spPr>
        <p:txBody>
          <a:bodyPr lIns="50800" tIns="50800" rIns="50800" bIns="50800" anchor="t">
            <a:noAutofit/>
          </a:bodyPr>
          <a:lstStyle/>
          <a:p>
            <a:r>
              <a:rPr lang="en-US" sz="7100">
                <a:latin typeface="Calibri"/>
              </a:rPr>
              <a:t>Radiation in both transverse dimensions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2959AE-FA28-0DEA-DE49-288B469F0073}"/>
              </a:ext>
            </a:extLst>
          </p:cNvPr>
          <p:cNvSpPr/>
          <p:nvPr/>
        </p:nvSpPr>
        <p:spPr>
          <a:xfrm>
            <a:off x="2946704" y="12375943"/>
            <a:ext cx="3282777" cy="89380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9596677-EF3D-1086-6710-BE29A3A580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8586" y="2071462"/>
            <a:ext cx="13490710" cy="718145"/>
          </a:xfrm>
        </p:spPr>
        <p:txBody>
          <a:bodyPr wrap="square" lIns="50800" tIns="50800" rIns="50800" bIns="50800" anchor="t">
            <a:spAutoFit/>
          </a:bodyPr>
          <a:lstStyle/>
          <a:p>
            <a:r>
              <a:rPr lang="en-US" sz="4000">
                <a:latin typeface="Calibri"/>
              </a:rPr>
              <a:t>Radiation for oscillating charged particles</a:t>
            </a:r>
          </a:p>
        </p:txBody>
      </p:sp>
      <p:sp>
        <p:nvSpPr>
          <p:cNvPr id="11" name="Lorem ipsum dolor sit amet, consectetur adipiscing elit, sed do eiusmod tempor incididunt ut labore et dolore magna aliqua. Diam vulputate ut pharetra sit amet aliquam id diam.…">
            <a:extLst>
              <a:ext uri="{FF2B5EF4-FFF2-40B4-BE49-F238E27FC236}">
                <a16:creationId xmlns:a16="http://schemas.microsoft.com/office/drawing/2014/main" id="{C9A13F17-B62F-2547-0E11-3D6C99EEA1E2}"/>
              </a:ext>
            </a:extLst>
          </p:cNvPr>
          <p:cNvSpPr txBox="1">
            <a:spLocks noGrp="1"/>
          </p:cNvSpPr>
          <p:nvPr>
            <p:ph type="body" sz="half" idx="23"/>
          </p:nvPr>
        </p:nvSpPr>
        <p:spPr>
          <a:xfrm>
            <a:off x="758585" y="3021740"/>
            <a:ext cx="22837121" cy="9460047"/>
          </a:xfrm>
          <a:prstGeom prst="rect">
            <a:avLst/>
          </a:prstGeom>
        </p:spPr>
        <p:txBody>
          <a:bodyPr lIns="50800" tIns="50800" rIns="50800" bIns="50800" anchor="t">
            <a:noAutofit/>
          </a:bodyPr>
          <a:lstStyle/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FontTx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4800">
                <a:latin typeface="Calibri"/>
              </a:rPr>
              <a:t>Expanding to 2D oscillations the new mean radiated power is</a:t>
            </a:r>
            <a:br>
              <a:rPr lang="en-US" sz="4800">
                <a:latin typeface="Calibri"/>
              </a:rPr>
            </a:br>
            <a:r>
              <a:rPr lang="en-US" sz="4800">
                <a:latin typeface="Calibri"/>
              </a:rPr>
              <a:t>                                     . The equation is no longer dependent on the </a:t>
            </a:r>
            <a:r>
              <a:rPr lang="en-US" sz="4800" err="1">
                <a:latin typeface="Calibri"/>
              </a:rPr>
              <a:t>betatron</a:t>
            </a:r>
            <a:r>
              <a:rPr lang="en-US" sz="4800">
                <a:latin typeface="Calibri"/>
              </a:rPr>
              <a:t> </a:t>
            </a:r>
            <a:br>
              <a:rPr lang="en-US"/>
            </a:br>
            <a:br>
              <a:rPr lang="en-US"/>
            </a:br>
            <a:r>
              <a:rPr lang="en-US" sz="4800">
                <a:latin typeface="Calibri"/>
              </a:rPr>
              <a:t>amplitude. The amplitude in x/y give independent contributions.</a:t>
            </a:r>
          </a:p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FontTx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4800">
                <a:latin typeface="Calibri"/>
              </a:rPr>
              <a:t>By averaging over all the </a:t>
            </a:r>
            <a:r>
              <a:rPr lang="en-US" sz="4800" err="1">
                <a:latin typeface="Calibri"/>
              </a:rPr>
              <a:t>betatron</a:t>
            </a:r>
            <a:r>
              <a:rPr lang="en-US" sz="4800">
                <a:latin typeface="Calibri"/>
              </a:rPr>
              <a:t> amplitudes for a bunch of particles, the total radiated power is </a:t>
            </a:r>
          </a:p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FontTx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 sz="4800">
              <a:latin typeface="Calibri"/>
            </a:endParaRPr>
          </a:p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FontTx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 sz="4800">
              <a:latin typeface="Calibri"/>
            </a:endParaRPr>
          </a:p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FontTx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4800">
                <a:latin typeface="Calibri"/>
              </a:rPr>
              <a:t>And the spread in the radiation is                                            (for no energy spread).</a:t>
            </a:r>
          </a:p>
        </p:txBody>
      </p:sp>
      <p:pic>
        <p:nvPicPr>
          <p:cNvPr id="5" name="Picture 4" descr="A mathematical equation with numbers and symbols&#10;&#10;Description automatically generated">
            <a:extLst>
              <a:ext uri="{FF2B5EF4-FFF2-40B4-BE49-F238E27FC236}">
                <a16:creationId xmlns:a16="http://schemas.microsoft.com/office/drawing/2014/main" id="{D2D85684-0FB2-2164-428C-1A5820F55A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34" r="-375"/>
          <a:stretch/>
        </p:blipFill>
        <p:spPr>
          <a:xfrm>
            <a:off x="1172527" y="3860618"/>
            <a:ext cx="5315738" cy="13302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FFD217-3489-C690-9786-7060E7EAF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732" y="7836399"/>
            <a:ext cx="7181850" cy="1676400"/>
          </a:xfrm>
          <a:prstGeom prst="rect">
            <a:avLst/>
          </a:prstGeom>
        </p:spPr>
      </p:pic>
      <p:pic>
        <p:nvPicPr>
          <p:cNvPr id="3" name="Picture 2" descr="A black and white math symbol&#10;&#10;Description automatically generated">
            <a:extLst>
              <a:ext uri="{FF2B5EF4-FFF2-40B4-BE49-F238E27FC236}">
                <a16:creationId xmlns:a16="http://schemas.microsoft.com/office/drawing/2014/main" id="{01F728AC-13A4-B025-C33B-51CE0224E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8946" y="7955462"/>
            <a:ext cx="5324475" cy="1438275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0CAE902-C9C4-C87E-0E2F-D7C601CE93B6}"/>
              </a:ext>
            </a:extLst>
          </p:cNvPr>
          <p:cNvCxnSpPr/>
          <p:nvPr/>
        </p:nvCxnSpPr>
        <p:spPr>
          <a:xfrm flipH="1" flipV="1">
            <a:off x="12141545" y="8736478"/>
            <a:ext cx="1143990" cy="15833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Date  |  Name  |  Event">
            <a:extLst>
              <a:ext uri="{FF2B5EF4-FFF2-40B4-BE49-F238E27FC236}">
                <a16:creationId xmlns:a16="http://schemas.microsoft.com/office/drawing/2014/main" id="{00C879C1-6CC2-5843-F990-9D19544F2468}"/>
              </a:ext>
            </a:extLst>
          </p:cNvPr>
          <p:cNvSpPr txBox="1"/>
          <p:nvPr/>
        </p:nvSpPr>
        <p:spPr>
          <a:xfrm>
            <a:off x="2941275" y="12634939"/>
            <a:ext cx="483786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 defTabSz="584200">
              <a:defRPr sz="1800">
                <a:solidFill>
                  <a:srgbClr val="92929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/>
              <a:t>05.03.25  |  Daniel Kalvik  |  ALEGRO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8" name="Bilde 7" descr="Et bilde som inneholder Font, tekst, line, hvit&#10;&#10;Innhold generert av kunstig intelligens kan være feil.">
            <a:extLst>
              <a:ext uri="{FF2B5EF4-FFF2-40B4-BE49-F238E27FC236}">
                <a16:creationId xmlns:a16="http://schemas.microsoft.com/office/drawing/2014/main" id="{BF77831E-142A-0CE7-CA95-46ACF60414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8944" y="10290024"/>
            <a:ext cx="5614950" cy="111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2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86" name="Heading"/>
          <p:cNvSpPr txBox="1">
            <a:spLocks noGrp="1"/>
          </p:cNvSpPr>
          <p:nvPr>
            <p:ph type="body" idx="21"/>
          </p:nvPr>
        </p:nvSpPr>
        <p:spPr>
          <a:xfrm>
            <a:off x="758585" y="763642"/>
            <a:ext cx="18525426" cy="1083233"/>
          </a:xfrm>
          <a:prstGeom prst="rect">
            <a:avLst/>
          </a:prstGeom>
        </p:spPr>
        <p:txBody>
          <a:bodyPr lIns="50800" tIns="50800" rIns="50800" bIns="50800" anchor="t">
            <a:noAutofit/>
          </a:bodyPr>
          <a:lstStyle/>
          <a:p>
            <a:r>
              <a:rPr lang="en-US" sz="7100">
                <a:latin typeface="Calibri"/>
              </a:rPr>
              <a:t>Self-consistent motion for accurate simulations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2959AE-FA28-0DEA-DE49-288B469F0073}"/>
              </a:ext>
            </a:extLst>
          </p:cNvPr>
          <p:cNvSpPr/>
          <p:nvPr/>
        </p:nvSpPr>
        <p:spPr>
          <a:xfrm>
            <a:off x="2946704" y="12375943"/>
            <a:ext cx="3282777" cy="89380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9596677-EF3D-1086-6710-BE29A3A580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8586" y="2071462"/>
            <a:ext cx="13490710" cy="718145"/>
          </a:xfrm>
        </p:spPr>
        <p:txBody>
          <a:bodyPr wrap="square" lIns="50800" tIns="50800" rIns="50800" bIns="50800" anchor="t">
            <a:spAutoFit/>
          </a:bodyPr>
          <a:lstStyle/>
          <a:p>
            <a:r>
              <a:rPr lang="en-US" sz="4000">
                <a:latin typeface="Calibri"/>
              </a:rPr>
              <a:t>Including the radiation reaction and adiabatic damping</a:t>
            </a:r>
          </a:p>
        </p:txBody>
      </p:sp>
      <p:sp>
        <p:nvSpPr>
          <p:cNvPr id="11" name="Lorem ipsum dolor sit amet, consectetur adipiscing elit, sed do eiusmod tempor incididunt ut labore et dolore magna aliqua. Diam vulputate ut pharetra sit amet aliquam id diam.…">
            <a:extLst>
              <a:ext uri="{FF2B5EF4-FFF2-40B4-BE49-F238E27FC236}">
                <a16:creationId xmlns:a16="http://schemas.microsoft.com/office/drawing/2014/main" id="{C9A13F17-B62F-2547-0E11-3D6C99EEA1E2}"/>
              </a:ext>
            </a:extLst>
          </p:cNvPr>
          <p:cNvSpPr txBox="1">
            <a:spLocks noGrp="1"/>
          </p:cNvSpPr>
          <p:nvPr>
            <p:ph type="body" sz="half" idx="23"/>
          </p:nvPr>
        </p:nvSpPr>
        <p:spPr>
          <a:xfrm>
            <a:off x="758585" y="3021740"/>
            <a:ext cx="22837121" cy="9460047"/>
          </a:xfrm>
          <a:prstGeom prst="rect">
            <a:avLst/>
          </a:prstGeom>
        </p:spPr>
        <p:txBody>
          <a:bodyPr lIns="50800" tIns="50800" rIns="50800" bIns="50800" anchor="t">
            <a:noAutofit/>
          </a:bodyPr>
          <a:lstStyle/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Font typeface="Arial"/>
              <a:buChar char="•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4800">
                <a:latin typeface="Calibri"/>
              </a:rPr>
              <a:t>The equations of motion for each individual particle </a:t>
            </a:r>
            <a:r>
              <a:rPr lang="en-US" sz="4800">
                <a:latin typeface="Calibri"/>
                <a:ea typeface="Calibri"/>
                <a:cs typeface="Calibri"/>
              </a:rPr>
              <a:t>are (Deng et al.)</a:t>
            </a:r>
            <a:endParaRPr lang="en-US"/>
          </a:p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/>
          </a:p>
          <a:p>
            <a:pPr marL="583565" indent="-583565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/>
          </a:p>
        </p:txBody>
      </p:sp>
      <p:pic>
        <p:nvPicPr>
          <p:cNvPr id="4" name="Picture 3" descr="A group of mathematical equations&#10;&#10;Description automatically generated">
            <a:extLst>
              <a:ext uri="{FF2B5EF4-FFF2-40B4-BE49-F238E27FC236}">
                <a16:creationId xmlns:a16="http://schemas.microsoft.com/office/drawing/2014/main" id="{B34E6341-0032-15F8-7B74-B83D86A206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3" t="2090" r="335" b="1742"/>
          <a:stretch/>
        </p:blipFill>
        <p:spPr>
          <a:xfrm>
            <a:off x="6341882" y="4016285"/>
            <a:ext cx="11643915" cy="5462183"/>
          </a:xfrm>
          <a:prstGeom prst="rect">
            <a:avLst/>
          </a:prstGeom>
        </p:spPr>
      </p:pic>
      <p:sp>
        <p:nvSpPr>
          <p:cNvPr id="5" name="Date  |  Name  |  Event">
            <a:extLst>
              <a:ext uri="{FF2B5EF4-FFF2-40B4-BE49-F238E27FC236}">
                <a16:creationId xmlns:a16="http://schemas.microsoft.com/office/drawing/2014/main" id="{0547655F-0179-A8E0-C5F2-D3C1938A4125}"/>
              </a:ext>
            </a:extLst>
          </p:cNvPr>
          <p:cNvSpPr txBox="1"/>
          <p:nvPr/>
        </p:nvSpPr>
        <p:spPr>
          <a:xfrm>
            <a:off x="2941275" y="12634939"/>
            <a:ext cx="483786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 defTabSz="584200">
              <a:defRPr sz="1800">
                <a:solidFill>
                  <a:srgbClr val="92929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/>
              <a:t>05.03.25  |  Daniel Kalvik  |  ALEGRO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6" name="Bilde 5" descr="Et bilde som inneholder Font, hvit, nummer, Grafikk&#10;&#10;Innhold generert av kunstig intelligens kan være feil.">
            <a:extLst>
              <a:ext uri="{FF2B5EF4-FFF2-40B4-BE49-F238E27FC236}">
                <a16:creationId xmlns:a16="http://schemas.microsoft.com/office/drawing/2014/main" id="{5522D604-F8D4-7CAE-D3FA-0A577F867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9225" y="2218867"/>
            <a:ext cx="2211296" cy="114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9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B6666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B6666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Egendefinert</PresentationFormat>
  <Slides>28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28</vt:i4>
      </vt:variant>
    </vt:vector>
  </HeadingPairs>
  <TitlesOfParts>
    <vt:vector size="29" baseType="lpstr">
      <vt:lpstr>21_BasicWhite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133</cp:revision>
  <dcterms:modified xsi:type="dcterms:W3CDTF">2025-03-05T18:47:38Z</dcterms:modified>
</cp:coreProperties>
</file>