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8" r:id="rId1"/>
    <p:sldMasterId id="2147483669" r:id="rId2"/>
    <p:sldMasterId id="2147483694" r:id="rId3"/>
    <p:sldMasterId id="2147483706" r:id="rId4"/>
    <p:sldMasterId id="2147483730" r:id="rId5"/>
    <p:sldMasterId id="2147483742" r:id="rId6"/>
  </p:sldMasterIdLst>
  <p:notesMasterIdLst>
    <p:notesMasterId r:id="rId35"/>
  </p:notesMasterIdLst>
  <p:sldIdLst>
    <p:sldId id="256" r:id="rId7"/>
    <p:sldId id="2804" r:id="rId8"/>
    <p:sldId id="2817" r:id="rId9"/>
    <p:sldId id="2818" r:id="rId10"/>
    <p:sldId id="2815" r:id="rId11"/>
    <p:sldId id="2828" r:id="rId12"/>
    <p:sldId id="486" r:id="rId13"/>
    <p:sldId id="2805" r:id="rId14"/>
    <p:sldId id="2823" r:id="rId15"/>
    <p:sldId id="2808" r:id="rId16"/>
    <p:sldId id="2821" r:id="rId17"/>
    <p:sldId id="2806" r:id="rId18"/>
    <p:sldId id="2824" r:id="rId19"/>
    <p:sldId id="500" r:id="rId20"/>
    <p:sldId id="2826" r:id="rId21"/>
    <p:sldId id="2810" r:id="rId22"/>
    <p:sldId id="2814" r:id="rId23"/>
    <p:sldId id="2825" r:id="rId24"/>
    <p:sldId id="2811" r:id="rId25"/>
    <p:sldId id="2812" r:id="rId26"/>
    <p:sldId id="2830" r:id="rId27"/>
    <p:sldId id="2827" r:id="rId28"/>
    <p:sldId id="2829" r:id="rId29"/>
    <p:sldId id="2831" r:id="rId30"/>
    <p:sldId id="283" r:id="rId31"/>
    <p:sldId id="286" r:id="rId32"/>
    <p:sldId id="2816" r:id="rId33"/>
    <p:sldId id="2832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5">
          <p15:clr>
            <a:srgbClr val="A4A3A4"/>
          </p15:clr>
        </p15:guide>
        <p15:guide id="2" orient="horz" pos="971">
          <p15:clr>
            <a:srgbClr val="A4A3A4"/>
          </p15:clr>
        </p15:guide>
        <p15:guide id="3" orient="horz" pos="2809">
          <p15:clr>
            <a:srgbClr val="A4A3A4"/>
          </p15:clr>
        </p15:guide>
        <p15:guide id="4" orient="horz" pos="2985">
          <p15:clr>
            <a:srgbClr val="A4A3A4"/>
          </p15:clr>
        </p15:guide>
        <p15:guide id="5" orient="horz" pos="789">
          <p15:clr>
            <a:srgbClr val="A4A3A4"/>
          </p15:clr>
        </p15:guide>
        <p15:guide id="6" orient="horz" pos="1332">
          <p15:clr>
            <a:srgbClr val="A4A3A4"/>
          </p15:clr>
        </p15:guide>
        <p15:guide id="7" orient="horz" pos="3137">
          <p15:clr>
            <a:srgbClr val="A4A3A4"/>
          </p15:clr>
        </p15:guide>
        <p15:guide id="8" orient="horz" pos="425">
          <p15:clr>
            <a:srgbClr val="A4A3A4"/>
          </p15:clr>
        </p15:guide>
        <p15:guide id="9" orient="horz" pos="2106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y Bai" initials="" lastIdx="1" clrIdx="0"/>
  <p:cmAuthor id="1" name="Tor O. Raubenheim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0AB40F5-A1BC-4D84-B194-EA97EF3DC60A}">
  <a:tblStyle styleId="{A0AB40F5-A1BC-4D84-B194-EA97EF3DC60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40" y="44"/>
      </p:cViewPr>
      <p:guideLst>
        <p:guide orient="horz" pos="245"/>
        <p:guide orient="horz" pos="971"/>
        <p:guide orient="horz" pos="2809"/>
        <p:guide orient="horz" pos="2985"/>
        <p:guide orient="horz" pos="789"/>
        <p:guide orient="horz" pos="1332"/>
        <p:guide orient="horz" pos="3137"/>
        <p:guide orient="horz" pos="425"/>
        <p:guide orient="horz" pos="2106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8D09E7C-2649-330A-91AE-DDF109E8D9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BBA820-4CB7-45B8-B132-21D3359072EB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683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16162" name="Rectangle 2">
            <a:extLst>
              <a:ext uri="{FF2B5EF4-FFF2-40B4-BE49-F238E27FC236}">
                <a16:creationId xmlns:a16="http://schemas.microsoft.com/office/drawing/2014/main" id="{80559607-EC33-19A7-3C39-11187AB80D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63" name="Rectangle 3">
            <a:extLst>
              <a:ext uri="{FF2B5EF4-FFF2-40B4-BE49-F238E27FC236}">
                <a16:creationId xmlns:a16="http://schemas.microsoft.com/office/drawing/2014/main" id="{35B39B87-EB5F-E439-82B6-DBE26C4B71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DE1EDE7-1CB0-3E98-F0BD-3B756112CE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EA4465-5F92-4785-B832-7894BCA1CC62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48514" name="Rectangle 2">
            <a:extLst>
              <a:ext uri="{FF2B5EF4-FFF2-40B4-BE49-F238E27FC236}">
                <a16:creationId xmlns:a16="http://schemas.microsoft.com/office/drawing/2014/main" id="{41FDDC11-4A51-15D8-0908-11241FE4FA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>
            <a:extLst>
              <a:ext uri="{FF2B5EF4-FFF2-40B4-BE49-F238E27FC236}">
                <a16:creationId xmlns:a16="http://schemas.microsoft.com/office/drawing/2014/main" id="{2A243158-4149-5FFD-CEDE-E10C74D9DC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48A779D-6A5E-D77C-45DC-A722463A9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D26CB-3943-4A2D-932D-E5EB712FA19D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9538" name="Rectangle 2">
            <a:extLst>
              <a:ext uri="{FF2B5EF4-FFF2-40B4-BE49-F238E27FC236}">
                <a16:creationId xmlns:a16="http://schemas.microsoft.com/office/drawing/2014/main" id="{9C178A31-BAE1-A5C1-0E40-E8A24DBC5B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>
            <a:extLst>
              <a:ext uri="{FF2B5EF4-FFF2-40B4-BE49-F238E27FC236}">
                <a16:creationId xmlns:a16="http://schemas.microsoft.com/office/drawing/2014/main" id="{6689B869-1CBC-6E45-D628-A3AEFD42E6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0" y="4371107"/>
            <a:ext cx="9144000" cy="7723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8" y="-3597"/>
            <a:ext cx="9143245" cy="515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5223" y="4566855"/>
            <a:ext cx="2302769" cy="6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557214" y="1465871"/>
            <a:ext cx="5691185" cy="80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577056" y="2571750"/>
            <a:ext cx="4985545" cy="67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264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056" y="4566854"/>
            <a:ext cx="2209800" cy="324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D10E0-F537-D039-12B4-8E6A9F8586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" y="0"/>
            <a:ext cx="3787324" cy="131642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EE5F3-1956-22A9-262B-5AC6D8A28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A79E4-AC40-0506-E762-7610C3FA3A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52900" cy="3790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3D273-5E49-6A62-C723-A91CDB65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0100" y="895350"/>
            <a:ext cx="4152900" cy="3790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026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AB39F-8320-A46D-3B76-B60C10FBC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CA75C-34C9-CF7E-3AE3-1A993E305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01168C-6F7A-8119-E915-E981584C8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1012A1-D404-5CB6-8472-1D86D00001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F51197-4AB0-FB7F-DED1-129C14F274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7244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7FD54-2EA2-41A7-016A-4607EF019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462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297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977CE-3082-271C-3CA3-A49CFA710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E2117-AB4E-02FE-4035-3A3212731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BA347-FEB7-D19F-25A7-B17FFA21B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5433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C43E-C324-6846-4AB5-6C83F96E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F65D88-4A19-3F79-5899-900E8F2878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866789-5111-E347-8691-5A4CBA2E7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51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79E58-8859-A2BD-BCA3-B0A50D9FF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51F76-E88B-1862-2377-6782762AF9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853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F2C9C7-B00C-5BC3-8B63-7032E3253F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48450" y="57150"/>
            <a:ext cx="2114550" cy="4629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28F941-916C-5F35-76D4-118DFE021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4800" y="57150"/>
            <a:ext cx="6191250" cy="4629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2325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32CB-E053-7760-00A9-7F28F5BEA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7150"/>
            <a:ext cx="7848600" cy="7334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F732D-8879-75C8-C1AA-1F6F1D146F6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04800" y="895350"/>
            <a:ext cx="4152900" cy="3790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99208-7FA2-3E41-6E77-BBF17FCEA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0100" y="895350"/>
            <a:ext cx="4152900" cy="3790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4848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FD26-DCCC-451C-AB5F-3A2F9B64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88F49E-5333-638C-8893-69E64B9EF0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C137C0-35B2-A4B7-0F83-F3DAA529AF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altLang="en-US"/>
              <a:t>Long-Range Accelerator Science Strategy</a:t>
            </a:r>
            <a:endParaRPr lang="en-US" altLang="en-US">
              <a:cs typeface="Arial" panose="020B0604020202020204" pitchFamily="34" charset="0"/>
            </a:endParaRPr>
          </a:p>
          <a:p>
            <a:r>
              <a:rPr lang="en-US" altLang="en-US"/>
              <a:t>Page </a:t>
            </a:r>
            <a:fld id="{F50F53D0-0CAA-45E6-B4B5-0DAD5950A54B}" type="slidenum">
              <a:rPr lang="en-US" altLang="en-US"/>
              <a:pPr/>
              <a:t>‹#›</a:t>
            </a:fld>
            <a:endParaRPr lang="en-US" altLang="en-US"/>
          </a:p>
          <a:p>
            <a:pPr algn="r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2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0" y="0"/>
            <a:ext cx="6858019" cy="93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" y="616458"/>
            <a:ext cx="8685294" cy="20269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566150" y="4738688"/>
            <a:ext cx="318932" cy="40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57600" rIns="720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457200" y="932688"/>
            <a:ext cx="8108950" cy="379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2400"/>
              <a:buNone/>
              <a:defRPr/>
            </a:lvl1pPr>
            <a:lvl2pPr marL="914400" lvl="1" indent="-39624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981E32"/>
              </a:buClr>
              <a:buSzPts val="2640"/>
              <a:buChar char="•"/>
              <a:defRPr sz="2200"/>
            </a:lvl2pPr>
            <a:lvl3pPr marL="1371600" lvl="2" indent="-381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2400"/>
              <a:buChar char="-"/>
              <a:defRPr/>
            </a:lvl3pPr>
            <a:lvl4pPr marL="1828800" lvl="3" indent="-36576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2160"/>
              <a:buChar char="•"/>
              <a:defRPr sz="1800"/>
            </a:lvl4pPr>
            <a:lvl5pPr marL="2286000" lvl="4" indent="-35052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ts val="1920"/>
              <a:buChar char="-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193638" y="4857750"/>
            <a:ext cx="5502037" cy="31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2D93F-DD17-B836-A108-4C30CD648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17A07-19F3-A9FC-7ACB-E92864C06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0234DD-2CD8-9663-75B4-071FF48AA5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altLang="en-US"/>
              <a:t>Long-Range Accelerator Science Strategy</a:t>
            </a:r>
            <a:endParaRPr lang="en-US" altLang="en-US">
              <a:cs typeface="Arial" panose="020B0604020202020204" pitchFamily="34" charset="0"/>
            </a:endParaRPr>
          </a:p>
          <a:p>
            <a:r>
              <a:rPr lang="en-US" altLang="en-US"/>
              <a:t>Page </a:t>
            </a:r>
            <a:fld id="{4262329C-94CE-489C-BAB2-1F06E38601C5}" type="slidenum">
              <a:rPr lang="en-US" altLang="en-US"/>
              <a:pPr/>
              <a:t>‹#›</a:t>
            </a:fld>
            <a:endParaRPr lang="en-US" altLang="en-US"/>
          </a:p>
          <a:p>
            <a:pPr algn="r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022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5C82-E711-1CE0-4E04-43B6BCD94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6558E-B71E-DA20-CC06-A029DB4F7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F2D58-4A5F-31B1-214A-8C63AC60F2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altLang="en-US"/>
              <a:t>Long-Range Accelerator Science Strategy</a:t>
            </a:r>
            <a:endParaRPr lang="en-US" altLang="en-US">
              <a:cs typeface="Arial" panose="020B0604020202020204" pitchFamily="34" charset="0"/>
            </a:endParaRPr>
          </a:p>
          <a:p>
            <a:r>
              <a:rPr lang="en-US" altLang="en-US"/>
              <a:t>Page </a:t>
            </a:r>
            <a:fld id="{6F5F397B-81DC-4BA3-B750-ED5BD6827ED0}" type="slidenum">
              <a:rPr lang="en-US" altLang="en-US"/>
              <a:pPr/>
              <a:t>‹#›</a:t>
            </a:fld>
            <a:endParaRPr lang="en-US" altLang="en-US"/>
          </a:p>
          <a:p>
            <a:pPr algn="r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825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DB41-A97C-42DB-BA68-34E420A0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E4848-104A-0ABF-2B34-EA9F46262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100" y="914401"/>
            <a:ext cx="42291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C255D-AEA4-5007-C4E0-FD55F3662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3600" y="914401"/>
            <a:ext cx="42291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7A41F-BF98-9747-4D2F-C60A88A8A4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altLang="en-US"/>
              <a:t>Long-Range Accelerator Science Strategy</a:t>
            </a:r>
            <a:endParaRPr lang="en-US" altLang="en-US">
              <a:cs typeface="Arial" panose="020B0604020202020204" pitchFamily="34" charset="0"/>
            </a:endParaRPr>
          </a:p>
          <a:p>
            <a:r>
              <a:rPr lang="en-US" altLang="en-US"/>
              <a:t>Page </a:t>
            </a:r>
            <a:fld id="{3AE493B8-0FEB-4048-82CA-1754BFA47F5B}" type="slidenum">
              <a:rPr lang="en-US" altLang="en-US"/>
              <a:pPr/>
              <a:t>‹#›</a:t>
            </a:fld>
            <a:endParaRPr lang="en-US" altLang="en-US"/>
          </a:p>
          <a:p>
            <a:pPr algn="r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636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AB8E-2C04-3762-3E4B-06A12A907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FB245-5F46-FB9B-F1BD-AAD02B91C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F7561-B5D0-B4F8-4227-91CB7CFA7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958C7-7899-2A42-B271-6E7348B43E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23A85E-1B06-9593-0302-3D8A2C4FD9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DA01A1-563C-D2D0-1005-D6CA9C9783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altLang="en-US"/>
              <a:t>Long-Range Accelerator Science Strategy</a:t>
            </a:r>
            <a:endParaRPr lang="en-US" altLang="en-US">
              <a:cs typeface="Arial" panose="020B0604020202020204" pitchFamily="34" charset="0"/>
            </a:endParaRPr>
          </a:p>
          <a:p>
            <a:r>
              <a:rPr lang="en-US" altLang="en-US"/>
              <a:t>Page </a:t>
            </a:r>
            <a:fld id="{6B903CA8-B17D-4CE6-B750-D9D52700B953}" type="slidenum">
              <a:rPr lang="en-US" altLang="en-US"/>
              <a:pPr/>
              <a:t>‹#›</a:t>
            </a:fld>
            <a:endParaRPr lang="en-US" altLang="en-US"/>
          </a:p>
          <a:p>
            <a:pPr algn="r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972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EF80F-FA8D-3D3C-1F48-3ADE723A5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348AF-6A32-3503-BB58-BE7E36718A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altLang="en-US"/>
              <a:t>Long-Range Accelerator Science Strategy</a:t>
            </a:r>
            <a:endParaRPr lang="en-US" altLang="en-US">
              <a:cs typeface="Arial" panose="020B0604020202020204" pitchFamily="34" charset="0"/>
            </a:endParaRPr>
          </a:p>
          <a:p>
            <a:r>
              <a:rPr lang="en-US" altLang="en-US"/>
              <a:t>Page </a:t>
            </a:r>
            <a:fld id="{C9A68B4F-F75D-4604-8F20-32C6046593A7}" type="slidenum">
              <a:rPr lang="en-US" altLang="en-US"/>
              <a:pPr/>
              <a:t>‹#›</a:t>
            </a:fld>
            <a:endParaRPr lang="en-US" altLang="en-US"/>
          </a:p>
          <a:p>
            <a:pPr algn="r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008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76AF0C-82AE-6954-945E-65CDF15EA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altLang="en-US"/>
              <a:t>Long-Range Accelerator Science Strategy</a:t>
            </a:r>
            <a:endParaRPr lang="en-US" altLang="en-US">
              <a:cs typeface="Arial" panose="020B0604020202020204" pitchFamily="34" charset="0"/>
            </a:endParaRPr>
          </a:p>
          <a:p>
            <a:r>
              <a:rPr lang="en-US" altLang="en-US"/>
              <a:t>Page </a:t>
            </a:r>
            <a:fld id="{DEC657A6-E280-4668-A666-C24D53515A0A}" type="slidenum">
              <a:rPr lang="en-US" altLang="en-US"/>
              <a:pPr/>
              <a:t>‹#›</a:t>
            </a:fld>
            <a:endParaRPr lang="en-US" altLang="en-US"/>
          </a:p>
          <a:p>
            <a:pPr algn="r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237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B757A-58C1-A192-1869-58E5C8272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B8DD6-9401-4A1D-2CA8-AA7607127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9D4379-4692-62CD-2CE5-F4FEC09B2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5063A-BFC6-742E-704B-7ACCA16AE7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altLang="en-US"/>
              <a:t>Long-Range Accelerator Science Strategy</a:t>
            </a:r>
            <a:endParaRPr lang="en-US" altLang="en-US">
              <a:cs typeface="Arial" panose="020B0604020202020204" pitchFamily="34" charset="0"/>
            </a:endParaRPr>
          </a:p>
          <a:p>
            <a:r>
              <a:rPr lang="en-US" altLang="en-US"/>
              <a:t>Page </a:t>
            </a:r>
            <a:fld id="{B4F0F731-FD58-4258-B1AD-6C7A130E0B5B}" type="slidenum">
              <a:rPr lang="en-US" altLang="en-US"/>
              <a:pPr/>
              <a:t>‹#›</a:t>
            </a:fld>
            <a:endParaRPr lang="en-US" altLang="en-US"/>
          </a:p>
          <a:p>
            <a:pPr algn="r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132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3277A-034A-3E82-A354-FB8712259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AB2AC8-AE38-E53D-5E1F-8695E3A4B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0AA65B-DEB3-BA83-BED8-E48EDCCAF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C3ABC-198E-FF92-3B5A-1FA1CBD2F8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altLang="en-US"/>
              <a:t>Long-Range Accelerator Science Strategy</a:t>
            </a:r>
            <a:endParaRPr lang="en-US" altLang="en-US">
              <a:cs typeface="Arial" panose="020B0604020202020204" pitchFamily="34" charset="0"/>
            </a:endParaRPr>
          </a:p>
          <a:p>
            <a:r>
              <a:rPr lang="en-US" altLang="en-US"/>
              <a:t>Page </a:t>
            </a:r>
            <a:fld id="{4711E8F6-B4F7-4281-A9D8-C953E5CD4E51}" type="slidenum">
              <a:rPr lang="en-US" altLang="en-US"/>
              <a:pPr/>
              <a:t>‹#›</a:t>
            </a:fld>
            <a:endParaRPr lang="en-US" altLang="en-US"/>
          </a:p>
          <a:p>
            <a:pPr algn="r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1081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C45A8-0B79-F656-144E-BC187B5A2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E64C4E-EDDF-051E-07EB-15A3273BF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18CF4B-773C-07CF-2CD8-185C2AB951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altLang="en-US"/>
              <a:t>Long-Range Accelerator Science Strategy</a:t>
            </a:r>
            <a:endParaRPr lang="en-US" altLang="en-US">
              <a:cs typeface="Arial" panose="020B0604020202020204" pitchFamily="34" charset="0"/>
            </a:endParaRPr>
          </a:p>
          <a:p>
            <a:r>
              <a:rPr lang="en-US" altLang="en-US"/>
              <a:t>Page </a:t>
            </a:r>
            <a:fld id="{B300B039-1450-4003-B0E5-1207EAFEA0A3}" type="slidenum">
              <a:rPr lang="en-US" altLang="en-US"/>
              <a:pPr/>
              <a:t>‹#›</a:t>
            </a:fld>
            <a:endParaRPr lang="en-US" altLang="en-US"/>
          </a:p>
          <a:p>
            <a:pPr algn="r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082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B74641-BC31-9F5F-4A79-C9AD1955F6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59575" y="114301"/>
            <a:ext cx="2155825" cy="41945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8B41A6-FC30-D8DE-146D-98B4A3C95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92101" y="114301"/>
            <a:ext cx="6315075" cy="41945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F0395F-A32E-9A15-0123-C1690D96A5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altLang="en-US"/>
              <a:t>Long-Range Accelerator Science Strategy</a:t>
            </a:r>
            <a:endParaRPr lang="en-US" altLang="en-US">
              <a:cs typeface="Arial" panose="020B0604020202020204" pitchFamily="34" charset="0"/>
            </a:endParaRPr>
          </a:p>
          <a:p>
            <a:r>
              <a:rPr lang="en-US" altLang="en-US"/>
              <a:t>Page </a:t>
            </a:r>
            <a:fld id="{C93A3421-C119-4E17-9246-2A9BCC31824D}" type="slidenum">
              <a:rPr lang="en-US" altLang="en-US"/>
              <a:pPr/>
              <a:t>‹#›</a:t>
            </a:fld>
            <a:endParaRPr lang="en-US" altLang="en-US"/>
          </a:p>
          <a:p>
            <a:pPr algn="r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52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">
  <p:cSld name="1_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0" y="4371107"/>
            <a:ext cx="9144000" cy="7723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8" y="-3597"/>
            <a:ext cx="9143245" cy="515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5223" y="4566855"/>
            <a:ext cx="2302769" cy="669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056" y="4566854"/>
            <a:ext cx="2209800" cy="3241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Google Shape;42;p5"/>
          <p:cNvGrpSpPr/>
          <p:nvPr/>
        </p:nvGrpSpPr>
        <p:grpSpPr>
          <a:xfrm>
            <a:off x="152400" y="-19050"/>
            <a:ext cx="8855592" cy="1468974"/>
            <a:chOff x="289063" y="247225"/>
            <a:chExt cx="8624537" cy="1347659"/>
          </a:xfrm>
        </p:grpSpPr>
        <p:pic>
          <p:nvPicPr>
            <p:cNvPr id="43" name="Google Shape;43;p5" descr="C:\Users\boyce\Documents\lclsII_banner_v01_wd565.jp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89063" y="323958"/>
              <a:ext cx="8624537" cy="12709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" name="Google Shape;44;p5"/>
            <p:cNvSpPr txBox="1"/>
            <p:nvPr/>
          </p:nvSpPr>
          <p:spPr>
            <a:xfrm>
              <a:off x="583488" y="247225"/>
              <a:ext cx="8105370" cy="7058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rgbClr val="0070C0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Sector 30 Transfer Line</a:t>
              </a:r>
              <a:endParaRPr/>
            </a:p>
          </p:txBody>
        </p:sp>
      </p:grpSp>
      <p:sp>
        <p:nvSpPr>
          <p:cNvPr id="45" name="Google Shape;45;p5"/>
          <p:cNvSpPr txBox="1">
            <a:spLocks noGrp="1"/>
          </p:cNvSpPr>
          <p:nvPr>
            <p:ph type="ctrTitle"/>
          </p:nvPr>
        </p:nvSpPr>
        <p:spPr>
          <a:xfrm>
            <a:off x="557214" y="1465871"/>
            <a:ext cx="5691185" cy="80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1"/>
          </p:nvPr>
        </p:nvSpPr>
        <p:spPr>
          <a:xfrm>
            <a:off x="577056" y="2571750"/>
            <a:ext cx="4985545" cy="67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264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54CDD-15F0-6ABC-B60C-64377E710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D06438-075D-68FB-1617-E3650C9828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793976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C2B56-1201-8B2D-002A-AAED0487E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9CC60-794C-0020-B09E-0EA0479DC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1580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28FA1-7419-59BF-A9EF-05F848E98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40478-0C6B-0A39-4F1B-66DAA84A9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5356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801B7-5B20-505A-6B2D-4DADAD11A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0CB08-11BE-FD90-3F80-E287A0323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779860"/>
            <a:ext cx="4038600" cy="36802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837841-476C-C01F-455F-50DC701C2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779860"/>
            <a:ext cx="4038600" cy="36802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54041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175DC-3277-82FD-CE6E-B89A274F6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DD28B-527F-EF02-43E4-8AD5526FC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5DB0E-8CCA-8ED3-9279-9DCCA1A26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78CE49-F285-7E00-9524-080FB354EB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7944FD-0C72-017C-EB70-8F22E64571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80119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FDE7A-690E-F97E-66EA-A9BB598E5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00867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5842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7721F-30AC-9853-9E50-E0507DDE4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4CAD5-8B3F-658C-7285-34E7D8383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B3E256-EC23-AA14-D680-F83650344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6210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FB563-53B3-C87C-3D04-6364AE7B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14186D-DA63-9215-9C02-97910C0A6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75440-E472-7935-1E6A-30E3902B1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43911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E6BCE-9E43-CC5B-45E6-A11B840CE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84386C-B268-DE6F-7B0E-411C107F6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604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0" y="0"/>
            <a:ext cx="6858019" cy="93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" y="616458"/>
            <a:ext cx="8685294" cy="202692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8566150" y="4738688"/>
            <a:ext cx="318932" cy="40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57600" rIns="720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193638" y="4857750"/>
            <a:ext cx="5502037" cy="31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6A8AFB-1947-AA0C-CE3F-A828928880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"/>
            <a:ext cx="2057400" cy="44600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540F47-4139-70B3-ED4F-EF39E2DDB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"/>
            <a:ext cx="6019800" cy="44600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81555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CE6A3-708A-D12C-F1B7-8FD90ADCA5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8CF5DC-5EAE-328F-8BC9-3AFC195F7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452392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B99A5-163D-B272-8CA8-8B2BD4CF3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28B76-2DD0-9EEE-FC5E-CC3C36237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73596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7167D-6403-6785-0885-BE4B787E5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F4BEF-8C9A-3C09-BB10-6E0F087CE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0277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B3501-623D-4542-6DA7-D7ED6A034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D3839-88A8-D0EF-4156-C2B34177B7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14401"/>
            <a:ext cx="4038600" cy="36802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81CFB-3C3D-979C-8AEE-147739ECF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4038600" cy="36802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28606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7076C-FF45-5B8E-B4D0-0AB2C602F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867D6-9F6C-F1E6-98D8-F7D5C80D7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59A78-E09C-D8F7-5C9A-0F0A46578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141716-2C25-9E40-5DD4-23AF62580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831AE4-2E1E-9450-80AD-74A3A238D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221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ADAB0-A94A-93C3-8331-B5B234333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0839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17381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7B6DA-B18A-7F4E-5030-8C8D4308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EDDD4-FD05-086C-160D-8A22E8237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9546B-5EF8-C3E2-7FC8-D02D568AF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82148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3579F-A413-70FA-0F44-2C6231B30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F39680-C239-C166-41FB-90A0C7375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8C003E-409F-E450-A745-B85424EE0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946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line headline">
  <p:cSld name="2 line headlin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0" y="0"/>
            <a:ext cx="6858019" cy="93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" y="616458"/>
            <a:ext cx="8685294" cy="20269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8566150" y="4738688"/>
            <a:ext cx="318932" cy="40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57600" rIns="720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>
            <a:spLocks noGrp="1"/>
          </p:cNvSpPr>
          <p:nvPr>
            <p:ph type="pic" idx="2"/>
          </p:nvPr>
        </p:nvSpPr>
        <p:spPr>
          <a:xfrm>
            <a:off x="3646488" y="939546"/>
            <a:ext cx="2442340" cy="1860804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7"/>
          <p:cNvSpPr>
            <a:spLocks noGrp="1"/>
          </p:cNvSpPr>
          <p:nvPr>
            <p:ph type="pic" idx="3"/>
          </p:nvPr>
        </p:nvSpPr>
        <p:spPr>
          <a:xfrm>
            <a:off x="3646488" y="2914650"/>
            <a:ext cx="2442340" cy="1824038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7"/>
          <p:cNvSpPr>
            <a:spLocks noGrp="1"/>
          </p:cNvSpPr>
          <p:nvPr>
            <p:ph type="pic" idx="4"/>
          </p:nvPr>
        </p:nvSpPr>
        <p:spPr>
          <a:xfrm>
            <a:off x="6242954" y="932688"/>
            <a:ext cx="2442340" cy="3799142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457201" y="932688"/>
            <a:ext cx="3013075" cy="379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6576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6576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160"/>
              <a:buChar char="-"/>
              <a:defRPr/>
            </a:lvl3pPr>
            <a:lvl4pPr marL="1828800" lvl="3" indent="-36576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160"/>
              <a:buChar char="•"/>
              <a:defRPr/>
            </a:lvl4pPr>
            <a:lvl5pPr marL="2286000" lvl="4" indent="-36576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160"/>
              <a:buChar char="-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ftr" idx="11"/>
          </p:nvPr>
        </p:nvSpPr>
        <p:spPr>
          <a:xfrm>
            <a:off x="193638" y="4857750"/>
            <a:ext cx="5502037" cy="31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2268-996D-A52B-C692-7A5AFCA55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F908E-311A-1BEC-E495-C240F4E07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1389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0411AA-2B0D-930D-CC50-36092F2FF6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3B4AD4-7EEC-8AAF-F6A1-82E655A4A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96823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>
            <a:extLst>
              <a:ext uri="{FF2B5EF4-FFF2-40B4-BE49-F238E27FC236}">
                <a16:creationId xmlns:a16="http://schemas.microsoft.com/office/drawing/2014/main" id="{47052B5A-B616-CFFA-8DD0-2808D0049B6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08100" y="2000250"/>
            <a:ext cx="7162800" cy="998935"/>
          </a:xfrm>
        </p:spPr>
        <p:txBody>
          <a:bodyPr anchorCtr="1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6723" name="Rectangle 3">
            <a:extLst>
              <a:ext uri="{FF2B5EF4-FFF2-40B4-BE49-F238E27FC236}">
                <a16:creationId xmlns:a16="http://schemas.microsoft.com/office/drawing/2014/main" id="{87A89C4B-6C4A-8B41-0946-1BEFB8078EE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87513" y="32575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grpSp>
        <p:nvGrpSpPr>
          <p:cNvPr id="926724" name="Group 4">
            <a:extLst>
              <a:ext uri="{FF2B5EF4-FFF2-40B4-BE49-F238E27FC236}">
                <a16:creationId xmlns:a16="http://schemas.microsoft.com/office/drawing/2014/main" id="{20506496-C9C6-BC99-9A68-8A5CAD4B87D3}"/>
              </a:ext>
            </a:extLst>
          </p:cNvPr>
          <p:cNvGrpSpPr>
            <a:grpSpLocks/>
          </p:cNvGrpSpPr>
          <p:nvPr/>
        </p:nvGrpSpPr>
        <p:grpSpPr bwMode="auto">
          <a:xfrm>
            <a:off x="6702425" y="4743449"/>
            <a:ext cx="2438400" cy="425053"/>
            <a:chOff x="4222" y="3984"/>
            <a:chExt cx="1536" cy="357"/>
          </a:xfrm>
        </p:grpSpPr>
        <p:sp>
          <p:nvSpPr>
            <p:cNvPr id="926725" name="Text Box 5">
              <a:extLst>
                <a:ext uri="{FF2B5EF4-FFF2-40B4-BE49-F238E27FC236}">
                  <a16:creationId xmlns:a16="http://schemas.microsoft.com/office/drawing/2014/main" id="{FF53CE86-851E-1F69-1712-267EF8CA63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2" y="3984"/>
              <a:ext cx="153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050" i="1">
                  <a:solidFill>
                    <a:srgbClr val="000099"/>
                  </a:solidFill>
                  <a:latin typeface="Arial Black" panose="020B0A04020102020204" pitchFamily="34" charset="0"/>
                </a:rPr>
                <a:t>Tor Raubenheimer</a:t>
              </a:r>
              <a:endParaRPr lang="en-US" altLang="en-US" sz="1050" i="1">
                <a:latin typeface="Arial Black" panose="020B0A04020102020204" pitchFamily="34" charset="0"/>
              </a:endParaRPr>
            </a:p>
          </p:txBody>
        </p:sp>
        <p:sp>
          <p:nvSpPr>
            <p:cNvPr id="926726" name="Text Box 6">
              <a:extLst>
                <a:ext uri="{FF2B5EF4-FFF2-40B4-BE49-F238E27FC236}">
                  <a16:creationId xmlns:a16="http://schemas.microsoft.com/office/drawing/2014/main" id="{B5C04CA2-3487-13A3-8DE8-B7E9F3D1D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2" y="4128"/>
              <a:ext cx="5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endParaRPr lang="en-US" altLang="en-US" sz="1050" i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2109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72D27-0932-088B-DA6B-05517FEF8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80C3D-8500-4DD8-D148-65FB095F4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05862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0EB4F-5C17-0381-A5D1-7472E1897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160B5-79CA-AF38-B616-1E13A2D1F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11271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F00A2-86CE-659A-1D92-BA92664E9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24BE4-83E3-E5E8-CB06-53E1092AD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250" y="981075"/>
            <a:ext cx="4152900" cy="354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AD5AA-92A0-5ADA-0EFD-8537806C1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4550" y="981075"/>
            <a:ext cx="4152900" cy="354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56914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F6D14-5327-08EC-B693-7E25F207D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04BFC-6BDA-7289-A2BC-E12736E49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7C1386-913F-4FEC-10E9-0F0CECC08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BA0E55-9BCB-E837-4502-9AAE4D9C86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DE0E6E-2A38-9646-520F-FB9062308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88450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0A728-4D4F-1E06-6682-3DA2E9DDF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99306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1647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8F40-A571-1608-515B-50269E912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68EAE-B051-162F-6980-8AFC0D6F9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BC8E2-9B98-71C0-5735-6FAF4800D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867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Chart on right">
  <p:cSld name="Content and Chart on righ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0" y="0"/>
            <a:ext cx="6858019" cy="93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" y="616458"/>
            <a:ext cx="8685294" cy="202692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8566150" y="4738688"/>
            <a:ext cx="318932" cy="40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57600" rIns="72000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>
            <a:spLocks noGrp="1"/>
          </p:cNvSpPr>
          <p:nvPr>
            <p:ph type="chart" idx="2"/>
          </p:nvPr>
        </p:nvSpPr>
        <p:spPr>
          <a:xfrm>
            <a:off x="6007100" y="932688"/>
            <a:ext cx="2667000" cy="379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64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1"/>
          </p:nvPr>
        </p:nvSpPr>
        <p:spPr>
          <a:xfrm>
            <a:off x="457200" y="932688"/>
            <a:ext cx="5484812" cy="3799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6576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2160"/>
              <a:buChar char="•"/>
              <a:defRPr/>
            </a:lvl2pPr>
            <a:lvl3pPr marL="1371600" lvl="2" indent="-36576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160"/>
              <a:buChar char="-"/>
              <a:defRPr/>
            </a:lvl3pPr>
            <a:lvl4pPr marL="1828800" lvl="3" indent="-36576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160"/>
              <a:buChar char="•"/>
              <a:defRPr/>
            </a:lvl4pPr>
            <a:lvl5pPr marL="2286000" lvl="4" indent="-36576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160"/>
              <a:buChar char="-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ftr" idx="11"/>
          </p:nvPr>
        </p:nvSpPr>
        <p:spPr>
          <a:xfrm>
            <a:off x="193638" y="4857750"/>
            <a:ext cx="5502037" cy="31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B478F-EC42-071B-1D75-04DDFBD6D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B42AC5-BE3E-EBAC-9D31-C95A453DC1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6780BE-032A-B557-79A5-7848E7E7C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15567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B7971-0070-1EE4-5F61-DA76877F2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09B7C-FD3C-B56A-529D-D2877824A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48925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1453DA-1BE4-306D-FF3F-2AD8E920B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45314" y="152400"/>
            <a:ext cx="2198687" cy="4371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80DBB7-EBFC-99E0-93AB-C9A66598E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49251" y="152400"/>
            <a:ext cx="6443663" cy="4371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84363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7CB794-19AE-1A38-BD9D-132C24B8324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349250" y="152400"/>
            <a:ext cx="8794750" cy="4371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51721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5C132-44E9-D34E-4CC6-1926A330F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164" y="152400"/>
            <a:ext cx="6065837" cy="571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BD465-8DC9-CA34-9FF8-060F49517B0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49250" y="981075"/>
            <a:ext cx="4152900" cy="354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585841-9B72-7D2F-D1E8-DD3E2565B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4550" y="981075"/>
            <a:ext cx="4152900" cy="354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704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>
            <a:extLst>
              <a:ext uri="{FF2B5EF4-FFF2-40B4-BE49-F238E27FC236}">
                <a16:creationId xmlns:a16="http://schemas.microsoft.com/office/drawing/2014/main" id="{28444DFB-FB45-079E-2837-C5547CBC5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42950"/>
            <a:ext cx="76200" cy="382905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 sz="1800"/>
          </a:p>
        </p:txBody>
      </p:sp>
      <p:sp>
        <p:nvSpPr>
          <p:cNvPr id="926723" name="Rectangle 3">
            <a:extLst>
              <a:ext uri="{FF2B5EF4-FFF2-40B4-BE49-F238E27FC236}">
                <a16:creationId xmlns:a16="http://schemas.microsoft.com/office/drawing/2014/main" id="{1FDBCD13-B89E-E946-2DB2-6A28FAD7FE4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1943100"/>
            <a:ext cx="7696200" cy="857250"/>
          </a:xfrm>
        </p:spPr>
        <p:txBody>
          <a:bodyPr/>
          <a:lstStyle>
            <a:lvl1pPr>
              <a:defRPr sz="3300"/>
            </a:lvl1pPr>
          </a:lstStyle>
          <a:p>
            <a:pPr lvl="0"/>
            <a:r>
              <a:rPr lang="en-US" altLang="en-US" noProof="0"/>
              <a:t>Master Title </a:t>
            </a:r>
          </a:p>
        </p:txBody>
      </p:sp>
      <p:sp>
        <p:nvSpPr>
          <p:cNvPr id="926724" name="Rectangle 4">
            <a:extLst>
              <a:ext uri="{FF2B5EF4-FFF2-40B4-BE49-F238E27FC236}">
                <a16:creationId xmlns:a16="http://schemas.microsoft.com/office/drawing/2014/main" id="{D18EEB2C-F79E-B6F2-855D-96AA1B2D94E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2914650"/>
            <a:ext cx="7696200" cy="40005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750">
                <a:solidFill>
                  <a:schemeClr val="bg2"/>
                </a:solidFill>
                <a:latin typeface="Rockwell" panose="02060603020205020403" pitchFamily="18" charset="0"/>
                <a:ea typeface="Batang" panose="02030600000101010101" pitchFamily="18" charset="-127"/>
              </a:defRPr>
            </a:lvl1pPr>
          </a:lstStyle>
          <a:p>
            <a:pPr lvl="0"/>
            <a:r>
              <a:rPr lang="en-US" altLang="en-US" noProof="0"/>
              <a:t>Speaker Name</a:t>
            </a:r>
          </a:p>
          <a:p>
            <a:pPr lvl="0"/>
            <a:r>
              <a:rPr lang="en-US" altLang="en-US" noProof="0"/>
              <a:t>Title Name</a:t>
            </a:r>
          </a:p>
        </p:txBody>
      </p:sp>
      <p:sp>
        <p:nvSpPr>
          <p:cNvPr id="926725" name="Rectangle 5">
            <a:extLst>
              <a:ext uri="{FF2B5EF4-FFF2-40B4-BE49-F238E27FC236}">
                <a16:creationId xmlns:a16="http://schemas.microsoft.com/office/drawing/2014/main" id="{B370A596-6E32-29A7-E375-95083C2D7C9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81000" y="228600"/>
            <a:ext cx="8382000" cy="3429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eaLnBrk="1" hangingPunct="1"/>
            <a:endParaRPr lang="en-US" altLang="en-US" sz="1800"/>
          </a:p>
        </p:txBody>
      </p:sp>
      <p:sp>
        <p:nvSpPr>
          <p:cNvPr id="926726" name="Rectangle 6">
            <a:extLst>
              <a:ext uri="{FF2B5EF4-FFF2-40B4-BE49-F238E27FC236}">
                <a16:creationId xmlns:a16="http://schemas.microsoft.com/office/drawing/2014/main" id="{62776A08-DADE-75DC-2F28-B5D7BE7BB3A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81000" y="571500"/>
            <a:ext cx="8382000" cy="171450"/>
          </a:xfrm>
          <a:prstGeom prst="rect">
            <a:avLst/>
          </a:prstGeom>
          <a:solidFill>
            <a:srgbClr val="0033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eaLnBrk="1" hangingPunct="1"/>
            <a:endParaRPr lang="en-US" altLang="en-US" sz="1800"/>
          </a:p>
        </p:txBody>
      </p:sp>
      <p:sp>
        <p:nvSpPr>
          <p:cNvPr id="926727" name="Line 7">
            <a:extLst>
              <a:ext uri="{FF2B5EF4-FFF2-40B4-BE49-F238E27FC236}">
                <a16:creationId xmlns:a16="http://schemas.microsoft.com/office/drawing/2014/main" id="{036E5140-29D4-4899-98DA-1C5E34CE0F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000" y="188595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926728" name="Rectangle 8">
            <a:extLst>
              <a:ext uri="{FF2B5EF4-FFF2-40B4-BE49-F238E27FC236}">
                <a16:creationId xmlns:a16="http://schemas.microsoft.com/office/drawing/2014/main" id="{8242ECB8-A9B9-D225-ADA9-404F244F7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1" y="228600"/>
            <a:ext cx="8391525" cy="434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 sz="1800"/>
          </a:p>
        </p:txBody>
      </p:sp>
      <p:pic>
        <p:nvPicPr>
          <p:cNvPr id="926729" name="Picture 9">
            <a:extLst>
              <a:ext uri="{FF2B5EF4-FFF2-40B4-BE49-F238E27FC236}">
                <a16:creationId xmlns:a16="http://schemas.microsoft.com/office/drawing/2014/main" id="{286FE9BB-9DD5-C30B-960E-ED1A7D39B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00100"/>
            <a:ext cx="1524000" cy="102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6730" name="Text Box 10">
            <a:extLst>
              <a:ext uri="{FF2B5EF4-FFF2-40B4-BE49-F238E27FC236}">
                <a16:creationId xmlns:a16="http://schemas.microsoft.com/office/drawing/2014/main" id="{099F8C1B-FE79-6B9C-0DFA-94BC0CA1D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700" y="914400"/>
            <a:ext cx="5638800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700" b="1">
                <a:solidFill>
                  <a:schemeClr val="bg2"/>
                </a:solidFill>
                <a:latin typeface="Rockwell" panose="02060603020205020403" pitchFamily="18" charset="0"/>
              </a:rPr>
              <a:t>X-Band Linear Collider</a:t>
            </a:r>
          </a:p>
          <a:p>
            <a:r>
              <a:rPr lang="en-US" altLang="en-US" sz="1050" b="1">
                <a:solidFill>
                  <a:schemeClr val="bg2"/>
                </a:solidFill>
                <a:latin typeface="Rockwell" panose="02060603020205020403" pitchFamily="18" charset="0"/>
              </a:rPr>
              <a:t>Path to the Future</a:t>
            </a:r>
          </a:p>
        </p:txBody>
      </p:sp>
      <p:sp>
        <p:nvSpPr>
          <p:cNvPr id="926731" name="Text Box 11">
            <a:extLst>
              <a:ext uri="{FF2B5EF4-FFF2-40B4-BE49-F238E27FC236}">
                <a16:creationId xmlns:a16="http://schemas.microsoft.com/office/drawing/2014/main" id="{964FE6BF-E166-614B-ECD8-38558FE45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0031"/>
            <a:ext cx="242406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050" b="1" i="1">
                <a:solidFill>
                  <a:schemeClr val="bg1"/>
                </a:solidFill>
              </a:rPr>
              <a:t>Stanford Linear Accelerator Center</a:t>
            </a:r>
          </a:p>
        </p:txBody>
      </p:sp>
      <p:sp>
        <p:nvSpPr>
          <p:cNvPr id="926732" name="Text Box 12">
            <a:extLst>
              <a:ext uri="{FF2B5EF4-FFF2-40B4-BE49-F238E27FC236}">
                <a16:creationId xmlns:a16="http://schemas.microsoft.com/office/drawing/2014/main" id="{D4315419-EBF3-252A-F178-FB43A6249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839" y="4614863"/>
            <a:ext cx="6486525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050" b="1" i="1">
                <a:solidFill>
                  <a:srgbClr val="003399"/>
                </a:solidFill>
              </a:rPr>
              <a:t>International Technology Recommendation Panel</a:t>
            </a:r>
          </a:p>
          <a:p>
            <a:r>
              <a:rPr lang="en-US" altLang="en-US" sz="1050" b="1" i="1">
                <a:solidFill>
                  <a:srgbClr val="003399"/>
                </a:solidFill>
              </a:rPr>
              <a:t>April 26-27, 2004</a:t>
            </a:r>
            <a:r>
              <a:rPr lang="en-US" altLang="en-US" sz="1050" i="1">
                <a:solidFill>
                  <a:srgbClr val="003399"/>
                </a:solidFill>
              </a:rPr>
              <a:t> </a:t>
            </a:r>
          </a:p>
          <a:p>
            <a:endParaRPr lang="en-US" altLang="en-US" sz="105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755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E6C7A-79B3-BCCE-BB81-03E832277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1E46C-9D3E-3265-B725-1742F096C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662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5D121-D9EB-E2CE-38DA-DFCC2AF09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75C8F-BDF4-DB03-F379-8DEAABC07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55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8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0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65761" y="932688"/>
            <a:ext cx="8109919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624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264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-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6576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6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052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566150" y="4738688"/>
            <a:ext cx="318932" cy="404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57600" rIns="720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93638" y="4857750"/>
            <a:ext cx="5502037" cy="31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>
            <a:extLst>
              <a:ext uri="{FF2B5EF4-FFF2-40B4-BE49-F238E27FC236}">
                <a16:creationId xmlns:a16="http://schemas.microsoft.com/office/drawing/2014/main" id="{1B5A4761-1402-9122-9786-CBAE383B45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7150"/>
            <a:ext cx="78486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</a:t>
            </a:r>
            <a:br>
              <a:rPr lang="en-US" altLang="en-US"/>
            </a:br>
            <a:r>
              <a:rPr lang="en-US" altLang="en-US"/>
              <a:t>style</a:t>
            </a:r>
          </a:p>
        </p:txBody>
      </p:sp>
      <p:sp>
        <p:nvSpPr>
          <p:cNvPr id="925699" name="Rectangle 3">
            <a:extLst>
              <a:ext uri="{FF2B5EF4-FFF2-40B4-BE49-F238E27FC236}">
                <a16:creationId xmlns:a16="http://schemas.microsoft.com/office/drawing/2014/main" id="{EAC0CFDE-19A3-CDF6-3D4D-5C20290D6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895350"/>
            <a:ext cx="845820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5700" name="Line 4">
            <a:extLst>
              <a:ext uri="{FF2B5EF4-FFF2-40B4-BE49-F238E27FC236}">
                <a16:creationId xmlns:a16="http://schemas.microsoft.com/office/drawing/2014/main" id="{8536BA37-CFCA-66E9-419E-01E9540776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" y="781050"/>
            <a:ext cx="868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925701" name="Rectangle 5">
            <a:extLst>
              <a:ext uri="{FF2B5EF4-FFF2-40B4-BE49-F238E27FC236}">
                <a16:creationId xmlns:a16="http://schemas.microsoft.com/office/drawing/2014/main" id="{696F6859-2DAB-371A-5593-8F9E36D86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67275"/>
            <a:ext cx="9144000" cy="27622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en-US" sz="1800"/>
          </a:p>
        </p:txBody>
      </p:sp>
      <p:pic>
        <p:nvPicPr>
          <p:cNvPr id="925703" name="Picture 7">
            <a:extLst>
              <a:ext uri="{FF2B5EF4-FFF2-40B4-BE49-F238E27FC236}">
                <a16:creationId xmlns:a16="http://schemas.microsoft.com/office/drawing/2014/main" id="{552B7A7A-5082-DAD8-70BB-05B71EC97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"/>
            <a:ext cx="533400" cy="36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5704" name="Text Box 8">
            <a:extLst>
              <a:ext uri="{FF2B5EF4-FFF2-40B4-BE49-F238E27FC236}">
                <a16:creationId xmlns:a16="http://schemas.microsoft.com/office/drawing/2014/main" id="{1F1924AC-BE19-8601-937E-D6EA3D6FFB9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71526" y="1951435"/>
            <a:ext cx="4752975" cy="138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 eaLnBrk="1" hangingPunct="1">
              <a:spcBef>
                <a:spcPct val="50000"/>
              </a:spcBef>
            </a:pPr>
            <a:endParaRPr lang="en-US" altLang="en-US" sz="7200">
              <a:latin typeface="Arial" panose="020B0604020202020204" pitchFamily="34" charset="0"/>
            </a:endParaRPr>
          </a:p>
        </p:txBody>
      </p:sp>
      <p:sp>
        <p:nvSpPr>
          <p:cNvPr id="925706" name="Text Box 10">
            <a:extLst>
              <a:ext uri="{FF2B5EF4-FFF2-40B4-BE49-F238E27FC236}">
                <a16:creationId xmlns:a16="http://schemas.microsoft.com/office/drawing/2014/main" id="{F3277422-D11E-D764-990E-55C32C3C2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525" y="4868467"/>
            <a:ext cx="1770036" cy="2769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en-US" altLang="en-US" sz="1200" i="1">
                <a:solidFill>
                  <a:schemeClr val="bg1"/>
                </a:solidFill>
                <a:latin typeface="Arial Black" panose="020B0A04020102020204" pitchFamily="34" charset="0"/>
              </a:rPr>
              <a:t>Tor Raubenheimer</a:t>
            </a:r>
            <a:r>
              <a:rPr kumimoji="1" lang="en-US" altLang="en-US" sz="105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25708" name="Text Box 12">
            <a:extLst>
              <a:ext uri="{FF2B5EF4-FFF2-40B4-BE49-F238E27FC236}">
                <a16:creationId xmlns:a16="http://schemas.microsoft.com/office/drawing/2014/main" id="{9916D5EE-EE70-1C10-1724-CF8AE4775BC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86200" y="4889898"/>
            <a:ext cx="1327608" cy="2769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200">
                <a:solidFill>
                  <a:schemeClr val="bg1"/>
                </a:solidFill>
                <a:latin typeface="Arial Black" panose="020B0A04020102020204" pitchFamily="34" charset="0"/>
              </a:rPr>
              <a:t>Slide </a:t>
            </a:r>
            <a:fld id="{71ABB5BD-B698-4D92-B783-2013D241F8F8}" type="slidenum">
              <a:rPr lang="en-US" altLang="en-US" sz="1200">
                <a:solidFill>
                  <a:schemeClr val="bg1"/>
                </a:solidFill>
                <a:latin typeface="Arial Black" panose="020B0A04020102020204" pitchFamily="34" charset="0"/>
              </a:rPr>
              <a:pPr algn="l"/>
              <a:t>‹#›</a:t>
            </a:fld>
            <a:r>
              <a:rPr lang="en-US" altLang="en-US" sz="1200">
                <a:solidFill>
                  <a:schemeClr val="bg1"/>
                </a:solidFill>
                <a:latin typeface="Arial Black" panose="020B0A04020102020204" pitchFamily="34" charset="0"/>
              </a:rPr>
              <a:t> of 46</a:t>
            </a:r>
          </a:p>
        </p:txBody>
      </p:sp>
      <p:sp>
        <p:nvSpPr>
          <p:cNvPr id="925705" name="Text Box 9">
            <a:extLst>
              <a:ext uri="{FF2B5EF4-FFF2-40B4-BE49-F238E27FC236}">
                <a16:creationId xmlns:a16="http://schemas.microsoft.com/office/drawing/2014/main" id="{25451C1A-B6C1-2A0C-57FE-EA90CA6F0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4864894"/>
            <a:ext cx="1854995" cy="2769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en-US" altLang="en-US" sz="1200" i="1">
                <a:solidFill>
                  <a:schemeClr val="bg1"/>
                </a:solidFill>
                <a:latin typeface="Arial Black" panose="020B0A04020102020204" pitchFamily="34" charset="0"/>
              </a:rPr>
              <a:t>SLAC ITRP</a:t>
            </a:r>
            <a:r>
              <a:rPr kumimoji="1" lang="en-US" altLang="en-US" sz="1200" i="1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kumimoji="1" lang="en-US" altLang="en-US" sz="1200" i="1">
                <a:solidFill>
                  <a:schemeClr val="bg1"/>
                </a:solidFill>
                <a:latin typeface="Arial Black" panose="020B0A04020102020204" pitchFamily="34" charset="0"/>
              </a:rPr>
              <a:t>Meeting</a:t>
            </a:r>
            <a:r>
              <a:rPr kumimoji="1" lang="en-US" altLang="en-US" sz="105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268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2700" kern="1200">
          <a:solidFill>
            <a:srgbClr val="0033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700">
          <a:solidFill>
            <a:srgbClr val="003399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700">
          <a:solidFill>
            <a:srgbClr val="003399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700">
          <a:solidFill>
            <a:srgbClr val="003399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700">
          <a:solidFill>
            <a:srgbClr val="003399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700">
          <a:solidFill>
            <a:srgbClr val="003399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700">
          <a:solidFill>
            <a:srgbClr val="003399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700">
          <a:solidFill>
            <a:srgbClr val="003399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700">
          <a:solidFill>
            <a:srgbClr val="003399"/>
          </a:solidFill>
          <a:latin typeface="Arial" panose="020B0604020202020204" pitchFamily="34" charset="0"/>
        </a:defRPr>
      </a:lvl9pPr>
    </p:titleStyle>
    <p:bodyStyle>
      <a:lvl1pPr marL="352425" indent="-352425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1038" indent="-327422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033463" indent="-351235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10" indent="-3286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2835" indent="-351235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>
            <a:extLst>
              <a:ext uri="{FF2B5EF4-FFF2-40B4-BE49-F238E27FC236}">
                <a16:creationId xmlns:a16="http://schemas.microsoft.com/office/drawing/2014/main" id="{F92F0E4C-EFEE-F956-9D21-59F6654B4C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36864" y="4614862"/>
            <a:ext cx="394493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b="1"/>
            </a:lvl1pPr>
          </a:lstStyle>
          <a:p>
            <a:pPr algn="ctr"/>
            <a:r>
              <a:rPr lang="en-US" altLang="en-US"/>
              <a:t>Long-Range Accelerator Science Strategy</a:t>
            </a:r>
            <a:endParaRPr lang="en-US" altLang="en-US">
              <a:cs typeface="Arial" panose="020B0604020202020204" pitchFamily="34" charset="0"/>
            </a:endParaRPr>
          </a:p>
          <a:p>
            <a:pPr algn="ctr"/>
            <a:r>
              <a:rPr lang="en-US" altLang="en-US"/>
              <a:t>Page </a:t>
            </a:r>
            <a:fld id="{3A11BEDE-EBAB-41DD-ABC7-7426C93EF100}" type="slidenum">
              <a:rPr lang="en-US" altLang="en-US"/>
              <a:pPr algn="ctr"/>
              <a:t>‹#›</a:t>
            </a:fld>
            <a:endParaRPr lang="en-US" altLang="en-US"/>
          </a:p>
          <a:p>
            <a:endParaRPr lang="en-US" altLang="en-US"/>
          </a:p>
        </p:txBody>
      </p:sp>
      <p:sp>
        <p:nvSpPr>
          <p:cNvPr id="616451" name="Line 3">
            <a:extLst>
              <a:ext uri="{FF2B5EF4-FFF2-40B4-BE49-F238E27FC236}">
                <a16:creationId xmlns:a16="http://schemas.microsoft.com/office/drawing/2014/main" id="{E9DA72BA-0E31-C845-99CB-F9D0F5E8303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42950"/>
            <a:ext cx="8574088" cy="0"/>
          </a:xfrm>
          <a:prstGeom prst="line">
            <a:avLst/>
          </a:prstGeom>
          <a:noFill/>
          <a:ln w="38100">
            <a:solidFill>
              <a:srgbClr val="B4000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616452" name="Rectangle 4">
            <a:extLst>
              <a:ext uri="{FF2B5EF4-FFF2-40B4-BE49-F238E27FC236}">
                <a16:creationId xmlns:a16="http://schemas.microsoft.com/office/drawing/2014/main" id="{D9CA97DF-CAFD-E62F-5514-D6B7B5962B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14300"/>
            <a:ext cx="8610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6453" name="Rectangle 5">
            <a:extLst>
              <a:ext uri="{FF2B5EF4-FFF2-40B4-BE49-F238E27FC236}">
                <a16:creationId xmlns:a16="http://schemas.microsoft.com/office/drawing/2014/main" id="{C877B5CD-3C1B-A577-CFB2-C85D0E2356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914401"/>
            <a:ext cx="8610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616454" name="Picture 6">
            <a:extLst>
              <a:ext uri="{FF2B5EF4-FFF2-40B4-BE49-F238E27FC236}">
                <a16:creationId xmlns:a16="http://schemas.microsoft.com/office/drawing/2014/main" id="{C6186B6C-F25F-EC98-58A0-6CA9B1784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618435"/>
            <a:ext cx="1527175" cy="41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55" name="Picture 7">
            <a:extLst>
              <a:ext uri="{FF2B5EF4-FFF2-40B4-BE49-F238E27FC236}">
                <a16:creationId xmlns:a16="http://schemas.microsoft.com/office/drawing/2014/main" id="{E87C4ED3-6F6B-0696-1403-2DB5BD9F3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514850"/>
            <a:ext cx="712788" cy="53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10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>
            <a:extLst>
              <a:ext uri="{FF2B5EF4-FFF2-40B4-BE49-F238E27FC236}">
                <a16:creationId xmlns:a16="http://schemas.microsoft.com/office/drawing/2014/main" id="{11903B4B-90DC-ED14-D2A2-12931DCFFC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"/>
            <a:ext cx="8229600" cy="59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72744" name="Line 8">
            <a:extLst>
              <a:ext uri="{FF2B5EF4-FFF2-40B4-BE49-F238E27FC236}">
                <a16:creationId xmlns:a16="http://schemas.microsoft.com/office/drawing/2014/main" id="{A849BDF1-651D-DA50-4001-353756D6A2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85800"/>
            <a:ext cx="8305800" cy="0"/>
          </a:xfrm>
          <a:prstGeom prst="line">
            <a:avLst/>
          </a:prstGeom>
          <a:noFill/>
          <a:ln w="57150" cmpd="thickThin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372746" name="Rectangle 10">
            <a:extLst>
              <a:ext uri="{FF2B5EF4-FFF2-40B4-BE49-F238E27FC236}">
                <a16:creationId xmlns:a16="http://schemas.microsoft.com/office/drawing/2014/main" id="{8A28FE89-0EA4-8B87-3733-74E954C7C1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79860"/>
            <a:ext cx="8229600" cy="368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998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1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omic Sans MS" panose="030F0702030302020204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omic Sans MS" panose="030F0702030302020204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omic Sans MS" panose="030F0702030302020204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omic Sans MS" panose="030F0702030302020204" pitchFamily="66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omic Sans MS" panose="030F0702030302020204" pitchFamily="66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omic Sans MS" panose="030F0702030302020204" pitchFamily="66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omic Sans MS" panose="030F0702030302020204" pitchFamily="66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lr>
          <a:srgbClr val="CC0000"/>
        </a:buClr>
        <a:buChar char="*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rgbClr val="FF0000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kern="1200">
          <a:solidFill>
            <a:srgbClr val="0000FF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>
            <a:extLst>
              <a:ext uri="{FF2B5EF4-FFF2-40B4-BE49-F238E27FC236}">
                <a16:creationId xmlns:a16="http://schemas.microsoft.com/office/drawing/2014/main" id="{841E3A13-5277-5BD2-2177-29B5E89BF3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59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72739" name="Rectangle 3">
            <a:extLst>
              <a:ext uri="{FF2B5EF4-FFF2-40B4-BE49-F238E27FC236}">
                <a16:creationId xmlns:a16="http://schemas.microsoft.com/office/drawing/2014/main" id="{673686BD-9574-72FC-6F24-3956BE66F1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14401"/>
            <a:ext cx="8229600" cy="368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72744" name="Line 8">
            <a:extLst>
              <a:ext uri="{FF2B5EF4-FFF2-40B4-BE49-F238E27FC236}">
                <a16:creationId xmlns:a16="http://schemas.microsoft.com/office/drawing/2014/main" id="{AA22F12D-E46D-9B2D-F4B4-A466530903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57250"/>
            <a:ext cx="8305800" cy="0"/>
          </a:xfrm>
          <a:prstGeom prst="line">
            <a:avLst/>
          </a:prstGeom>
          <a:noFill/>
          <a:ln w="57150" cmpd="thickThin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21739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1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omic Sans MS" panose="030F0702030302020204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omic Sans MS" panose="030F0702030302020204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omic Sans MS" panose="030F0702030302020204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omic Sans MS" panose="030F0702030302020204" pitchFamily="66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omic Sans MS" panose="030F0702030302020204" pitchFamily="66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omic Sans MS" panose="030F0702030302020204" pitchFamily="66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omic Sans MS" panose="030F0702030302020204" pitchFamily="66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lr>
          <a:srgbClr val="CC0000"/>
        </a:buClr>
        <a:buChar char="*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rgbClr val="CC0000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kern="1200">
          <a:solidFill>
            <a:srgbClr val="3333CC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>
            <a:extLst>
              <a:ext uri="{FF2B5EF4-FFF2-40B4-BE49-F238E27FC236}">
                <a16:creationId xmlns:a16="http://schemas.microsoft.com/office/drawing/2014/main" id="{454AD3E4-C6A3-E0E5-DE29-D00C25800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78164" y="152400"/>
            <a:ext cx="606583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5699" name="Rectangle 3">
            <a:extLst>
              <a:ext uri="{FF2B5EF4-FFF2-40B4-BE49-F238E27FC236}">
                <a16:creationId xmlns:a16="http://schemas.microsoft.com/office/drawing/2014/main" id="{F82394A8-A67C-764F-2724-E6317F3885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9250" y="981075"/>
            <a:ext cx="84582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5700" name="Line 4">
            <a:extLst>
              <a:ext uri="{FF2B5EF4-FFF2-40B4-BE49-F238E27FC236}">
                <a16:creationId xmlns:a16="http://schemas.microsoft.com/office/drawing/2014/main" id="{9C3D2D65-DA96-F4EE-3270-A183A7B5AE7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19150"/>
            <a:ext cx="914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925703" name="Rectangle 7">
            <a:extLst>
              <a:ext uri="{FF2B5EF4-FFF2-40B4-BE49-F238E27FC236}">
                <a16:creationId xmlns:a16="http://schemas.microsoft.com/office/drawing/2014/main" id="{F22328FB-9B1F-816F-C56C-23056E2EE2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55700" y="400050"/>
            <a:ext cx="3467100" cy="161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pic>
        <p:nvPicPr>
          <p:cNvPr id="925707" name="Picture 11">
            <a:extLst>
              <a:ext uri="{FF2B5EF4-FFF2-40B4-BE49-F238E27FC236}">
                <a16:creationId xmlns:a16="http://schemas.microsoft.com/office/drawing/2014/main" id="{10FD19C8-4884-B029-5432-C55499F428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98800" cy="79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88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400" b="1" kern="12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000099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000099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000099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000099"/>
          </a:solidFill>
          <a:latin typeface="Arial" panose="020B0604020202020204" pitchFamily="34" charset="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000099"/>
          </a:solidFill>
          <a:latin typeface="Arial" panose="020B0604020202020204" pitchFamily="34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000099"/>
          </a:solidFill>
          <a:latin typeface="Arial" panose="020B0604020202020204" pitchFamily="34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000099"/>
          </a:solidFill>
          <a:latin typeface="Arial" panose="020B0604020202020204" pitchFamily="34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000099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kumimoji="1" sz="1800" kern="1200">
          <a:solidFill>
            <a:srgbClr val="FF0000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3/PhysRevLett.126.014801" TargetMode="External"/><Relationship Id="rId2" Type="http://schemas.openxmlformats.org/officeDocument/2006/relationships/hyperlink" Target="https://www.nature.com/articles/nature1388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03/PhysRevLett.122.08480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403.17855" TargetMode="External"/><Relationship Id="rId2" Type="http://schemas.openxmlformats.org/officeDocument/2006/relationships/hyperlink" Target="https://doi.org/10.1103/PhysRevAccelBeams.24.05130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ctrTitle"/>
          </p:nvPr>
        </p:nvSpPr>
        <p:spPr>
          <a:xfrm>
            <a:off x="557214" y="1610470"/>
            <a:ext cx="6910386" cy="80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Beam Quality in a Plasma Collider</a:t>
            </a:r>
            <a:endParaRPr dirty="0"/>
          </a:p>
        </p:txBody>
      </p:sp>
      <p:sp>
        <p:nvSpPr>
          <p:cNvPr id="164" name="Google Shape;164;p23"/>
          <p:cNvSpPr txBox="1">
            <a:spLocks noGrp="1"/>
          </p:cNvSpPr>
          <p:nvPr>
            <p:ph type="subTitle" idx="1"/>
          </p:nvPr>
        </p:nvSpPr>
        <p:spPr>
          <a:xfrm>
            <a:off x="577047" y="2501725"/>
            <a:ext cx="71961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Tor Raubenheimer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March 4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, 2025</a:t>
            </a:r>
            <a:endParaRPr dirty="0"/>
          </a:p>
        </p:txBody>
      </p:sp>
      <p:sp>
        <p:nvSpPr>
          <p:cNvPr id="165" name="Google Shape;165;p23"/>
          <p:cNvSpPr txBox="1"/>
          <p:nvPr/>
        </p:nvSpPr>
        <p:spPr>
          <a:xfrm>
            <a:off x="3724102" y="499387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754A6-BD16-6304-E439-B91032828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Efficiency Demonstrations (as of 2022)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7A0A5-50B0-BB2D-3333-98AD3F07B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932688"/>
            <a:ext cx="8373533" cy="3799142"/>
          </a:xfrm>
        </p:spPr>
        <p:txBody>
          <a:bodyPr>
            <a:normAutofit fontScale="92500" lnSpcReduction="10000"/>
          </a:bodyPr>
          <a:lstStyle/>
          <a:p>
            <a:r>
              <a:rPr lang="pt-BR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Litos, 2014,</a:t>
            </a:r>
            <a:r>
              <a:rPr lang="pt-BR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u="sng" dirty="0">
                <a:solidFill>
                  <a:srgbClr val="1155CC"/>
                </a:solidFill>
                <a:latin typeface="Arial" panose="020B0604020202020204" pitchFamily="34" charset="0"/>
                <a:hlinkClick r:id="rId2"/>
              </a:rPr>
              <a:t>https://www.nature.com/articles/nature13882</a:t>
            </a:r>
            <a:endParaRPr lang="pt-BR" u="sng" dirty="0">
              <a:solidFill>
                <a:srgbClr val="1155CC"/>
              </a:solidFill>
              <a:latin typeface="Arial" panose="020B0604020202020204" pitchFamily="34" charset="0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30% local energy transfer with 74 </a:t>
            </a:r>
            <a:r>
              <a:rPr lang="en-US" dirty="0" err="1"/>
              <a:t>pC</a:t>
            </a:r>
            <a:r>
              <a:rPr lang="en-US" dirty="0"/>
              <a:t> accelerated by 1.6 GeV</a:t>
            </a:r>
            <a:br>
              <a:rPr lang="en-US" dirty="0"/>
            </a:br>
            <a:r>
              <a:rPr lang="en-US" dirty="0"/>
              <a:t>BUT the drive was 20 GeV 1nC beam </a:t>
            </a:r>
            <a:r>
              <a:rPr lang="en-US" dirty="0">
                <a:sym typeface="Wingdings" panose="05000000000000000000" pitchFamily="2" charset="2"/>
              </a:rPr>
              <a:t> 0.6% efficiency</a:t>
            </a:r>
            <a:endParaRPr lang="en-US" dirty="0"/>
          </a:p>
          <a:p>
            <a:r>
              <a:rPr lang="en-US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C. A. Lindstrøm et al., 2021,</a:t>
            </a:r>
            <a:r>
              <a:rPr lang="en-US" sz="1800" b="0" i="0" u="none" strike="noStrike" dirty="0">
                <a:solidFill>
                  <a:srgbClr val="98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700" b="0" i="0" u="none" strike="noStrike" dirty="0">
                <a:solidFill>
                  <a:srgbClr val="980000"/>
                </a:solidFill>
                <a:effectLst/>
                <a:latin typeface="Arial" panose="020B0604020202020204" pitchFamily="34" charset="0"/>
                <a:hlinkClick r:id="rId3"/>
              </a:rPr>
              <a:t>https://doi.org/10.1103/PhysRevLett.126.014801</a:t>
            </a:r>
            <a:endParaRPr lang="en-US" sz="1700" b="0" i="0" u="none" strike="noStrike" dirty="0">
              <a:solidFill>
                <a:srgbClr val="980000"/>
              </a:solidFill>
              <a:effectLst/>
              <a:latin typeface="Arial" panose="020B0604020202020204" pitchFamily="34" charset="0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42% local energy transfer with 100 </a:t>
            </a:r>
            <a:r>
              <a:rPr lang="en-US" dirty="0" err="1"/>
              <a:t>pC</a:t>
            </a:r>
            <a:r>
              <a:rPr lang="en-US" dirty="0"/>
              <a:t> accelerated by 50 MeV</a:t>
            </a:r>
            <a:br>
              <a:rPr lang="en-US" dirty="0"/>
            </a:br>
            <a:r>
              <a:rPr lang="en-US" dirty="0"/>
              <a:t>BUT the drive was 1 GeV with 490 </a:t>
            </a:r>
            <a:r>
              <a:rPr lang="en-US" dirty="0" err="1"/>
              <a:t>pC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1% efficiency</a:t>
            </a:r>
            <a:endParaRPr lang="en-US" dirty="0"/>
          </a:p>
          <a:p>
            <a:r>
              <a:rPr lang="en-US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A. J. Gonsalves et al., 2019, </a:t>
            </a:r>
            <a:r>
              <a:rPr lang="en-US" sz="17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4"/>
              </a:rPr>
              <a:t>https://doi.org/10.1103/PhysRevLett.122.084801</a:t>
            </a:r>
            <a:r>
              <a:rPr lang="en-US" sz="1700" b="0" i="0" u="none" strike="noStrike" dirty="0">
                <a:solidFill>
                  <a:srgbClr val="98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62 </a:t>
            </a:r>
            <a:r>
              <a:rPr lang="en-US" dirty="0" err="1"/>
              <a:t>pC</a:t>
            </a:r>
            <a:r>
              <a:rPr lang="en-US" dirty="0"/>
              <a:t> at 6 GeV driven by 31 J laser </a:t>
            </a:r>
            <a:r>
              <a:rPr lang="en-US" dirty="0">
                <a:sym typeface="Wingdings" panose="05000000000000000000" pitchFamily="2" charset="2"/>
              </a:rPr>
              <a:t> 1% efficiency</a:t>
            </a:r>
            <a:endParaRPr lang="en-US" dirty="0"/>
          </a:p>
          <a:p>
            <a:endParaRPr lang="en-US" dirty="0"/>
          </a:p>
          <a:p>
            <a:r>
              <a:rPr lang="en-US" dirty="0"/>
              <a:t>Real question, what limits them?  Seems hard to extend systems.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96918A-8CEE-3F8B-F660-2B0B0F9528E6}"/>
              </a:ext>
            </a:extLst>
          </p:cNvPr>
          <p:cNvSpPr txBox="1"/>
          <p:nvPr/>
        </p:nvSpPr>
        <p:spPr>
          <a:xfrm>
            <a:off x="389467" y="4910665"/>
            <a:ext cx="53383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T. Raubenheimer, March 4, 2025		ALEGRO 2025 Workshop</a:t>
            </a:r>
          </a:p>
        </p:txBody>
      </p:sp>
    </p:spTree>
    <p:extLst>
      <p:ext uri="{BB962C8B-B14F-4D97-AF65-F5344CB8AC3E}">
        <p14:creationId xmlns:p14="http://schemas.microsoft.com/office/powerpoint/2010/main" val="3669607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64107-D0FA-EA05-53A5-A9343C868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42022-D00D-BF71-AB96-E87008492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Instantaneous Efficiency</a:t>
            </a:r>
          </a:p>
        </p:txBody>
      </p:sp>
      <p:pic>
        <p:nvPicPr>
          <p:cNvPr id="4" name="Google Shape;615;g237635a201d_0_149">
            <a:extLst>
              <a:ext uri="{FF2B5EF4-FFF2-40B4-BE49-F238E27FC236}">
                <a16:creationId xmlns:a16="http://schemas.microsoft.com/office/drawing/2014/main" id="{1B1021D9-A445-C4E7-0DE7-EE4877097EE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5590" y="956737"/>
            <a:ext cx="5804740" cy="397245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EFEFAD-01A9-0DAF-563D-35C1A375A4F6}"/>
              </a:ext>
            </a:extLst>
          </p:cNvPr>
          <p:cNvSpPr txBox="1"/>
          <p:nvPr/>
        </p:nvSpPr>
        <p:spPr>
          <a:xfrm rot="16200000">
            <a:off x="-419740" y="2801526"/>
            <a:ext cx="2537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Beam-Driven Plasma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70B5FD-90A1-93A9-9EAA-8D733BD37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560" y="1205547"/>
            <a:ext cx="6706839" cy="38411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520A71D-AA87-44DA-FD37-86F340F22ACC}"/>
              </a:ext>
            </a:extLst>
          </p:cNvPr>
          <p:cNvSpPr/>
          <p:nvPr/>
        </p:nvSpPr>
        <p:spPr>
          <a:xfrm>
            <a:off x="2235200" y="1046049"/>
            <a:ext cx="1794933" cy="80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ABDC8F-6AD6-B53B-79F9-B115E4823003}"/>
              </a:ext>
            </a:extLst>
          </p:cNvPr>
          <p:cNvSpPr txBox="1"/>
          <p:nvPr/>
        </p:nvSpPr>
        <p:spPr>
          <a:xfrm>
            <a:off x="185023" y="912492"/>
            <a:ext cx="68611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Ford Bronco gets 50 Miles per Gallon of gasoline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EC9B1A-886F-A8A0-4CB7-E4075B6E1B78}"/>
              </a:ext>
            </a:extLst>
          </p:cNvPr>
          <p:cNvSpPr txBox="1"/>
          <p:nvPr/>
        </p:nvSpPr>
        <p:spPr>
          <a:xfrm>
            <a:off x="205708" y="1515221"/>
            <a:ext cx="44823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True, going down a 10% grade,</a:t>
            </a:r>
            <a:br>
              <a:rPr lang="en-US" sz="2400" dirty="0"/>
            </a:br>
            <a:r>
              <a:rPr lang="en-US" sz="2400" dirty="0"/>
              <a:t>but not very relevant</a:t>
            </a:r>
            <a:br>
              <a:rPr lang="en-US" sz="2400" dirty="0"/>
            </a:br>
            <a:r>
              <a:rPr lang="en-US" sz="2400" dirty="0"/>
              <a:t>to the bill at the gas </a:t>
            </a:r>
            <a:br>
              <a:rPr lang="en-US" sz="2400" dirty="0"/>
            </a:br>
            <a:r>
              <a:rPr lang="en-US" sz="2400" dirty="0"/>
              <a:t>station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D47EFB-96EE-CA9A-4F79-CA2BD931B5FC}"/>
              </a:ext>
            </a:extLst>
          </p:cNvPr>
          <p:cNvSpPr txBox="1"/>
          <p:nvPr/>
        </p:nvSpPr>
        <p:spPr>
          <a:xfrm>
            <a:off x="6900331" y="1732643"/>
            <a:ext cx="2277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Please at least</a:t>
            </a:r>
            <a:br>
              <a:rPr lang="en-US" sz="2000" dirty="0"/>
            </a:br>
            <a:r>
              <a:rPr lang="en-US" sz="2000" dirty="0"/>
              <a:t>qualify that this is local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3E739A-0530-1EF3-4765-02BFB9ABB3E5}"/>
              </a:ext>
            </a:extLst>
          </p:cNvPr>
          <p:cNvSpPr txBox="1"/>
          <p:nvPr/>
        </p:nvSpPr>
        <p:spPr>
          <a:xfrm>
            <a:off x="389467" y="4910665"/>
            <a:ext cx="53383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T. Raubenheimer, March 4, 2025		ALEGRO 2025 Workshop</a:t>
            </a:r>
          </a:p>
        </p:txBody>
      </p:sp>
    </p:spTree>
    <p:extLst>
      <p:ext uri="{BB962C8B-B14F-4D97-AF65-F5344CB8AC3E}">
        <p14:creationId xmlns:p14="http://schemas.microsoft.com/office/powerpoint/2010/main" val="50852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5FDD7-CE2E-CB6A-6AF6-D501E1BC0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Mundane Stuff - Beam-Driven Dump Transport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E030B-6249-0C63-BBF6-9DA3F6BF5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932688"/>
            <a:ext cx="8441267" cy="3799142"/>
          </a:xfrm>
        </p:spPr>
        <p:txBody>
          <a:bodyPr>
            <a:normAutofit/>
          </a:bodyPr>
          <a:lstStyle/>
          <a:p>
            <a:r>
              <a:rPr lang="en-US" sz="2000" dirty="0"/>
              <a:t>Sets a limit on the energy extraction of the drive beam</a:t>
            </a:r>
          </a:p>
          <a:p>
            <a:r>
              <a:rPr lang="en-US" sz="2000" dirty="0"/>
              <a:t>Shielding of uncontrolled losses is expensive and limits design</a:t>
            </a:r>
          </a:p>
          <a:p>
            <a:r>
              <a:rPr lang="en-US" sz="2000" dirty="0"/>
              <a:t>Might consider CLIC Drive Beam dump concept to deal with spectrum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F162E-8A71-3819-F7BD-DD856DAF2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6" y="3216475"/>
            <a:ext cx="4044064" cy="18667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D0C4B9-B54B-3C11-EB09-18AF91F06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933" y="2166386"/>
            <a:ext cx="5157343" cy="28365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925AB8-299B-1EAE-9CDA-21ACFDAD9704}"/>
              </a:ext>
            </a:extLst>
          </p:cNvPr>
          <p:cNvSpPr txBox="1"/>
          <p:nvPr/>
        </p:nvSpPr>
        <p:spPr>
          <a:xfrm>
            <a:off x="330196" y="2929471"/>
            <a:ext cx="3183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LCLS-II CEDOG Collimator with 1 kW</a:t>
            </a:r>
          </a:p>
        </p:txBody>
      </p:sp>
    </p:spTree>
    <p:extLst>
      <p:ext uri="{BB962C8B-B14F-4D97-AF65-F5344CB8AC3E}">
        <p14:creationId xmlns:p14="http://schemas.microsoft.com/office/powerpoint/2010/main" val="3949240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6A5E1-CBC5-CFE2-590A-5322CE99E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Emittance Preservation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6ABC9-6150-3867-A08B-0608BC251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467" y="932688"/>
            <a:ext cx="8610599" cy="3799142"/>
          </a:xfrm>
        </p:spPr>
        <p:txBody>
          <a:bodyPr/>
          <a:lstStyle/>
          <a:p>
            <a:r>
              <a:rPr lang="en-US" dirty="0"/>
              <a:t>Plasma in blowout regime has “linear” fields</a:t>
            </a:r>
          </a:p>
          <a:p>
            <a:r>
              <a:rPr lang="en-US" dirty="0"/>
              <a:t>Primary issues are matching into and out of plasma, errors in transition sections, and hosing (transverse wakefields)</a:t>
            </a:r>
          </a:p>
          <a:p>
            <a:r>
              <a:rPr lang="en-US" dirty="0"/>
              <a:t>In conventional accelerators wakefields are quantified by </a:t>
            </a:r>
            <a:r>
              <a:rPr lang="en-US" dirty="0" err="1">
                <a:latin typeface="Symbol" panose="05050102010706020507" pitchFamily="18" charset="2"/>
              </a:rPr>
              <a:t>d</a:t>
            </a:r>
            <a:r>
              <a:rPr lang="en-US" baseline="-25000" dirty="0" err="1"/>
              <a:t>BNS</a:t>
            </a:r>
            <a:endParaRPr lang="en-US" baseline="-2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13583E-A001-9A45-6768-87E2C56D361C}"/>
              </a:ext>
            </a:extLst>
          </p:cNvPr>
          <p:cNvSpPr txBox="1"/>
          <p:nvPr/>
        </p:nvSpPr>
        <p:spPr>
          <a:xfrm>
            <a:off x="389467" y="4910665"/>
            <a:ext cx="53383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T. Raubenheimer, March 4, 2025		ALEGRO 2025 Workshop</a:t>
            </a:r>
          </a:p>
        </p:txBody>
      </p:sp>
      <p:pic>
        <p:nvPicPr>
          <p:cNvPr id="5" name="Picture 1148">
            <a:extLst>
              <a:ext uri="{FF2B5EF4-FFF2-40B4-BE49-F238E27FC236}">
                <a16:creationId xmlns:a16="http://schemas.microsoft.com/office/drawing/2014/main" id="{2B80291D-19A0-A1FF-14E2-0484737E7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30" y="2785007"/>
            <a:ext cx="6855619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9AF42E-AC8B-0180-F067-CC96FFDCA117}"/>
              </a:ext>
            </a:extLst>
          </p:cNvPr>
          <p:cNvSpPr txBox="1"/>
          <p:nvPr/>
        </p:nvSpPr>
        <p:spPr>
          <a:xfrm>
            <a:off x="6813799" y="3769055"/>
            <a:ext cx="20329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Symbol" panose="05050102010706020507" pitchFamily="18" charset="2"/>
              </a:rPr>
              <a:t>d</a:t>
            </a:r>
            <a:r>
              <a:rPr lang="en-US" sz="2000" baseline="-25000" dirty="0" err="1"/>
              <a:t>BNS</a:t>
            </a:r>
            <a:r>
              <a:rPr lang="en-US" sz="2000" baseline="-25000" dirty="0"/>
              <a:t> </a:t>
            </a:r>
            <a:r>
              <a:rPr lang="en-US" sz="2000" dirty="0"/>
              <a:t>~ NW</a:t>
            </a:r>
            <a:r>
              <a:rPr lang="en-US" sz="2000" baseline="-25000" dirty="0"/>
              <a:t>┴</a:t>
            </a:r>
            <a:r>
              <a:rPr lang="en-US" sz="2000" dirty="0">
                <a:latin typeface="Symbol" panose="05050102010706020507" pitchFamily="18" charset="2"/>
              </a:rPr>
              <a:t>b</a:t>
            </a:r>
            <a:r>
              <a:rPr lang="en-US" sz="2000" baseline="30000" dirty="0"/>
              <a:t>2</a:t>
            </a:r>
            <a:r>
              <a:rPr lang="en-US" sz="2000" dirty="0"/>
              <a:t> / </a:t>
            </a:r>
            <a:r>
              <a:rPr lang="en-US" sz="2000" dirty="0">
                <a:latin typeface="Symbol" panose="05050102010706020507" pitchFamily="18" charset="2"/>
              </a:rPr>
              <a:t>g</a:t>
            </a:r>
          </a:p>
          <a:p>
            <a:endParaRPr lang="en-US" sz="2000" dirty="0">
              <a:latin typeface="Symbol" panose="05050102010706020507" pitchFamily="18" charset="2"/>
            </a:endParaRPr>
          </a:p>
          <a:p>
            <a:r>
              <a:rPr lang="en-US" sz="2000" dirty="0"/>
              <a:t>W</a:t>
            </a:r>
            <a:r>
              <a:rPr lang="en-US" sz="2000" baseline="-25000" dirty="0"/>
              <a:t>┴ </a:t>
            </a:r>
            <a:r>
              <a:rPr lang="en-US" sz="2000" dirty="0"/>
              <a:t>~ </a:t>
            </a:r>
            <a:r>
              <a:rPr lang="el-GR" sz="2000" dirty="0"/>
              <a:t>σ</a:t>
            </a:r>
            <a:r>
              <a:rPr lang="en-US" sz="2000" baseline="-25000" dirty="0"/>
              <a:t>Z</a:t>
            </a:r>
            <a:r>
              <a:rPr lang="en-US" sz="2000" dirty="0"/>
              <a:t> / a</a:t>
            </a:r>
            <a:r>
              <a:rPr lang="en-US" sz="2000" baseline="30000" dirty="0"/>
              <a:t>4</a:t>
            </a:r>
            <a:endParaRPr lang="en-US" sz="2000" baseline="300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39561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>
            <a:extLst>
              <a:ext uri="{FF2B5EF4-FFF2-40B4-BE49-F238E27FC236}">
                <a16:creationId xmlns:a16="http://schemas.microsoft.com/office/drawing/2014/main" id="{948EAAE4-89C3-34B7-5D45-B932179CC9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9935" y="888206"/>
            <a:ext cx="6621065" cy="3543300"/>
          </a:xfrm>
        </p:spPr>
        <p:txBody>
          <a:bodyPr/>
          <a:lstStyle/>
          <a:p>
            <a:r>
              <a:rPr lang="en-US" altLang="en-US"/>
              <a:t>Transverse wakefields in TESLA are 1000x smaller </a:t>
            </a:r>
          </a:p>
          <a:p>
            <a:pPr lvl="1"/>
            <a:r>
              <a:rPr lang="en-US" altLang="en-US"/>
              <a:t>True but incomplete statement </a:t>
            </a:r>
          </a:p>
          <a:p>
            <a:pPr lvl="1"/>
            <a:r>
              <a:rPr lang="en-US" altLang="en-US"/>
              <a:t>Effect of wakefields depends on charge, bunch length, and focusing</a:t>
            </a:r>
          </a:p>
          <a:p>
            <a:pPr lvl="1"/>
            <a:endParaRPr lang="en-US" altLang="en-US" sz="600"/>
          </a:p>
          <a:p>
            <a:pPr>
              <a:buClr>
                <a:srgbClr val="0000FF"/>
              </a:buClr>
            </a:pPr>
            <a:r>
              <a:rPr lang="en-US" altLang="en-US">
                <a:solidFill>
                  <a:srgbClr val="0000FF"/>
                </a:solidFill>
              </a:rPr>
              <a:t>Real comparison is effect of wakefields on the beam </a:t>
            </a:r>
            <a:endParaRPr lang="en-US" altLang="en-US"/>
          </a:p>
          <a:p>
            <a:pPr lvl="1"/>
            <a:r>
              <a:rPr lang="en-US" altLang="en-US"/>
              <a:t>Best quantified with the “BNS autophasing” energy spread 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 sz="1800">
              <a:solidFill>
                <a:srgbClr val="0000FF"/>
              </a:solidFill>
            </a:endParaRPr>
          </a:p>
          <a:p>
            <a:pPr lvl="1"/>
            <a:endParaRPr lang="en-US" altLang="en-US" sz="1800">
              <a:solidFill>
                <a:srgbClr val="0000FF"/>
              </a:solidFill>
            </a:endParaRPr>
          </a:p>
          <a:p>
            <a:pPr>
              <a:buClr>
                <a:srgbClr val="0000FF"/>
              </a:buClr>
              <a:buSzTx/>
              <a:buFont typeface="Symbol" panose="05050102010706020507" pitchFamily="18" charset="2"/>
              <a:buChar char="Þ"/>
            </a:pPr>
            <a:r>
              <a:rPr lang="en-US" altLang="en-US">
                <a:solidFill>
                  <a:srgbClr val="0000FF"/>
                </a:solidFill>
              </a:rPr>
              <a:t> X-band LC wakefield control already demonstrated at FFTB</a:t>
            </a:r>
          </a:p>
        </p:txBody>
      </p:sp>
      <p:sp>
        <p:nvSpPr>
          <p:cNvPr id="988163" name="Text Box 3">
            <a:extLst>
              <a:ext uri="{FF2B5EF4-FFF2-40B4-BE49-F238E27FC236}">
                <a16:creationId xmlns:a16="http://schemas.microsoft.com/office/drawing/2014/main" id="{217B85E1-CBB6-39CE-F7CC-419EEE8B7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3444" y="2703910"/>
            <a:ext cx="3517106" cy="136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en-US" sz="1500" kern="1200">
                <a:latin typeface="Arial" panose="020B0604020202020204" pitchFamily="34" charset="0"/>
                <a:ea typeface="+mn-ea"/>
                <a:cs typeface="+mn-cs"/>
              </a:rPr>
              <a:t>SLC Design parameters too difficult </a:t>
            </a:r>
            <a:br>
              <a:rPr lang="en-US" altLang="en-US" sz="1500" kern="1200">
                <a:latin typeface="Arial" panose="020B0604020202020204" pitchFamily="34" charset="0"/>
                <a:ea typeface="+mn-ea"/>
                <a:cs typeface="+mn-cs"/>
              </a:rPr>
            </a:br>
            <a:r>
              <a:rPr lang="en-US" altLang="en-US" sz="1500" kern="1200"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 Operation with lower charge </a:t>
            </a:r>
          </a:p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br>
              <a:rPr lang="en-US" altLang="en-US" sz="1500" kern="1200"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</a:br>
            <a:r>
              <a:rPr lang="en-US" altLang="en-US" sz="1500" kern="1200"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FFTB operation with still lower charge</a:t>
            </a:r>
            <a:br>
              <a:rPr lang="en-US" altLang="en-US" sz="1500" kern="1200"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</a:br>
            <a:r>
              <a:rPr lang="en-US" altLang="en-US" sz="1500" kern="1200"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 very stable beam – easy operation</a:t>
            </a:r>
            <a:endParaRPr lang="en-US" altLang="en-US" sz="1500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8164" name="Rectangle 4">
            <a:extLst>
              <a:ext uri="{FF2B5EF4-FFF2-40B4-BE49-F238E27FC236}">
                <a16:creationId xmlns:a16="http://schemas.microsoft.com/office/drawing/2014/main" id="{37B61DAE-2A11-C53D-E604-9F6F1F457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9650" y="50006"/>
            <a:ext cx="7115175" cy="723900"/>
          </a:xfrm>
        </p:spPr>
        <p:txBody>
          <a:bodyPr/>
          <a:lstStyle/>
          <a:p>
            <a:r>
              <a:rPr lang="en-US" altLang="en-US"/>
              <a:t>Transverse Wakefields</a:t>
            </a:r>
            <a:br>
              <a:rPr lang="en-US" altLang="en-US"/>
            </a:br>
            <a:r>
              <a:rPr lang="en-US" altLang="en-US" sz="2100"/>
              <a:t>Already demonstrated NLC wakefield control at FFTB</a:t>
            </a:r>
          </a:p>
        </p:txBody>
      </p:sp>
      <p:graphicFrame>
        <p:nvGraphicFramePr>
          <p:cNvPr id="988189" name="Group 29">
            <a:extLst>
              <a:ext uri="{FF2B5EF4-FFF2-40B4-BE49-F238E27FC236}">
                <a16:creationId xmlns:a16="http://schemas.microsoft.com/office/drawing/2014/main" id="{6E8DE701-4B48-2BD8-7EA1-2182299F29F4}"/>
              </a:ext>
            </a:extLst>
          </p:cNvPr>
          <p:cNvGraphicFramePr>
            <a:graphicFrameLocks noGrp="1"/>
          </p:cNvGraphicFramePr>
          <p:nvPr/>
        </p:nvGraphicFramePr>
        <p:xfrm>
          <a:off x="1638300" y="2553891"/>
          <a:ext cx="2788444" cy="1783080"/>
        </p:xfrm>
        <a:graphic>
          <a:graphicData uri="http://schemas.openxmlformats.org/drawingml/2006/table">
            <a:tbl>
              <a:tblPr/>
              <a:tblGrid>
                <a:gridCol w="1809750">
                  <a:extLst>
                    <a:ext uri="{9D8B030D-6E8A-4147-A177-3AD203B41FA5}">
                      <a16:colId xmlns:a16="http://schemas.microsoft.com/office/drawing/2014/main" val="3625563750"/>
                    </a:ext>
                  </a:extLst>
                </a:gridCol>
                <a:gridCol w="978694">
                  <a:extLst>
                    <a:ext uri="{9D8B030D-6E8A-4147-A177-3AD203B41FA5}">
                      <a16:colId xmlns:a16="http://schemas.microsoft.com/office/drawing/2014/main" val="3623209378"/>
                    </a:ext>
                  </a:extLst>
                </a:gridCol>
              </a:tblGrid>
              <a:tr h="29718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4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4763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74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4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4763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74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 d</a:t>
                      </a:r>
                      <a:r>
                        <a:rPr kumimoji="0" lang="en-US" altLang="en-US" sz="15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Auto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497703"/>
                  </a:ext>
                </a:extLst>
              </a:tr>
              <a:tr h="29718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4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4763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74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SLC Design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4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4763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74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9.9%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194542"/>
                  </a:ext>
                </a:extLst>
              </a:tr>
              <a:tr h="29718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4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4763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74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SLC Operation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4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4763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74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5.8%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482162"/>
                  </a:ext>
                </a:extLst>
              </a:tr>
              <a:tr h="29718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4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4763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74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FFTB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4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4763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74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1.1%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816868"/>
                  </a:ext>
                </a:extLst>
              </a:tr>
              <a:tr h="29718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4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4763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74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X-band LC Design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4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4763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74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1.1%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998548"/>
                  </a:ext>
                </a:extLst>
              </a:tr>
              <a:tr h="29718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4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4763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74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panose="020B0604020202020204" pitchFamily="34" charset="0"/>
                        </a:rPr>
                        <a:t>TESLA Design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4288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4763" algn="l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7463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Arial" panose="020B0604020202020204" pitchFamily="34" charset="0"/>
                        </a:rPr>
                        <a:t>0.11%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586977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D4770A3-E416-A14B-10C4-AB294292F193}"/>
              </a:ext>
            </a:extLst>
          </p:cNvPr>
          <p:cNvSpPr txBox="1"/>
          <p:nvPr/>
        </p:nvSpPr>
        <p:spPr>
          <a:xfrm>
            <a:off x="4555060" y="4128756"/>
            <a:ext cx="4192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Plasma accelerators have </a:t>
            </a:r>
            <a:r>
              <a:rPr lang="en-US" sz="1800" dirty="0" err="1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1800" baseline="-25000" dirty="0" err="1">
                <a:solidFill>
                  <a:srgbClr val="FF0000"/>
                </a:solidFill>
              </a:rPr>
              <a:t>BNS</a:t>
            </a:r>
            <a:r>
              <a:rPr lang="en-US" sz="1800" dirty="0">
                <a:solidFill>
                  <a:srgbClr val="FF0000"/>
                </a:solidFill>
              </a:rPr>
              <a:t> &gt;&gt; 10%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2927A-F1A9-69E1-3BEC-06142674F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5BF63-7615-56EF-7C52-B2C12DE68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Emittance Preservation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A6951-F124-C5D5-1B2F-8B17124A6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467" y="932688"/>
            <a:ext cx="8610599" cy="3799142"/>
          </a:xfrm>
        </p:spPr>
        <p:txBody>
          <a:bodyPr>
            <a:normAutofit fontScale="92500"/>
          </a:bodyPr>
          <a:lstStyle/>
          <a:p>
            <a:r>
              <a:rPr lang="en-US" dirty="0"/>
              <a:t>Cannot compare plasma effects to conventional LC.  In plasma cancellation must come from other focusing variation…ions motion seems to be in vogue</a:t>
            </a:r>
            <a:endParaRPr lang="en-US" baseline="-25000" dirty="0"/>
          </a:p>
          <a:p>
            <a:endParaRPr lang="en-US" dirty="0"/>
          </a:p>
          <a:p>
            <a:r>
              <a:rPr lang="en-US" dirty="0"/>
              <a:t>1992 VLEPP design with 16 </a:t>
            </a:r>
            <a:r>
              <a:rPr lang="en-US" dirty="0" err="1"/>
              <a:t>nC</a:t>
            </a:r>
            <a:r>
              <a:rPr lang="en-US" dirty="0"/>
              <a:t> bunches: “Wakefields are good!”</a:t>
            </a:r>
          </a:p>
          <a:p>
            <a:r>
              <a:rPr lang="en-US" dirty="0"/>
              <a:t>		Vladimir </a:t>
            </a:r>
            <a:r>
              <a:rPr lang="en-US" dirty="0" err="1"/>
              <a:t>Balakin</a:t>
            </a:r>
            <a:r>
              <a:rPr lang="en-US" dirty="0"/>
              <a:t>, deputy director of BINP</a:t>
            </a:r>
          </a:p>
          <a:p>
            <a:endParaRPr lang="en-US" dirty="0"/>
          </a:p>
          <a:p>
            <a:r>
              <a:rPr lang="en-US" dirty="0"/>
              <a:t>Maybe true but requires very delicate cancellation of focusing and wakefields.  Certainly for VLEPP and probably true for plasma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3F0363-EBCE-37D5-3AF0-DC6499A3DFD2}"/>
              </a:ext>
            </a:extLst>
          </p:cNvPr>
          <p:cNvSpPr txBox="1"/>
          <p:nvPr/>
        </p:nvSpPr>
        <p:spPr>
          <a:xfrm>
            <a:off x="389467" y="4910665"/>
            <a:ext cx="53383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T. Raubenheimer, March 4, 2025		ALEGRO 2025 Workshop</a:t>
            </a:r>
          </a:p>
        </p:txBody>
      </p:sp>
    </p:spTree>
    <p:extLst>
      <p:ext uri="{BB962C8B-B14F-4D97-AF65-F5344CB8AC3E}">
        <p14:creationId xmlns:p14="http://schemas.microsoft.com/office/powerpoint/2010/main" val="2155497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25E5-4679-0FD4-B1C1-68A646EA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Matching and variation along linac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4B185-15E3-4862-701A-1740045864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Need to match the beam to the plasma beta function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Plasma beta function scales as 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baseline="30000" dirty="0"/>
              <a:t>1/2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Typically ranges from few cm to 10’s cm but, for same plasma density, different at every acceleration stage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Might try scaling plasma density but hard to match the bunch length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Plasma cells are highly chromatic </a:t>
            </a:r>
            <a:r>
              <a:rPr lang="en-US" dirty="0">
                <a:sym typeface="Wingdings" panose="05000000000000000000" pitchFamily="2" charset="2"/>
              </a:rPr>
              <a:t> a</a:t>
            </a:r>
            <a:r>
              <a:rPr lang="en-US" dirty="0"/>
              <a:t>ny mismatch will filament and the next mismatch will add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Strong focusing into plasma cells is also highly chromatic (or sensitive to alignment errors) further complicating the match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No successful demonstration of reasonable matching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064101-736B-EFA0-241E-F76167E88A0D}"/>
              </a:ext>
            </a:extLst>
          </p:cNvPr>
          <p:cNvSpPr txBox="1"/>
          <p:nvPr/>
        </p:nvSpPr>
        <p:spPr>
          <a:xfrm>
            <a:off x="389467" y="4910665"/>
            <a:ext cx="53383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T. Raubenheimer, March 4, 2025		ALEGRO 2025 Workshop</a:t>
            </a:r>
          </a:p>
        </p:txBody>
      </p:sp>
    </p:spTree>
    <p:extLst>
      <p:ext uri="{BB962C8B-B14F-4D97-AF65-F5344CB8AC3E}">
        <p14:creationId xmlns:p14="http://schemas.microsoft.com/office/powerpoint/2010/main" val="4210960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19B96-CD1F-B58A-6F52-D3E9BADB4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53DF6-F83C-6610-84F4-DB2A2BAD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RMS versus Linear and Multiplicative 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BE54D-3487-BA26-B013-D3A6D76070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Most sources of dilution are random </a:t>
            </a:r>
          </a:p>
          <a:p>
            <a:r>
              <a:rPr lang="en-US" dirty="0">
                <a:sym typeface="Wingdings" panose="05000000000000000000" pitchFamily="2" charset="2"/>
              </a:rPr>
              <a:t>	 if phases are random, add as RMS (linear in 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e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BUT plasma stages are highly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chromatic and effects will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filament within a single stage </a:t>
            </a:r>
          </a:p>
          <a:p>
            <a:r>
              <a:rPr lang="en-US" dirty="0">
                <a:sym typeface="Wingdings" panose="05000000000000000000" pitchFamily="2" charset="2"/>
              </a:rPr>
              <a:t>	 filamentation reduces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amplitude but adds linearly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AND after filamentation mismatches add multiplicatively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B2F5A7-995F-1EE8-BE49-8FBEE87E997F}"/>
              </a:ext>
            </a:extLst>
          </p:cNvPr>
          <p:cNvSpPr txBox="1"/>
          <p:nvPr/>
        </p:nvSpPr>
        <p:spPr>
          <a:xfrm>
            <a:off x="389467" y="4910665"/>
            <a:ext cx="53383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T. Raubenheimer, March 4, 2025		ALEGRO 2025 Workshop</a:t>
            </a:r>
          </a:p>
        </p:txBody>
      </p:sp>
      <p:pic>
        <p:nvPicPr>
          <p:cNvPr id="1247236" name="Picture 4">
            <a:extLst>
              <a:ext uri="{FF2B5EF4-FFF2-40B4-BE49-F238E27FC236}">
                <a16:creationId xmlns:a16="http://schemas.microsoft.com/office/drawing/2014/main" id="{50DCF8DB-036F-5647-FF93-7BB47A031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48" y="1820332"/>
            <a:ext cx="3619500" cy="23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201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E5990-4BB8-1947-058D-BD9298DA2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Emittance Preservation Demonstrations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F18B5-A0DB-8474-803A-402E7DB47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932688"/>
            <a:ext cx="9076267" cy="3799142"/>
          </a:xfrm>
        </p:spPr>
        <p:txBody>
          <a:bodyPr/>
          <a:lstStyle/>
          <a:p>
            <a:r>
              <a:rPr lang="en-US" sz="2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V. </a:t>
            </a:r>
            <a:r>
              <a:rPr lang="en-US" sz="22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Shpakov</a:t>
            </a:r>
            <a:r>
              <a:rPr lang="en-US" sz="2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et al., 2021, </a:t>
            </a:r>
            <a:r>
              <a:rPr lang="en-US" sz="16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https://doi.org/10.1103/PhysRevAccelBeams.24.051301</a:t>
            </a:r>
            <a:endParaRPr lang="en-US" sz="2800" dirty="0"/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2.8 um </a:t>
            </a:r>
            <a:r>
              <a:rPr lang="en-US" dirty="0">
                <a:sym typeface="Wingdings" panose="05000000000000000000" pitchFamily="2" charset="2"/>
              </a:rPr>
              <a:t> 3.8 um (30% growth due to mismatch)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BUT </a:t>
            </a:r>
            <a:r>
              <a:rPr lang="en-US" dirty="0"/>
              <a:t>3 MeV gain (3%) with 0.3% efficiency</a:t>
            </a:r>
          </a:p>
          <a:p>
            <a:pPr marL="228600" indent="0"/>
            <a:r>
              <a:rPr lang="en-US" sz="22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C. A. Lindstrøm et al., 2023, </a:t>
            </a:r>
            <a:r>
              <a:rPr lang="en-US" sz="1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https://arxiv.org/pdf/2403.17855</a:t>
            </a:r>
            <a:r>
              <a:rPr lang="en-US" sz="1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2.85 um </a:t>
            </a:r>
            <a:r>
              <a:rPr lang="en-US" dirty="0">
                <a:sym typeface="Wingdings" panose="05000000000000000000" pitchFamily="2" charset="2"/>
              </a:rPr>
              <a:t> 2.80 um (no measurable growth)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BUT </a:t>
            </a:r>
            <a:r>
              <a:rPr lang="en-US" dirty="0"/>
              <a:t>40 MeV gain (4%) with 0.4% efficiency</a:t>
            </a:r>
          </a:p>
          <a:p>
            <a:pPr marL="228600" indent="0"/>
            <a:r>
              <a:rPr lang="en-US" sz="2200" dirty="0"/>
              <a:t>PWFA and LWFA FEL demonstrations also indicate ~2 um emittances</a:t>
            </a:r>
          </a:p>
          <a:p>
            <a:pPr marL="228600" indent="0"/>
            <a:endParaRPr lang="en-US" sz="2200" dirty="0"/>
          </a:p>
          <a:p>
            <a:pPr marL="228600" indent="0"/>
            <a:r>
              <a:rPr lang="en-US" sz="2200" dirty="0"/>
              <a:t>How do we do better?  How do we extend the interaction?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2DBAE3-8A68-9050-5970-5196B8736D20}"/>
              </a:ext>
            </a:extLst>
          </p:cNvPr>
          <p:cNvSpPr txBox="1"/>
          <p:nvPr/>
        </p:nvSpPr>
        <p:spPr>
          <a:xfrm>
            <a:off x="389467" y="4910665"/>
            <a:ext cx="53383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T. Raubenheimer, March 4, 2025		ALEGRO 2025 Workshop</a:t>
            </a:r>
          </a:p>
        </p:txBody>
      </p:sp>
    </p:spTree>
    <p:extLst>
      <p:ext uri="{BB962C8B-B14F-4D97-AF65-F5344CB8AC3E}">
        <p14:creationId xmlns:p14="http://schemas.microsoft.com/office/powerpoint/2010/main" val="2756818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7EF40-8533-2286-81B5-A064FCE8F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Jitter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6FBA7-4E96-E892-EB25-68CF4FB0D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932688"/>
            <a:ext cx="8610601" cy="3799142"/>
          </a:xfrm>
        </p:spPr>
        <p:txBody>
          <a:bodyPr>
            <a:normAutofit/>
          </a:bodyPr>
          <a:lstStyle/>
          <a:p>
            <a:r>
              <a:rPr lang="en-US" dirty="0"/>
              <a:t>Typical RF accelerators require phase stability at ~0.1% of the RF wavelength (LCLS aims for 100 fs)</a:t>
            </a:r>
          </a:p>
          <a:p>
            <a:r>
              <a:rPr lang="en-US" dirty="0"/>
              <a:t>Strong longitudinal focusing may reduce tolerances but it introduces synchrotron radiation limiting applicability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Develop real lattice with corrections and track with errors</a:t>
            </a:r>
          </a:p>
          <a:p>
            <a:r>
              <a:rPr lang="en-US" dirty="0"/>
              <a:t>Calculate the required specs … guessing it is &lt;0.1 fs over km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Thermal effects, ground motion, electronics are all &gt;&gt;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dirty="0"/>
              <a:t>Describe mitigation strategies and required diagnostics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699002-AF21-16C5-6929-C5AB52097E0C}"/>
              </a:ext>
            </a:extLst>
          </p:cNvPr>
          <p:cNvSpPr txBox="1"/>
          <p:nvPr/>
        </p:nvSpPr>
        <p:spPr>
          <a:xfrm>
            <a:off x="389467" y="4910665"/>
            <a:ext cx="53383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T. Raubenheimer, March 4, 2025		ALEGRO 2025 Workshop</a:t>
            </a:r>
          </a:p>
        </p:txBody>
      </p:sp>
    </p:spTree>
    <p:extLst>
      <p:ext uri="{BB962C8B-B14F-4D97-AF65-F5344CB8AC3E}">
        <p14:creationId xmlns:p14="http://schemas.microsoft.com/office/powerpoint/2010/main" val="1579225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C3DA5-9708-0B2F-BF61-A57CC4CA7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28445-19A0-8596-A025-866589EE18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Beam quality challenges: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Efficiency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Transverse emittance dilution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Energy spectrum, Energy jitter and Transverse jitter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Thoughts on required demonstrations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Subsystems: staging, beam dumps, sources, BDS and collimation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1450F3-4CF2-87A8-BF0B-86FD65E2EDA3}"/>
              </a:ext>
            </a:extLst>
          </p:cNvPr>
          <p:cNvSpPr txBox="1"/>
          <p:nvPr/>
        </p:nvSpPr>
        <p:spPr>
          <a:xfrm>
            <a:off x="389467" y="4910665"/>
            <a:ext cx="53383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T. Raubenheimer, March 4, 2025		ALEGRO 2025 Workshop</a:t>
            </a:r>
          </a:p>
        </p:txBody>
      </p:sp>
    </p:spTree>
    <p:extLst>
      <p:ext uri="{BB962C8B-B14F-4D97-AF65-F5344CB8AC3E}">
        <p14:creationId xmlns:p14="http://schemas.microsoft.com/office/powerpoint/2010/main" val="1295032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05507-48AE-1EB5-CF87-5053F2734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Transverse Jitter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7E318-1757-5BE2-1D75-DD87F1B8B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1" y="932688"/>
            <a:ext cx="8375650" cy="3799142"/>
          </a:xfrm>
        </p:spPr>
        <p:txBody>
          <a:bodyPr/>
          <a:lstStyle/>
          <a:p>
            <a:r>
              <a:rPr lang="en-US" dirty="0"/>
              <a:t>Two main sources:</a:t>
            </a:r>
          </a:p>
          <a:p>
            <a:pPr marL="1143000" lvl="1" indent="-457200">
              <a:buFont typeface="+mj-lt"/>
              <a:buAutoNum type="arabicPeriod"/>
            </a:pPr>
            <a:r>
              <a:rPr lang="en-US" dirty="0"/>
              <a:t>Drive beam / laser versus relative to the witness</a:t>
            </a:r>
            <a:br>
              <a:rPr lang="en-US" dirty="0"/>
            </a:br>
            <a:r>
              <a:rPr lang="en-US" dirty="0"/>
              <a:t>See G. White et al., 2019</a:t>
            </a:r>
            <a:br>
              <a:rPr lang="en-US" dirty="0"/>
            </a:br>
            <a:r>
              <a:rPr lang="en-US" dirty="0"/>
              <a:t>Requires stabilizing drive</a:t>
            </a:r>
            <a:br>
              <a:rPr lang="en-US" dirty="0"/>
            </a:br>
            <a:r>
              <a:rPr lang="en-US" dirty="0"/>
              <a:t>beams to &lt;&lt; 0.01% </a:t>
            </a:r>
            <a:br>
              <a:rPr lang="en-US" dirty="0"/>
            </a:br>
            <a:r>
              <a:rPr lang="en-US" dirty="0"/>
              <a:t>drive beam size – how to measure this?</a:t>
            </a:r>
          </a:p>
          <a:p>
            <a:pPr marL="1143000" lvl="1" indent="-457200">
              <a:buFont typeface="+mj-lt"/>
              <a:buAutoNum type="arabicPeriod"/>
            </a:pPr>
            <a:r>
              <a:rPr lang="en-US" dirty="0"/>
              <a:t>Strong focusing elements between plasma stages</a:t>
            </a:r>
            <a:br>
              <a:rPr lang="en-US" dirty="0"/>
            </a:br>
            <a:r>
              <a:rPr lang="en-US" dirty="0"/>
              <a:t>The system focusing the witness beam to 100 nm sizes will have tighter tolerances, e.g. &gt;&gt;10 nm</a:t>
            </a:r>
          </a:p>
          <a:p>
            <a:pPr marL="1143000" lvl="1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E51F1C-289B-11FE-2FE7-6790DCF52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576" y="1765114"/>
            <a:ext cx="4655573" cy="13463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811551-9A28-A64A-8F3B-69F1B1013052}"/>
              </a:ext>
            </a:extLst>
          </p:cNvPr>
          <p:cNvSpPr txBox="1"/>
          <p:nvPr/>
        </p:nvSpPr>
        <p:spPr>
          <a:xfrm>
            <a:off x="389467" y="4910665"/>
            <a:ext cx="53383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T. Raubenheimer, March 4, 2025		ALEGRO 2025 Workshop</a:t>
            </a:r>
          </a:p>
        </p:txBody>
      </p:sp>
    </p:spTree>
    <p:extLst>
      <p:ext uri="{BB962C8B-B14F-4D97-AF65-F5344CB8AC3E}">
        <p14:creationId xmlns:p14="http://schemas.microsoft.com/office/powerpoint/2010/main" val="2429300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FD322-3E9A-4E63-FA66-982001C18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Jitter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A071B-2AE6-C628-68BA-604A51BC5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32688"/>
            <a:ext cx="8483600" cy="379914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Need to estimate tolerances through simulation and analytic estimates.  Hard to study experimentally because typical sources are too large.</a:t>
            </a:r>
          </a:p>
          <a:p>
            <a:endParaRPr lang="en-US" dirty="0"/>
          </a:p>
          <a:p>
            <a:r>
              <a:rPr lang="en-US" dirty="0"/>
              <a:t>NLC &amp; CLIC invested in studying ground motion and feedback approaches.  Estimated ~10 nm floor for f&gt;10 Hz</a:t>
            </a:r>
          </a:p>
          <a:p>
            <a:endParaRPr lang="en-US" dirty="0"/>
          </a:p>
          <a:p>
            <a:r>
              <a:rPr lang="en-US" dirty="0"/>
              <a:t>Plasma colliders will have 10 kHz repetition rates allowing much more aggressive feedback</a:t>
            </a:r>
          </a:p>
          <a:p>
            <a:r>
              <a:rPr lang="en-US" dirty="0"/>
              <a:t>Need beam diagnostics with high resolution and high rep rate</a:t>
            </a:r>
          </a:p>
        </p:txBody>
      </p:sp>
    </p:spTree>
    <p:extLst>
      <p:ext uri="{BB962C8B-B14F-4D97-AF65-F5344CB8AC3E}">
        <p14:creationId xmlns:p14="http://schemas.microsoft.com/office/powerpoint/2010/main" val="1160533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BA6F5-CBE1-F96F-C5AC-8733275A3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Challenges for 10 TeV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154B4-9D37-C9E9-3CE7-5668AF08D1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Beams in </a:t>
            </a:r>
            <a:r>
              <a:rPr lang="en-US" dirty="0" err="1"/>
              <a:t>linacs</a:t>
            </a:r>
            <a:r>
              <a:rPr lang="en-US" dirty="0"/>
              <a:t> in a 10 TeV collider have beam sizes that range from 150 nm (20 GeV) </a:t>
            </a:r>
            <a:r>
              <a:rPr lang="en-US" dirty="0">
                <a:sym typeface="Wingdings" panose="05000000000000000000" pitchFamily="2" charset="2"/>
              </a:rPr>
              <a:t> 40 nm (5 TeV)   (2e16)</a:t>
            </a:r>
          </a:p>
          <a:p>
            <a:r>
              <a:rPr lang="en-US" dirty="0">
                <a:sym typeface="Wingdings" panose="05000000000000000000" pitchFamily="2" charset="2"/>
              </a:rPr>
              <a:t>Correction developed at one location will not clearly work at another unless one scales other parameters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Peak beam fields scale from few 100 V/A  1000 V/A </a:t>
            </a:r>
          </a:p>
          <a:p>
            <a:r>
              <a:rPr lang="en-US" dirty="0">
                <a:sym typeface="Wingdings" panose="05000000000000000000" pitchFamily="2" charset="2"/>
              </a:rPr>
              <a:t>Ion motion will be significant as will tunneling ionization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Choose plasma to balance ionization versus motion…is this possible?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9D8443-A1D9-E485-1D3E-14A6A3CBBB37}"/>
              </a:ext>
            </a:extLst>
          </p:cNvPr>
          <p:cNvSpPr txBox="1"/>
          <p:nvPr/>
        </p:nvSpPr>
        <p:spPr>
          <a:xfrm>
            <a:off x="389467" y="4910665"/>
            <a:ext cx="53383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T. Raubenheimer, March 4, 2025		ALEGRO 2025 Workshop</a:t>
            </a:r>
          </a:p>
        </p:txBody>
      </p:sp>
    </p:spTree>
    <p:extLst>
      <p:ext uri="{BB962C8B-B14F-4D97-AF65-F5344CB8AC3E}">
        <p14:creationId xmlns:p14="http://schemas.microsoft.com/office/powerpoint/2010/main" val="2163805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702B9-02DD-4379-5534-5EAB95E15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 for 10 TeV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8E9B1-7E0A-5D05-C2C6-FC7352A6E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32688"/>
            <a:ext cx="8394700" cy="379914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 experiments will be able to model 10 TeV beams or beam-plasma interaction </a:t>
            </a:r>
            <a:r>
              <a:rPr lang="en-US" dirty="0">
                <a:sym typeface="Wingdings" panose="05000000000000000000" pitchFamily="2" charset="2"/>
              </a:rPr>
              <a:t> must rely on simulation</a:t>
            </a:r>
          </a:p>
          <a:p>
            <a:r>
              <a:rPr lang="en-US" dirty="0">
                <a:sym typeface="Wingdings" panose="05000000000000000000" pitchFamily="2" charset="2"/>
              </a:rPr>
              <a:t>Physics is known, simulation tools exist, and simulations seem to be well benchmarked against experiments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Full Start-2-End may be challenging</a:t>
            </a:r>
          </a:p>
          <a:p>
            <a:r>
              <a:rPr lang="en-US" dirty="0">
                <a:sym typeface="Wingdings" panose="05000000000000000000" pitchFamily="2" charset="2"/>
              </a:rPr>
              <a:t>Effects tend to scale as 1/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dirty="0">
                <a:sym typeface="Wingdings" panose="05000000000000000000" pitchFamily="2" charset="2"/>
              </a:rPr>
              <a:t> or 1/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 g</a:t>
            </a:r>
            <a:r>
              <a:rPr lang="en-US" baseline="30000" dirty="0">
                <a:sym typeface="Wingdings" panose="05000000000000000000" pitchFamily="2" charset="2"/>
              </a:rPr>
              <a:t>1/2</a:t>
            </a:r>
            <a:r>
              <a:rPr lang="en-US" dirty="0">
                <a:sym typeface="Wingdings" panose="05000000000000000000" pitchFamily="2" charset="2"/>
              </a:rPr>
              <a:t>  calculate logarithmic sections: 10 GeV acceleration at 50 GeV, 100 GeV acceleration at 500 GeV and 1 TeV section at 5 TeV </a:t>
            </a:r>
          </a:p>
          <a:p>
            <a:r>
              <a:rPr lang="en-US" dirty="0">
                <a:sym typeface="Wingdings" panose="05000000000000000000" pitchFamily="2" charset="2"/>
              </a:rPr>
              <a:t>	…OK, maybe not but scale rationally with energy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099261-605F-8FEC-C106-80FF07144F54}"/>
              </a:ext>
            </a:extLst>
          </p:cNvPr>
          <p:cNvSpPr txBox="1"/>
          <p:nvPr/>
        </p:nvSpPr>
        <p:spPr>
          <a:xfrm>
            <a:off x="389467" y="4910665"/>
            <a:ext cx="53383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T. Raubenheimer, March 4, 2025		ALEGRO 2025 Workshop</a:t>
            </a:r>
          </a:p>
        </p:txBody>
      </p:sp>
    </p:spTree>
    <p:extLst>
      <p:ext uri="{BB962C8B-B14F-4D97-AF65-F5344CB8AC3E}">
        <p14:creationId xmlns:p14="http://schemas.microsoft.com/office/powerpoint/2010/main" val="2290340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F1B0B-3356-5417-D670-7CBDBEB54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Subsystems for Plasma Collider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FD278-9936-AAB9-AC6F-2040C0CDB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32688"/>
            <a:ext cx="8470900" cy="379914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plasma cell is probably the least expensive part</a:t>
            </a:r>
          </a:p>
          <a:p>
            <a:r>
              <a:rPr lang="en-US" dirty="0"/>
              <a:t>Need to develop designs not sketches for the subsystems</a:t>
            </a:r>
          </a:p>
          <a:p>
            <a:endParaRPr lang="en-US" dirty="0"/>
          </a:p>
          <a:p>
            <a:r>
              <a:rPr lang="en-US" dirty="0"/>
              <a:t>Beam Delivery has gotten a lot of attention but is there a real optics?</a:t>
            </a:r>
          </a:p>
          <a:p>
            <a:r>
              <a:rPr lang="en-US" dirty="0"/>
              <a:t>What about particle sources?  With or without polarization?</a:t>
            </a:r>
          </a:p>
          <a:p>
            <a:r>
              <a:rPr lang="en-US" dirty="0"/>
              <a:t>How about staging optics and the drive beam transport?</a:t>
            </a:r>
          </a:p>
          <a:p>
            <a:r>
              <a:rPr lang="en-US" dirty="0"/>
              <a:t>		In PWFA-LC we needed 100m between plasma cells (250 MV/m) and the turn-arounds were ~2B$ and 100 MW</a:t>
            </a:r>
          </a:p>
        </p:txBody>
      </p:sp>
    </p:spTree>
    <p:extLst>
      <p:ext uri="{BB962C8B-B14F-4D97-AF65-F5344CB8AC3E}">
        <p14:creationId xmlns:p14="http://schemas.microsoft.com/office/powerpoint/2010/main" val="3642756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70E4463A-634A-B01A-B916-0CC4B142EC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FACET/BELLA Joint Review     July 21 - 23, 2008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2299A506-70EE-9EF5-9FB9-DCD00363A8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5486400" y="61722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/>
              <a:t>Page </a:t>
            </a:r>
            <a:fld id="{2C33505C-E6A1-4890-92C2-876A08B8D3DD}" type="slidenum">
              <a:rPr lang="en-US" altLang="en-US" smtClean="0"/>
              <a:pPr/>
              <a:t>25</a:t>
            </a:fld>
            <a:endParaRPr lang="en-US" altLang="en-US" sz="1050"/>
          </a:p>
        </p:txBody>
      </p:sp>
      <p:sp>
        <p:nvSpPr>
          <p:cNvPr id="406530" name="Rectangle 2">
            <a:extLst>
              <a:ext uri="{FF2B5EF4-FFF2-40B4-BE49-F238E27FC236}">
                <a16:creationId xmlns:a16="http://schemas.microsoft.com/office/drawing/2014/main" id="{2E273CBD-9EC0-95DB-6AA6-19CEF358BF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PWFA-LC Experimental Program</a:t>
            </a:r>
          </a:p>
        </p:txBody>
      </p:sp>
      <p:sp>
        <p:nvSpPr>
          <p:cNvPr id="408078" name="Rectangle 1550">
            <a:extLst>
              <a:ext uri="{FF2B5EF4-FFF2-40B4-BE49-F238E27FC236}">
                <a16:creationId xmlns:a16="http://schemas.microsoft.com/office/drawing/2014/main" id="{FA44F19E-8CCF-7C95-F7CE-9AB7F0494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9838" y="-544429"/>
            <a:ext cx="18473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endParaRPr lang="en-US" sz="1050"/>
          </a:p>
        </p:txBody>
      </p:sp>
      <p:sp>
        <p:nvSpPr>
          <p:cNvPr id="408093" name="Rectangle 1565">
            <a:extLst>
              <a:ext uri="{FF2B5EF4-FFF2-40B4-BE49-F238E27FC236}">
                <a16:creationId xmlns:a16="http://schemas.microsoft.com/office/drawing/2014/main" id="{EA257F56-777D-8EC4-A160-FCBA74C41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9838" y="-544429"/>
            <a:ext cx="18473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endParaRPr lang="en-US" sz="1050"/>
          </a:p>
        </p:txBody>
      </p:sp>
      <p:sp>
        <p:nvSpPr>
          <p:cNvPr id="408129" name="Rectangle 1601">
            <a:extLst>
              <a:ext uri="{FF2B5EF4-FFF2-40B4-BE49-F238E27FC236}">
                <a16:creationId xmlns:a16="http://schemas.microsoft.com/office/drawing/2014/main" id="{F34C7CB9-135C-B8AE-C7C4-3117B38B3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9838" y="-544429"/>
            <a:ext cx="18473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endParaRPr lang="en-US" sz="1050"/>
          </a:p>
        </p:txBody>
      </p:sp>
      <p:sp>
        <p:nvSpPr>
          <p:cNvPr id="408152" name="Rectangle 1624">
            <a:extLst>
              <a:ext uri="{FF2B5EF4-FFF2-40B4-BE49-F238E27FC236}">
                <a16:creationId xmlns:a16="http://schemas.microsoft.com/office/drawing/2014/main" id="{41643ABB-22D7-4763-16A7-5BE46103A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9838" y="-544429"/>
            <a:ext cx="18473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endParaRPr lang="en-US" sz="1050"/>
          </a:p>
        </p:txBody>
      </p:sp>
      <p:sp>
        <p:nvSpPr>
          <p:cNvPr id="408158" name="Rectangle 1630">
            <a:extLst>
              <a:ext uri="{FF2B5EF4-FFF2-40B4-BE49-F238E27FC236}">
                <a16:creationId xmlns:a16="http://schemas.microsoft.com/office/drawing/2014/main" id="{8A8A2717-6D2C-BBFF-816A-F7C48BB3D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9838" y="-544429"/>
            <a:ext cx="18473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endParaRPr lang="en-US" sz="1050"/>
          </a:p>
        </p:txBody>
      </p:sp>
      <p:sp>
        <p:nvSpPr>
          <p:cNvPr id="408173" name="Rectangle 1645">
            <a:extLst>
              <a:ext uri="{FF2B5EF4-FFF2-40B4-BE49-F238E27FC236}">
                <a16:creationId xmlns:a16="http://schemas.microsoft.com/office/drawing/2014/main" id="{FB4D4FB2-B809-67E0-685E-F1F0F5A68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9838" y="-544429"/>
            <a:ext cx="18473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endParaRPr lang="en-US" sz="1050"/>
          </a:p>
        </p:txBody>
      </p:sp>
      <p:graphicFrame>
        <p:nvGraphicFramePr>
          <p:cNvPr id="409563" name="Object 3035">
            <a:extLst>
              <a:ext uri="{FF2B5EF4-FFF2-40B4-BE49-F238E27FC236}">
                <a16:creationId xmlns:a16="http://schemas.microsoft.com/office/drawing/2014/main" id="{DD612BF8-C69A-D779-278F-9A2F3856FB85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624013" y="800101"/>
          <a:ext cx="5944791" cy="3689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448280" imgH="3381353" progId="Excel.Sheet.8">
                  <p:embed/>
                </p:oleObj>
              </mc:Choice>
              <mc:Fallback>
                <p:oleObj name="Worksheet" r:id="rId3" imgW="5448280" imgH="3381353" progId="Excel.Sheet.8">
                  <p:embed/>
                  <p:pic>
                    <p:nvPicPr>
                      <p:cNvPr id="409563" name="Object 3035">
                        <a:extLst>
                          <a:ext uri="{FF2B5EF4-FFF2-40B4-BE49-F238E27FC236}">
                            <a16:creationId xmlns:a16="http://schemas.microsoft.com/office/drawing/2014/main" id="{DD612BF8-C69A-D779-278F-9A2F3856FB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800101"/>
                        <a:ext cx="5944791" cy="36897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>
            <a:extLst>
              <a:ext uri="{FF2B5EF4-FFF2-40B4-BE49-F238E27FC236}">
                <a16:creationId xmlns:a16="http://schemas.microsoft.com/office/drawing/2014/main" id="{68022E4D-3D2D-5AF1-2605-528D999D7D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PWFA-LC Simulation/Design Program</a:t>
            </a:r>
          </a:p>
        </p:txBody>
      </p:sp>
      <p:sp>
        <p:nvSpPr>
          <p:cNvPr id="412675" name="Rectangle 3">
            <a:extLst>
              <a:ext uri="{FF2B5EF4-FFF2-40B4-BE49-F238E27FC236}">
                <a16:creationId xmlns:a16="http://schemas.microsoft.com/office/drawing/2014/main" id="{02648217-8A19-54FC-90AD-1FCF5C3AAB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5867" y="757238"/>
            <a:ext cx="7662333" cy="3794522"/>
          </a:xfrm>
        </p:spPr>
        <p:txBody>
          <a:bodyPr/>
          <a:lstStyle/>
          <a:p>
            <a:r>
              <a:rPr lang="en-US" altLang="en-US" dirty="0"/>
              <a:t>Extensive simulation and theoretical development program in parallel with FACET experimental program</a:t>
            </a:r>
          </a:p>
          <a:p>
            <a:r>
              <a:rPr lang="en-US" altLang="en-US" dirty="0"/>
              <a:t>Also directed design and engineering program for PWFA-LC</a:t>
            </a:r>
          </a:p>
        </p:txBody>
      </p:sp>
      <p:graphicFrame>
        <p:nvGraphicFramePr>
          <p:cNvPr id="427935" name="Object 3999">
            <a:extLst>
              <a:ext uri="{FF2B5EF4-FFF2-40B4-BE49-F238E27FC236}">
                <a16:creationId xmlns:a16="http://schemas.microsoft.com/office/drawing/2014/main" id="{595CCCE1-075E-C8CC-721A-F5B26163BF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9219" y="1746647"/>
          <a:ext cx="6426994" cy="338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448280" imgH="2828859" progId="Excel.Sheet.8">
                  <p:embed/>
                </p:oleObj>
              </mc:Choice>
              <mc:Fallback>
                <p:oleObj name="Worksheet" r:id="rId3" imgW="5448280" imgH="2828859" progId="Excel.Sheet.8">
                  <p:embed/>
                  <p:pic>
                    <p:nvPicPr>
                      <p:cNvPr id="427935" name="Object 3999">
                        <a:extLst>
                          <a:ext uri="{FF2B5EF4-FFF2-40B4-BE49-F238E27FC236}">
                            <a16:creationId xmlns:a16="http://schemas.microsoft.com/office/drawing/2014/main" id="{595CCCE1-075E-C8CC-721A-F5B26163BF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9219" y="1746647"/>
                        <a:ext cx="6426994" cy="338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A339F-41C6-0AA4-2891-8B41B4ECA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3A88E-D60E-CAC6-3A4D-6E5B8FBCA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32688"/>
            <a:ext cx="8470900" cy="3799142"/>
          </a:xfrm>
        </p:spPr>
        <p:txBody>
          <a:bodyPr>
            <a:normAutofit fontScale="92500"/>
          </a:bodyPr>
          <a:lstStyle/>
          <a:p>
            <a:r>
              <a:rPr lang="en-US" dirty="0"/>
              <a:t>There has been lots of innovation, but plasma acceleration needs to be shown to be realistic and cost-effective</a:t>
            </a:r>
          </a:p>
          <a:p>
            <a:endParaRPr lang="en-US" dirty="0"/>
          </a:p>
          <a:p>
            <a:r>
              <a:rPr lang="en-US" dirty="0"/>
              <a:t>Simulation will be the </a:t>
            </a:r>
            <a:r>
              <a:rPr lang="en-US"/>
              <a:t>only tool </a:t>
            </a:r>
            <a:r>
              <a:rPr lang="en-US" dirty="0"/>
              <a:t>for multi-TeV studies</a:t>
            </a:r>
          </a:p>
          <a:p>
            <a:endParaRPr lang="en-US" dirty="0"/>
          </a:p>
          <a:p>
            <a:r>
              <a:rPr lang="en-US" dirty="0"/>
              <a:t>Many of us old guys who looked at this got disenchanted</a:t>
            </a:r>
          </a:p>
          <a:p>
            <a:r>
              <a:rPr lang="en-US" dirty="0"/>
              <a:t>This is your opportunity to prove us wrong … but the challenges need to taken seriously to demonstrate a viable linear collider</a:t>
            </a:r>
          </a:p>
          <a:p>
            <a:r>
              <a:rPr lang="en-US" dirty="0"/>
              <a:t>I greatly look forward to the output of this study!</a:t>
            </a:r>
          </a:p>
        </p:txBody>
      </p:sp>
    </p:spTree>
    <p:extLst>
      <p:ext uri="{BB962C8B-B14F-4D97-AF65-F5344CB8AC3E}">
        <p14:creationId xmlns:p14="http://schemas.microsoft.com/office/powerpoint/2010/main" val="3350999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5BFA6-E435-CBED-CF28-CEB05C497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488A96-14EE-772A-B36D-74390FB69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17" y="152406"/>
            <a:ext cx="8530675" cy="489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79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6408-30D7-0A9D-7A50-02631EAD7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A8D89-156A-BC55-0628-2CDE1FF2E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I’m a skeptic.</a:t>
            </a:r>
          </a:p>
          <a:p>
            <a:r>
              <a:rPr lang="en-US" dirty="0"/>
              <a:t>Started working on SLC / NLC / CLIC in 1980’s</a:t>
            </a:r>
          </a:p>
          <a:p>
            <a:r>
              <a:rPr lang="en-US" dirty="0"/>
              <a:t>		Interested in exploring TeV-energy scale with e+/e-</a:t>
            </a:r>
          </a:p>
          <a:p>
            <a:r>
              <a:rPr lang="en-US" dirty="0"/>
              <a:t>Switched to ILC in 2004 to develop RDR and $ estimate</a:t>
            </a:r>
          </a:p>
          <a:p>
            <a:r>
              <a:rPr lang="en-US" dirty="0"/>
              <a:t>ILC cost was “2x too high” </a:t>
            </a:r>
            <a:r>
              <a:rPr lang="en-US" dirty="0">
                <a:sym typeface="Wingdings" panose="05000000000000000000" pitchFamily="2" charset="2"/>
              </a:rPr>
              <a:t> Congress zeroed funding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Plasma solution!  Coordinated FACET proposal</a:t>
            </a:r>
          </a:p>
          <a:p>
            <a:r>
              <a:rPr lang="en-US" dirty="0">
                <a:sym typeface="Wingdings" panose="05000000000000000000" pitchFamily="2" charset="2"/>
              </a:rPr>
              <a:t>		Developed PWFA-LC to focus on challenges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396412-B3B9-876B-FE56-094A8BBFB9F5}"/>
              </a:ext>
            </a:extLst>
          </p:cNvPr>
          <p:cNvSpPr txBox="1"/>
          <p:nvPr/>
        </p:nvSpPr>
        <p:spPr>
          <a:xfrm>
            <a:off x="389467" y="4910665"/>
            <a:ext cx="53383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T. Raubenheimer, March 4, 2025		ALEGRO 2025 Workshop</a:t>
            </a:r>
          </a:p>
        </p:txBody>
      </p:sp>
    </p:spTree>
    <p:extLst>
      <p:ext uri="{BB962C8B-B14F-4D97-AF65-F5344CB8AC3E}">
        <p14:creationId xmlns:p14="http://schemas.microsoft.com/office/powerpoint/2010/main" val="3750404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F899A-8652-C320-4188-F4412111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FACET and PWFA-LC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126FB-C0F2-0A2D-196B-4B4BB1C21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27" y="1718732"/>
            <a:ext cx="8396817" cy="3472487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Combined PWFA with existing</a:t>
            </a:r>
            <a:br>
              <a:rPr lang="en-US" sz="2000" dirty="0"/>
            </a:br>
            <a:r>
              <a:rPr lang="en-US" sz="2000" dirty="0"/>
              <a:t>LC concepts (ILC, NLC, CLIC)</a:t>
            </a:r>
            <a:br>
              <a:rPr lang="en-US" sz="2000" dirty="0"/>
            </a:br>
            <a:r>
              <a:rPr lang="en-US" sz="2000" dirty="0"/>
              <a:t>to clarify challenges to be </a:t>
            </a:r>
            <a:br>
              <a:rPr lang="en-US" sz="2000" dirty="0"/>
            </a:br>
            <a:r>
              <a:rPr lang="en-US" sz="2000" dirty="0"/>
              <a:t>addressed at FACET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9DE40BA-67BC-2B1E-A87D-F7244F682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7" y="1059689"/>
            <a:ext cx="3649133" cy="197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1A9F9B-AF09-5D41-FEF0-FBA406CEB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020365"/>
            <a:ext cx="5257800" cy="38745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8783BA-835C-E2FD-40D7-EF097BF53BDE}"/>
              </a:ext>
            </a:extLst>
          </p:cNvPr>
          <p:cNvSpPr txBox="1"/>
          <p:nvPr/>
        </p:nvSpPr>
        <p:spPr>
          <a:xfrm>
            <a:off x="389467" y="4910665"/>
            <a:ext cx="53383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T. Raubenheimer, March 4, 2025		ALEGRO 2025 Workshop</a:t>
            </a:r>
          </a:p>
        </p:txBody>
      </p:sp>
    </p:spTree>
    <p:extLst>
      <p:ext uri="{BB962C8B-B14F-4D97-AF65-F5344CB8AC3E}">
        <p14:creationId xmlns:p14="http://schemas.microsoft.com/office/powerpoint/2010/main" val="2028691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43A7C-7236-3726-E9AC-DCB9513A8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Caveats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0FF8D-AA4F-1D69-9420-CAD993045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932688"/>
            <a:ext cx="8441268" cy="3799142"/>
          </a:xfrm>
        </p:spPr>
        <p:txBody>
          <a:bodyPr>
            <a:normAutofit fontScale="85000" lnSpcReduction="20000"/>
          </a:bodyPr>
          <a:lstStyle/>
          <a:p>
            <a:pPr marL="5715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My studies focused on linear colliders from 1980’s through late 2000’s and I have tried to extrapolate that understanding to plasma accelerators</a:t>
            </a:r>
          </a:p>
          <a:p>
            <a:pPr marL="5715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 have not followed recent R&amp;D (the last I looked was in 2022 for the CERN R&amp;D Roadmap and then Snowmass)</a:t>
            </a:r>
          </a:p>
          <a:p>
            <a:pPr marL="5715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 led the effort to get FACET funded. There were wonderful science results but I wish there had been more focus on critical demonstrations</a:t>
            </a:r>
          </a:p>
          <a:p>
            <a:pPr marL="5715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The physics is understood.  I think there should be a major 3D simulation effort which I think can be much more efficient that experimentation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AAD2D1-CDF0-774F-4FB2-E83E0112C426}"/>
              </a:ext>
            </a:extLst>
          </p:cNvPr>
          <p:cNvSpPr txBox="1"/>
          <p:nvPr/>
        </p:nvSpPr>
        <p:spPr>
          <a:xfrm>
            <a:off x="389467" y="4910665"/>
            <a:ext cx="53383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T. Raubenheimer, March 4, 2025		ALEGRO 2025 Workshop</a:t>
            </a:r>
          </a:p>
        </p:txBody>
      </p:sp>
    </p:spTree>
    <p:extLst>
      <p:ext uri="{BB962C8B-B14F-4D97-AF65-F5344CB8AC3E}">
        <p14:creationId xmlns:p14="http://schemas.microsoft.com/office/powerpoint/2010/main" val="3159420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D7B9-FFBF-A214-1B6C-BC42B62E4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TeV Plasma Collider Parameters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DE3E8-6FD7-8CC9-4722-E4CD584A75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E032C9-9374-003C-EDAC-A40AB4765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164919" y="-241731"/>
            <a:ext cx="4325213" cy="644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15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090" name="Rectangle 2">
            <a:extLst>
              <a:ext uri="{FF2B5EF4-FFF2-40B4-BE49-F238E27FC236}">
                <a16:creationId xmlns:a16="http://schemas.microsoft.com/office/drawing/2014/main" id="{335FBD52-1920-2A6A-D785-64B157A0F2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Linear Collider Luminosity</a:t>
            </a:r>
          </a:p>
        </p:txBody>
      </p:sp>
      <p:sp>
        <p:nvSpPr>
          <p:cNvPr id="1113091" name="Rectangle 3">
            <a:extLst>
              <a:ext uri="{FF2B5EF4-FFF2-40B4-BE49-F238E27FC236}">
                <a16:creationId xmlns:a16="http://schemas.microsoft.com/office/drawing/2014/main" id="{C205CC21-5D5A-CF19-0E58-855B9212DF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Convert luminosity expression using beam power</a:t>
            </a:r>
          </a:p>
          <a:p>
            <a:pPr lvl="1"/>
            <a:r>
              <a:rPr lang="en-US" altLang="en-US"/>
              <a:t>P</a:t>
            </a:r>
            <a:r>
              <a:rPr lang="en-US" altLang="en-US" baseline="-25000"/>
              <a:t>beam</a:t>
            </a:r>
            <a:r>
              <a:rPr lang="en-US" altLang="en-US"/>
              <a:t> = E</a:t>
            </a:r>
            <a:r>
              <a:rPr lang="en-US" altLang="en-US" baseline="-25000"/>
              <a:t>cms</a:t>
            </a:r>
            <a:r>
              <a:rPr lang="en-US" altLang="en-US"/>
              <a:t> * eN * n</a:t>
            </a:r>
            <a:r>
              <a:rPr lang="en-US" altLang="en-US" baseline="-25000"/>
              <a:t>b</a:t>
            </a:r>
            <a:r>
              <a:rPr lang="en-US" altLang="en-US"/>
              <a:t> * f</a:t>
            </a:r>
            <a:r>
              <a:rPr lang="en-US" altLang="en-US" baseline="-25000"/>
              <a:t>rep</a:t>
            </a:r>
          </a:p>
          <a:p>
            <a:pPr lvl="1"/>
            <a:endParaRPr lang="en-US" altLang="en-US" baseline="-25000"/>
          </a:p>
          <a:p>
            <a:pPr lvl="1"/>
            <a:endParaRPr lang="en-US" altLang="en-US" baseline="-25000"/>
          </a:p>
          <a:p>
            <a:pPr lvl="1"/>
            <a:endParaRPr lang="en-US" altLang="en-US" baseline="-25000"/>
          </a:p>
          <a:p>
            <a:pPr lvl="1"/>
            <a:endParaRPr lang="en-US" altLang="en-US" baseline="-25000"/>
          </a:p>
          <a:p>
            <a:pPr lvl="1"/>
            <a:endParaRPr lang="en-US" altLang="en-US" baseline="-25000"/>
          </a:p>
          <a:p>
            <a:pPr lvl="1"/>
            <a:endParaRPr lang="en-US" altLang="en-US" baseline="-25000"/>
          </a:p>
          <a:p>
            <a:pPr lvl="1"/>
            <a:r>
              <a:rPr lang="en-US" altLang="en-US"/>
              <a:t>Required to have large beam powers</a:t>
            </a:r>
          </a:p>
          <a:p>
            <a:pPr lvl="1"/>
            <a:endParaRPr lang="en-US" altLang="en-US" sz="600"/>
          </a:p>
          <a:p>
            <a:r>
              <a:rPr lang="en-US" altLang="en-US"/>
              <a:t>Further constrained by IP effects</a:t>
            </a:r>
          </a:p>
          <a:p>
            <a:pPr lvl="1"/>
            <a:r>
              <a:rPr lang="en-US" altLang="en-US"/>
              <a:t>Beamstrahlung – synchrotron radiation due to strong beam fields</a:t>
            </a:r>
          </a:p>
          <a:p>
            <a:pPr lvl="1"/>
            <a:r>
              <a:rPr lang="en-US" altLang="en-US"/>
              <a:t>Disruption – beam distortion due to strong beam fields at the IP</a:t>
            </a:r>
          </a:p>
          <a:p>
            <a:pPr lvl="1"/>
            <a:r>
              <a:rPr lang="en-US" altLang="en-US"/>
              <a:t>Hourglass – </a:t>
            </a:r>
            <a:r>
              <a:rPr lang="en-US" altLang="en-US">
                <a:latin typeface="Symbol" panose="05050102010706020507" pitchFamily="18" charset="2"/>
              </a:rPr>
              <a:t>b</a:t>
            </a:r>
            <a:r>
              <a:rPr lang="en-US" altLang="en-US"/>
              <a:t> </a:t>
            </a:r>
            <a:r>
              <a:rPr lang="en-US" altLang="en-US">
                <a:cs typeface="Arial" panose="020B0604020202020204" pitchFamily="34" charset="0"/>
              </a:rPr>
              <a:t>≥ </a:t>
            </a:r>
            <a:r>
              <a:rPr lang="en-US" altLang="en-US">
                <a:latin typeface="Symbol" panose="05050102010706020507" pitchFamily="18" charset="2"/>
              </a:rPr>
              <a:t>s</a:t>
            </a:r>
            <a:r>
              <a:rPr lang="en-US" altLang="en-US" baseline="-25000"/>
              <a:t>z</a:t>
            </a:r>
            <a:endParaRPr lang="en-US" altLang="en-US">
              <a:cs typeface="Arial" panose="020B0604020202020204" pitchFamily="34" charset="0"/>
            </a:endParaRPr>
          </a:p>
          <a:p>
            <a:r>
              <a:rPr lang="en-US" altLang="en-US"/>
              <a:t>For flat beams (</a:t>
            </a:r>
            <a:r>
              <a:rPr lang="en-US" altLang="en-US">
                <a:latin typeface="Symbol" panose="05050102010706020507" pitchFamily="18" charset="2"/>
              </a:rPr>
              <a:t>s</a:t>
            </a:r>
            <a:r>
              <a:rPr lang="en-US" altLang="en-US" baseline="-25000"/>
              <a:t>x</a:t>
            </a:r>
            <a:r>
              <a:rPr lang="en-US" altLang="en-US"/>
              <a:t> &gt;&gt; </a:t>
            </a:r>
            <a:r>
              <a:rPr lang="en-US" altLang="en-US">
                <a:latin typeface="Symbol" panose="05050102010706020507" pitchFamily="18" charset="2"/>
              </a:rPr>
              <a:t>s</a:t>
            </a:r>
            <a:r>
              <a:rPr lang="en-US" altLang="en-US" baseline="-25000"/>
              <a:t>y</a:t>
            </a:r>
            <a:r>
              <a:rPr lang="en-US" altLang="en-US"/>
              <a:t>)</a:t>
            </a:r>
            <a:br>
              <a:rPr lang="en-US" altLang="en-US"/>
            </a:br>
            <a:r>
              <a:rPr lang="en-US" altLang="en-US"/>
              <a:t>where </a:t>
            </a:r>
            <a:r>
              <a:rPr lang="en-US" altLang="en-US">
                <a:latin typeface="Symbol" panose="05050102010706020507" pitchFamily="18" charset="2"/>
              </a:rPr>
              <a:t>d</a:t>
            </a:r>
            <a:r>
              <a:rPr lang="en-US" altLang="en-US"/>
              <a:t> ~ N</a:t>
            </a:r>
            <a:r>
              <a:rPr lang="en-US" altLang="en-US" baseline="30000"/>
              <a:t>2</a:t>
            </a:r>
            <a:r>
              <a:rPr lang="en-US" altLang="en-US"/>
              <a:t>/</a:t>
            </a:r>
            <a:r>
              <a:rPr lang="en-US" altLang="en-US">
                <a:latin typeface="Symbol" panose="05050102010706020507" pitchFamily="18" charset="2"/>
              </a:rPr>
              <a:t>s</a:t>
            </a:r>
            <a:r>
              <a:rPr lang="en-US" altLang="en-US" baseline="-25000"/>
              <a:t>x</a:t>
            </a:r>
            <a:r>
              <a:rPr lang="en-US" altLang="en-US" baseline="30000"/>
              <a:t>2</a:t>
            </a:r>
            <a:r>
              <a:rPr lang="en-US" altLang="en-US">
                <a:latin typeface="Symbol" panose="05050102010706020507" pitchFamily="18" charset="2"/>
              </a:rPr>
              <a:t>s</a:t>
            </a:r>
            <a:r>
              <a:rPr lang="en-US" altLang="en-US" baseline="-25000"/>
              <a:t>z</a:t>
            </a:r>
          </a:p>
          <a:p>
            <a:pPr lvl="1"/>
            <a:endParaRPr lang="en-US" altLang="en-US"/>
          </a:p>
          <a:p>
            <a:pPr lvl="1"/>
            <a:endParaRPr lang="en-US" altLang="en-US" baseline="-25000"/>
          </a:p>
        </p:txBody>
      </p:sp>
      <p:graphicFrame>
        <p:nvGraphicFramePr>
          <p:cNvPr id="1113094" name="Object 6">
            <a:extLst>
              <a:ext uri="{FF2B5EF4-FFF2-40B4-BE49-F238E27FC236}">
                <a16:creationId xmlns:a16="http://schemas.microsoft.com/office/drawing/2014/main" id="{53C66A6A-83C6-5CF8-5053-C9108C7F4F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0935" y="1716882"/>
          <a:ext cx="2461022" cy="835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07880" imgH="444240" progId="Equation.3">
                  <p:embed/>
                </p:oleObj>
              </mc:Choice>
              <mc:Fallback>
                <p:oleObj name="Equation" r:id="rId3" imgW="1307880" imgH="444240" progId="Equation.3">
                  <p:embed/>
                  <p:pic>
                    <p:nvPicPr>
                      <p:cNvPr id="1113094" name="Object 6">
                        <a:extLst>
                          <a:ext uri="{FF2B5EF4-FFF2-40B4-BE49-F238E27FC236}">
                            <a16:creationId xmlns:a16="http://schemas.microsoft.com/office/drawing/2014/main" id="{53C66A6A-83C6-5CF8-5053-C9108C7F4F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935" y="1716882"/>
                        <a:ext cx="2461022" cy="8358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3097" name="Object 9">
            <a:extLst>
              <a:ext uri="{FF2B5EF4-FFF2-40B4-BE49-F238E27FC236}">
                <a16:creationId xmlns:a16="http://schemas.microsoft.com/office/drawing/2014/main" id="{F02340F9-6A4D-8682-B132-D2A67FC4EC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13673" y="4088607"/>
          <a:ext cx="2126456" cy="931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30040" imgH="495000" progId="Equation.3">
                  <p:embed/>
                </p:oleObj>
              </mc:Choice>
              <mc:Fallback>
                <p:oleObj name="Equation" r:id="rId5" imgW="1130040" imgH="495000" progId="Equation.3">
                  <p:embed/>
                  <p:pic>
                    <p:nvPicPr>
                      <p:cNvPr id="1113097" name="Object 9">
                        <a:extLst>
                          <a:ext uri="{FF2B5EF4-FFF2-40B4-BE49-F238E27FC236}">
                            <a16:creationId xmlns:a16="http://schemas.microsoft.com/office/drawing/2014/main" id="{F02340F9-6A4D-8682-B132-D2A67FC4EC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3673" y="4088607"/>
                        <a:ext cx="2126456" cy="9310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F0930-FFD0-798D-D247-D41CDDB67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40CC5-0E42-006D-D47A-65E0E20F9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932688"/>
            <a:ext cx="8322733" cy="3799142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Linear colliders aim a net linac efficiency of &gt;20% AC </a:t>
            </a:r>
            <a:r>
              <a:rPr lang="en-US" sz="2000" dirty="0">
                <a:sym typeface="Wingdings" panose="05000000000000000000" pitchFamily="2" charset="2"/>
              </a:rPr>
              <a:t> Beam</a:t>
            </a:r>
            <a:endParaRPr lang="en-US" sz="2000" dirty="0"/>
          </a:p>
          <a:p>
            <a:r>
              <a:rPr lang="en-US" sz="2000" dirty="0"/>
              <a:t>What does this imply?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 a beam driven system, the drive beam can be generated with ~70% efficiency </a:t>
            </a:r>
            <a:r>
              <a:rPr lang="en-US" sz="2000" dirty="0">
                <a:sym typeface="Wingdings" panose="05000000000000000000" pitchFamily="2" charset="2"/>
              </a:rPr>
              <a:t> need ~30% of drive beam energy into witness beam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In a laser driven system, similar 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en-US" sz="2000" dirty="0">
                <a:sym typeface="Wingdings" panose="05000000000000000000" pitchFamily="2" charset="2"/>
              </a:rPr>
              <a:t>scaling is thought to hold</a:t>
            </a:r>
            <a:br>
              <a:rPr lang="en-US" sz="2000" dirty="0">
                <a:sym typeface="Wingdings" panose="05000000000000000000" pitchFamily="2" charset="2"/>
              </a:rPr>
            </a:br>
            <a:endParaRPr lang="en-US" sz="2000" dirty="0">
              <a:sym typeface="Wingdings" panose="05000000000000000000" pitchFamily="2" charset="2"/>
            </a:endParaRPr>
          </a:p>
          <a:p>
            <a:pPr marL="228600" indent="0"/>
            <a:r>
              <a:rPr lang="en-US" sz="2000" dirty="0">
                <a:sym typeface="Wingdings" panose="05000000000000000000" pitchFamily="2" charset="2"/>
              </a:rPr>
              <a:t>CLIC aimed for 90% extraction of RF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en-US" sz="2000" dirty="0">
                <a:sym typeface="Wingdings" panose="05000000000000000000" pitchFamily="2" charset="2"/>
              </a:rPr>
              <a:t>from drive beam with ~ 30% beam loading</a:t>
            </a:r>
            <a:br>
              <a:rPr lang="en-US" sz="2000" dirty="0">
                <a:sym typeface="Wingdings" panose="05000000000000000000" pitchFamily="2" charset="2"/>
              </a:rPr>
            </a:br>
            <a:r>
              <a:rPr lang="en-US" sz="2000" dirty="0">
                <a:sym typeface="Wingdings" panose="05000000000000000000" pitchFamily="2" charset="2"/>
              </a:rPr>
              <a:t>of the RF (CTF3 demonstrated ~50%)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2A0B95-EBA1-DB49-ABC2-F528229A3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716714"/>
            <a:ext cx="3132759" cy="24267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4798CB-2EE3-0196-0F86-DFA2C76C73D0}"/>
              </a:ext>
            </a:extLst>
          </p:cNvPr>
          <p:cNvSpPr txBox="1"/>
          <p:nvPr/>
        </p:nvSpPr>
        <p:spPr>
          <a:xfrm>
            <a:off x="6062130" y="2461679"/>
            <a:ext cx="2965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CTF3 results with ~50% extraction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373095-05E3-E9F9-3055-053ED05B69CC}"/>
              </a:ext>
            </a:extLst>
          </p:cNvPr>
          <p:cNvSpPr txBox="1"/>
          <p:nvPr/>
        </p:nvSpPr>
        <p:spPr>
          <a:xfrm>
            <a:off x="389467" y="4910665"/>
            <a:ext cx="53383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T. Raubenheimer, March 4, 2025		ALEGRO 2025 Workshop</a:t>
            </a:r>
          </a:p>
        </p:txBody>
      </p:sp>
    </p:spTree>
    <p:extLst>
      <p:ext uri="{BB962C8B-B14F-4D97-AF65-F5344CB8AC3E}">
        <p14:creationId xmlns:p14="http://schemas.microsoft.com/office/powerpoint/2010/main" val="2015500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77088-9BAD-20B2-0E06-A57C45A38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BF7BC-86E9-38D0-788C-5062AD819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Demonstrations</a:t>
            </a:r>
          </a:p>
        </p:txBody>
      </p:sp>
      <p:pic>
        <p:nvPicPr>
          <p:cNvPr id="4" name="Google Shape;615;g237635a201d_0_149">
            <a:extLst>
              <a:ext uri="{FF2B5EF4-FFF2-40B4-BE49-F238E27FC236}">
                <a16:creationId xmlns:a16="http://schemas.microsoft.com/office/drawing/2014/main" id="{8C0B54BF-B5E5-8806-F138-2E1EEB9FAEA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7792" y="956737"/>
            <a:ext cx="5804740" cy="397245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573889-9F6B-30AC-9EFB-006C595C2A90}"/>
              </a:ext>
            </a:extLst>
          </p:cNvPr>
          <p:cNvSpPr txBox="1"/>
          <p:nvPr/>
        </p:nvSpPr>
        <p:spPr>
          <a:xfrm rot="16200000">
            <a:off x="-597538" y="2801526"/>
            <a:ext cx="2537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Beam-Driven Plasma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F9805F-1F57-CEBB-B125-DE77EF2A2723}"/>
              </a:ext>
            </a:extLst>
          </p:cNvPr>
          <p:cNvSpPr txBox="1"/>
          <p:nvPr/>
        </p:nvSpPr>
        <p:spPr>
          <a:xfrm>
            <a:off x="6900331" y="1732643"/>
            <a:ext cx="2277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Presentation by</a:t>
            </a:r>
            <a:br>
              <a:rPr lang="en-US" sz="2000" dirty="0"/>
            </a:br>
            <a:r>
              <a:rPr lang="en-US" sz="2000" dirty="0"/>
              <a:t>AAC community</a:t>
            </a:r>
            <a:br>
              <a:rPr lang="en-US" sz="2000" dirty="0"/>
            </a:br>
            <a:r>
              <a:rPr lang="en-US" sz="2000" dirty="0"/>
              <a:t>to P5, SLAC Town Hall, May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E29176-63E1-B1D6-CDF6-294829117C29}"/>
              </a:ext>
            </a:extLst>
          </p:cNvPr>
          <p:cNvSpPr txBox="1"/>
          <p:nvPr/>
        </p:nvSpPr>
        <p:spPr>
          <a:xfrm>
            <a:off x="389467" y="4910665"/>
            <a:ext cx="53383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T. Raubenheimer, March 4, 2025		ALEGRO 2025 Workshop</a:t>
            </a:r>
          </a:p>
        </p:txBody>
      </p:sp>
    </p:spTree>
    <p:extLst>
      <p:ext uri="{BB962C8B-B14F-4D97-AF65-F5344CB8AC3E}">
        <p14:creationId xmlns:p14="http://schemas.microsoft.com/office/powerpoint/2010/main" val="141598589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rgbClr val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Quadrant">
  <a:themeElements>
    <a:clrScheme name="1_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1_Quad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1_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new-NLC">
  <a:themeElements>
    <a:clrScheme name="new-NLC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new-NL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new-NLC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-NLC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-NLC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-NLC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-NLC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-NLC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6926</TotalTime>
  <Words>1987</Words>
  <Application>Microsoft Office PowerPoint</Application>
  <PresentationFormat>On-screen Show (16:9)</PresentationFormat>
  <Paragraphs>219</Paragraphs>
  <Slides>28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6" baseType="lpstr">
      <vt:lpstr>Arial</vt:lpstr>
      <vt:lpstr>Arial Black</vt:lpstr>
      <vt:lpstr>Arial Rounded</vt:lpstr>
      <vt:lpstr>Calibri</vt:lpstr>
      <vt:lpstr>Comic Sans MS</vt:lpstr>
      <vt:lpstr>Lato</vt:lpstr>
      <vt:lpstr>Rockwell</vt:lpstr>
      <vt:lpstr>Symbol</vt:lpstr>
      <vt:lpstr>Times New Roman</vt:lpstr>
      <vt:lpstr>Wingdings</vt:lpstr>
      <vt:lpstr>Blank</vt:lpstr>
      <vt:lpstr>1_Quadrant</vt:lpstr>
      <vt:lpstr>2_Default Design</vt:lpstr>
      <vt:lpstr>1_Default Design</vt:lpstr>
      <vt:lpstr>3_Default Design</vt:lpstr>
      <vt:lpstr>new-NLC</vt:lpstr>
      <vt:lpstr>Equation</vt:lpstr>
      <vt:lpstr>Worksheet</vt:lpstr>
      <vt:lpstr>Beam Quality in a Plasma Collider</vt:lpstr>
      <vt:lpstr>Introduction</vt:lpstr>
      <vt:lpstr>Why me?</vt:lpstr>
      <vt:lpstr>FACET and PWFA-LC</vt:lpstr>
      <vt:lpstr>Caveats</vt:lpstr>
      <vt:lpstr>10 TeV Plasma Collider Parameters</vt:lpstr>
      <vt:lpstr>Linear Collider Luminosity</vt:lpstr>
      <vt:lpstr>Efficiency</vt:lpstr>
      <vt:lpstr>Efficiency Demonstrations</vt:lpstr>
      <vt:lpstr>Some Efficiency Demonstrations (as of 2022)</vt:lpstr>
      <vt:lpstr>Instantaneous Efficiency</vt:lpstr>
      <vt:lpstr>Aside: Mundane Stuff - Beam-Driven Dump Transport</vt:lpstr>
      <vt:lpstr>Emittance Preservation</vt:lpstr>
      <vt:lpstr>Transverse Wakefields Already demonstrated NLC wakefield control at FFTB</vt:lpstr>
      <vt:lpstr>Emittance Preservation</vt:lpstr>
      <vt:lpstr>Beam Matching and variation along linac</vt:lpstr>
      <vt:lpstr>Additive RMS versus Linear and Multiplicative Sources</vt:lpstr>
      <vt:lpstr>Emittance Preservation Demonstrations</vt:lpstr>
      <vt:lpstr>Energy Jitter</vt:lpstr>
      <vt:lpstr>Transverse Jitter</vt:lpstr>
      <vt:lpstr>Jitter Issues</vt:lpstr>
      <vt:lpstr>Further Challenges for 10 TeV</vt:lpstr>
      <vt:lpstr>Simulations for 10 TeV</vt:lpstr>
      <vt:lpstr>Subsystems for Plasma Collider</vt:lpstr>
      <vt:lpstr>PWFA-LC Experimental Program</vt:lpstr>
      <vt:lpstr>PWFA-LC Simulation/Design Program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Raubenheimer, Tor O.</dc:creator>
  <cp:lastModifiedBy>Raubenheimer, Tor O.</cp:lastModifiedBy>
  <cp:revision>6</cp:revision>
  <dcterms:modified xsi:type="dcterms:W3CDTF">2025-03-04T18:55:13Z</dcterms:modified>
</cp:coreProperties>
</file>