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96" r:id="rId2"/>
    <p:sldId id="311" r:id="rId3"/>
    <p:sldId id="301" r:id="rId4"/>
    <p:sldId id="302" r:id="rId5"/>
    <p:sldId id="303" r:id="rId6"/>
    <p:sldId id="304" r:id="rId7"/>
    <p:sldId id="306" r:id="rId8"/>
    <p:sldId id="307" r:id="rId9"/>
    <p:sldId id="309" r:id="rId10"/>
    <p:sldId id="305" r:id="rId11"/>
    <p:sldId id="310" r:id="rId12"/>
    <p:sldId id="313" r:id="rId13"/>
    <p:sldId id="3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Godinho" initials="AG"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F2F"/>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p:restoredTop sz="94686"/>
  </p:normalViewPr>
  <p:slideViewPr>
    <p:cSldViewPr snapToGrid="0" snapToObjects="1">
      <p:cViewPr varScale="1">
        <p:scale>
          <a:sx n="89" d="100"/>
          <a:sy n="89" d="100"/>
        </p:scale>
        <p:origin x="192" y="7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45" d="100"/>
          <a:sy n="145" d="100"/>
        </p:scale>
        <p:origin x="387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CB0CAB-A528-CD45-8F12-922B94DEC1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7AD8C8-453F-104C-B81F-526301CF40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B72EAA-2733-D14F-950A-8F4240385864}" type="datetimeFigureOut">
              <a:rPr lang="en-US" smtClean="0"/>
              <a:t>12/16/24</a:t>
            </a:fld>
            <a:endParaRPr lang="en-US"/>
          </a:p>
        </p:txBody>
      </p:sp>
      <p:sp>
        <p:nvSpPr>
          <p:cNvPr id="4" name="Footer Placeholder 3">
            <a:extLst>
              <a:ext uri="{FF2B5EF4-FFF2-40B4-BE49-F238E27FC236}">
                <a16:creationId xmlns:a16="http://schemas.microsoft.com/office/drawing/2014/main" id="{24EBBD38-63DF-604F-9396-6BB8561251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D48731-E0D0-B242-9967-4E9E135D8D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59750F-00B8-E148-9878-D197EE9CB895}" type="slidenum">
              <a:rPr lang="en-US" smtClean="0"/>
              <a:t>‹#›</a:t>
            </a:fld>
            <a:endParaRPr lang="en-US"/>
          </a:p>
        </p:txBody>
      </p:sp>
    </p:spTree>
    <p:extLst>
      <p:ext uri="{BB962C8B-B14F-4D97-AF65-F5344CB8AC3E}">
        <p14:creationId xmlns:p14="http://schemas.microsoft.com/office/powerpoint/2010/main" val="2451300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D062E-52F7-A14D-A443-1F3854784447}" type="datetimeFigureOut">
              <a:rPr lang="en-US" smtClean="0"/>
              <a:t>12/16/24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0EE9E-52B8-AA4F-8DD5-ED0FB4E5CBCC}" type="slidenum">
              <a:rPr lang="en-US" smtClean="0"/>
              <a:t>‹#›</a:t>
            </a:fld>
            <a:endParaRPr lang="en-US"/>
          </a:p>
        </p:txBody>
      </p:sp>
    </p:spTree>
    <p:extLst>
      <p:ext uri="{BB962C8B-B14F-4D97-AF65-F5344CB8AC3E}">
        <p14:creationId xmlns:p14="http://schemas.microsoft.com/office/powerpoint/2010/main" val="186429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5FC4307-AADB-BE47-352D-8E9764B340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42542" y="2075542"/>
            <a:ext cx="2706915" cy="2706915"/>
          </a:xfrm>
          <a:prstGeom prst="rect">
            <a:avLst/>
          </a:prstGeom>
        </p:spPr>
      </p:pic>
    </p:spTree>
    <p:extLst>
      <p:ext uri="{BB962C8B-B14F-4D97-AF65-F5344CB8AC3E}">
        <p14:creationId xmlns:p14="http://schemas.microsoft.com/office/powerpoint/2010/main" val="129510538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5616574" cy="10657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7987" y="1598658"/>
            <a:ext cx="5616575" cy="4602117"/>
          </a:xfrm>
        </p:spPr>
        <p:txBody>
          <a:bodyPr/>
          <a:lstStyle>
            <a:lvl1pPr>
              <a:defRPr>
                <a:solidFill>
                  <a:schemeClr val="tx2">
                    <a:lumMod val="50000"/>
                  </a:schemeClr>
                </a:solidFill>
              </a:defRPr>
            </a:lvl1pPr>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8">
            <a:extLst>
              <a:ext uri="{FF2B5EF4-FFF2-40B4-BE49-F238E27FC236}">
                <a16:creationId xmlns:a16="http://schemas.microsoft.com/office/drawing/2014/main" id="{94588863-2E7B-784C-BD2D-8C3D0E7E1D84}"/>
              </a:ext>
            </a:extLst>
          </p:cNvPr>
          <p:cNvSpPr>
            <a:spLocks noGrp="1"/>
          </p:cNvSpPr>
          <p:nvPr>
            <p:ph type="pic" sz="quarter" idx="13" hasCustomPrompt="1"/>
          </p:nvPr>
        </p:nvSpPr>
        <p:spPr>
          <a:xfrm>
            <a:off x="6167438" y="-1"/>
            <a:ext cx="6024562" cy="6366933"/>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fld id="{7A9B74BB-FF63-FD47-8ACA-0D323F04B087}" type="datetime3">
              <a:rPr lang="en-US" smtClean="0"/>
              <a:t>16 December 2024</a:t>
            </a:fld>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Avery Hanna | Automating ATLAS control room AD with ML</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087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2 Pictures horizontal">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11376024" cy="10657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7987" y="1598658"/>
            <a:ext cx="5616575" cy="4608512"/>
          </a:xfrm>
        </p:spPr>
        <p:txBody>
          <a:bodyPr/>
          <a:lstStyle>
            <a:lvl1pPr>
              <a:defRPr>
                <a:solidFill>
                  <a:schemeClr val="tx2">
                    <a:lumMod val="50000"/>
                  </a:schemeClr>
                </a:solidFill>
              </a:defRPr>
            </a:lvl1pPr>
            <a:lvl2pPr>
              <a:lnSpc>
                <a:spcPct val="100000"/>
              </a:lnSpc>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fld id="{FF17CF46-0B0B-0740-A9CF-1AEC61A7CF2A}" type="datetime3">
              <a:rPr lang="en-US" smtClean="0"/>
              <a:t>16 December 2024</a:t>
            </a:fld>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Avery Hanna | Automating ATLAS control room AD with ML</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
        <p:nvSpPr>
          <p:cNvPr id="11" name="Picture Placeholder 5">
            <a:extLst>
              <a:ext uri="{FF2B5EF4-FFF2-40B4-BE49-F238E27FC236}">
                <a16:creationId xmlns:a16="http://schemas.microsoft.com/office/drawing/2014/main" id="{47B07ADD-2F17-5640-985B-72FA646913F0}"/>
              </a:ext>
            </a:extLst>
          </p:cNvPr>
          <p:cNvSpPr>
            <a:spLocks noGrp="1"/>
          </p:cNvSpPr>
          <p:nvPr>
            <p:ph type="pic" sz="quarter" idx="13" hasCustomPrompt="1"/>
          </p:nvPr>
        </p:nvSpPr>
        <p:spPr>
          <a:xfrm>
            <a:off x="6167438" y="1592263"/>
            <a:ext cx="5616575"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2" name="Picture Placeholder 5">
            <a:extLst>
              <a:ext uri="{FF2B5EF4-FFF2-40B4-BE49-F238E27FC236}">
                <a16:creationId xmlns:a16="http://schemas.microsoft.com/office/drawing/2014/main" id="{AB41C95B-0CD0-B44F-9130-66CCD53B86BB}"/>
              </a:ext>
            </a:extLst>
          </p:cNvPr>
          <p:cNvSpPr>
            <a:spLocks noGrp="1"/>
          </p:cNvSpPr>
          <p:nvPr>
            <p:ph type="pic" sz="quarter" idx="17" hasCustomPrompt="1"/>
          </p:nvPr>
        </p:nvSpPr>
        <p:spPr>
          <a:xfrm>
            <a:off x="6167438" y="3969703"/>
            <a:ext cx="5616575" cy="2232025"/>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2036724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4 Pictures">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11376024" cy="106574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7987" y="1598658"/>
            <a:ext cx="3708401" cy="4608512"/>
          </a:xfrm>
        </p:spPr>
        <p:txBody>
          <a:bodyPr/>
          <a:lstStyle>
            <a:lvl1pPr>
              <a:defRPr>
                <a:solidFill>
                  <a:schemeClr val="tx2">
                    <a:lumMod val="50000"/>
                  </a:schemeClr>
                </a:solidFill>
              </a:defRPr>
            </a:lvl1pPr>
            <a:lvl2pPr>
              <a:lnSpc>
                <a:spcPct val="120000"/>
              </a:lnSpc>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fld id="{6D41E957-B977-C945-984E-5A9E373242AD}" type="datetime3">
              <a:rPr lang="en-US" smtClean="0"/>
              <a:t>16 December 2024</a:t>
            </a:fld>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Avery Hanna | Automating ATLAS control room AD with ML</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
        <p:nvSpPr>
          <p:cNvPr id="9" name="Picture Placeholder 5">
            <a:extLst>
              <a:ext uri="{FF2B5EF4-FFF2-40B4-BE49-F238E27FC236}">
                <a16:creationId xmlns:a16="http://schemas.microsoft.com/office/drawing/2014/main" id="{255B7D9F-7313-2F46-8079-FEA6DAA0CF20}"/>
              </a:ext>
            </a:extLst>
          </p:cNvPr>
          <p:cNvSpPr>
            <a:spLocks noGrp="1"/>
          </p:cNvSpPr>
          <p:nvPr>
            <p:ph type="pic" sz="quarter" idx="13" hasCustomPrompt="1"/>
          </p:nvPr>
        </p:nvSpPr>
        <p:spPr>
          <a:xfrm>
            <a:off x="8075613" y="1592263"/>
            <a:ext cx="3708400"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3" name="Picture Placeholder 5">
            <a:extLst>
              <a:ext uri="{FF2B5EF4-FFF2-40B4-BE49-F238E27FC236}">
                <a16:creationId xmlns:a16="http://schemas.microsoft.com/office/drawing/2014/main" id="{AECDCA30-A5C6-3549-9DAD-01819664F157}"/>
              </a:ext>
            </a:extLst>
          </p:cNvPr>
          <p:cNvSpPr>
            <a:spLocks noGrp="1"/>
          </p:cNvSpPr>
          <p:nvPr>
            <p:ph type="pic" sz="quarter" idx="17" hasCustomPrompt="1"/>
          </p:nvPr>
        </p:nvSpPr>
        <p:spPr>
          <a:xfrm>
            <a:off x="8124681" y="3969703"/>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4" name="Picture Placeholder 5">
            <a:extLst>
              <a:ext uri="{FF2B5EF4-FFF2-40B4-BE49-F238E27FC236}">
                <a16:creationId xmlns:a16="http://schemas.microsoft.com/office/drawing/2014/main" id="{0332EED6-F049-354D-90C1-2CDBDFEB153D}"/>
              </a:ext>
            </a:extLst>
          </p:cNvPr>
          <p:cNvSpPr>
            <a:spLocks noGrp="1"/>
          </p:cNvSpPr>
          <p:nvPr>
            <p:ph type="pic" sz="quarter" idx="18" hasCustomPrompt="1"/>
          </p:nvPr>
        </p:nvSpPr>
        <p:spPr>
          <a:xfrm>
            <a:off x="4259263" y="1592263"/>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5" name="Picture Placeholder 5">
            <a:extLst>
              <a:ext uri="{FF2B5EF4-FFF2-40B4-BE49-F238E27FC236}">
                <a16:creationId xmlns:a16="http://schemas.microsoft.com/office/drawing/2014/main" id="{A46E76A3-B525-534D-9396-8E4D08F06F6A}"/>
              </a:ext>
            </a:extLst>
          </p:cNvPr>
          <p:cNvSpPr>
            <a:spLocks noGrp="1"/>
          </p:cNvSpPr>
          <p:nvPr>
            <p:ph type="pic" sz="quarter" idx="19" hasCustomPrompt="1"/>
          </p:nvPr>
        </p:nvSpPr>
        <p:spPr>
          <a:xfrm>
            <a:off x="4259263" y="3978015"/>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340705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titles and 2 Pictures ">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7987" y="1592263"/>
            <a:ext cx="5616575" cy="668337"/>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1604966"/>
            <a:ext cx="5616600" cy="655634"/>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07988" y="2429405"/>
            <a:ext cx="5616575"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D4B0609-1753-094D-A27B-B1604B6E44F9}"/>
              </a:ext>
            </a:extLst>
          </p:cNvPr>
          <p:cNvSpPr>
            <a:spLocks noGrp="1"/>
          </p:cNvSpPr>
          <p:nvPr>
            <p:ph type="dt" sz="half" idx="15"/>
          </p:nvPr>
        </p:nvSpPr>
        <p:spPr/>
        <p:txBody>
          <a:bodyPr/>
          <a:lstStyle/>
          <a:p>
            <a:fld id="{29AA10E3-81B7-6741-B05F-4A2D771790D3}" type="datetime3">
              <a:rPr lang="en-US" smtClean="0"/>
              <a:t>16 December 2024</a:t>
            </a:fld>
            <a:endParaRPr lang="en-US" dirty="0"/>
          </a:p>
        </p:txBody>
      </p:sp>
      <p:sp>
        <p:nvSpPr>
          <p:cNvPr id="6" name="Footer Placeholder 5">
            <a:extLst>
              <a:ext uri="{FF2B5EF4-FFF2-40B4-BE49-F238E27FC236}">
                <a16:creationId xmlns:a16="http://schemas.microsoft.com/office/drawing/2014/main" id="{D3380C24-4584-494A-B2E2-7C02911E02E7}"/>
              </a:ext>
            </a:extLst>
          </p:cNvPr>
          <p:cNvSpPr>
            <a:spLocks noGrp="1"/>
          </p:cNvSpPr>
          <p:nvPr>
            <p:ph type="ftr" sz="quarter" idx="16"/>
          </p:nvPr>
        </p:nvSpPr>
        <p:spPr/>
        <p:txBody>
          <a:bodyPr/>
          <a:lstStyle/>
          <a:p>
            <a:r>
              <a:rPr lang="en-US"/>
              <a:t>Avery Hanna | Automating ATLAS control room AD with ML</a:t>
            </a:r>
            <a:endParaRPr lang="en-US" dirty="0"/>
          </a:p>
        </p:txBody>
      </p:sp>
      <p:sp>
        <p:nvSpPr>
          <p:cNvPr id="10" name="Slide Number Placeholder 9">
            <a:extLst>
              <a:ext uri="{FF2B5EF4-FFF2-40B4-BE49-F238E27FC236}">
                <a16:creationId xmlns:a16="http://schemas.microsoft.com/office/drawing/2014/main" id="{89BEDBAA-E014-4E48-AA09-5D0DC18C0C76}"/>
              </a:ext>
            </a:extLst>
          </p:cNvPr>
          <p:cNvSpPr>
            <a:spLocks noGrp="1"/>
          </p:cNvSpPr>
          <p:nvPr>
            <p:ph type="sldNum" sz="quarter" idx="17"/>
          </p:nvPr>
        </p:nvSpPr>
        <p:spPr/>
        <p:txBody>
          <a:bodyPr/>
          <a:lstStyle/>
          <a:p>
            <a:fld id="{36B5EA5A-BC32-A742-B11B-8E7414D5B535}" type="slidenum">
              <a:rPr lang="en-US" smtClean="0"/>
              <a:pPr/>
              <a:t>‹#›</a:t>
            </a:fld>
            <a:endParaRPr lang="en-US" dirty="0"/>
          </a:p>
        </p:txBody>
      </p:sp>
      <p:sp>
        <p:nvSpPr>
          <p:cNvPr id="8" name="Picture Placeholder 7">
            <a:extLst>
              <a:ext uri="{FF2B5EF4-FFF2-40B4-BE49-F238E27FC236}">
                <a16:creationId xmlns:a16="http://schemas.microsoft.com/office/drawing/2014/main" id="{D35BE112-10C7-F548-91D2-DD3128654F33}"/>
              </a:ext>
            </a:extLst>
          </p:cNvPr>
          <p:cNvSpPr>
            <a:spLocks noGrp="1"/>
          </p:cNvSpPr>
          <p:nvPr>
            <p:ph type="pic" sz="quarter" idx="18" hasCustomPrompt="1"/>
          </p:nvPr>
        </p:nvSpPr>
        <p:spPr>
          <a:xfrm>
            <a:off x="6172200" y="2420938"/>
            <a:ext cx="5616575" cy="3779837"/>
          </a:xfrm>
          <a:pattFill prst="lgCheck">
            <a:fgClr>
              <a:schemeClr val="accent4"/>
            </a:fgClr>
            <a:bgClr>
              <a:schemeClr val="bg1"/>
            </a:bgClr>
          </a:pattFill>
        </p:spPr>
        <p:txBody>
          <a:bodyPr anchor="ctr" anchorCtr="0"/>
          <a:lstStyle>
            <a:lvl1pPr algn="ctr">
              <a:defRPr/>
            </a:lvl1pPr>
          </a:lstStyle>
          <a:p>
            <a:r>
              <a:rPr lang="en-GB" dirty="0"/>
              <a:t>Drag and Drop picture</a:t>
            </a:r>
          </a:p>
        </p:txBody>
      </p:sp>
    </p:spTree>
    <p:extLst>
      <p:ext uri="{BB962C8B-B14F-4D97-AF65-F5344CB8AC3E}">
        <p14:creationId xmlns:p14="http://schemas.microsoft.com/office/powerpoint/2010/main" val="2845831817"/>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 and 3 Pictur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7987" y="1592263"/>
            <a:ext cx="3708401" cy="668337"/>
          </a:xfrm>
        </p:spPr>
        <p:txBody>
          <a:bodyPr anchor="t" anchorCtr="0"/>
          <a:lstStyle>
            <a:lvl1pPr marL="0" indent="0">
              <a:lnSpc>
                <a:spcPct val="100000"/>
              </a:lnSpc>
              <a:spcBef>
                <a:spcPts val="400"/>
              </a:spcBef>
              <a:spcAft>
                <a:spcPts val="0"/>
              </a:spcAft>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8075612" y="1604966"/>
            <a:ext cx="3713187" cy="655634"/>
          </a:xfrm>
        </p:spPr>
        <p:txBody>
          <a:bodyPr anchor="t" anchorCtr="0"/>
          <a:lstStyle>
            <a:lvl1pPr marL="0" indent="0">
              <a:spcBef>
                <a:spcPts val="400"/>
              </a:spcBef>
              <a:spcAft>
                <a:spcPts val="0"/>
              </a:spcAft>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07989" y="2420938"/>
            <a:ext cx="3708400"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3" name="Picture Placeholder 12">
            <a:extLst>
              <a:ext uri="{FF2B5EF4-FFF2-40B4-BE49-F238E27FC236}">
                <a16:creationId xmlns:a16="http://schemas.microsoft.com/office/drawing/2014/main" id="{EC779F7E-9707-2542-A19F-DD09A53038A7}"/>
              </a:ext>
            </a:extLst>
          </p:cNvPr>
          <p:cNvSpPr>
            <a:spLocks noGrp="1"/>
          </p:cNvSpPr>
          <p:nvPr>
            <p:ph type="pic" sz="quarter" idx="14" hasCustomPrompt="1"/>
          </p:nvPr>
        </p:nvSpPr>
        <p:spPr>
          <a:xfrm>
            <a:off x="8075613" y="2416175"/>
            <a:ext cx="3713187" cy="3779837"/>
          </a:xfrm>
          <a:pattFill prst="lgCheck">
            <a:fgClr>
              <a:schemeClr val="accent4"/>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b="1"/>
            </a:lvl1pPr>
          </a:lstStyle>
          <a:p>
            <a:r>
              <a:rPr lang="en-US"/>
              <a:t>Drag and Drop picture</a:t>
            </a:r>
            <a:endParaRPr lang="en-US" dirty="0"/>
          </a:p>
        </p:txBody>
      </p:sp>
      <p:sp>
        <p:nvSpPr>
          <p:cNvPr id="10" name="Text Placeholder 2">
            <a:extLst>
              <a:ext uri="{FF2B5EF4-FFF2-40B4-BE49-F238E27FC236}">
                <a16:creationId xmlns:a16="http://schemas.microsoft.com/office/drawing/2014/main" id="{86494478-3D3E-894B-9652-AD035750548C}"/>
              </a:ext>
            </a:extLst>
          </p:cNvPr>
          <p:cNvSpPr>
            <a:spLocks noGrp="1"/>
          </p:cNvSpPr>
          <p:nvPr>
            <p:ph type="body" idx="15"/>
          </p:nvPr>
        </p:nvSpPr>
        <p:spPr>
          <a:xfrm>
            <a:off x="4253846" y="1601227"/>
            <a:ext cx="3708401" cy="668337"/>
          </a:xfrm>
        </p:spPr>
        <p:txBody>
          <a:bodyPr anchor="t" anchorCtr="0"/>
          <a:lstStyle>
            <a:lvl1pPr marL="0" indent="0">
              <a:spcBef>
                <a:spcPts val="400"/>
              </a:spcBef>
              <a:spcAft>
                <a:spcPts val="0"/>
              </a:spcAft>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0">
            <a:extLst>
              <a:ext uri="{FF2B5EF4-FFF2-40B4-BE49-F238E27FC236}">
                <a16:creationId xmlns:a16="http://schemas.microsoft.com/office/drawing/2014/main" id="{CF540559-B2D9-2E46-A3D6-32F0B01F69A5}"/>
              </a:ext>
            </a:extLst>
          </p:cNvPr>
          <p:cNvSpPr>
            <a:spLocks noGrp="1"/>
          </p:cNvSpPr>
          <p:nvPr>
            <p:ph type="pic" sz="quarter" idx="16" hasCustomPrompt="1"/>
          </p:nvPr>
        </p:nvSpPr>
        <p:spPr>
          <a:xfrm>
            <a:off x="4253848" y="2429902"/>
            <a:ext cx="3708400"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485D2BF-D955-984C-BC88-5F6A8BCB9E71}"/>
              </a:ext>
            </a:extLst>
          </p:cNvPr>
          <p:cNvSpPr>
            <a:spLocks noGrp="1"/>
          </p:cNvSpPr>
          <p:nvPr>
            <p:ph type="dt" sz="half" idx="17"/>
          </p:nvPr>
        </p:nvSpPr>
        <p:spPr/>
        <p:txBody>
          <a:bodyPr/>
          <a:lstStyle/>
          <a:p>
            <a:fld id="{DB9DE874-6458-8142-AF52-1AEC57837EB4}" type="datetime3">
              <a:rPr lang="en-US" smtClean="0"/>
              <a:t>16 December 2024</a:t>
            </a:fld>
            <a:endParaRPr lang="en-US" dirty="0"/>
          </a:p>
        </p:txBody>
      </p:sp>
      <p:sp>
        <p:nvSpPr>
          <p:cNvPr id="6" name="Footer Placeholder 5">
            <a:extLst>
              <a:ext uri="{FF2B5EF4-FFF2-40B4-BE49-F238E27FC236}">
                <a16:creationId xmlns:a16="http://schemas.microsoft.com/office/drawing/2014/main" id="{26EC0286-4FA5-DB4D-961C-C9035150A22E}"/>
              </a:ext>
            </a:extLst>
          </p:cNvPr>
          <p:cNvSpPr>
            <a:spLocks noGrp="1"/>
          </p:cNvSpPr>
          <p:nvPr>
            <p:ph type="ftr" sz="quarter" idx="18"/>
          </p:nvPr>
        </p:nvSpPr>
        <p:spPr/>
        <p:txBody>
          <a:bodyPr/>
          <a:lstStyle/>
          <a:p>
            <a:r>
              <a:rPr lang="en-US"/>
              <a:t>Avery Hanna | Automating ATLAS control room AD with ML</a:t>
            </a:r>
            <a:endParaRPr lang="en-US" dirty="0"/>
          </a:p>
        </p:txBody>
      </p:sp>
      <p:sp>
        <p:nvSpPr>
          <p:cNvPr id="14" name="Slide Number Placeholder 13">
            <a:extLst>
              <a:ext uri="{FF2B5EF4-FFF2-40B4-BE49-F238E27FC236}">
                <a16:creationId xmlns:a16="http://schemas.microsoft.com/office/drawing/2014/main" id="{D3A103EE-A109-9549-821B-7193CDF3E17F}"/>
              </a:ext>
            </a:extLst>
          </p:cNvPr>
          <p:cNvSpPr>
            <a:spLocks noGrp="1"/>
          </p:cNvSpPr>
          <p:nvPr>
            <p:ph type="sldNum" sz="quarter" idx="19"/>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201835388"/>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3 Pictures with box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86494478-3D3E-894B-9652-AD035750548C}"/>
              </a:ext>
            </a:extLst>
          </p:cNvPr>
          <p:cNvSpPr>
            <a:spLocks noGrp="1"/>
          </p:cNvSpPr>
          <p:nvPr>
            <p:ph type="body" idx="15"/>
          </p:nvPr>
        </p:nvSpPr>
        <p:spPr>
          <a:xfrm>
            <a:off x="4116386" y="1601376"/>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0">
            <a:extLst>
              <a:ext uri="{FF2B5EF4-FFF2-40B4-BE49-F238E27FC236}">
                <a16:creationId xmlns:a16="http://schemas.microsoft.com/office/drawing/2014/main" id="{CF540559-B2D9-2E46-A3D6-32F0B01F69A5}"/>
              </a:ext>
            </a:extLst>
          </p:cNvPr>
          <p:cNvSpPr>
            <a:spLocks noGrp="1"/>
          </p:cNvSpPr>
          <p:nvPr>
            <p:ph type="pic" sz="quarter" idx="16" hasCustomPrompt="1"/>
          </p:nvPr>
        </p:nvSpPr>
        <p:spPr>
          <a:xfrm>
            <a:off x="4116386" y="2732442"/>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485D2BF-D955-984C-BC88-5F6A8BCB9E71}"/>
              </a:ext>
            </a:extLst>
          </p:cNvPr>
          <p:cNvSpPr>
            <a:spLocks noGrp="1"/>
          </p:cNvSpPr>
          <p:nvPr>
            <p:ph type="dt" sz="half" idx="17"/>
          </p:nvPr>
        </p:nvSpPr>
        <p:spPr/>
        <p:txBody>
          <a:bodyPr/>
          <a:lstStyle/>
          <a:p>
            <a:fld id="{74C2FCB1-BDAE-EE4B-96F6-70ECDEC109EE}" type="datetime3">
              <a:rPr lang="en-US" smtClean="0"/>
              <a:t>16 December 2024</a:t>
            </a:fld>
            <a:endParaRPr lang="en-US" dirty="0"/>
          </a:p>
        </p:txBody>
      </p:sp>
      <p:sp>
        <p:nvSpPr>
          <p:cNvPr id="6" name="Footer Placeholder 5">
            <a:extLst>
              <a:ext uri="{FF2B5EF4-FFF2-40B4-BE49-F238E27FC236}">
                <a16:creationId xmlns:a16="http://schemas.microsoft.com/office/drawing/2014/main" id="{26EC0286-4FA5-DB4D-961C-C9035150A22E}"/>
              </a:ext>
            </a:extLst>
          </p:cNvPr>
          <p:cNvSpPr>
            <a:spLocks noGrp="1"/>
          </p:cNvSpPr>
          <p:nvPr>
            <p:ph type="ftr" sz="quarter" idx="18"/>
          </p:nvPr>
        </p:nvSpPr>
        <p:spPr/>
        <p:txBody>
          <a:bodyPr/>
          <a:lstStyle/>
          <a:p>
            <a:r>
              <a:rPr lang="en-US"/>
              <a:t>Avery Hanna | Automating ATLAS control room AD with ML</a:t>
            </a:r>
            <a:endParaRPr lang="en-US" dirty="0"/>
          </a:p>
        </p:txBody>
      </p:sp>
      <p:sp>
        <p:nvSpPr>
          <p:cNvPr id="14" name="Slide Number Placeholder 13">
            <a:extLst>
              <a:ext uri="{FF2B5EF4-FFF2-40B4-BE49-F238E27FC236}">
                <a16:creationId xmlns:a16="http://schemas.microsoft.com/office/drawing/2014/main" id="{D3A103EE-A109-9549-821B-7193CDF3E17F}"/>
              </a:ext>
            </a:extLst>
          </p:cNvPr>
          <p:cNvSpPr>
            <a:spLocks noGrp="1"/>
          </p:cNvSpPr>
          <p:nvPr>
            <p:ph type="sldNum" sz="quarter" idx="19"/>
          </p:nvPr>
        </p:nvSpPr>
        <p:spPr/>
        <p:txBody>
          <a:bodyPr/>
          <a:lstStyle/>
          <a:p>
            <a:fld id="{36B5EA5A-BC32-A742-B11B-8E7414D5B535}" type="slidenum">
              <a:rPr lang="en-US" smtClean="0"/>
              <a:pPr/>
              <a:t>‹#›</a:t>
            </a:fld>
            <a:endParaRPr lang="en-US" dirty="0"/>
          </a:p>
        </p:txBody>
      </p:sp>
      <p:sp>
        <p:nvSpPr>
          <p:cNvPr id="15" name="Text Placeholder 2">
            <a:extLst>
              <a:ext uri="{FF2B5EF4-FFF2-40B4-BE49-F238E27FC236}">
                <a16:creationId xmlns:a16="http://schemas.microsoft.com/office/drawing/2014/main" id="{F0E95B09-A858-4A4A-B159-8C5B917D41E5}"/>
              </a:ext>
            </a:extLst>
          </p:cNvPr>
          <p:cNvSpPr>
            <a:spLocks noGrp="1"/>
          </p:cNvSpPr>
          <p:nvPr>
            <p:ph type="body" idx="20"/>
          </p:nvPr>
        </p:nvSpPr>
        <p:spPr>
          <a:xfrm>
            <a:off x="3275" y="5078524"/>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Picture Placeholder 10">
            <a:extLst>
              <a:ext uri="{FF2B5EF4-FFF2-40B4-BE49-F238E27FC236}">
                <a16:creationId xmlns:a16="http://schemas.microsoft.com/office/drawing/2014/main" id="{2FF76D54-8841-EA4B-B514-DFCE90D05C81}"/>
              </a:ext>
            </a:extLst>
          </p:cNvPr>
          <p:cNvSpPr>
            <a:spLocks noGrp="1"/>
          </p:cNvSpPr>
          <p:nvPr>
            <p:ph type="pic" sz="quarter" idx="21" hasCustomPrompt="1"/>
          </p:nvPr>
        </p:nvSpPr>
        <p:spPr>
          <a:xfrm>
            <a:off x="4050" y="1601376"/>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7" name="Text Placeholder 2">
            <a:extLst>
              <a:ext uri="{FF2B5EF4-FFF2-40B4-BE49-F238E27FC236}">
                <a16:creationId xmlns:a16="http://schemas.microsoft.com/office/drawing/2014/main" id="{DED6363A-4107-5A4F-9E1E-0E88F802ABE9}"/>
              </a:ext>
            </a:extLst>
          </p:cNvPr>
          <p:cNvSpPr>
            <a:spLocks noGrp="1"/>
          </p:cNvSpPr>
          <p:nvPr>
            <p:ph type="body" idx="22"/>
          </p:nvPr>
        </p:nvSpPr>
        <p:spPr>
          <a:xfrm>
            <a:off x="8232388" y="5078524"/>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Picture Placeholder 10">
            <a:extLst>
              <a:ext uri="{FF2B5EF4-FFF2-40B4-BE49-F238E27FC236}">
                <a16:creationId xmlns:a16="http://schemas.microsoft.com/office/drawing/2014/main" id="{91039F33-9CD5-004A-9F94-52D16B2EB081}"/>
              </a:ext>
            </a:extLst>
          </p:cNvPr>
          <p:cNvSpPr>
            <a:spLocks noGrp="1"/>
          </p:cNvSpPr>
          <p:nvPr>
            <p:ph type="pic" sz="quarter" idx="23" hasCustomPrompt="1"/>
          </p:nvPr>
        </p:nvSpPr>
        <p:spPr>
          <a:xfrm>
            <a:off x="8232388" y="1601376"/>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3550207374"/>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Horizontal and text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12776" y="1592263"/>
            <a:ext cx="11376024" cy="2563906"/>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6" name="Text Placeholder 5">
            <a:extLst>
              <a:ext uri="{FF2B5EF4-FFF2-40B4-BE49-F238E27FC236}">
                <a16:creationId xmlns:a16="http://schemas.microsoft.com/office/drawing/2014/main" id="{FB7AFC8C-E604-7447-B130-D845972B5A81}"/>
              </a:ext>
            </a:extLst>
          </p:cNvPr>
          <p:cNvSpPr>
            <a:spLocks noGrp="1"/>
          </p:cNvSpPr>
          <p:nvPr>
            <p:ph type="body" sz="quarter" idx="14"/>
          </p:nvPr>
        </p:nvSpPr>
        <p:spPr>
          <a:xfrm>
            <a:off x="407989" y="4294188"/>
            <a:ext cx="3708400" cy="1906587"/>
          </a:xfrm>
        </p:spPr>
        <p:txBody>
          <a:bodyPr/>
          <a:lstStyle/>
          <a:p>
            <a:pPr lvl="0"/>
            <a:r>
              <a:rPr lang="en-US"/>
              <a:t>Click to edit Master text styles</a:t>
            </a:r>
          </a:p>
          <a:p>
            <a:pPr lvl="1"/>
            <a:r>
              <a:rPr lang="en-US"/>
              <a:t>Second level</a:t>
            </a:r>
          </a:p>
          <a:p>
            <a:pPr lvl="2"/>
            <a:r>
              <a:rPr lang="en-US"/>
              <a:t>Third level</a:t>
            </a:r>
          </a:p>
        </p:txBody>
      </p:sp>
      <p:sp>
        <p:nvSpPr>
          <p:cNvPr id="14" name="Text Placeholder 5">
            <a:extLst>
              <a:ext uri="{FF2B5EF4-FFF2-40B4-BE49-F238E27FC236}">
                <a16:creationId xmlns:a16="http://schemas.microsoft.com/office/drawing/2014/main" id="{3933DD4F-F84F-4A45-A378-099F8963A574}"/>
              </a:ext>
            </a:extLst>
          </p:cNvPr>
          <p:cNvSpPr>
            <a:spLocks noGrp="1"/>
          </p:cNvSpPr>
          <p:nvPr>
            <p:ph type="body" sz="quarter" idx="15"/>
          </p:nvPr>
        </p:nvSpPr>
        <p:spPr>
          <a:xfrm>
            <a:off x="4267201" y="4294188"/>
            <a:ext cx="3665537" cy="1906587"/>
          </a:xfrm>
        </p:spPr>
        <p:txBody>
          <a:body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E423D880-B3D6-7548-AFF1-D644AAD7B366}"/>
              </a:ext>
            </a:extLst>
          </p:cNvPr>
          <p:cNvSpPr>
            <a:spLocks noGrp="1"/>
          </p:cNvSpPr>
          <p:nvPr>
            <p:ph type="dt" sz="half" idx="16"/>
          </p:nvPr>
        </p:nvSpPr>
        <p:spPr/>
        <p:txBody>
          <a:bodyPr/>
          <a:lstStyle/>
          <a:p>
            <a:fld id="{180DF656-04BE-B441-B052-CC078B3D40CC}" type="datetime3">
              <a:rPr lang="en-US" smtClean="0"/>
              <a:t>16 December 2024</a:t>
            </a:fld>
            <a:endParaRPr lang="en-US" dirty="0"/>
          </a:p>
        </p:txBody>
      </p:sp>
      <p:sp>
        <p:nvSpPr>
          <p:cNvPr id="4" name="Footer Placeholder 3">
            <a:extLst>
              <a:ext uri="{FF2B5EF4-FFF2-40B4-BE49-F238E27FC236}">
                <a16:creationId xmlns:a16="http://schemas.microsoft.com/office/drawing/2014/main" id="{62487D45-A6BD-6040-8ECE-F9608F53134E}"/>
              </a:ext>
            </a:extLst>
          </p:cNvPr>
          <p:cNvSpPr>
            <a:spLocks noGrp="1"/>
          </p:cNvSpPr>
          <p:nvPr>
            <p:ph type="ftr" sz="quarter" idx="17"/>
          </p:nvPr>
        </p:nvSpPr>
        <p:spPr/>
        <p:txBody>
          <a:bodyPr/>
          <a:lstStyle/>
          <a:p>
            <a:r>
              <a:rPr lang="en-US"/>
              <a:t>Avery Hanna | Automating ATLAS control room AD with ML</a:t>
            </a:r>
            <a:endParaRPr lang="en-US" dirty="0"/>
          </a:p>
        </p:txBody>
      </p:sp>
      <p:sp>
        <p:nvSpPr>
          <p:cNvPr id="5" name="Slide Number Placeholder 4">
            <a:extLst>
              <a:ext uri="{FF2B5EF4-FFF2-40B4-BE49-F238E27FC236}">
                <a16:creationId xmlns:a16="http://schemas.microsoft.com/office/drawing/2014/main" id="{381D3D89-638E-6949-858F-F83F83B33D28}"/>
              </a:ext>
            </a:extLst>
          </p:cNvPr>
          <p:cNvSpPr>
            <a:spLocks noGrp="1"/>
          </p:cNvSpPr>
          <p:nvPr>
            <p:ph type="sldNum" sz="quarter" idx="18"/>
          </p:nvPr>
        </p:nvSpPr>
        <p:spPr/>
        <p:txBody>
          <a:bodyPr/>
          <a:lstStyle/>
          <a:p>
            <a:fld id="{36B5EA5A-BC32-A742-B11B-8E7414D5B535}" type="slidenum">
              <a:rPr lang="en-US" smtClean="0"/>
              <a:pPr/>
              <a:t>‹#›</a:t>
            </a:fld>
            <a:endParaRPr lang="en-US" dirty="0"/>
          </a:p>
        </p:txBody>
      </p:sp>
      <p:sp>
        <p:nvSpPr>
          <p:cNvPr id="9" name="Text Placeholder 5">
            <a:extLst>
              <a:ext uri="{FF2B5EF4-FFF2-40B4-BE49-F238E27FC236}">
                <a16:creationId xmlns:a16="http://schemas.microsoft.com/office/drawing/2014/main" id="{6A3085A2-8BF3-9742-B023-7524E7B1C8EB}"/>
              </a:ext>
            </a:extLst>
          </p:cNvPr>
          <p:cNvSpPr>
            <a:spLocks noGrp="1"/>
          </p:cNvSpPr>
          <p:nvPr>
            <p:ph type="body" sz="quarter" idx="19"/>
          </p:nvPr>
        </p:nvSpPr>
        <p:spPr>
          <a:xfrm>
            <a:off x="8085668" y="4294188"/>
            <a:ext cx="3703132" cy="1906587"/>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5685515"/>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Horizontal and text in box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0" y="1592263"/>
            <a:ext cx="12192000" cy="2945870"/>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6" name="Text Placeholder 5">
            <a:extLst>
              <a:ext uri="{FF2B5EF4-FFF2-40B4-BE49-F238E27FC236}">
                <a16:creationId xmlns:a16="http://schemas.microsoft.com/office/drawing/2014/main" id="{FB7AFC8C-E604-7447-B130-D845972B5A81}"/>
              </a:ext>
            </a:extLst>
          </p:cNvPr>
          <p:cNvSpPr>
            <a:spLocks noGrp="1"/>
          </p:cNvSpPr>
          <p:nvPr>
            <p:ph type="body" sz="quarter" idx="14"/>
          </p:nvPr>
        </p:nvSpPr>
        <p:spPr>
          <a:xfrm>
            <a:off x="407989" y="4294188"/>
            <a:ext cx="3708400"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US"/>
              <a:t>Click to edit Master text styles</a:t>
            </a:r>
          </a:p>
          <a:p>
            <a:pPr lvl="1"/>
            <a:r>
              <a:rPr lang="en-US"/>
              <a:t>Second level</a:t>
            </a:r>
          </a:p>
          <a:p>
            <a:pPr lvl="2"/>
            <a:r>
              <a:rPr lang="en-US"/>
              <a:t>Third level</a:t>
            </a:r>
          </a:p>
        </p:txBody>
      </p:sp>
      <p:sp>
        <p:nvSpPr>
          <p:cNvPr id="14" name="Text Placeholder 5">
            <a:extLst>
              <a:ext uri="{FF2B5EF4-FFF2-40B4-BE49-F238E27FC236}">
                <a16:creationId xmlns:a16="http://schemas.microsoft.com/office/drawing/2014/main" id="{3933DD4F-F84F-4A45-A378-099F8963A574}"/>
              </a:ext>
            </a:extLst>
          </p:cNvPr>
          <p:cNvSpPr>
            <a:spLocks noGrp="1"/>
          </p:cNvSpPr>
          <p:nvPr>
            <p:ph type="body" sz="quarter" idx="15"/>
          </p:nvPr>
        </p:nvSpPr>
        <p:spPr>
          <a:xfrm>
            <a:off x="4267201" y="4294188"/>
            <a:ext cx="3665537"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US"/>
              <a:t>Click to edit Master text styles</a:t>
            </a:r>
          </a:p>
          <a:p>
            <a:pPr lvl="1"/>
            <a:r>
              <a:rPr lang="en-US"/>
              <a:t>Second level</a:t>
            </a:r>
          </a:p>
          <a:p>
            <a:pPr lvl="2"/>
            <a:r>
              <a:rPr lang="en-US"/>
              <a:t>Third level</a:t>
            </a:r>
          </a:p>
        </p:txBody>
      </p:sp>
      <p:sp>
        <p:nvSpPr>
          <p:cNvPr id="3" name="Date Placeholder 2">
            <a:extLst>
              <a:ext uri="{FF2B5EF4-FFF2-40B4-BE49-F238E27FC236}">
                <a16:creationId xmlns:a16="http://schemas.microsoft.com/office/drawing/2014/main" id="{E423D880-B3D6-7548-AFF1-D644AAD7B366}"/>
              </a:ext>
            </a:extLst>
          </p:cNvPr>
          <p:cNvSpPr>
            <a:spLocks noGrp="1"/>
          </p:cNvSpPr>
          <p:nvPr>
            <p:ph type="dt" sz="half" idx="16"/>
          </p:nvPr>
        </p:nvSpPr>
        <p:spPr/>
        <p:txBody>
          <a:bodyPr/>
          <a:lstStyle/>
          <a:p>
            <a:fld id="{A08F07CE-E60B-904C-B019-F1D2F6D197F4}" type="datetime3">
              <a:rPr lang="en-US" smtClean="0"/>
              <a:t>16 December 2024</a:t>
            </a:fld>
            <a:endParaRPr lang="en-US" dirty="0"/>
          </a:p>
        </p:txBody>
      </p:sp>
      <p:sp>
        <p:nvSpPr>
          <p:cNvPr id="4" name="Footer Placeholder 3">
            <a:extLst>
              <a:ext uri="{FF2B5EF4-FFF2-40B4-BE49-F238E27FC236}">
                <a16:creationId xmlns:a16="http://schemas.microsoft.com/office/drawing/2014/main" id="{62487D45-A6BD-6040-8ECE-F9608F53134E}"/>
              </a:ext>
            </a:extLst>
          </p:cNvPr>
          <p:cNvSpPr>
            <a:spLocks noGrp="1"/>
          </p:cNvSpPr>
          <p:nvPr>
            <p:ph type="ftr" sz="quarter" idx="17"/>
          </p:nvPr>
        </p:nvSpPr>
        <p:spPr/>
        <p:txBody>
          <a:bodyPr/>
          <a:lstStyle/>
          <a:p>
            <a:r>
              <a:rPr lang="en-US"/>
              <a:t>Avery Hanna | Automating ATLAS control room AD with ML</a:t>
            </a:r>
            <a:endParaRPr lang="en-US" dirty="0"/>
          </a:p>
        </p:txBody>
      </p:sp>
      <p:sp>
        <p:nvSpPr>
          <p:cNvPr id="5" name="Slide Number Placeholder 4">
            <a:extLst>
              <a:ext uri="{FF2B5EF4-FFF2-40B4-BE49-F238E27FC236}">
                <a16:creationId xmlns:a16="http://schemas.microsoft.com/office/drawing/2014/main" id="{381D3D89-638E-6949-858F-F83F83B33D28}"/>
              </a:ext>
            </a:extLst>
          </p:cNvPr>
          <p:cNvSpPr>
            <a:spLocks noGrp="1"/>
          </p:cNvSpPr>
          <p:nvPr>
            <p:ph type="sldNum" sz="quarter" idx="18"/>
          </p:nvPr>
        </p:nvSpPr>
        <p:spPr/>
        <p:txBody>
          <a:bodyPr/>
          <a:lstStyle/>
          <a:p>
            <a:fld id="{36B5EA5A-BC32-A742-B11B-8E7414D5B535}" type="slidenum">
              <a:rPr lang="en-US" smtClean="0"/>
              <a:pPr/>
              <a:t>‹#›</a:t>
            </a:fld>
            <a:endParaRPr lang="en-US" dirty="0"/>
          </a:p>
        </p:txBody>
      </p:sp>
      <p:sp>
        <p:nvSpPr>
          <p:cNvPr id="9" name="Text Placeholder 5">
            <a:extLst>
              <a:ext uri="{FF2B5EF4-FFF2-40B4-BE49-F238E27FC236}">
                <a16:creationId xmlns:a16="http://schemas.microsoft.com/office/drawing/2014/main" id="{6A3085A2-8BF3-9742-B023-7524E7B1C8EB}"/>
              </a:ext>
            </a:extLst>
          </p:cNvPr>
          <p:cNvSpPr>
            <a:spLocks noGrp="1"/>
          </p:cNvSpPr>
          <p:nvPr>
            <p:ph type="body" sz="quarter" idx="19"/>
          </p:nvPr>
        </p:nvSpPr>
        <p:spPr>
          <a:xfrm>
            <a:off x="8085668" y="4294188"/>
            <a:ext cx="3703132"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83906186"/>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Chapter Header">
    <p:spTree>
      <p:nvGrpSpPr>
        <p:cNvPr id="1" name=""/>
        <p:cNvGrpSpPr/>
        <p:nvPr/>
      </p:nvGrpSpPr>
      <p:grpSpPr>
        <a:xfrm>
          <a:off x="0" y="0"/>
          <a:ext cx="0" cy="0"/>
          <a:chOff x="0" y="0"/>
          <a:chExt cx="0" cy="0"/>
        </a:xfrm>
      </p:grpSpPr>
      <p:sp>
        <p:nvSpPr>
          <p:cNvPr id="2" name="Title 1"/>
          <p:cNvSpPr>
            <a:spLocks noGrp="1"/>
          </p:cNvSpPr>
          <p:nvPr>
            <p:ph type="title"/>
          </p:nvPr>
        </p:nvSpPr>
        <p:spPr>
          <a:xfrm>
            <a:off x="407987" y="1709738"/>
            <a:ext cx="11376025" cy="2852737"/>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407987" y="4589463"/>
            <a:ext cx="11376026"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3FFEBF6-CE90-CC4E-8695-4D9E4AF1C9F7}"/>
              </a:ext>
            </a:extLst>
          </p:cNvPr>
          <p:cNvSpPr>
            <a:spLocks noGrp="1"/>
          </p:cNvSpPr>
          <p:nvPr>
            <p:ph type="dt" sz="half" idx="10"/>
          </p:nvPr>
        </p:nvSpPr>
        <p:spPr/>
        <p:txBody>
          <a:bodyPr/>
          <a:lstStyle/>
          <a:p>
            <a:fld id="{F4F43D18-778F-6E40-BED2-19D03667B261}" type="datetime3">
              <a:rPr lang="en-US" smtClean="0"/>
              <a:t>16 December 2024</a:t>
            </a:fld>
            <a:endParaRPr lang="en-US" dirty="0"/>
          </a:p>
        </p:txBody>
      </p:sp>
      <p:sp>
        <p:nvSpPr>
          <p:cNvPr id="8" name="Footer Placeholder 7">
            <a:extLst>
              <a:ext uri="{FF2B5EF4-FFF2-40B4-BE49-F238E27FC236}">
                <a16:creationId xmlns:a16="http://schemas.microsoft.com/office/drawing/2014/main" id="{106BCDCA-F2B2-9249-AB85-06169E64A567}"/>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9" name="Slide Number Placeholder 8">
            <a:extLst>
              <a:ext uri="{FF2B5EF4-FFF2-40B4-BE49-F238E27FC236}">
                <a16:creationId xmlns:a16="http://schemas.microsoft.com/office/drawing/2014/main" id="{46B4A1B0-EF49-4F43-ACA9-496419739709}"/>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06323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2F8F7083-D188-D543-8008-F25F138E955C}"/>
              </a:ext>
            </a:extLst>
          </p:cNvPr>
          <p:cNvSpPr>
            <a:spLocks noGrp="1"/>
          </p:cNvSpPr>
          <p:nvPr>
            <p:ph type="dt" sz="half" idx="10"/>
          </p:nvPr>
        </p:nvSpPr>
        <p:spPr/>
        <p:txBody>
          <a:bodyPr/>
          <a:lstStyle/>
          <a:p>
            <a:fld id="{9A126A05-CF1F-CC40-A147-4AC4A57D872A}" type="datetime3">
              <a:rPr lang="en-US" smtClean="0"/>
              <a:t>16 December 2024</a:t>
            </a:fld>
            <a:endParaRPr lang="en-US" dirty="0"/>
          </a:p>
        </p:txBody>
      </p:sp>
      <p:sp>
        <p:nvSpPr>
          <p:cNvPr id="7" name="Footer Placeholder 6">
            <a:extLst>
              <a:ext uri="{FF2B5EF4-FFF2-40B4-BE49-F238E27FC236}">
                <a16:creationId xmlns:a16="http://schemas.microsoft.com/office/drawing/2014/main" id="{DA980EB7-C2CB-9D4D-8C5E-3EB093178EB7}"/>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8" name="Slide Number Placeholder 7">
            <a:extLst>
              <a:ext uri="{FF2B5EF4-FFF2-40B4-BE49-F238E27FC236}">
                <a16:creationId xmlns:a16="http://schemas.microsoft.com/office/drawing/2014/main" id="{2F74050C-1801-2345-9DC3-F06B163A28D3}"/>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04570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61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119B3E2A-0B0F-434E-B8B5-23D05F72C797}"/>
              </a:ext>
            </a:extLst>
          </p:cNvPr>
          <p:cNvSpPr>
            <a:spLocks noGrp="1"/>
          </p:cNvSpPr>
          <p:nvPr>
            <p:ph type="dt" sz="half" idx="10"/>
          </p:nvPr>
        </p:nvSpPr>
        <p:spPr/>
        <p:txBody>
          <a:bodyPr/>
          <a:lstStyle/>
          <a:p>
            <a:fld id="{3A72F9B5-345B-9348-AE71-09B1FA1DB107}" type="datetime3">
              <a:rPr lang="en-US" smtClean="0"/>
              <a:t>16 December 2024</a:t>
            </a:fld>
            <a:endParaRPr lang="en-US" dirty="0"/>
          </a:p>
        </p:txBody>
      </p:sp>
      <p:sp>
        <p:nvSpPr>
          <p:cNvPr id="8" name="Footer Placeholder 7">
            <a:extLst>
              <a:ext uri="{FF2B5EF4-FFF2-40B4-BE49-F238E27FC236}">
                <a16:creationId xmlns:a16="http://schemas.microsoft.com/office/drawing/2014/main" id="{33CECA80-B569-3D47-B163-138B2BA81B88}"/>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9" name="Slide Number Placeholder 8">
            <a:extLst>
              <a:ext uri="{FF2B5EF4-FFF2-40B4-BE49-F238E27FC236}">
                <a16:creationId xmlns:a16="http://schemas.microsoft.com/office/drawing/2014/main" id="{EFD8CA65-7C13-A442-AF74-D3BBDBCB28BF}"/>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744425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F763763-5414-8544-AF6D-F8D5C9B1117C}"/>
              </a:ext>
            </a:extLst>
          </p:cNvPr>
          <p:cNvSpPr>
            <a:spLocks noGrp="1"/>
          </p:cNvSpPr>
          <p:nvPr>
            <p:ph type="dt" sz="half" idx="10"/>
          </p:nvPr>
        </p:nvSpPr>
        <p:spPr/>
        <p:txBody>
          <a:bodyPr/>
          <a:lstStyle/>
          <a:p>
            <a:fld id="{0E284CEF-B9A1-904A-9891-5C51B37AC421}" type="datetime3">
              <a:rPr lang="en-US" smtClean="0"/>
              <a:t>16 December 2024</a:t>
            </a:fld>
            <a:endParaRPr lang="en-US" dirty="0"/>
          </a:p>
        </p:txBody>
      </p:sp>
      <p:sp>
        <p:nvSpPr>
          <p:cNvPr id="6" name="Footer Placeholder 5">
            <a:extLst>
              <a:ext uri="{FF2B5EF4-FFF2-40B4-BE49-F238E27FC236}">
                <a16:creationId xmlns:a16="http://schemas.microsoft.com/office/drawing/2014/main" id="{7618A5D0-906E-0046-B0F3-96283308CD40}"/>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7" name="Slide Number Placeholder 6">
            <a:extLst>
              <a:ext uri="{FF2B5EF4-FFF2-40B4-BE49-F238E27FC236}">
                <a16:creationId xmlns:a16="http://schemas.microsoft.com/office/drawing/2014/main" id="{414B140E-F283-BD43-9D8C-905BDA421CF5}"/>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37043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Last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059AC4-96B9-704B-82C7-32D5BEFF3254}"/>
              </a:ext>
            </a:extLst>
          </p:cNvPr>
          <p:cNvSpPr txBox="1"/>
          <p:nvPr userDrawn="1"/>
        </p:nvSpPr>
        <p:spPr>
          <a:xfrm>
            <a:off x="407988" y="6196406"/>
            <a:ext cx="11376025" cy="369332"/>
          </a:xfrm>
          <a:prstGeom prst="rect">
            <a:avLst/>
          </a:prstGeom>
          <a:noFill/>
        </p:spPr>
        <p:txBody>
          <a:bodyPr wrap="square" rtlCol="0">
            <a:spAutoFit/>
          </a:bodyPr>
          <a:lstStyle/>
          <a:p>
            <a:pPr algn="ctr"/>
            <a:r>
              <a:rPr kumimoji="0" lang="fr-CH" dirty="0" err="1"/>
              <a:t>home.cern</a:t>
            </a:r>
            <a:endParaRPr lang="en-US" dirty="0"/>
          </a:p>
        </p:txBody>
      </p:sp>
      <p:pic>
        <p:nvPicPr>
          <p:cNvPr id="5" name="Picture 4">
            <a:extLst>
              <a:ext uri="{FF2B5EF4-FFF2-40B4-BE49-F238E27FC236}">
                <a16:creationId xmlns:a16="http://schemas.microsoft.com/office/drawing/2014/main" id="{155196E8-CA32-8449-8B2F-F83D475BC17D}"/>
              </a:ext>
            </a:extLst>
          </p:cNvPr>
          <p:cNvPicPr>
            <a:picLocks noChangeAspect="1"/>
          </p:cNvPicPr>
          <p:nvPr userDrawn="1"/>
        </p:nvPicPr>
        <p:blipFill>
          <a:blip r:embed="rId2"/>
          <a:stretch>
            <a:fillRect/>
          </a:stretch>
        </p:blipFill>
        <p:spPr>
          <a:xfrm>
            <a:off x="5558632" y="4869770"/>
            <a:ext cx="1074737" cy="1074737"/>
          </a:xfrm>
          <a:prstGeom prst="rect">
            <a:avLst/>
          </a:prstGeom>
        </p:spPr>
      </p:pic>
    </p:spTree>
    <p:extLst>
      <p:ext uri="{BB962C8B-B14F-4D97-AF65-F5344CB8AC3E}">
        <p14:creationId xmlns:p14="http://schemas.microsoft.com/office/powerpoint/2010/main" val="1015873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logo">
    <p:bg>
      <p:bgPr>
        <a:solidFill>
          <a:schemeClr val="bg1"/>
        </a:solidFill>
        <a:effectLst/>
      </p:bgPr>
    </p:bg>
    <p:spTree>
      <p:nvGrpSpPr>
        <p:cNvPr id="1" name=""/>
        <p:cNvGrpSpPr/>
        <p:nvPr/>
      </p:nvGrpSpPr>
      <p:grpSpPr>
        <a:xfrm>
          <a:off x="0" y="0"/>
          <a:ext cx="0" cy="0"/>
          <a:chOff x="0" y="0"/>
          <a:chExt cx="0" cy="0"/>
        </a:xfrm>
      </p:grpSpPr>
      <p:pic>
        <p:nvPicPr>
          <p:cNvPr id="4" name="Image 2" descr="logooutline.eps">
            <a:extLst>
              <a:ext uri="{FF2B5EF4-FFF2-40B4-BE49-F238E27FC236}">
                <a16:creationId xmlns:a16="http://schemas.microsoft.com/office/drawing/2014/main" id="{ED75A508-7D60-F841-B3C4-7CB2A400A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6130" y="710117"/>
            <a:ext cx="1990424" cy="1970420"/>
          </a:xfrm>
          <a:prstGeom prst="rect">
            <a:avLst/>
          </a:prstGeom>
        </p:spPr>
      </p:pic>
      <p:sp>
        <p:nvSpPr>
          <p:cNvPr id="3" name="Title 1">
            <a:extLst>
              <a:ext uri="{FF2B5EF4-FFF2-40B4-BE49-F238E27FC236}">
                <a16:creationId xmlns:a16="http://schemas.microsoft.com/office/drawing/2014/main" id="{56F8ADC9-30DB-1243-8F69-09A7AAEA849D}"/>
              </a:ext>
            </a:extLst>
          </p:cNvPr>
          <p:cNvSpPr>
            <a:spLocks noGrp="1"/>
          </p:cNvSpPr>
          <p:nvPr>
            <p:ph type="ctrTitle" hasCustomPrompt="1"/>
          </p:nvPr>
        </p:nvSpPr>
        <p:spPr>
          <a:xfrm>
            <a:off x="407987" y="3429000"/>
            <a:ext cx="11376025" cy="2153265"/>
          </a:xfrm>
        </p:spPr>
        <p:txBody>
          <a:bodyPr anchor="t" anchorCtr="0"/>
          <a:lstStyle>
            <a:lvl1pPr algn="l">
              <a:defRPr sz="5000">
                <a:solidFill>
                  <a:schemeClr val="tx1"/>
                </a:solidFill>
              </a:defRPr>
            </a:lvl1pPr>
          </a:lstStyle>
          <a:p>
            <a:r>
              <a:rPr lang="en-US" dirty="0"/>
              <a:t>Click to edit Master title style</a:t>
            </a:r>
            <a:br>
              <a:rPr lang="en-US" dirty="0"/>
            </a:br>
            <a:endParaRPr lang="en-US" dirty="0"/>
          </a:p>
        </p:txBody>
      </p:sp>
      <p:sp>
        <p:nvSpPr>
          <p:cNvPr id="5" name="Subtitle 2">
            <a:extLst>
              <a:ext uri="{FF2B5EF4-FFF2-40B4-BE49-F238E27FC236}">
                <a16:creationId xmlns:a16="http://schemas.microsoft.com/office/drawing/2014/main" id="{D56D6D28-7860-E045-9091-E722B9476DB3}"/>
              </a:ext>
            </a:extLst>
          </p:cNvPr>
          <p:cNvSpPr>
            <a:spLocks noGrp="1"/>
          </p:cNvSpPr>
          <p:nvPr>
            <p:ph type="subTitle" idx="1"/>
          </p:nvPr>
        </p:nvSpPr>
        <p:spPr>
          <a:xfrm>
            <a:off x="407988" y="5650824"/>
            <a:ext cx="11376026" cy="549951"/>
          </a:xfrm>
        </p:spPr>
        <p:txBody>
          <a:bodyPr>
            <a:noAutofit/>
          </a:bodyPr>
          <a:lstStyle>
            <a:lvl1pPr marL="0" indent="0" algn="l">
              <a:buNone/>
              <a:defRPr sz="17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2" name="Graphic 1">
            <a:extLst>
              <a:ext uri="{FF2B5EF4-FFF2-40B4-BE49-F238E27FC236}">
                <a16:creationId xmlns:a16="http://schemas.microsoft.com/office/drawing/2014/main" id="{43B4A7CD-041C-B2EA-8B83-3451E07EC5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52224" y="714489"/>
            <a:ext cx="2059046" cy="2059046"/>
          </a:xfrm>
          <a:prstGeom prst="rect">
            <a:avLst/>
          </a:prstGeom>
        </p:spPr>
      </p:pic>
    </p:spTree>
    <p:extLst>
      <p:ext uri="{BB962C8B-B14F-4D97-AF65-F5344CB8AC3E}">
        <p14:creationId xmlns:p14="http://schemas.microsoft.com/office/powerpoint/2010/main" val="335189429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marL="324000" indent="-324000">
              <a:buFont typeface="Arial" charset="0"/>
              <a:buChar char="•"/>
              <a:tabLst/>
              <a:defRPr sz="1800">
                <a:solidFill>
                  <a:schemeClr val="tx2"/>
                </a:solidFill>
              </a:defRPr>
            </a:lvl2pPr>
            <a:lvl3pPr marL="648000" indent="-324000">
              <a:buSzPct val="100000"/>
              <a:buFont typeface="Arial" panose="020B0604020202020204" pitchFamily="34" charset="0"/>
              <a:buChar char="•"/>
              <a:tabLst/>
              <a:defRPr>
                <a:solidFill>
                  <a:schemeClr val="tx2"/>
                </a:solidFill>
              </a:defRPr>
            </a:lvl3pPr>
            <a:lvl4pPr marL="972000" indent="-324000">
              <a:buSzPct val="100000"/>
              <a:buFont typeface="Arial" charset="0"/>
              <a:buChar char="•"/>
              <a:tabLst/>
              <a:defRPr>
                <a:solidFill>
                  <a:schemeClr val="tx2"/>
                </a:solidFill>
              </a:defRPr>
            </a:lvl4pPr>
            <a:lvl5pPr marL="2057400" indent="-228600">
              <a:buSzPct val="100000"/>
              <a:buFont typeface="Arial" charset="0"/>
              <a:buChar char="•"/>
              <a:defRPr>
                <a:solidFill>
                  <a:schemeClr val="tx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US"/>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fld id="{7DFFB6A7-B1E2-324E-BFA0-99B5DFC4BB5A}" type="datetime3">
              <a:rPr lang="en-US" smtClean="0"/>
              <a:t>16 December 2024</a:t>
            </a:fld>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87236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buFont typeface="Arial" panose="020B0604020202020204" pitchFamily="34" charset="0"/>
              <a:buChar char="•"/>
              <a:defRPr>
                <a:solidFill>
                  <a:schemeClr val="tx2">
                    <a:lumMod val="50000"/>
                  </a:schemeClr>
                </a:solidFill>
              </a:defRPr>
            </a:lvl1pPr>
            <a:lvl2pPr marL="628650" indent="-261938">
              <a:buFont typeface="Arial" panose="020B0604020202020204" pitchFamily="34" charset="0"/>
              <a:buChar char="•"/>
              <a:tabLst/>
              <a:defRPr sz="1800">
                <a:solidFill>
                  <a:schemeClr val="tx2">
                    <a:lumMod val="50000"/>
                  </a:schemeClr>
                </a:solidFill>
              </a:defRPr>
            </a:lvl2pPr>
            <a:lvl3pPr marL="889000" indent="-260350">
              <a:buSzPct val="100000"/>
              <a:buFont typeface="Arial" panose="020B0604020202020204" pitchFamily="34" charset="0"/>
              <a:buChar char="•"/>
              <a:tabLst/>
              <a:defRPr sz="1800">
                <a:solidFill>
                  <a:schemeClr val="tx2">
                    <a:lumMod val="50000"/>
                  </a:schemeClr>
                </a:solidFill>
              </a:defRPr>
            </a:lvl3pPr>
            <a:lvl4pPr marL="1209675" indent="-269875">
              <a:buSzPct val="100000"/>
              <a:buFont typeface="Arial" panose="020B0604020202020204" pitchFamily="34" charset="0"/>
              <a:buChar char="•"/>
              <a:tabLst/>
              <a:defRPr sz="1600">
                <a:solidFill>
                  <a:schemeClr val="tx2">
                    <a:lumMod val="50000"/>
                  </a:schemeClr>
                </a:solidFill>
              </a:defRPr>
            </a:lvl4pPr>
            <a:lvl5pPr marL="2057400" indent="-228600">
              <a:buSzPct val="100000"/>
              <a:buFont typeface="Arial" charset="0"/>
              <a:buChar char="•"/>
              <a:defRPr>
                <a:solidFill>
                  <a:schemeClr val="tx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US"/>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fld id="{0732D9A0-7F58-5242-90DE-CF46181A58D0}" type="datetime3">
              <a:rPr lang="en-US" smtClean="0"/>
              <a:t>16 December 2024</a:t>
            </a:fld>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86551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US"/>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fld id="{99088288-5129-9148-8AE8-B678E738675E}" type="datetime3">
              <a:rPr lang="en-US" smtClean="0"/>
              <a:t>16 December 2024</a:t>
            </a:fld>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
        <p:nvSpPr>
          <p:cNvPr id="4" name="Picture Placeholder 3">
            <a:extLst>
              <a:ext uri="{FF2B5EF4-FFF2-40B4-BE49-F238E27FC236}">
                <a16:creationId xmlns:a16="http://schemas.microsoft.com/office/drawing/2014/main" id="{1CBAAC3B-64E8-6A4D-B184-3057E6D0D079}"/>
              </a:ext>
            </a:extLst>
          </p:cNvPr>
          <p:cNvSpPr>
            <a:spLocks noGrp="1"/>
          </p:cNvSpPr>
          <p:nvPr>
            <p:ph type="pic" sz="quarter" idx="13" hasCustomPrompt="1"/>
          </p:nvPr>
        </p:nvSpPr>
        <p:spPr>
          <a:xfrm>
            <a:off x="407988" y="1439863"/>
            <a:ext cx="11376025" cy="4760912"/>
          </a:xfrm>
          <a:pattFill prst="lgCheck">
            <a:fgClr>
              <a:schemeClr val="accent4"/>
            </a:fgClr>
            <a:bgClr>
              <a:schemeClr val="bg1"/>
            </a:bgClr>
          </a:pattFill>
        </p:spPr>
        <p:txBody>
          <a:bodyPr anchor="ctr"/>
          <a:lstStyle>
            <a:lvl1pPr algn="ctr">
              <a:defRPr/>
            </a:lvl1pPr>
          </a:lstStyle>
          <a:p>
            <a:r>
              <a:rPr lang="en-US" dirty="0"/>
              <a:t>Drag and drop picture</a:t>
            </a:r>
          </a:p>
        </p:txBody>
      </p:sp>
    </p:spTree>
    <p:extLst>
      <p:ext uri="{BB962C8B-B14F-4D97-AF65-F5344CB8AC3E}">
        <p14:creationId xmlns:p14="http://schemas.microsoft.com/office/powerpoint/2010/main" val="291332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01A8103C-80BA-7941-AEF5-FB81302B57A9}"/>
              </a:ext>
            </a:extLst>
          </p:cNvPr>
          <p:cNvSpPr>
            <a:spLocks noGrp="1"/>
          </p:cNvSpPr>
          <p:nvPr>
            <p:ph type="pic" sz="quarter" idx="13" hasCustomPrompt="1"/>
          </p:nvPr>
        </p:nvSpPr>
        <p:spPr>
          <a:xfrm>
            <a:off x="0" y="3200"/>
            <a:ext cx="12192000" cy="6373323"/>
          </a:xfrm>
          <a:pattFill prst="lgCheck">
            <a:fgClr>
              <a:schemeClr val="accent4"/>
            </a:fgClr>
            <a:bgClr>
              <a:schemeClr val="bg1"/>
            </a:bgClr>
          </a:pattFill>
        </p:spPr>
        <p:txBody>
          <a:bodyPr anchor="ctr" anchorCtr="0"/>
          <a:lstStyle>
            <a:lvl1pPr algn="ctr">
              <a:defRPr/>
            </a:lvl1pPr>
          </a:lstStyle>
          <a:p>
            <a:r>
              <a:rPr lang="en-US" dirty="0"/>
              <a:t>Drag and drop picture</a:t>
            </a:r>
          </a:p>
        </p:txBody>
      </p:sp>
      <p:sp>
        <p:nvSpPr>
          <p:cNvPr id="3" name="Content Placeholder 2"/>
          <p:cNvSpPr>
            <a:spLocks noGrp="1"/>
          </p:cNvSpPr>
          <p:nvPr>
            <p:ph idx="1"/>
          </p:nvPr>
        </p:nvSpPr>
        <p:spPr>
          <a:xfrm>
            <a:off x="8075612" y="-18162"/>
            <a:ext cx="4116387" cy="6394685"/>
          </a:xfrm>
          <a:solidFill>
            <a:schemeClr val="tx1">
              <a:alpha val="80000"/>
            </a:schemeClr>
          </a:solidFill>
        </p:spPr>
        <p:txBody>
          <a:bodyPr lIns="180000" tIns="180000" rIns="180000" bIns="180000"/>
          <a:lstStyle>
            <a:lvl1pPr>
              <a:defRPr sz="2800">
                <a:solidFill>
                  <a:schemeClr val="bg1"/>
                </a:solidFill>
              </a:defRPr>
            </a:lvl1pPr>
            <a:lvl2pPr marL="324000" indent="-324000">
              <a:buFont typeface="Arial" charset="0"/>
              <a:buChar char="•"/>
              <a:tabLst/>
              <a:defRPr sz="2100">
                <a:solidFill>
                  <a:schemeClr val="bg1"/>
                </a:solidFill>
              </a:defRPr>
            </a:lvl2pPr>
            <a:lvl3pPr marL="648000" indent="-324000">
              <a:buSzPct val="100000"/>
              <a:buFont typeface="Arial" panose="020B0604020202020204" pitchFamily="34" charset="0"/>
              <a:buChar char="•"/>
              <a:tabLst/>
              <a:defRPr sz="1800">
                <a:solidFill>
                  <a:schemeClr val="bg1"/>
                </a:solidFill>
              </a:defRPr>
            </a:lvl3pPr>
            <a:lvl4pPr marL="972000" indent="-324000">
              <a:buSzPct val="100000"/>
              <a:buFont typeface="Arial" charset="0"/>
              <a:buChar char="•"/>
              <a:tabLst/>
              <a:defRPr>
                <a:solidFill>
                  <a:schemeClr val="bg1"/>
                </a:solidFill>
              </a:defRPr>
            </a:lvl4pPr>
            <a:lvl5pPr marL="2057400" indent="-228600">
              <a:buSzPct val="100000"/>
              <a:buFont typeface="Arial" charset="0"/>
              <a:buChar char="•"/>
              <a:defRPr>
                <a:solidFill>
                  <a:schemeClr val="tx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fld id="{6FF31258-A8F0-AE4A-96E3-F8AFC5643BBB}" type="datetime3">
              <a:rPr lang="en-US" smtClean="0"/>
              <a:t>16 December 2024</a:t>
            </a:fld>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7588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7987" y="1592264"/>
            <a:ext cx="5616575" cy="460851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72199" y="1592264"/>
            <a:ext cx="5611813" cy="460851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7">
            <a:extLst>
              <a:ext uri="{FF2B5EF4-FFF2-40B4-BE49-F238E27FC236}">
                <a16:creationId xmlns:a16="http://schemas.microsoft.com/office/drawing/2014/main" id="{E3A8A69A-7619-C44B-A930-6AC38A3F8BC7}"/>
              </a:ext>
            </a:extLst>
          </p:cNvPr>
          <p:cNvSpPr>
            <a:spLocks noGrp="1"/>
          </p:cNvSpPr>
          <p:nvPr>
            <p:ph type="dt" sz="half" idx="10"/>
          </p:nvPr>
        </p:nvSpPr>
        <p:spPr/>
        <p:txBody>
          <a:bodyPr/>
          <a:lstStyle/>
          <a:p>
            <a:fld id="{9BF61F0C-3EB2-9643-98FB-ECD354921FDC}" type="datetime3">
              <a:rPr lang="en-US" smtClean="0"/>
              <a:t>16 December 2024</a:t>
            </a:fld>
            <a:endParaRPr lang="en-US" dirty="0"/>
          </a:p>
        </p:txBody>
      </p:sp>
      <p:sp>
        <p:nvSpPr>
          <p:cNvPr id="9" name="Footer Placeholder 8">
            <a:extLst>
              <a:ext uri="{FF2B5EF4-FFF2-40B4-BE49-F238E27FC236}">
                <a16:creationId xmlns:a16="http://schemas.microsoft.com/office/drawing/2014/main" id="{9B55D6E3-4871-704B-B795-99BD30EABFEE}"/>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10" name="Slide Number Placeholder 9">
            <a:extLst>
              <a:ext uri="{FF2B5EF4-FFF2-40B4-BE49-F238E27FC236}">
                <a16:creationId xmlns:a16="http://schemas.microsoft.com/office/drawing/2014/main" id="{BEE4B464-E744-A34F-B223-6B554979B8EC}"/>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04722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7987" y="1592263"/>
            <a:ext cx="5616575" cy="668337"/>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07987" y="2427287"/>
            <a:ext cx="5616575" cy="3762376"/>
          </a:xfrm>
        </p:spPr>
        <p:txBody>
          <a:bodyPr/>
          <a:lstStyle>
            <a:lvl1pPr marL="324000" indent="-324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72200" y="1604966"/>
            <a:ext cx="5616600" cy="655634"/>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27287"/>
            <a:ext cx="5611813" cy="3762376"/>
          </a:xfrm>
        </p:spPr>
        <p:txBody>
          <a:bodyPr/>
          <a:lstStyle>
            <a:lvl1pPr marL="324000" indent="-324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Date Placeholder 9">
            <a:extLst>
              <a:ext uri="{FF2B5EF4-FFF2-40B4-BE49-F238E27FC236}">
                <a16:creationId xmlns:a16="http://schemas.microsoft.com/office/drawing/2014/main" id="{0B511762-E0C9-6C4A-9015-D9D3D4FF97C2}"/>
              </a:ext>
            </a:extLst>
          </p:cNvPr>
          <p:cNvSpPr>
            <a:spLocks noGrp="1"/>
          </p:cNvSpPr>
          <p:nvPr>
            <p:ph type="dt" sz="half" idx="10"/>
          </p:nvPr>
        </p:nvSpPr>
        <p:spPr/>
        <p:txBody>
          <a:bodyPr/>
          <a:lstStyle/>
          <a:p>
            <a:fld id="{A54DBE74-AB3E-6346-BD72-09BC01D60867}" type="datetime3">
              <a:rPr lang="en-US" smtClean="0"/>
              <a:t>16 December 2024</a:t>
            </a:fld>
            <a:endParaRPr lang="en-US" dirty="0"/>
          </a:p>
        </p:txBody>
      </p:sp>
      <p:sp>
        <p:nvSpPr>
          <p:cNvPr id="11" name="Footer Placeholder 10">
            <a:extLst>
              <a:ext uri="{FF2B5EF4-FFF2-40B4-BE49-F238E27FC236}">
                <a16:creationId xmlns:a16="http://schemas.microsoft.com/office/drawing/2014/main" id="{E2689900-D127-9840-8E06-B694B9FE1267}"/>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12" name="Slide Number Placeholder 11">
            <a:extLst>
              <a:ext uri="{FF2B5EF4-FFF2-40B4-BE49-F238E27FC236}">
                <a16:creationId xmlns:a16="http://schemas.microsoft.com/office/drawing/2014/main" id="{7B398DFD-572D-D549-8BBF-A86A1DFF026F}"/>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678086151"/>
      </p:ext>
    </p:extLst>
  </p:cSld>
  <p:clrMapOvr>
    <a:masterClrMapping/>
  </p:clrMapOvr>
  <p:extLst>
    <p:ext uri="{DCECCB84-F9BA-43D5-87BE-67443E8EF086}">
      <p15:sldGuideLst xmlns:p15="http://schemas.microsoft.com/office/powerpoint/2012/main">
        <p15:guide id="1" orient="horz" pos="1434" userDrawn="1">
          <p15:clr>
            <a:srgbClr val="FBAE40"/>
          </p15:clr>
        </p15:guide>
        <p15:guide id="2" orient="horz" pos="152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73593"/>
            <a:ext cx="11376025" cy="1065742"/>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07989" y="1592263"/>
            <a:ext cx="11376024" cy="460851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101915" y="6424993"/>
            <a:ext cx="1773923" cy="365125"/>
          </a:xfrm>
          <a:prstGeom prst="rect">
            <a:avLst/>
          </a:prstGeom>
        </p:spPr>
        <p:txBody>
          <a:bodyPr vert="horz" lIns="0" tIns="0" rIns="0" bIns="0" rtlCol="0" anchor="ctr"/>
          <a:lstStyle>
            <a:lvl1pPr algn="l">
              <a:defRPr sz="850">
                <a:solidFill>
                  <a:schemeClr val="tx1"/>
                </a:solidFill>
              </a:defRPr>
            </a:lvl1pPr>
          </a:lstStyle>
          <a:p>
            <a:fld id="{BE3128EC-0669-E441-894B-C29A0BC6CB45}" type="datetime3">
              <a:rPr lang="en-US" smtClean="0"/>
              <a:t>16 December 2024</a:t>
            </a:fld>
            <a:endParaRPr lang="en-US" dirty="0"/>
          </a:p>
        </p:txBody>
      </p:sp>
      <p:sp>
        <p:nvSpPr>
          <p:cNvPr id="6" name="Slide Number Placeholder 5"/>
          <p:cNvSpPr>
            <a:spLocks noGrp="1"/>
          </p:cNvSpPr>
          <p:nvPr>
            <p:ph type="sldNum" sz="quarter" idx="4"/>
          </p:nvPr>
        </p:nvSpPr>
        <p:spPr>
          <a:xfrm>
            <a:off x="11107546" y="6424993"/>
            <a:ext cx="681254" cy="365125"/>
          </a:xfrm>
          <a:prstGeom prst="rect">
            <a:avLst/>
          </a:prstGeom>
        </p:spPr>
        <p:txBody>
          <a:bodyPr vert="horz" lIns="0" tIns="0" rIns="0" bIns="0" rtlCol="0" anchor="ctr"/>
          <a:lstStyle>
            <a:lvl1pPr algn="r">
              <a:defRPr sz="850" b="1">
                <a:solidFill>
                  <a:schemeClr val="tx1"/>
                </a:solidFill>
              </a:defRPr>
            </a:lvl1pPr>
          </a:lstStyle>
          <a:p>
            <a:r>
              <a:rPr lang="en-US" dirty="0"/>
              <a:t>Slide </a:t>
            </a:r>
            <a:fld id="{36B5EA5A-BC32-A742-B11B-8E7414D5B535}" type="slidenum">
              <a:rPr lang="en-US" smtClean="0"/>
              <a:pPr/>
              <a:t>‹#›</a:t>
            </a:fld>
            <a:endParaRPr lang="en-US" dirty="0"/>
          </a:p>
        </p:txBody>
      </p:sp>
      <p:sp>
        <p:nvSpPr>
          <p:cNvPr id="7" name="Footer Placeholder 6">
            <a:extLst>
              <a:ext uri="{FF2B5EF4-FFF2-40B4-BE49-F238E27FC236}">
                <a16:creationId xmlns:a16="http://schemas.microsoft.com/office/drawing/2014/main" id="{7AB22024-69B4-1F4F-8860-CB954517F654}"/>
              </a:ext>
            </a:extLst>
          </p:cNvPr>
          <p:cNvSpPr>
            <a:spLocks noGrp="1"/>
          </p:cNvSpPr>
          <p:nvPr>
            <p:ph type="ftr" sz="quarter" idx="3"/>
          </p:nvPr>
        </p:nvSpPr>
        <p:spPr>
          <a:xfrm>
            <a:off x="1145352" y="6424993"/>
            <a:ext cx="6787386" cy="365125"/>
          </a:xfrm>
          <a:prstGeom prst="rect">
            <a:avLst/>
          </a:prstGeom>
        </p:spPr>
        <p:txBody>
          <a:bodyPr vert="horz" lIns="0" tIns="0" rIns="0" bIns="0" rtlCol="0" anchor="ctr"/>
          <a:lstStyle>
            <a:lvl1pPr algn="l">
              <a:defRPr sz="850">
                <a:solidFill>
                  <a:schemeClr val="tx1"/>
                </a:solidFill>
              </a:defRPr>
            </a:lvl1pPr>
          </a:lstStyle>
          <a:p>
            <a:r>
              <a:rPr lang="en-US"/>
              <a:t>Avery Hanna | Automating ATLAS control room AD with ML</a:t>
            </a:r>
            <a:endParaRPr lang="en-US" dirty="0"/>
          </a:p>
        </p:txBody>
      </p:sp>
      <p:cxnSp>
        <p:nvCxnSpPr>
          <p:cNvPr id="8" name="Straight Connector 7">
            <a:extLst>
              <a:ext uri="{FF2B5EF4-FFF2-40B4-BE49-F238E27FC236}">
                <a16:creationId xmlns:a16="http://schemas.microsoft.com/office/drawing/2014/main" id="{CC7B0EED-0D00-C37F-0787-98F0B94C9550}"/>
              </a:ext>
            </a:extLst>
          </p:cNvPr>
          <p:cNvCxnSpPr>
            <a:cxnSpLocks/>
          </p:cNvCxnSpPr>
          <p:nvPr userDrawn="1"/>
        </p:nvCxnSpPr>
        <p:spPr>
          <a:xfrm>
            <a:off x="404070" y="6370802"/>
            <a:ext cx="11379943"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82929EC-EE14-2FC5-158D-B07C2EFC934B}"/>
              </a:ext>
            </a:extLst>
          </p:cNvPr>
          <p:cNvPicPr>
            <a:picLocks noChangeAspect="1"/>
          </p:cNvPicPr>
          <p:nvPr userDrawn="1"/>
        </p:nvPicPr>
        <p:blipFill>
          <a:blip r:embed="rId23"/>
          <a:stretch>
            <a:fillRect/>
          </a:stretch>
        </p:blipFill>
        <p:spPr>
          <a:xfrm>
            <a:off x="404070" y="6439074"/>
            <a:ext cx="352448" cy="347431"/>
          </a:xfrm>
          <a:prstGeom prst="rect">
            <a:avLst/>
          </a:prstGeom>
        </p:spPr>
      </p:pic>
    </p:spTree>
    <p:extLst>
      <p:ext uri="{BB962C8B-B14F-4D97-AF65-F5344CB8AC3E}">
        <p14:creationId xmlns:p14="http://schemas.microsoft.com/office/powerpoint/2010/main" val="1598869953"/>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62" r:id="rId3"/>
    <p:sldLayoutId id="2147483650" r:id="rId4"/>
    <p:sldLayoutId id="2147483665" r:id="rId5"/>
    <p:sldLayoutId id="2147483668" r:id="rId6"/>
    <p:sldLayoutId id="2147483674" r:id="rId7"/>
    <p:sldLayoutId id="2147483652" r:id="rId8"/>
    <p:sldLayoutId id="2147483653" r:id="rId9"/>
    <p:sldLayoutId id="2147483661" r:id="rId10"/>
    <p:sldLayoutId id="2147483666" r:id="rId11"/>
    <p:sldLayoutId id="2147483667" r:id="rId12"/>
    <p:sldLayoutId id="2147483658" r:id="rId13"/>
    <p:sldLayoutId id="2147483659" r:id="rId14"/>
    <p:sldLayoutId id="2147483673" r:id="rId15"/>
    <p:sldLayoutId id="2147483660" r:id="rId16"/>
    <p:sldLayoutId id="2147483671" r:id="rId17"/>
    <p:sldLayoutId id="2147483651" r:id="rId18"/>
    <p:sldLayoutId id="2147483654" r:id="rId19"/>
    <p:sldLayoutId id="2147483669" r:id="rId20"/>
    <p:sldLayoutId id="2147483655" r:id="rId2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0"/>
        </a:spcAft>
        <a:buFont typeface="Arial"/>
        <a:buNone/>
        <a:tabLst/>
        <a:defRPr sz="2100" b="1" kern="1200">
          <a:solidFill>
            <a:schemeClr val="tx2">
              <a:lumMod val="50000"/>
            </a:schemeClr>
          </a:solidFill>
          <a:latin typeface="+mn-lt"/>
          <a:ea typeface="+mn-ea"/>
          <a:cs typeface="+mn-cs"/>
        </a:defRPr>
      </a:lvl1pPr>
      <a:lvl2pPr marL="323850" indent="-324000" algn="l" defTabSz="914400" rtl="0" eaLnBrk="1" latinLnBrk="0" hangingPunct="1">
        <a:lnSpc>
          <a:spcPct val="100000"/>
        </a:lnSpc>
        <a:spcBef>
          <a:spcPts val="500"/>
        </a:spcBef>
        <a:spcAft>
          <a:spcPts val="300"/>
        </a:spcAft>
        <a:buFont typeface="Arial" charset="0"/>
        <a:buChar char="•"/>
        <a:tabLst/>
        <a:defRPr sz="1800" kern="1200">
          <a:solidFill>
            <a:schemeClr val="tx2">
              <a:lumMod val="50000"/>
            </a:schemeClr>
          </a:solidFill>
          <a:latin typeface="+mn-lt"/>
          <a:ea typeface="+mn-ea"/>
          <a:cs typeface="+mn-cs"/>
        </a:defRPr>
      </a:lvl2pPr>
      <a:lvl3pPr marL="648000" indent="-324000" algn="l" defTabSz="914400" rtl="0" eaLnBrk="1" latinLnBrk="0" hangingPunct="1">
        <a:lnSpc>
          <a:spcPct val="100000"/>
        </a:lnSpc>
        <a:spcBef>
          <a:spcPts val="500"/>
        </a:spcBef>
        <a:spcAft>
          <a:spcPts val="300"/>
        </a:spcAft>
        <a:buFont typeface="Arial" panose="020B0604020202020204" pitchFamily="34" charset="0"/>
        <a:buChar char="•"/>
        <a:tabLst/>
        <a:defRPr sz="1700" kern="1200">
          <a:solidFill>
            <a:schemeClr val="tx2">
              <a:lumMod val="50000"/>
            </a:schemeClr>
          </a:solidFill>
          <a:latin typeface="+mn-lt"/>
          <a:ea typeface="+mn-ea"/>
          <a:cs typeface="+mn-cs"/>
        </a:defRPr>
      </a:lvl3pPr>
      <a:lvl4pPr marL="972000" indent="-324000" algn="l" defTabSz="914400" rtl="0" eaLnBrk="1" latinLnBrk="0" hangingPunct="1">
        <a:lnSpc>
          <a:spcPct val="100000"/>
        </a:lnSpc>
        <a:spcBef>
          <a:spcPts val="500"/>
        </a:spcBef>
        <a:spcAft>
          <a:spcPts val="300"/>
        </a:spcAft>
        <a:buFont typeface="Arial" panose="020B0604020202020204" pitchFamily="34" charset="0"/>
        <a:buChar char="•"/>
        <a:tabLst/>
        <a:defRPr sz="16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3840" userDrawn="1">
          <p15:clr>
            <a:srgbClr val="F26B43"/>
          </p15:clr>
        </p15:guide>
        <p15:guide id="3" pos="7423" userDrawn="1">
          <p15:clr>
            <a:srgbClr val="F26B43"/>
          </p15:clr>
        </p15:guide>
        <p15:guide id="4" pos="257" userDrawn="1">
          <p15:clr>
            <a:srgbClr val="F26B43"/>
          </p15:clr>
        </p15:guide>
        <p15:guide id="6" pos="3795" userDrawn="1">
          <p15:clr>
            <a:srgbClr val="F26B43"/>
          </p15:clr>
        </p15:guide>
        <p15:guide id="7" pos="3885" userDrawn="1">
          <p15:clr>
            <a:srgbClr val="F26B43"/>
          </p15:clr>
        </p15:guide>
        <p15:guide id="8" pos="5087" userDrawn="1">
          <p15:clr>
            <a:srgbClr val="F26B43"/>
          </p15:clr>
        </p15:guide>
        <p15:guide id="9" pos="4997" userDrawn="1">
          <p15:clr>
            <a:srgbClr val="F26B43"/>
          </p15:clr>
        </p15:guide>
        <p15:guide id="10" pos="2683" userDrawn="1">
          <p15:clr>
            <a:srgbClr val="F26B43"/>
          </p15:clr>
        </p15:guide>
        <p15:guide id="11" pos="2593" userDrawn="1">
          <p15:clr>
            <a:srgbClr val="F26B43"/>
          </p15:clr>
        </p15:guide>
        <p15:guide id="12" orient="horz" pos="3906" userDrawn="1">
          <p15:clr>
            <a:srgbClr val="F26B43"/>
          </p15:clr>
        </p15:guide>
        <p15:guide id="13" orient="horz" pos="2409" userDrawn="1">
          <p15:clr>
            <a:srgbClr val="F26B43"/>
          </p15:clr>
        </p15:guide>
        <p15:guide id="14" orient="horz" pos="913" userDrawn="1">
          <p15:clr>
            <a:srgbClr val="F26B43"/>
          </p15:clr>
        </p15:guide>
        <p15:guide id="15" orient="horz" pos="1003" userDrawn="1">
          <p15:clr>
            <a:srgbClr val="F26B43"/>
          </p15:clr>
        </p15:guide>
        <p15:guide id="16" orient="horz" pos="2500" userDrawn="1">
          <p15:clr>
            <a:srgbClr val="F26B43"/>
          </p15:clr>
        </p15:guide>
        <p15:guide id="17" pos="6312" userDrawn="1">
          <p15:clr>
            <a:srgbClr val="F26B43"/>
          </p15:clr>
        </p15:guide>
        <p15:guide id="18" pos="62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67F9C4-8A82-FF1F-DB14-34CD7D1288B7}"/>
              </a:ext>
            </a:extLst>
          </p:cNvPr>
          <p:cNvSpPr/>
          <p:nvPr/>
        </p:nvSpPr>
        <p:spPr>
          <a:xfrm>
            <a:off x="-2" y="4929809"/>
            <a:ext cx="12192000" cy="19281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8C2788B-E092-8A54-D3CF-D7AD2441B304}"/>
              </a:ext>
            </a:extLst>
          </p:cNvPr>
          <p:cNvSpPr/>
          <p:nvPr/>
        </p:nvSpPr>
        <p:spPr>
          <a:xfrm>
            <a:off x="4376529" y="193607"/>
            <a:ext cx="3438939" cy="26835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2C55D0-EF65-5184-5180-70C748F9ECB3}"/>
              </a:ext>
            </a:extLst>
          </p:cNvPr>
          <p:cNvSpPr>
            <a:spLocks noGrp="1"/>
          </p:cNvSpPr>
          <p:nvPr>
            <p:ph type="ctrTitle"/>
          </p:nvPr>
        </p:nvSpPr>
        <p:spPr>
          <a:xfrm>
            <a:off x="407987" y="1693996"/>
            <a:ext cx="11376025" cy="1578032"/>
          </a:xfrm>
        </p:spPr>
        <p:txBody>
          <a:bodyPr/>
          <a:lstStyle/>
          <a:p>
            <a:pPr algn="ctr"/>
            <a:r>
              <a:rPr lang="en-US" sz="4500" dirty="0">
                <a:latin typeface="Helvetica Neue" panose="02000503000000020004" pitchFamily="2" charset="0"/>
                <a:ea typeface="Helvetica Neue" panose="02000503000000020004" pitchFamily="2" charset="0"/>
                <a:cs typeface="Helvetica Neue" panose="02000503000000020004" pitchFamily="2" charset="0"/>
              </a:rPr>
              <a:t>Automating ATLAS control room anomaly detection with machine learning</a:t>
            </a:r>
            <a:endParaRPr lang="en-GB" sz="45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Subtitle 2">
            <a:extLst>
              <a:ext uri="{FF2B5EF4-FFF2-40B4-BE49-F238E27FC236}">
                <a16:creationId xmlns:a16="http://schemas.microsoft.com/office/drawing/2014/main" id="{F7B0DD35-25FE-650C-D3E7-DA9E47CBB676}"/>
              </a:ext>
            </a:extLst>
          </p:cNvPr>
          <p:cNvSpPr>
            <a:spLocks noGrp="1"/>
          </p:cNvSpPr>
          <p:nvPr>
            <p:ph type="subTitle" idx="1"/>
          </p:nvPr>
        </p:nvSpPr>
        <p:spPr>
          <a:xfrm>
            <a:off x="407986" y="3273904"/>
            <a:ext cx="11376026" cy="549951"/>
          </a:xfrm>
        </p:spPr>
        <p:txBody>
          <a:bodyPr/>
          <a:lstStyle/>
          <a:p>
            <a:pPr algn="ctr"/>
            <a:r>
              <a:rPr lang="en-GB" dirty="0"/>
              <a:t>Avery Hanna</a:t>
            </a:r>
          </a:p>
          <a:p>
            <a:pPr algn="ctr"/>
            <a:r>
              <a:rPr lang="en-GB" dirty="0"/>
              <a:t>CERN Summer Student</a:t>
            </a:r>
          </a:p>
          <a:p>
            <a:pPr algn="ctr"/>
            <a:r>
              <a:rPr lang="en-GB" dirty="0"/>
              <a:t>Supervisors: Mario Campanelli, Antoine </a:t>
            </a:r>
            <a:r>
              <a:rPr lang="en-GB" dirty="0" err="1"/>
              <a:t>Marzin</a:t>
            </a:r>
            <a:endParaRPr lang="en-GB" dirty="0"/>
          </a:p>
          <a:p>
            <a:pPr algn="ctr"/>
            <a:r>
              <a:rPr lang="en-GB" b="0" dirty="0"/>
              <a:t>December 17, 2024</a:t>
            </a:r>
          </a:p>
        </p:txBody>
      </p:sp>
      <p:pic>
        <p:nvPicPr>
          <p:cNvPr id="16" name="Picture 15" descr="White text on a black background&#10;&#10;Description automatically generated">
            <a:extLst>
              <a:ext uri="{FF2B5EF4-FFF2-40B4-BE49-F238E27FC236}">
                <a16:creationId xmlns:a16="http://schemas.microsoft.com/office/drawing/2014/main" id="{C8F2D2A6-CFE6-CA99-5576-24E11639DE35}"/>
              </a:ext>
            </a:extLst>
          </p:cNvPr>
          <p:cNvPicPr>
            <a:picLocks noChangeAspect="1"/>
          </p:cNvPicPr>
          <p:nvPr/>
        </p:nvPicPr>
        <p:blipFill>
          <a:blip r:embed="rId2"/>
          <a:stretch>
            <a:fillRect/>
          </a:stretch>
        </p:blipFill>
        <p:spPr>
          <a:xfrm>
            <a:off x="6293066" y="4984350"/>
            <a:ext cx="3189596" cy="2077175"/>
          </a:xfrm>
          <a:prstGeom prst="rect">
            <a:avLst/>
          </a:prstGeom>
        </p:spPr>
      </p:pic>
      <p:pic>
        <p:nvPicPr>
          <p:cNvPr id="7" name="Picture 6">
            <a:extLst>
              <a:ext uri="{FF2B5EF4-FFF2-40B4-BE49-F238E27FC236}">
                <a16:creationId xmlns:a16="http://schemas.microsoft.com/office/drawing/2014/main" id="{1AF61B5E-0BDF-2BD0-7AFB-F578C8511359}"/>
              </a:ext>
            </a:extLst>
          </p:cNvPr>
          <p:cNvPicPr>
            <a:picLocks noChangeAspect="1"/>
          </p:cNvPicPr>
          <p:nvPr/>
        </p:nvPicPr>
        <p:blipFill>
          <a:blip r:embed="rId3"/>
          <a:stretch>
            <a:fillRect/>
          </a:stretch>
        </p:blipFill>
        <p:spPr>
          <a:xfrm>
            <a:off x="9776406" y="5225618"/>
            <a:ext cx="1429870" cy="1411585"/>
          </a:xfrm>
          <a:prstGeom prst="rect">
            <a:avLst/>
          </a:prstGeom>
        </p:spPr>
      </p:pic>
      <p:pic>
        <p:nvPicPr>
          <p:cNvPr id="10" name="Picture 62" descr="A black and white logo&#10;&#10;Description automatically generated">
            <a:extLst>
              <a:ext uri="{FF2B5EF4-FFF2-40B4-BE49-F238E27FC236}">
                <a16:creationId xmlns:a16="http://schemas.microsoft.com/office/drawing/2014/main" id="{04BEDF3B-570E-3F3D-C2A0-A0AB5870AC77}"/>
              </a:ext>
            </a:extLst>
          </p:cNvPr>
          <p:cNvPicPr>
            <a:picLocks noChangeAspect="1"/>
          </p:cNvPicPr>
          <p:nvPr/>
        </p:nvPicPr>
        <p:blipFill>
          <a:blip r:embed="rId4"/>
          <a:stretch>
            <a:fillRect/>
          </a:stretch>
        </p:blipFill>
        <p:spPr>
          <a:xfrm>
            <a:off x="1261110" y="5336674"/>
            <a:ext cx="2399309" cy="1082059"/>
          </a:xfrm>
          <a:prstGeom prst="rect">
            <a:avLst/>
          </a:prstGeom>
          <a:noFill/>
          <a:ln cap="flat">
            <a:noFill/>
          </a:ln>
        </p:spPr>
      </p:pic>
      <p:pic>
        <p:nvPicPr>
          <p:cNvPr id="12" name="Picture 11" descr="A logo of a globe with a gold cogwheel&#10;&#10;Description automatically generated">
            <a:extLst>
              <a:ext uri="{FF2B5EF4-FFF2-40B4-BE49-F238E27FC236}">
                <a16:creationId xmlns:a16="http://schemas.microsoft.com/office/drawing/2014/main" id="{D3C36BF8-624B-1E37-47D1-5A60A412F568}"/>
              </a:ext>
            </a:extLst>
          </p:cNvPr>
          <p:cNvPicPr>
            <a:picLocks noChangeAspect="1"/>
          </p:cNvPicPr>
          <p:nvPr/>
        </p:nvPicPr>
        <p:blipFill>
          <a:blip r:embed="rId5"/>
          <a:stretch>
            <a:fillRect/>
          </a:stretch>
        </p:blipFill>
        <p:spPr>
          <a:xfrm>
            <a:off x="4646141" y="5126704"/>
            <a:ext cx="1618076" cy="1618076"/>
          </a:xfrm>
          <a:prstGeom prst="rect">
            <a:avLst/>
          </a:prstGeom>
        </p:spPr>
      </p:pic>
    </p:spTree>
    <p:extLst>
      <p:ext uri="{BB962C8B-B14F-4D97-AF65-F5344CB8AC3E}">
        <p14:creationId xmlns:p14="http://schemas.microsoft.com/office/powerpoint/2010/main" val="3816345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ED7E7C-4F2B-1E7A-04ED-399FC75DA033}"/>
              </a:ext>
            </a:extLst>
          </p:cNvPr>
          <p:cNvSpPr/>
          <p:nvPr/>
        </p:nvSpPr>
        <p:spPr>
          <a:xfrm>
            <a:off x="0" y="0"/>
            <a:ext cx="12192000" cy="14393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7F283B3-893E-E844-A539-D34BA0CC00FE}"/>
              </a:ext>
            </a:extLst>
          </p:cNvPr>
          <p:cNvSpPr>
            <a:spLocks noGrp="1"/>
          </p:cNvSpPr>
          <p:nvPr>
            <p:ph idx="1"/>
          </p:nvPr>
        </p:nvSpPr>
        <p:spPr>
          <a:xfrm>
            <a:off x="407989" y="1592263"/>
            <a:ext cx="5688011" cy="4608512"/>
          </a:xfrm>
        </p:spPr>
        <p:txBody>
          <a:bodyPr/>
          <a:lstStyle/>
          <a:p>
            <a:pPr lvl="1"/>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342900" lvl="1" indent="-342900">
              <a:buAutoNum type="arabicPeriod"/>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itle 2">
            <a:extLst>
              <a:ext uri="{FF2B5EF4-FFF2-40B4-BE49-F238E27FC236}">
                <a16:creationId xmlns:a16="http://schemas.microsoft.com/office/drawing/2014/main" id="{9F74900F-F7ED-1041-95D8-8195074A83D1}"/>
              </a:ext>
            </a:extLst>
          </p:cNvPr>
          <p:cNvSpPr>
            <a:spLocks noGrp="1"/>
          </p:cNvSpPr>
          <p:nvPr>
            <p:ph type="title"/>
          </p:nvPr>
        </p:nvSpPr>
        <p:spPr>
          <a:xfrm>
            <a:off x="412775" y="480741"/>
            <a:ext cx="11376025" cy="713802"/>
          </a:xfrm>
        </p:spPr>
        <p:txBody>
          <a:bodyPr/>
          <a:lstStyle/>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Model performance – muon end cap shutdown</a:t>
            </a:r>
          </a:p>
        </p:txBody>
      </p:sp>
      <p:sp>
        <p:nvSpPr>
          <p:cNvPr id="4" name="Date Placeholder 3">
            <a:extLst>
              <a:ext uri="{FF2B5EF4-FFF2-40B4-BE49-F238E27FC236}">
                <a16:creationId xmlns:a16="http://schemas.microsoft.com/office/drawing/2014/main" id="{F43D299F-0D9B-F941-8D2F-1BB0ECDAC8C9}"/>
              </a:ext>
            </a:extLst>
          </p:cNvPr>
          <p:cNvSpPr>
            <a:spLocks noGrp="1"/>
          </p:cNvSpPr>
          <p:nvPr>
            <p:ph type="dt" sz="half" idx="10"/>
          </p:nvPr>
        </p:nvSpPr>
        <p:spPr/>
        <p:txBody>
          <a:bodyPr/>
          <a:lstStyle/>
          <a:p>
            <a:fld id="{DDD109F0-6B68-7B40-8834-D383937718E5}" type="datetime3">
              <a:rPr lang="en-US" smtClean="0"/>
              <a:t>16 December 2024</a:t>
            </a:fld>
            <a:endParaRPr lang="en-US" dirty="0"/>
          </a:p>
        </p:txBody>
      </p:sp>
      <p:sp>
        <p:nvSpPr>
          <p:cNvPr id="5" name="Footer Placeholder 4">
            <a:extLst>
              <a:ext uri="{FF2B5EF4-FFF2-40B4-BE49-F238E27FC236}">
                <a16:creationId xmlns:a16="http://schemas.microsoft.com/office/drawing/2014/main" id="{FF7A345D-4042-EF4F-A56F-95ECEDB3BAC7}"/>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6" name="Slide Number Placeholder 5">
            <a:extLst>
              <a:ext uri="{FF2B5EF4-FFF2-40B4-BE49-F238E27FC236}">
                <a16:creationId xmlns:a16="http://schemas.microsoft.com/office/drawing/2014/main" id="{148EA874-9DE5-674F-92B6-10032BB19350}"/>
              </a:ext>
            </a:extLst>
          </p:cNvPr>
          <p:cNvSpPr>
            <a:spLocks noGrp="1"/>
          </p:cNvSpPr>
          <p:nvPr>
            <p:ph type="sldNum" sz="quarter" idx="12"/>
          </p:nvPr>
        </p:nvSpPr>
        <p:spPr/>
        <p:txBody>
          <a:bodyPr/>
          <a:lstStyle/>
          <a:p>
            <a:fld id="{36B5EA5A-BC32-A742-B11B-8E7414D5B535}" type="slidenum">
              <a:rPr lang="en-US" smtClean="0"/>
              <a:pPr/>
              <a:t>10</a:t>
            </a:fld>
            <a:endParaRPr lang="en-US" dirty="0"/>
          </a:p>
        </p:txBody>
      </p:sp>
      <p:sp>
        <p:nvSpPr>
          <p:cNvPr id="7" name="TextBox 6">
            <a:extLst>
              <a:ext uri="{FF2B5EF4-FFF2-40B4-BE49-F238E27FC236}">
                <a16:creationId xmlns:a16="http://schemas.microsoft.com/office/drawing/2014/main" id="{137C7CE9-AB06-00F1-7660-3573023F66BB}"/>
              </a:ext>
            </a:extLst>
          </p:cNvPr>
          <p:cNvSpPr txBox="1"/>
          <p:nvPr/>
        </p:nvSpPr>
        <p:spPr>
          <a:xfrm>
            <a:off x="471614" y="1786215"/>
            <a:ext cx="4516481" cy="1661993"/>
          </a:xfrm>
          <a:prstGeom prst="rect">
            <a:avLst/>
          </a:prstGeom>
          <a:noFill/>
        </p:spPr>
        <p:txBody>
          <a:bodyPr wrap="square" lIns="0" tIns="0" rIns="0" bIns="0" rtlCol="0">
            <a:spAutoFit/>
          </a:bodyPr>
          <a:lstStyle/>
          <a:p>
            <a:pPr algn="l">
              <a:spcBef>
                <a:spcPts val="1000"/>
              </a:spcBef>
            </a:pPr>
            <a:r>
              <a:rPr lang="en-US" dirty="0">
                <a:latin typeface="Helvetica Neue" panose="02000503000000020004" pitchFamily="2" charset="0"/>
                <a:ea typeface="Helvetica Neue" panose="02000503000000020004" pitchFamily="2" charset="0"/>
                <a:cs typeface="Helvetica Neue" panose="02000503000000020004" pitchFamily="2" charset="0"/>
              </a:rPr>
              <a:t>In early June, a sector of the muon end cap was disabled (1/8 of one side of detector). We used this test data to see how our model responded. Clear spike in MSE when disabled corresponding to the large variation between real and predicted values.</a:t>
            </a:r>
          </a:p>
        </p:txBody>
      </p:sp>
      <p:pic>
        <p:nvPicPr>
          <p:cNvPr id="6146" name="Picture 2">
            <a:extLst>
              <a:ext uri="{FF2B5EF4-FFF2-40B4-BE49-F238E27FC236}">
                <a16:creationId xmlns:a16="http://schemas.microsoft.com/office/drawing/2014/main" id="{34FD87A9-9019-D41C-0E36-9A154E704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2392" y="1675284"/>
            <a:ext cx="4201619" cy="42045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1B96F8DA-EAC3-6667-5B2F-30A3C02A25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796" r="48987" b="74529"/>
          <a:stretch/>
        </p:blipFill>
        <p:spPr bwMode="auto">
          <a:xfrm>
            <a:off x="5201375" y="4019376"/>
            <a:ext cx="2381018" cy="23149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237BAFE-520A-B305-896A-3F9CB763E9BE}"/>
              </a:ext>
            </a:extLst>
          </p:cNvPr>
          <p:cNvSpPr/>
          <p:nvPr/>
        </p:nvSpPr>
        <p:spPr>
          <a:xfrm>
            <a:off x="9683202" y="4883473"/>
            <a:ext cx="2100810" cy="9144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4">
            <a:extLst>
              <a:ext uri="{FF2B5EF4-FFF2-40B4-BE49-F238E27FC236}">
                <a16:creationId xmlns:a16="http://schemas.microsoft.com/office/drawing/2014/main" id="{B1369240-D2AD-D9F9-2539-7F5C3BD891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3783" b="74529"/>
          <a:stretch/>
        </p:blipFill>
        <p:spPr bwMode="auto">
          <a:xfrm>
            <a:off x="5201374" y="1592262"/>
            <a:ext cx="2381017" cy="23149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graph of a graph&#10;&#10;Description automatically generated with medium confidence">
            <a:extLst>
              <a:ext uri="{FF2B5EF4-FFF2-40B4-BE49-F238E27FC236}">
                <a16:creationId xmlns:a16="http://schemas.microsoft.com/office/drawing/2014/main" id="{DAF4512B-731F-8ADD-3043-0C0FB7A4D344}"/>
              </a:ext>
            </a:extLst>
          </p:cNvPr>
          <p:cNvPicPr>
            <a:picLocks noChangeAspect="1"/>
          </p:cNvPicPr>
          <p:nvPr/>
        </p:nvPicPr>
        <p:blipFill rotWithShape="1">
          <a:blip r:embed="rId4"/>
          <a:srcRect r="51319"/>
          <a:stretch/>
        </p:blipFill>
        <p:spPr>
          <a:xfrm>
            <a:off x="1095543" y="3687455"/>
            <a:ext cx="3587897" cy="1332414"/>
          </a:xfrm>
          <a:prstGeom prst="rect">
            <a:avLst/>
          </a:prstGeom>
        </p:spPr>
      </p:pic>
      <p:pic>
        <p:nvPicPr>
          <p:cNvPr id="13" name="Picture 12" descr="A graph of a graph&#10;&#10;Description automatically generated with medium confidence">
            <a:extLst>
              <a:ext uri="{FF2B5EF4-FFF2-40B4-BE49-F238E27FC236}">
                <a16:creationId xmlns:a16="http://schemas.microsoft.com/office/drawing/2014/main" id="{18027EFF-85AD-50CE-1E4C-51637F1C64FB}"/>
              </a:ext>
            </a:extLst>
          </p:cNvPr>
          <p:cNvPicPr>
            <a:picLocks noChangeAspect="1"/>
          </p:cNvPicPr>
          <p:nvPr/>
        </p:nvPicPr>
        <p:blipFill rotWithShape="1">
          <a:blip r:embed="rId4"/>
          <a:srcRect l="48681"/>
          <a:stretch/>
        </p:blipFill>
        <p:spPr>
          <a:xfrm>
            <a:off x="1095544" y="5019869"/>
            <a:ext cx="3587897" cy="1263927"/>
          </a:xfrm>
          <a:prstGeom prst="rect">
            <a:avLst/>
          </a:prstGeom>
        </p:spPr>
      </p:pic>
    </p:spTree>
    <p:extLst>
      <p:ext uri="{BB962C8B-B14F-4D97-AF65-F5344CB8AC3E}">
        <p14:creationId xmlns:p14="http://schemas.microsoft.com/office/powerpoint/2010/main" val="3241326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ED7E7C-4F2B-1E7A-04ED-399FC75DA033}"/>
              </a:ext>
            </a:extLst>
          </p:cNvPr>
          <p:cNvSpPr/>
          <p:nvPr/>
        </p:nvSpPr>
        <p:spPr>
          <a:xfrm>
            <a:off x="0" y="0"/>
            <a:ext cx="12192000" cy="14393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7F283B3-893E-E844-A539-D34BA0CC00FE}"/>
              </a:ext>
            </a:extLst>
          </p:cNvPr>
          <p:cNvSpPr>
            <a:spLocks noGrp="1"/>
          </p:cNvSpPr>
          <p:nvPr>
            <p:ph idx="1"/>
          </p:nvPr>
        </p:nvSpPr>
        <p:spPr>
          <a:xfrm>
            <a:off x="407989" y="1592263"/>
            <a:ext cx="5688011" cy="4608512"/>
          </a:xfrm>
        </p:spPr>
        <p:txBody>
          <a:bodyPr/>
          <a:lstStyle/>
          <a:p>
            <a:pPr lvl="1"/>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342900" lvl="1" indent="-342900">
              <a:buAutoNum type="arabicPeriod"/>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itle 2">
            <a:extLst>
              <a:ext uri="{FF2B5EF4-FFF2-40B4-BE49-F238E27FC236}">
                <a16:creationId xmlns:a16="http://schemas.microsoft.com/office/drawing/2014/main" id="{9F74900F-F7ED-1041-95D8-8195074A83D1}"/>
              </a:ext>
            </a:extLst>
          </p:cNvPr>
          <p:cNvSpPr>
            <a:spLocks noGrp="1"/>
          </p:cNvSpPr>
          <p:nvPr>
            <p:ph type="title"/>
          </p:nvPr>
        </p:nvSpPr>
        <p:spPr>
          <a:xfrm>
            <a:off x="412775" y="480741"/>
            <a:ext cx="11376025" cy="713802"/>
          </a:xfrm>
        </p:spPr>
        <p:txBody>
          <a:bodyPr/>
          <a:lstStyle/>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Next Steps</a:t>
            </a:r>
          </a:p>
        </p:txBody>
      </p:sp>
      <p:sp>
        <p:nvSpPr>
          <p:cNvPr id="4" name="Date Placeholder 3">
            <a:extLst>
              <a:ext uri="{FF2B5EF4-FFF2-40B4-BE49-F238E27FC236}">
                <a16:creationId xmlns:a16="http://schemas.microsoft.com/office/drawing/2014/main" id="{F43D299F-0D9B-F941-8D2F-1BB0ECDAC8C9}"/>
              </a:ext>
            </a:extLst>
          </p:cNvPr>
          <p:cNvSpPr>
            <a:spLocks noGrp="1"/>
          </p:cNvSpPr>
          <p:nvPr>
            <p:ph type="dt" sz="half" idx="10"/>
          </p:nvPr>
        </p:nvSpPr>
        <p:spPr/>
        <p:txBody>
          <a:bodyPr/>
          <a:lstStyle/>
          <a:p>
            <a:fld id="{DDD109F0-6B68-7B40-8834-D383937718E5}" type="datetime3">
              <a:rPr lang="en-US" smtClean="0"/>
              <a:t>16 December 2024</a:t>
            </a:fld>
            <a:endParaRPr lang="en-US" dirty="0"/>
          </a:p>
        </p:txBody>
      </p:sp>
      <p:sp>
        <p:nvSpPr>
          <p:cNvPr id="5" name="Footer Placeholder 4">
            <a:extLst>
              <a:ext uri="{FF2B5EF4-FFF2-40B4-BE49-F238E27FC236}">
                <a16:creationId xmlns:a16="http://schemas.microsoft.com/office/drawing/2014/main" id="{FF7A345D-4042-EF4F-A56F-95ECEDB3BAC7}"/>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6" name="Slide Number Placeholder 5">
            <a:extLst>
              <a:ext uri="{FF2B5EF4-FFF2-40B4-BE49-F238E27FC236}">
                <a16:creationId xmlns:a16="http://schemas.microsoft.com/office/drawing/2014/main" id="{148EA874-9DE5-674F-92B6-10032BB19350}"/>
              </a:ext>
            </a:extLst>
          </p:cNvPr>
          <p:cNvSpPr>
            <a:spLocks noGrp="1"/>
          </p:cNvSpPr>
          <p:nvPr>
            <p:ph type="sldNum" sz="quarter" idx="12"/>
          </p:nvPr>
        </p:nvSpPr>
        <p:spPr/>
        <p:txBody>
          <a:bodyPr/>
          <a:lstStyle/>
          <a:p>
            <a:fld id="{36B5EA5A-BC32-A742-B11B-8E7414D5B535}" type="slidenum">
              <a:rPr lang="en-US" smtClean="0"/>
              <a:pPr/>
              <a:t>11</a:t>
            </a:fld>
            <a:endParaRPr lang="en-US" dirty="0"/>
          </a:p>
        </p:txBody>
      </p:sp>
      <p:sp>
        <p:nvSpPr>
          <p:cNvPr id="7" name="TextBox 6">
            <a:extLst>
              <a:ext uri="{FF2B5EF4-FFF2-40B4-BE49-F238E27FC236}">
                <a16:creationId xmlns:a16="http://schemas.microsoft.com/office/drawing/2014/main" id="{137C7CE9-AB06-00F1-7660-3573023F66BB}"/>
              </a:ext>
            </a:extLst>
          </p:cNvPr>
          <p:cNvSpPr txBox="1"/>
          <p:nvPr/>
        </p:nvSpPr>
        <p:spPr>
          <a:xfrm>
            <a:off x="804471" y="1808365"/>
            <a:ext cx="5872099" cy="3944670"/>
          </a:xfrm>
          <a:prstGeom prst="rect">
            <a:avLst/>
          </a:prstGeom>
          <a:noFill/>
        </p:spPr>
        <p:txBody>
          <a:bodyPr wrap="square" lIns="0" tIns="0" rIns="0" bIns="0" rtlCol="0">
            <a:spAutoFit/>
          </a:bodyPr>
          <a:lstStyle/>
          <a:p>
            <a:pPr algn="l">
              <a:spcBef>
                <a:spcPts val="1000"/>
              </a:spcBef>
            </a:pPr>
            <a:r>
              <a:rPr lang="en-US" dirty="0">
                <a:latin typeface="Helvetica Neue" panose="02000503000000020004" pitchFamily="2" charset="0"/>
                <a:ea typeface="Helvetica Neue" panose="02000503000000020004" pitchFamily="2" charset="0"/>
                <a:cs typeface="Helvetica Neue" panose="02000503000000020004" pitchFamily="2" charset="0"/>
              </a:rPr>
              <a:t>Recently implemented</a:t>
            </a:r>
          </a:p>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Threshold on number of features detected as anomalous to flag overall anomaly</a:t>
            </a:r>
          </a:p>
          <a:p>
            <a:pPr algn="l">
              <a:spcBef>
                <a:spcPts val="1000"/>
              </a:spcBef>
            </a:pPr>
            <a:r>
              <a:rPr lang="en-US" dirty="0">
                <a:latin typeface="Helvetica Neue" panose="02000503000000020004" pitchFamily="2" charset="0"/>
                <a:ea typeface="Helvetica Neue" panose="02000503000000020004" pitchFamily="2" charset="0"/>
                <a:cs typeface="Helvetica Neue" panose="02000503000000020004" pitchFamily="2" charset="0"/>
              </a:rPr>
              <a:t>Upcoming</a:t>
            </a:r>
          </a:p>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Separate models for constant pileup and decaying pileup or separate models for different classes of features</a:t>
            </a:r>
          </a:p>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Optimizing for better performance in low pileup region</a:t>
            </a:r>
          </a:p>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Scaling up for more extensive feature set</a:t>
            </a:r>
          </a:p>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Continuous learning</a:t>
            </a:r>
          </a:p>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Structure for online usage</a:t>
            </a:r>
          </a:p>
        </p:txBody>
      </p:sp>
      <p:sp>
        <p:nvSpPr>
          <p:cNvPr id="8" name="TextBox 7">
            <a:extLst>
              <a:ext uri="{FF2B5EF4-FFF2-40B4-BE49-F238E27FC236}">
                <a16:creationId xmlns:a16="http://schemas.microsoft.com/office/drawing/2014/main" id="{F4ECF413-0EDE-154A-FB74-333827F93CE1}"/>
              </a:ext>
            </a:extLst>
          </p:cNvPr>
          <p:cNvSpPr txBox="1"/>
          <p:nvPr/>
        </p:nvSpPr>
        <p:spPr>
          <a:xfrm>
            <a:off x="7134200" y="1864930"/>
            <a:ext cx="3709352" cy="2067233"/>
          </a:xfrm>
          <a:prstGeom prst="rect">
            <a:avLst/>
          </a:prstGeom>
          <a:noFill/>
        </p:spPr>
        <p:txBody>
          <a:bodyPr wrap="square" lIns="0" tIns="0" rIns="0" bIns="0" rtlCol="0">
            <a:spAutoFit/>
          </a:bodyPr>
          <a:lstStyle/>
          <a:p>
            <a:pPr algn="l">
              <a:spcBef>
                <a:spcPts val="1000"/>
              </a:spcBef>
            </a:pPr>
            <a:r>
              <a:rPr lang="en-US" b="1" dirty="0">
                <a:latin typeface="Helvetica Neue" panose="02000503000000020004" pitchFamily="2" charset="0"/>
                <a:ea typeface="Helvetica Neue" panose="02000503000000020004" pitchFamily="2" charset="0"/>
                <a:cs typeface="Helvetica Neue" panose="02000503000000020004" pitchFamily="2" charset="0"/>
              </a:rPr>
              <a:t>Acknowledgements</a:t>
            </a:r>
            <a:r>
              <a:rPr lang="en-US" dirty="0">
                <a:latin typeface="Helvetica Neue" panose="02000503000000020004" pitchFamily="2" charset="0"/>
                <a:ea typeface="Helvetica Neue" panose="02000503000000020004" pitchFamily="2" charset="0"/>
                <a:cs typeface="Helvetica Neue" panose="02000503000000020004" pitchFamily="2" charset="0"/>
              </a:rPr>
              <a:t>:</a:t>
            </a:r>
          </a:p>
          <a:p>
            <a:pPr algn="l">
              <a:spcBef>
                <a:spcPts val="1000"/>
              </a:spcBef>
            </a:pPr>
            <a:r>
              <a:rPr lang="en-US" dirty="0">
                <a:latin typeface="Helvetica Neue" panose="02000503000000020004" pitchFamily="2" charset="0"/>
                <a:ea typeface="Helvetica Neue" panose="02000503000000020004" pitchFamily="2" charset="0"/>
                <a:cs typeface="Helvetica Neue" panose="02000503000000020004" pitchFamily="2" charset="0"/>
              </a:rPr>
              <a:t>Thank you to my supervisors Mario Campanelli and Antoine </a:t>
            </a:r>
            <a:r>
              <a:rPr lang="en-US" dirty="0" err="1">
                <a:latin typeface="Helvetica Neue" panose="02000503000000020004" pitchFamily="2" charset="0"/>
                <a:ea typeface="Helvetica Neue" panose="02000503000000020004" pitchFamily="2" charset="0"/>
                <a:cs typeface="Helvetica Neue" panose="02000503000000020004" pitchFamily="2" charset="0"/>
              </a:rPr>
              <a:t>Marzin</a:t>
            </a:r>
            <a:r>
              <a:rPr lang="en-US" dirty="0">
                <a:latin typeface="Helvetica Neue" panose="02000503000000020004" pitchFamily="2" charset="0"/>
                <a:ea typeface="Helvetica Neue" panose="02000503000000020004" pitchFamily="2" charset="0"/>
                <a:cs typeface="Helvetica Neue" panose="02000503000000020004" pitchFamily="2" charset="0"/>
              </a:rPr>
              <a:t> for their guidance over the summer. I’d also like to acknowledge the University of Michigan REU program for their support.</a:t>
            </a:r>
          </a:p>
        </p:txBody>
      </p:sp>
    </p:spTree>
    <p:extLst>
      <p:ext uri="{BB962C8B-B14F-4D97-AF65-F5344CB8AC3E}">
        <p14:creationId xmlns:p14="http://schemas.microsoft.com/office/powerpoint/2010/main" val="3586555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46147-0EB3-EFD2-B114-EF54C21C0DB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21DF272-F5DB-4602-D97A-93F430BBE22A}"/>
              </a:ext>
            </a:extLst>
          </p:cNvPr>
          <p:cNvSpPr/>
          <p:nvPr/>
        </p:nvSpPr>
        <p:spPr>
          <a:xfrm>
            <a:off x="1545769" y="1861994"/>
            <a:ext cx="9100457" cy="28551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ED1B2D3-282A-A79D-512C-DD86A71E5FE0}"/>
              </a:ext>
            </a:extLst>
          </p:cNvPr>
          <p:cNvSpPr>
            <a:spLocks noGrp="1"/>
          </p:cNvSpPr>
          <p:nvPr>
            <p:ph idx="1"/>
          </p:nvPr>
        </p:nvSpPr>
        <p:spPr>
          <a:xfrm>
            <a:off x="407989" y="1592263"/>
            <a:ext cx="5688011" cy="4608512"/>
          </a:xfrm>
        </p:spPr>
        <p:txBody>
          <a:bodyPr/>
          <a:lstStyle/>
          <a:p>
            <a:pPr lvl="1"/>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342900" lvl="1" indent="-342900">
              <a:buAutoNum type="arabicPeriod"/>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itle 2">
            <a:extLst>
              <a:ext uri="{FF2B5EF4-FFF2-40B4-BE49-F238E27FC236}">
                <a16:creationId xmlns:a16="http://schemas.microsoft.com/office/drawing/2014/main" id="{CFDA5006-382B-7408-388F-485597839891}"/>
              </a:ext>
            </a:extLst>
          </p:cNvPr>
          <p:cNvSpPr>
            <a:spLocks noGrp="1"/>
          </p:cNvSpPr>
          <p:nvPr>
            <p:ph type="title"/>
          </p:nvPr>
        </p:nvSpPr>
        <p:spPr>
          <a:xfrm>
            <a:off x="407986" y="2985550"/>
            <a:ext cx="11376025" cy="713802"/>
          </a:xfrm>
        </p:spPr>
        <p:txBody>
          <a:bodyP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BACKUP SLIDES</a:t>
            </a:r>
          </a:p>
        </p:txBody>
      </p:sp>
      <p:sp>
        <p:nvSpPr>
          <p:cNvPr id="4" name="Date Placeholder 3">
            <a:extLst>
              <a:ext uri="{FF2B5EF4-FFF2-40B4-BE49-F238E27FC236}">
                <a16:creationId xmlns:a16="http://schemas.microsoft.com/office/drawing/2014/main" id="{E27031E6-89C3-8758-1CB4-A3D2AFC97100}"/>
              </a:ext>
            </a:extLst>
          </p:cNvPr>
          <p:cNvSpPr>
            <a:spLocks noGrp="1"/>
          </p:cNvSpPr>
          <p:nvPr>
            <p:ph type="dt" sz="half" idx="10"/>
          </p:nvPr>
        </p:nvSpPr>
        <p:spPr/>
        <p:txBody>
          <a:bodyPr/>
          <a:lstStyle/>
          <a:p>
            <a:fld id="{DDD109F0-6B68-7B40-8834-D383937718E5}" type="datetime3">
              <a:rPr lang="en-US" smtClean="0"/>
              <a:t>16 December 2024</a:t>
            </a:fld>
            <a:endParaRPr lang="en-US" dirty="0"/>
          </a:p>
        </p:txBody>
      </p:sp>
      <p:sp>
        <p:nvSpPr>
          <p:cNvPr id="5" name="Footer Placeholder 4">
            <a:extLst>
              <a:ext uri="{FF2B5EF4-FFF2-40B4-BE49-F238E27FC236}">
                <a16:creationId xmlns:a16="http://schemas.microsoft.com/office/drawing/2014/main" id="{F6B43D67-B95D-D8AB-5D2A-AD5B91C5AB7B}"/>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6" name="Slide Number Placeholder 5">
            <a:extLst>
              <a:ext uri="{FF2B5EF4-FFF2-40B4-BE49-F238E27FC236}">
                <a16:creationId xmlns:a16="http://schemas.microsoft.com/office/drawing/2014/main" id="{8C9E5E75-B59E-E1F3-B062-4C651DC951D9}"/>
              </a:ext>
            </a:extLst>
          </p:cNvPr>
          <p:cNvSpPr>
            <a:spLocks noGrp="1"/>
          </p:cNvSpPr>
          <p:nvPr>
            <p:ph type="sldNum" sz="quarter" idx="12"/>
          </p:nvPr>
        </p:nvSpPr>
        <p:spPr/>
        <p:txBody>
          <a:bodyPr/>
          <a:lstStyle/>
          <a:p>
            <a:fld id="{36B5EA5A-BC32-A742-B11B-8E7414D5B535}" type="slidenum">
              <a:rPr lang="en-US" smtClean="0"/>
              <a:pPr/>
              <a:t>12</a:t>
            </a:fld>
            <a:endParaRPr lang="en-US" dirty="0"/>
          </a:p>
        </p:txBody>
      </p:sp>
    </p:spTree>
    <p:extLst>
      <p:ext uri="{BB962C8B-B14F-4D97-AF65-F5344CB8AC3E}">
        <p14:creationId xmlns:p14="http://schemas.microsoft.com/office/powerpoint/2010/main" val="3781591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ED7E7C-4F2B-1E7A-04ED-399FC75DA033}"/>
              </a:ext>
            </a:extLst>
          </p:cNvPr>
          <p:cNvSpPr/>
          <p:nvPr/>
        </p:nvSpPr>
        <p:spPr>
          <a:xfrm>
            <a:off x="0" y="0"/>
            <a:ext cx="12192000" cy="14393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7F283B3-893E-E844-A539-D34BA0CC00FE}"/>
              </a:ext>
            </a:extLst>
          </p:cNvPr>
          <p:cNvSpPr>
            <a:spLocks noGrp="1"/>
          </p:cNvSpPr>
          <p:nvPr>
            <p:ph idx="1"/>
          </p:nvPr>
        </p:nvSpPr>
        <p:spPr>
          <a:xfrm>
            <a:off x="407989" y="1592263"/>
            <a:ext cx="5688011" cy="4608512"/>
          </a:xfrm>
        </p:spPr>
        <p:txBody>
          <a:bodyPr/>
          <a:lstStyle/>
          <a:p>
            <a:pPr lvl="1"/>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342900" lvl="1" indent="-342900">
              <a:buAutoNum type="arabicPeriod"/>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itle 2">
            <a:extLst>
              <a:ext uri="{FF2B5EF4-FFF2-40B4-BE49-F238E27FC236}">
                <a16:creationId xmlns:a16="http://schemas.microsoft.com/office/drawing/2014/main" id="{9F74900F-F7ED-1041-95D8-8195074A83D1}"/>
              </a:ext>
            </a:extLst>
          </p:cNvPr>
          <p:cNvSpPr>
            <a:spLocks noGrp="1"/>
          </p:cNvSpPr>
          <p:nvPr>
            <p:ph type="title"/>
          </p:nvPr>
        </p:nvSpPr>
        <p:spPr>
          <a:xfrm>
            <a:off x="412775" y="480741"/>
            <a:ext cx="11376025" cy="713802"/>
          </a:xfrm>
        </p:spPr>
        <p:txBody>
          <a:bodyPr/>
          <a:lstStyle/>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Model performance – anomalies in unmodified runs</a:t>
            </a:r>
          </a:p>
        </p:txBody>
      </p:sp>
      <p:sp>
        <p:nvSpPr>
          <p:cNvPr id="4" name="Date Placeholder 3">
            <a:extLst>
              <a:ext uri="{FF2B5EF4-FFF2-40B4-BE49-F238E27FC236}">
                <a16:creationId xmlns:a16="http://schemas.microsoft.com/office/drawing/2014/main" id="{F43D299F-0D9B-F941-8D2F-1BB0ECDAC8C9}"/>
              </a:ext>
            </a:extLst>
          </p:cNvPr>
          <p:cNvSpPr>
            <a:spLocks noGrp="1"/>
          </p:cNvSpPr>
          <p:nvPr>
            <p:ph type="dt" sz="half" idx="10"/>
          </p:nvPr>
        </p:nvSpPr>
        <p:spPr/>
        <p:txBody>
          <a:bodyPr/>
          <a:lstStyle/>
          <a:p>
            <a:fld id="{DDD109F0-6B68-7B40-8834-D383937718E5}" type="datetime3">
              <a:rPr lang="en-US" smtClean="0"/>
              <a:t>16 December 2024</a:t>
            </a:fld>
            <a:endParaRPr lang="en-US" dirty="0"/>
          </a:p>
        </p:txBody>
      </p:sp>
      <p:sp>
        <p:nvSpPr>
          <p:cNvPr id="5" name="Footer Placeholder 4">
            <a:extLst>
              <a:ext uri="{FF2B5EF4-FFF2-40B4-BE49-F238E27FC236}">
                <a16:creationId xmlns:a16="http://schemas.microsoft.com/office/drawing/2014/main" id="{FF7A345D-4042-EF4F-A56F-95ECEDB3BAC7}"/>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6" name="Slide Number Placeholder 5">
            <a:extLst>
              <a:ext uri="{FF2B5EF4-FFF2-40B4-BE49-F238E27FC236}">
                <a16:creationId xmlns:a16="http://schemas.microsoft.com/office/drawing/2014/main" id="{148EA874-9DE5-674F-92B6-10032BB19350}"/>
              </a:ext>
            </a:extLst>
          </p:cNvPr>
          <p:cNvSpPr>
            <a:spLocks noGrp="1"/>
          </p:cNvSpPr>
          <p:nvPr>
            <p:ph type="sldNum" sz="quarter" idx="12"/>
          </p:nvPr>
        </p:nvSpPr>
        <p:spPr/>
        <p:txBody>
          <a:bodyPr/>
          <a:lstStyle/>
          <a:p>
            <a:fld id="{36B5EA5A-BC32-A742-B11B-8E7414D5B535}" type="slidenum">
              <a:rPr lang="en-US" smtClean="0"/>
              <a:pPr/>
              <a:t>13</a:t>
            </a:fld>
            <a:endParaRPr lang="en-US" dirty="0"/>
          </a:p>
        </p:txBody>
      </p:sp>
      <p:sp>
        <p:nvSpPr>
          <p:cNvPr id="7" name="TextBox 6">
            <a:extLst>
              <a:ext uri="{FF2B5EF4-FFF2-40B4-BE49-F238E27FC236}">
                <a16:creationId xmlns:a16="http://schemas.microsoft.com/office/drawing/2014/main" id="{137C7CE9-AB06-00F1-7660-3573023F66BB}"/>
              </a:ext>
            </a:extLst>
          </p:cNvPr>
          <p:cNvSpPr txBox="1"/>
          <p:nvPr/>
        </p:nvSpPr>
        <p:spPr>
          <a:xfrm>
            <a:off x="621220" y="1764105"/>
            <a:ext cx="3036380" cy="2749471"/>
          </a:xfrm>
          <a:prstGeom prst="rect">
            <a:avLst/>
          </a:prstGeom>
          <a:noFill/>
        </p:spPr>
        <p:txBody>
          <a:bodyPr wrap="square" lIns="0" tIns="0" rIns="0" bIns="0" rtlCol="0">
            <a:spAutoFit/>
          </a:bodyPr>
          <a:lstStyle/>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Using a run from the end of the summer as test data, we check what our model identifies as anomalies</a:t>
            </a:r>
          </a:p>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With threshold = 8, model flags 11 anomalies in run 481510</a:t>
            </a:r>
          </a:p>
          <a:p>
            <a:pPr marL="285750" indent="-285750" algn="l">
              <a:spcBef>
                <a:spcPts val="1000"/>
              </a:spcBef>
              <a:buFont typeface="Arial" panose="020B0604020202020204" pitchFamily="34" charset="0"/>
              <a:buChar cha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9218" name="Picture 2">
            <a:extLst>
              <a:ext uri="{FF2B5EF4-FFF2-40B4-BE49-F238E27FC236}">
                <a16:creationId xmlns:a16="http://schemas.microsoft.com/office/drawing/2014/main" id="{DD845851-084B-2A06-3C18-B9454F1A7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0958" y="1881062"/>
            <a:ext cx="8101914" cy="40309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551D3C6-DDE2-EC0B-38DF-54C3C066F47D}"/>
              </a:ext>
            </a:extLst>
          </p:cNvPr>
          <p:cNvSpPr/>
          <p:nvPr/>
        </p:nvSpPr>
        <p:spPr>
          <a:xfrm>
            <a:off x="8101915" y="4997511"/>
            <a:ext cx="4050957" cy="9144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0501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ED7E7C-4F2B-1E7A-04ED-399FC75DA033}"/>
              </a:ext>
            </a:extLst>
          </p:cNvPr>
          <p:cNvSpPr/>
          <p:nvPr/>
        </p:nvSpPr>
        <p:spPr>
          <a:xfrm>
            <a:off x="0" y="0"/>
            <a:ext cx="12192000" cy="14393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7F283B3-893E-E844-A539-D34BA0CC00FE}"/>
              </a:ext>
            </a:extLst>
          </p:cNvPr>
          <p:cNvSpPr>
            <a:spLocks noGrp="1"/>
          </p:cNvSpPr>
          <p:nvPr>
            <p:ph idx="1"/>
          </p:nvPr>
        </p:nvSpPr>
        <p:spPr>
          <a:xfrm>
            <a:off x="407989" y="1592263"/>
            <a:ext cx="5688011" cy="4608512"/>
          </a:xfrm>
        </p:spPr>
        <p:txBody>
          <a:bodyPr/>
          <a:lstStyle/>
          <a:p>
            <a:pPr lvl="1"/>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342900" lvl="1" indent="-342900">
              <a:buAutoNum type="arabicPeriod"/>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itle 2">
            <a:extLst>
              <a:ext uri="{FF2B5EF4-FFF2-40B4-BE49-F238E27FC236}">
                <a16:creationId xmlns:a16="http://schemas.microsoft.com/office/drawing/2014/main" id="{9F74900F-F7ED-1041-95D8-8195074A83D1}"/>
              </a:ext>
            </a:extLst>
          </p:cNvPr>
          <p:cNvSpPr>
            <a:spLocks noGrp="1"/>
          </p:cNvSpPr>
          <p:nvPr>
            <p:ph type="title"/>
          </p:nvPr>
        </p:nvSpPr>
        <p:spPr>
          <a:xfrm>
            <a:off x="412775" y="480741"/>
            <a:ext cx="11376025" cy="713802"/>
          </a:xfrm>
        </p:spPr>
        <p:txBody>
          <a:bodyPr/>
          <a:lstStyle/>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Motivations</a:t>
            </a:r>
          </a:p>
        </p:txBody>
      </p:sp>
      <p:sp>
        <p:nvSpPr>
          <p:cNvPr id="4" name="Date Placeholder 3">
            <a:extLst>
              <a:ext uri="{FF2B5EF4-FFF2-40B4-BE49-F238E27FC236}">
                <a16:creationId xmlns:a16="http://schemas.microsoft.com/office/drawing/2014/main" id="{F43D299F-0D9B-F941-8D2F-1BB0ECDAC8C9}"/>
              </a:ext>
            </a:extLst>
          </p:cNvPr>
          <p:cNvSpPr>
            <a:spLocks noGrp="1"/>
          </p:cNvSpPr>
          <p:nvPr>
            <p:ph type="dt" sz="half" idx="10"/>
          </p:nvPr>
        </p:nvSpPr>
        <p:spPr/>
        <p:txBody>
          <a:bodyPr/>
          <a:lstStyle/>
          <a:p>
            <a:fld id="{4D2BE365-3D7E-C340-89C6-65173CF5495D}" type="datetime3">
              <a:rPr lang="en-US" smtClean="0"/>
              <a:t>16 December 2024</a:t>
            </a:fld>
            <a:endParaRPr lang="en-US" dirty="0"/>
          </a:p>
        </p:txBody>
      </p:sp>
      <p:sp>
        <p:nvSpPr>
          <p:cNvPr id="5" name="Footer Placeholder 4">
            <a:extLst>
              <a:ext uri="{FF2B5EF4-FFF2-40B4-BE49-F238E27FC236}">
                <a16:creationId xmlns:a16="http://schemas.microsoft.com/office/drawing/2014/main" id="{FF7A345D-4042-EF4F-A56F-95ECEDB3BAC7}"/>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6" name="Slide Number Placeholder 5">
            <a:extLst>
              <a:ext uri="{FF2B5EF4-FFF2-40B4-BE49-F238E27FC236}">
                <a16:creationId xmlns:a16="http://schemas.microsoft.com/office/drawing/2014/main" id="{148EA874-9DE5-674F-92B6-10032BB19350}"/>
              </a:ext>
            </a:extLst>
          </p:cNvPr>
          <p:cNvSpPr>
            <a:spLocks noGrp="1"/>
          </p:cNvSpPr>
          <p:nvPr>
            <p:ph type="sldNum" sz="quarter" idx="12"/>
          </p:nvPr>
        </p:nvSpPr>
        <p:spPr/>
        <p:txBody>
          <a:bodyPr/>
          <a:lstStyle/>
          <a:p>
            <a:fld id="{36B5EA5A-BC32-A742-B11B-8E7414D5B535}" type="slidenum">
              <a:rPr lang="en-US" smtClean="0"/>
              <a:pPr/>
              <a:t>2</a:t>
            </a:fld>
            <a:endParaRPr lang="en-US" dirty="0"/>
          </a:p>
        </p:txBody>
      </p:sp>
      <p:pic>
        <p:nvPicPr>
          <p:cNvPr id="1026" name="Picture 2">
            <a:extLst>
              <a:ext uri="{FF2B5EF4-FFF2-40B4-BE49-F238E27FC236}">
                <a16:creationId xmlns:a16="http://schemas.microsoft.com/office/drawing/2014/main" id="{FB6219C4-5D3C-DE1C-A011-C03A901536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136"/>
          <a:stretch/>
        </p:blipFill>
        <p:spPr bwMode="auto">
          <a:xfrm>
            <a:off x="6554837" y="1899759"/>
            <a:ext cx="5244039" cy="39935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37C7CE9-AB06-00F1-7660-3573023F66BB}"/>
              </a:ext>
            </a:extLst>
          </p:cNvPr>
          <p:cNvSpPr txBox="1"/>
          <p:nvPr/>
        </p:nvSpPr>
        <p:spPr>
          <a:xfrm>
            <a:off x="674556" y="1899759"/>
            <a:ext cx="5581341" cy="2857192"/>
          </a:xfrm>
          <a:prstGeom prst="rect">
            <a:avLst/>
          </a:prstGeom>
          <a:noFill/>
        </p:spPr>
        <p:txBody>
          <a:bodyPr wrap="square" lIns="0" tIns="0" rIns="0" bIns="0" rtlCol="0">
            <a:spAutoFit/>
          </a:bodyPr>
          <a:lstStyle/>
          <a:p>
            <a:pPr marL="285750" indent="-285750">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High-quality data acquisition via effective anomaly detection in ATLAS operation</a:t>
            </a:r>
          </a:p>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Currently, shifters manually monitor data in control room</a:t>
            </a:r>
          </a:p>
          <a:p>
            <a:pPr marL="742950" lvl="1" indent="-285750">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Problems in consistency, accuracy</a:t>
            </a:r>
          </a:p>
          <a:p>
            <a:pPr marL="742950" lvl="1" indent="-285750">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Shifters monitor many plots over 8-hour period</a:t>
            </a:r>
          </a:p>
          <a:p>
            <a:pPr marL="742950" lvl="1" indent="-285750">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High personnel demand</a:t>
            </a:r>
          </a:p>
          <a:p>
            <a:pPr marL="285750" indent="-285750" algn="l">
              <a:spcBef>
                <a:spcPts val="1000"/>
              </a:spcBef>
              <a:buFont typeface="Arial" panose="020B0604020202020204" pitchFamily="34" charset="0"/>
              <a:buChar cha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14D32844-DE25-CC76-98DA-4D127F4AAE18}"/>
              </a:ext>
            </a:extLst>
          </p:cNvPr>
          <p:cNvSpPr txBox="1"/>
          <p:nvPr/>
        </p:nvSpPr>
        <p:spPr>
          <a:xfrm>
            <a:off x="674556" y="4720281"/>
            <a:ext cx="5261548" cy="959237"/>
          </a:xfrm>
          <a:prstGeom prst="rect">
            <a:avLst/>
          </a:prstGeom>
          <a:noFill/>
        </p:spPr>
        <p:txBody>
          <a:bodyPr wrap="square" lIns="0" tIns="0" rIns="0" bIns="0" rtlCol="0">
            <a:spAutoFit/>
          </a:bodyPr>
          <a:lstStyle/>
          <a:p>
            <a:pPr algn="l">
              <a:spcBef>
                <a:spcPts val="1000"/>
              </a:spcBef>
            </a:pPr>
            <a:r>
              <a:rPr lang="en-US" b="1" dirty="0">
                <a:latin typeface="Helvetica Neue" panose="02000503000000020004" pitchFamily="2" charset="0"/>
                <a:ea typeface="Helvetica Neue" panose="02000503000000020004" pitchFamily="2" charset="0"/>
                <a:cs typeface="Helvetica Neue" panose="02000503000000020004" pitchFamily="2" charset="0"/>
              </a:rPr>
              <a:t>Approach</a:t>
            </a:r>
            <a:r>
              <a:rPr lang="en-US" dirty="0">
                <a:latin typeface="Helvetica Neue" panose="02000503000000020004" pitchFamily="2" charset="0"/>
                <a:ea typeface="Helvetica Neue" panose="02000503000000020004" pitchFamily="2" charset="0"/>
                <a:cs typeface="Helvetica Neue" panose="02000503000000020004" pitchFamily="2" charset="0"/>
              </a:rPr>
              <a:t>:</a:t>
            </a:r>
          </a:p>
          <a:p>
            <a:pPr algn="l">
              <a:spcBef>
                <a:spcPts val="1000"/>
              </a:spcBef>
            </a:pPr>
            <a:r>
              <a:rPr lang="en-US" dirty="0">
                <a:latin typeface="Helvetica Neue" panose="02000503000000020004" pitchFamily="2" charset="0"/>
                <a:ea typeface="Helvetica Neue" panose="02000503000000020004" pitchFamily="2" charset="0"/>
                <a:cs typeface="Helvetica Neue" panose="02000503000000020004" pitchFamily="2" charset="0"/>
              </a:rPr>
              <a:t>Online machine learning model to watch incoming time-series data and alert staff to anomalies</a:t>
            </a:r>
          </a:p>
        </p:txBody>
      </p:sp>
    </p:spTree>
    <p:extLst>
      <p:ext uri="{BB962C8B-B14F-4D97-AF65-F5344CB8AC3E}">
        <p14:creationId xmlns:p14="http://schemas.microsoft.com/office/powerpoint/2010/main" val="393729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ED7E7C-4F2B-1E7A-04ED-399FC75DA033}"/>
              </a:ext>
            </a:extLst>
          </p:cNvPr>
          <p:cNvSpPr/>
          <p:nvPr/>
        </p:nvSpPr>
        <p:spPr>
          <a:xfrm>
            <a:off x="0" y="0"/>
            <a:ext cx="12192000" cy="14393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7F283B3-893E-E844-A539-D34BA0CC00FE}"/>
              </a:ext>
            </a:extLst>
          </p:cNvPr>
          <p:cNvSpPr>
            <a:spLocks noGrp="1"/>
          </p:cNvSpPr>
          <p:nvPr>
            <p:ph idx="1"/>
          </p:nvPr>
        </p:nvSpPr>
        <p:spPr>
          <a:xfrm>
            <a:off x="407989" y="1592263"/>
            <a:ext cx="5688011" cy="4608512"/>
          </a:xfrm>
        </p:spPr>
        <p:txBody>
          <a:bodyPr/>
          <a:lstStyle/>
          <a:p>
            <a:pPr lvl="1"/>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342900" lvl="1" indent="-342900">
              <a:buAutoNum type="arabicPeriod"/>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itle 2">
            <a:extLst>
              <a:ext uri="{FF2B5EF4-FFF2-40B4-BE49-F238E27FC236}">
                <a16:creationId xmlns:a16="http://schemas.microsoft.com/office/drawing/2014/main" id="{9F74900F-F7ED-1041-95D8-8195074A83D1}"/>
              </a:ext>
            </a:extLst>
          </p:cNvPr>
          <p:cNvSpPr>
            <a:spLocks noGrp="1"/>
          </p:cNvSpPr>
          <p:nvPr>
            <p:ph type="title"/>
          </p:nvPr>
        </p:nvSpPr>
        <p:spPr>
          <a:xfrm>
            <a:off x="412775" y="480741"/>
            <a:ext cx="11376025" cy="713802"/>
          </a:xfrm>
        </p:spPr>
        <p:txBody>
          <a:bodyPr/>
          <a:lstStyle/>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Data</a:t>
            </a:r>
          </a:p>
        </p:txBody>
      </p:sp>
      <p:sp>
        <p:nvSpPr>
          <p:cNvPr id="4" name="Date Placeholder 3">
            <a:extLst>
              <a:ext uri="{FF2B5EF4-FFF2-40B4-BE49-F238E27FC236}">
                <a16:creationId xmlns:a16="http://schemas.microsoft.com/office/drawing/2014/main" id="{F43D299F-0D9B-F941-8D2F-1BB0ECDAC8C9}"/>
              </a:ext>
            </a:extLst>
          </p:cNvPr>
          <p:cNvSpPr>
            <a:spLocks noGrp="1"/>
          </p:cNvSpPr>
          <p:nvPr>
            <p:ph type="dt" sz="half" idx="10"/>
          </p:nvPr>
        </p:nvSpPr>
        <p:spPr/>
        <p:txBody>
          <a:bodyPr/>
          <a:lstStyle/>
          <a:p>
            <a:fld id="{E9FBBDE9-EA5E-AB4B-85AC-12A6E39C8581}" type="datetime3">
              <a:rPr lang="en-US" smtClean="0"/>
              <a:t>16 December 2024</a:t>
            </a:fld>
            <a:endParaRPr lang="en-US" dirty="0"/>
          </a:p>
        </p:txBody>
      </p:sp>
      <p:sp>
        <p:nvSpPr>
          <p:cNvPr id="5" name="Footer Placeholder 4">
            <a:extLst>
              <a:ext uri="{FF2B5EF4-FFF2-40B4-BE49-F238E27FC236}">
                <a16:creationId xmlns:a16="http://schemas.microsoft.com/office/drawing/2014/main" id="{FF7A345D-4042-EF4F-A56F-95ECEDB3BAC7}"/>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6" name="Slide Number Placeholder 5">
            <a:extLst>
              <a:ext uri="{FF2B5EF4-FFF2-40B4-BE49-F238E27FC236}">
                <a16:creationId xmlns:a16="http://schemas.microsoft.com/office/drawing/2014/main" id="{148EA874-9DE5-674F-92B6-10032BB19350}"/>
              </a:ext>
            </a:extLst>
          </p:cNvPr>
          <p:cNvSpPr>
            <a:spLocks noGrp="1"/>
          </p:cNvSpPr>
          <p:nvPr>
            <p:ph type="sldNum" sz="quarter" idx="12"/>
          </p:nvPr>
        </p:nvSpPr>
        <p:spPr/>
        <p:txBody>
          <a:bodyPr/>
          <a:lstStyle/>
          <a:p>
            <a:fld id="{36B5EA5A-BC32-A742-B11B-8E7414D5B535}" type="slidenum">
              <a:rPr lang="en-US" smtClean="0"/>
              <a:pPr/>
              <a:t>3</a:t>
            </a:fld>
            <a:endParaRPr lang="en-US" dirty="0"/>
          </a:p>
        </p:txBody>
      </p:sp>
      <p:sp>
        <p:nvSpPr>
          <p:cNvPr id="7" name="TextBox 6">
            <a:extLst>
              <a:ext uri="{FF2B5EF4-FFF2-40B4-BE49-F238E27FC236}">
                <a16:creationId xmlns:a16="http://schemas.microsoft.com/office/drawing/2014/main" id="{137C7CE9-AB06-00F1-7660-3573023F66BB}"/>
              </a:ext>
            </a:extLst>
          </p:cNvPr>
          <p:cNvSpPr txBox="1"/>
          <p:nvPr/>
        </p:nvSpPr>
        <p:spPr>
          <a:xfrm>
            <a:off x="407988" y="4633752"/>
            <a:ext cx="3545446" cy="1654299"/>
          </a:xfrm>
          <a:prstGeom prst="rect">
            <a:avLst/>
          </a:prstGeom>
          <a:noFill/>
        </p:spPr>
        <p:txBody>
          <a:bodyPr wrap="square" lIns="0" tIns="0" rIns="0" bIns="0" rtlCol="0">
            <a:spAutoFit/>
          </a:bodyPr>
          <a:lstStyle/>
          <a:p>
            <a:pPr algn="l">
              <a:spcBef>
                <a:spcPts val="700"/>
              </a:spcBef>
            </a:pPr>
            <a:r>
              <a:rPr lang="en-US" b="1" dirty="0">
                <a:latin typeface="Helvetica Neue" panose="02000503000000020004" pitchFamily="2" charset="0"/>
                <a:ea typeface="Helvetica Neue" panose="02000503000000020004" pitchFamily="2" charset="0"/>
                <a:cs typeface="Helvetica Neue" panose="02000503000000020004" pitchFamily="2" charset="0"/>
              </a:rPr>
              <a:t>Input</a:t>
            </a:r>
          </a:p>
          <a:p>
            <a:pPr marL="285750" indent="-285750">
              <a:spcBef>
                <a:spcPts val="7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Time series data of 5 samples</a:t>
            </a:r>
          </a:p>
          <a:p>
            <a:pPr marL="285750" indent="-285750" algn="l">
              <a:spcBef>
                <a:spcPts val="7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Each sample includes values for each of 14 features</a:t>
            </a:r>
          </a:p>
          <a:p>
            <a:pPr marL="285750" indent="-285750" algn="l">
              <a:spcBef>
                <a:spcPts val="7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Robust scaling</a:t>
            </a:r>
          </a:p>
        </p:txBody>
      </p:sp>
      <p:sp>
        <p:nvSpPr>
          <p:cNvPr id="10" name="TextBox 9">
            <a:extLst>
              <a:ext uri="{FF2B5EF4-FFF2-40B4-BE49-F238E27FC236}">
                <a16:creationId xmlns:a16="http://schemas.microsoft.com/office/drawing/2014/main" id="{0508EDA4-7056-AD31-93C8-FADFFD7E019B}"/>
              </a:ext>
            </a:extLst>
          </p:cNvPr>
          <p:cNvSpPr txBox="1"/>
          <p:nvPr/>
        </p:nvSpPr>
        <p:spPr>
          <a:xfrm>
            <a:off x="4180877" y="4633752"/>
            <a:ext cx="4053379" cy="1236236"/>
          </a:xfrm>
          <a:prstGeom prst="rect">
            <a:avLst/>
          </a:prstGeom>
          <a:noFill/>
        </p:spPr>
        <p:txBody>
          <a:bodyPr wrap="square" lIns="0" tIns="0" rIns="0" bIns="0" rtlCol="0">
            <a:spAutoFit/>
          </a:bodyPr>
          <a:lstStyle/>
          <a:p>
            <a:pPr algn="l">
              <a:spcBef>
                <a:spcPts val="700"/>
              </a:spcBef>
            </a:pPr>
            <a:r>
              <a:rPr lang="en-US" b="1" dirty="0">
                <a:latin typeface="Helvetica Neue" panose="02000503000000020004" pitchFamily="2" charset="0"/>
                <a:ea typeface="Helvetica Neue" panose="02000503000000020004" pitchFamily="2" charset="0"/>
                <a:cs typeface="Helvetica Neue" panose="02000503000000020004" pitchFamily="2" charset="0"/>
              </a:rPr>
              <a:t>Output</a:t>
            </a:r>
          </a:p>
          <a:p>
            <a:pPr marL="285750" indent="-285750">
              <a:spcBef>
                <a:spcPts val="7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Prediction of 14 features for next sample (one luminosity block/one minute in future)</a:t>
            </a:r>
          </a:p>
        </p:txBody>
      </p:sp>
      <p:pic>
        <p:nvPicPr>
          <p:cNvPr id="11" name="Picture 10">
            <a:extLst>
              <a:ext uri="{FF2B5EF4-FFF2-40B4-BE49-F238E27FC236}">
                <a16:creationId xmlns:a16="http://schemas.microsoft.com/office/drawing/2014/main" id="{94CCE8CA-20D9-0E02-3C79-71C1946E4A9B}"/>
              </a:ext>
            </a:extLst>
          </p:cNvPr>
          <p:cNvPicPr>
            <a:picLocks noChangeAspect="1"/>
          </p:cNvPicPr>
          <p:nvPr/>
        </p:nvPicPr>
        <p:blipFill>
          <a:blip r:embed="rId2"/>
          <a:stretch>
            <a:fillRect/>
          </a:stretch>
        </p:blipFill>
        <p:spPr>
          <a:xfrm>
            <a:off x="8342756" y="3228064"/>
            <a:ext cx="3248884" cy="3248884"/>
          </a:xfrm>
          <a:prstGeom prst="rect">
            <a:avLst/>
          </a:prstGeom>
        </p:spPr>
      </p:pic>
      <p:pic>
        <p:nvPicPr>
          <p:cNvPr id="12" name="Picture 11">
            <a:extLst>
              <a:ext uri="{FF2B5EF4-FFF2-40B4-BE49-F238E27FC236}">
                <a16:creationId xmlns:a16="http://schemas.microsoft.com/office/drawing/2014/main" id="{05804FCA-665D-9781-12E1-1FE69F923FEF}"/>
              </a:ext>
            </a:extLst>
          </p:cNvPr>
          <p:cNvPicPr>
            <a:picLocks noChangeAspect="1"/>
          </p:cNvPicPr>
          <p:nvPr/>
        </p:nvPicPr>
        <p:blipFill>
          <a:blip r:embed="rId3"/>
          <a:stretch>
            <a:fillRect/>
          </a:stretch>
        </p:blipFill>
        <p:spPr>
          <a:xfrm>
            <a:off x="8409507" y="64317"/>
            <a:ext cx="3174808" cy="3174808"/>
          </a:xfrm>
          <a:prstGeom prst="rect">
            <a:avLst/>
          </a:prstGeom>
        </p:spPr>
      </p:pic>
      <p:sp>
        <p:nvSpPr>
          <p:cNvPr id="13" name="Circular Arrow 12">
            <a:extLst>
              <a:ext uri="{FF2B5EF4-FFF2-40B4-BE49-F238E27FC236}">
                <a16:creationId xmlns:a16="http://schemas.microsoft.com/office/drawing/2014/main" id="{F4F60887-2641-4297-19C7-6B26B2CD82DF}"/>
              </a:ext>
            </a:extLst>
          </p:cNvPr>
          <p:cNvSpPr/>
          <p:nvPr/>
        </p:nvSpPr>
        <p:spPr>
          <a:xfrm rot="16200000" flipH="1">
            <a:off x="7372544" y="2702055"/>
            <a:ext cx="1458740" cy="1158531"/>
          </a:xfrm>
          <a:prstGeom prst="circularArrow">
            <a:avLst/>
          </a:prstGeom>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9C949511-4E0E-3A43-8E82-337A3D742D3D}"/>
              </a:ext>
            </a:extLst>
          </p:cNvPr>
          <p:cNvSpPr txBox="1"/>
          <p:nvPr/>
        </p:nvSpPr>
        <p:spPr>
          <a:xfrm>
            <a:off x="6336841" y="3054847"/>
            <a:ext cx="1413314" cy="553998"/>
          </a:xfrm>
          <a:prstGeom prst="rect">
            <a:avLst/>
          </a:prstGeom>
          <a:noFill/>
        </p:spPr>
        <p:txBody>
          <a:bodyPr wrap="square" lIns="0" tIns="0" rIns="0" bIns="0" rtlCol="0">
            <a:spAutoFit/>
          </a:bodyPr>
          <a:lstStyle/>
          <a:p>
            <a:pPr algn="l"/>
            <a:r>
              <a:rPr lang="en-US" dirty="0"/>
              <a:t>Normalizing by pileup</a:t>
            </a:r>
          </a:p>
        </p:txBody>
      </p:sp>
      <p:sp>
        <p:nvSpPr>
          <p:cNvPr id="8" name="TextBox 7">
            <a:extLst>
              <a:ext uri="{FF2B5EF4-FFF2-40B4-BE49-F238E27FC236}">
                <a16:creationId xmlns:a16="http://schemas.microsoft.com/office/drawing/2014/main" id="{E9EAFE38-ACE7-F21B-9E1C-F5F5524C5277}"/>
              </a:ext>
            </a:extLst>
          </p:cNvPr>
          <p:cNvSpPr txBox="1"/>
          <p:nvPr/>
        </p:nvSpPr>
        <p:spPr>
          <a:xfrm>
            <a:off x="407988" y="1606130"/>
            <a:ext cx="5421443" cy="2852063"/>
          </a:xfrm>
          <a:prstGeom prst="rect">
            <a:avLst/>
          </a:prstGeom>
          <a:noFill/>
        </p:spPr>
        <p:txBody>
          <a:bodyPr wrap="square" lIns="0" tIns="0" rIns="0" bIns="0" rtlCol="0">
            <a:spAutoFit/>
          </a:bodyPr>
          <a:lstStyle/>
          <a:p>
            <a:pPr algn="l">
              <a:spcBef>
                <a:spcPts val="700"/>
              </a:spcBef>
            </a:pPr>
            <a:r>
              <a:rPr lang="en-US" b="1" dirty="0">
                <a:latin typeface="Helvetica Neue" panose="02000503000000020004" pitchFamily="2" charset="0"/>
                <a:ea typeface="Helvetica Neue" panose="02000503000000020004" pitchFamily="2" charset="0"/>
                <a:cs typeface="Helvetica Neue" panose="02000503000000020004" pitchFamily="2" charset="0"/>
              </a:rPr>
              <a:t>Features</a:t>
            </a:r>
            <a:r>
              <a:rPr lang="en-US" dirty="0">
                <a:latin typeface="Helvetica Neue" panose="02000503000000020004" pitchFamily="2" charset="0"/>
                <a:ea typeface="Helvetica Neue" panose="02000503000000020004" pitchFamily="2" charset="0"/>
                <a:cs typeface="Helvetica Neue" panose="02000503000000020004" pitchFamily="2" charset="0"/>
              </a:rPr>
              <a:t> (normalized by pileup): </a:t>
            </a:r>
          </a:p>
          <a:p>
            <a:pPr marL="285750" indent="-285750" algn="l">
              <a:spcBef>
                <a:spcPts val="7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L1 trigger rates: frequency with which detect electrons, muons, missing transverse energy, jets</a:t>
            </a:r>
          </a:p>
          <a:p>
            <a:pPr marL="742950" lvl="1" indent="-285750">
              <a:spcBef>
                <a:spcPts val="7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Multiple L1 rates for each corresponding to different energy levels</a:t>
            </a:r>
          </a:p>
          <a:p>
            <a:pPr marL="285750" indent="-285750" algn="l">
              <a:spcBef>
                <a:spcPts val="7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L1 muon sector logic inputs: muon rate by section of detector</a:t>
            </a:r>
          </a:p>
          <a:p>
            <a:pPr marL="285750" indent="-285750" algn="l">
              <a:spcBef>
                <a:spcPts val="7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Pileup: average number of interactions per bunch crossing. Constant for ~1/2 run, then decays</a:t>
            </a:r>
          </a:p>
        </p:txBody>
      </p:sp>
      <p:sp>
        <p:nvSpPr>
          <p:cNvPr id="15" name="Rectangle 14">
            <a:extLst>
              <a:ext uri="{FF2B5EF4-FFF2-40B4-BE49-F238E27FC236}">
                <a16:creationId xmlns:a16="http://schemas.microsoft.com/office/drawing/2014/main" id="{C6F41D75-BDD1-CE0E-DA6F-E8D0BA2A3172}"/>
              </a:ext>
            </a:extLst>
          </p:cNvPr>
          <p:cNvSpPr/>
          <p:nvPr/>
        </p:nvSpPr>
        <p:spPr>
          <a:xfrm>
            <a:off x="10796530" y="2467778"/>
            <a:ext cx="892366" cy="7602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C87906-3A64-731F-54BF-EF9ABF340B91}"/>
              </a:ext>
            </a:extLst>
          </p:cNvPr>
          <p:cNvSpPr/>
          <p:nvPr/>
        </p:nvSpPr>
        <p:spPr>
          <a:xfrm>
            <a:off x="10796530" y="2467778"/>
            <a:ext cx="795110" cy="760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0FB447-9BF3-1721-3109-D04D522CB28D}"/>
              </a:ext>
            </a:extLst>
          </p:cNvPr>
          <p:cNvSpPr/>
          <p:nvPr/>
        </p:nvSpPr>
        <p:spPr>
          <a:xfrm>
            <a:off x="9984336" y="5716662"/>
            <a:ext cx="1607304" cy="760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7361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ED7E7C-4F2B-1E7A-04ED-399FC75DA033}"/>
              </a:ext>
            </a:extLst>
          </p:cNvPr>
          <p:cNvSpPr/>
          <p:nvPr/>
        </p:nvSpPr>
        <p:spPr>
          <a:xfrm>
            <a:off x="0" y="0"/>
            <a:ext cx="12192000" cy="14393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7F283B3-893E-E844-A539-D34BA0CC00FE}"/>
              </a:ext>
            </a:extLst>
          </p:cNvPr>
          <p:cNvSpPr>
            <a:spLocks noGrp="1"/>
          </p:cNvSpPr>
          <p:nvPr>
            <p:ph idx="1"/>
          </p:nvPr>
        </p:nvSpPr>
        <p:spPr>
          <a:xfrm>
            <a:off x="407989" y="1592263"/>
            <a:ext cx="5688011" cy="4608512"/>
          </a:xfrm>
        </p:spPr>
        <p:txBody>
          <a:bodyPr/>
          <a:lstStyle/>
          <a:p>
            <a:pPr lvl="1"/>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342900" lvl="1" indent="-342900">
              <a:buAutoNum type="arabicPeriod"/>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itle 2">
            <a:extLst>
              <a:ext uri="{FF2B5EF4-FFF2-40B4-BE49-F238E27FC236}">
                <a16:creationId xmlns:a16="http://schemas.microsoft.com/office/drawing/2014/main" id="{9F74900F-F7ED-1041-95D8-8195074A83D1}"/>
              </a:ext>
            </a:extLst>
          </p:cNvPr>
          <p:cNvSpPr>
            <a:spLocks noGrp="1"/>
          </p:cNvSpPr>
          <p:nvPr>
            <p:ph type="title"/>
          </p:nvPr>
        </p:nvSpPr>
        <p:spPr>
          <a:xfrm>
            <a:off x="412775" y="480741"/>
            <a:ext cx="11376025" cy="713802"/>
          </a:xfrm>
        </p:spPr>
        <p:txBody>
          <a:bodyPr/>
          <a:lstStyle/>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Model architecture</a:t>
            </a:r>
          </a:p>
        </p:txBody>
      </p:sp>
      <p:sp>
        <p:nvSpPr>
          <p:cNvPr id="4" name="Date Placeholder 3">
            <a:extLst>
              <a:ext uri="{FF2B5EF4-FFF2-40B4-BE49-F238E27FC236}">
                <a16:creationId xmlns:a16="http://schemas.microsoft.com/office/drawing/2014/main" id="{F43D299F-0D9B-F941-8D2F-1BB0ECDAC8C9}"/>
              </a:ext>
            </a:extLst>
          </p:cNvPr>
          <p:cNvSpPr>
            <a:spLocks noGrp="1"/>
          </p:cNvSpPr>
          <p:nvPr>
            <p:ph type="dt" sz="half" idx="10"/>
          </p:nvPr>
        </p:nvSpPr>
        <p:spPr/>
        <p:txBody>
          <a:bodyPr/>
          <a:lstStyle/>
          <a:p>
            <a:fld id="{02733844-92F9-EB41-846E-B3DA8CFC57A4}" type="datetime3">
              <a:rPr lang="en-US" smtClean="0"/>
              <a:t>16 December 2024</a:t>
            </a:fld>
            <a:endParaRPr lang="en-US" dirty="0"/>
          </a:p>
        </p:txBody>
      </p:sp>
      <p:sp>
        <p:nvSpPr>
          <p:cNvPr id="5" name="Footer Placeholder 4">
            <a:extLst>
              <a:ext uri="{FF2B5EF4-FFF2-40B4-BE49-F238E27FC236}">
                <a16:creationId xmlns:a16="http://schemas.microsoft.com/office/drawing/2014/main" id="{FF7A345D-4042-EF4F-A56F-95ECEDB3BAC7}"/>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6" name="Slide Number Placeholder 5">
            <a:extLst>
              <a:ext uri="{FF2B5EF4-FFF2-40B4-BE49-F238E27FC236}">
                <a16:creationId xmlns:a16="http://schemas.microsoft.com/office/drawing/2014/main" id="{148EA874-9DE5-674F-92B6-10032BB19350}"/>
              </a:ext>
            </a:extLst>
          </p:cNvPr>
          <p:cNvSpPr>
            <a:spLocks noGrp="1"/>
          </p:cNvSpPr>
          <p:nvPr>
            <p:ph type="sldNum" sz="quarter" idx="12"/>
          </p:nvPr>
        </p:nvSpPr>
        <p:spPr/>
        <p:txBody>
          <a:bodyPr/>
          <a:lstStyle/>
          <a:p>
            <a:fld id="{36B5EA5A-BC32-A742-B11B-8E7414D5B535}" type="slidenum">
              <a:rPr lang="en-US" smtClean="0"/>
              <a:pPr/>
              <a:t>4</a:t>
            </a:fld>
            <a:endParaRPr lang="en-US" dirty="0"/>
          </a:p>
        </p:txBody>
      </p:sp>
      <p:pic>
        <p:nvPicPr>
          <p:cNvPr id="11" name="Picture 10" descr="A diagram of a computer&#10;&#10;Description automatically generated">
            <a:extLst>
              <a:ext uri="{FF2B5EF4-FFF2-40B4-BE49-F238E27FC236}">
                <a16:creationId xmlns:a16="http://schemas.microsoft.com/office/drawing/2014/main" id="{F4CDF716-1E05-5FC8-E780-69FCDEA5EBE6}"/>
              </a:ext>
            </a:extLst>
          </p:cNvPr>
          <p:cNvPicPr>
            <a:picLocks noChangeAspect="1"/>
          </p:cNvPicPr>
          <p:nvPr/>
        </p:nvPicPr>
        <p:blipFill rotWithShape="1">
          <a:blip r:embed="rId2"/>
          <a:srcRect b="46798"/>
          <a:stretch/>
        </p:blipFill>
        <p:spPr>
          <a:xfrm>
            <a:off x="6362568" y="1592263"/>
            <a:ext cx="5219681" cy="3927424"/>
          </a:xfrm>
          <a:prstGeom prst="rect">
            <a:avLst/>
          </a:prstGeom>
        </p:spPr>
      </p:pic>
      <p:sp>
        <p:nvSpPr>
          <p:cNvPr id="13" name="TextBox 12">
            <a:extLst>
              <a:ext uri="{FF2B5EF4-FFF2-40B4-BE49-F238E27FC236}">
                <a16:creationId xmlns:a16="http://schemas.microsoft.com/office/drawing/2014/main" id="{1F1084E9-F380-478E-7DE2-81394E5E5B42}"/>
              </a:ext>
            </a:extLst>
          </p:cNvPr>
          <p:cNvSpPr txBox="1"/>
          <p:nvPr/>
        </p:nvSpPr>
        <p:spPr>
          <a:xfrm>
            <a:off x="656270" y="1805335"/>
            <a:ext cx="5261548" cy="4370427"/>
          </a:xfrm>
          <a:prstGeom prst="rect">
            <a:avLst/>
          </a:prstGeom>
          <a:noFill/>
        </p:spPr>
        <p:txBody>
          <a:bodyPr wrap="square" lIns="0" tIns="0" rIns="0" bIns="0" rtlCol="0">
            <a:spAutoFit/>
          </a:bodyPr>
          <a:lstStyle/>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Model trained on clean data so low mean squared error (MSE) with clean values, high MSE with anomalies</a:t>
            </a:r>
          </a:p>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Set threshold MSE between clean and anomalous classifications</a:t>
            </a:r>
          </a:p>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Long short-term memory (LSTM) layers incorporate time-series element of data</a:t>
            </a:r>
          </a:p>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Autoencoder shape forces model to learn lower dimensional representation of data</a:t>
            </a:r>
          </a:p>
          <a:p>
            <a:pPr marL="742950" lvl="1" indent="-285750">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Will be especially important as step up number of features</a:t>
            </a:r>
          </a:p>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Small network with only four layers</a:t>
            </a:r>
          </a:p>
          <a:p>
            <a:pPr marL="285750" indent="-285750" algn="l">
              <a:spcBef>
                <a:spcPts val="1000"/>
              </a:spcBef>
              <a:buFont typeface="Arial" panose="020B0604020202020204" pitchFamily="34" charset="0"/>
              <a:buChar char="•"/>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295824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ED7E7C-4F2B-1E7A-04ED-399FC75DA033}"/>
              </a:ext>
            </a:extLst>
          </p:cNvPr>
          <p:cNvSpPr/>
          <p:nvPr/>
        </p:nvSpPr>
        <p:spPr>
          <a:xfrm>
            <a:off x="0" y="0"/>
            <a:ext cx="12192000" cy="14393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7F283B3-893E-E844-A539-D34BA0CC00FE}"/>
              </a:ext>
            </a:extLst>
          </p:cNvPr>
          <p:cNvSpPr>
            <a:spLocks noGrp="1"/>
          </p:cNvSpPr>
          <p:nvPr>
            <p:ph idx="1"/>
          </p:nvPr>
        </p:nvSpPr>
        <p:spPr>
          <a:xfrm>
            <a:off x="407989" y="1592263"/>
            <a:ext cx="5688011" cy="4608512"/>
          </a:xfrm>
        </p:spPr>
        <p:txBody>
          <a:bodyPr/>
          <a:lstStyle/>
          <a:p>
            <a:pPr lvl="1"/>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342900" lvl="1" indent="-342900">
              <a:buAutoNum type="arabicPeriod"/>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itle 2">
            <a:extLst>
              <a:ext uri="{FF2B5EF4-FFF2-40B4-BE49-F238E27FC236}">
                <a16:creationId xmlns:a16="http://schemas.microsoft.com/office/drawing/2014/main" id="{9F74900F-F7ED-1041-95D8-8195074A83D1}"/>
              </a:ext>
            </a:extLst>
          </p:cNvPr>
          <p:cNvSpPr>
            <a:spLocks noGrp="1"/>
          </p:cNvSpPr>
          <p:nvPr>
            <p:ph type="title"/>
          </p:nvPr>
        </p:nvSpPr>
        <p:spPr>
          <a:xfrm>
            <a:off x="412775" y="480741"/>
            <a:ext cx="11376025" cy="713802"/>
          </a:xfrm>
        </p:spPr>
        <p:txBody>
          <a:bodyPr/>
          <a:lstStyle/>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Model performance – loss, MSE</a:t>
            </a:r>
          </a:p>
        </p:txBody>
      </p:sp>
      <p:sp>
        <p:nvSpPr>
          <p:cNvPr id="4" name="Date Placeholder 3">
            <a:extLst>
              <a:ext uri="{FF2B5EF4-FFF2-40B4-BE49-F238E27FC236}">
                <a16:creationId xmlns:a16="http://schemas.microsoft.com/office/drawing/2014/main" id="{F43D299F-0D9B-F941-8D2F-1BB0ECDAC8C9}"/>
              </a:ext>
            </a:extLst>
          </p:cNvPr>
          <p:cNvSpPr>
            <a:spLocks noGrp="1"/>
          </p:cNvSpPr>
          <p:nvPr>
            <p:ph type="dt" sz="half" idx="10"/>
          </p:nvPr>
        </p:nvSpPr>
        <p:spPr/>
        <p:txBody>
          <a:bodyPr/>
          <a:lstStyle/>
          <a:p>
            <a:fld id="{CE5B0942-631C-344F-BCE3-D85CC1CC7019}" type="datetime3">
              <a:rPr lang="en-US" smtClean="0"/>
              <a:t>16 December 2024</a:t>
            </a:fld>
            <a:endParaRPr lang="en-US" dirty="0"/>
          </a:p>
        </p:txBody>
      </p:sp>
      <p:sp>
        <p:nvSpPr>
          <p:cNvPr id="5" name="Footer Placeholder 4">
            <a:extLst>
              <a:ext uri="{FF2B5EF4-FFF2-40B4-BE49-F238E27FC236}">
                <a16:creationId xmlns:a16="http://schemas.microsoft.com/office/drawing/2014/main" id="{FF7A345D-4042-EF4F-A56F-95ECEDB3BAC7}"/>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6" name="Slide Number Placeholder 5">
            <a:extLst>
              <a:ext uri="{FF2B5EF4-FFF2-40B4-BE49-F238E27FC236}">
                <a16:creationId xmlns:a16="http://schemas.microsoft.com/office/drawing/2014/main" id="{148EA874-9DE5-674F-92B6-10032BB19350}"/>
              </a:ext>
            </a:extLst>
          </p:cNvPr>
          <p:cNvSpPr>
            <a:spLocks noGrp="1"/>
          </p:cNvSpPr>
          <p:nvPr>
            <p:ph type="sldNum" sz="quarter" idx="12"/>
          </p:nvPr>
        </p:nvSpPr>
        <p:spPr/>
        <p:txBody>
          <a:bodyPr/>
          <a:lstStyle/>
          <a:p>
            <a:fld id="{36B5EA5A-BC32-A742-B11B-8E7414D5B535}" type="slidenum">
              <a:rPr lang="en-US" smtClean="0"/>
              <a:pPr/>
              <a:t>5</a:t>
            </a:fld>
            <a:endParaRPr lang="en-US" dirty="0"/>
          </a:p>
        </p:txBody>
      </p:sp>
      <p:sp>
        <p:nvSpPr>
          <p:cNvPr id="8" name="TextBox 7">
            <a:extLst>
              <a:ext uri="{FF2B5EF4-FFF2-40B4-BE49-F238E27FC236}">
                <a16:creationId xmlns:a16="http://schemas.microsoft.com/office/drawing/2014/main" id="{14D32844-DE25-CC76-98DA-4D127F4AAE18}"/>
              </a:ext>
            </a:extLst>
          </p:cNvPr>
          <p:cNvSpPr txBox="1"/>
          <p:nvPr/>
        </p:nvSpPr>
        <p:spPr>
          <a:xfrm>
            <a:off x="705927" y="2482898"/>
            <a:ext cx="5375664" cy="1287532"/>
          </a:xfrm>
          <a:prstGeom prst="rect">
            <a:avLst/>
          </a:prstGeom>
          <a:noFill/>
        </p:spPr>
        <p:txBody>
          <a:bodyPr wrap="square" lIns="0" tIns="0" rIns="0" bIns="0" rtlCol="0">
            <a:spAutoFit/>
          </a:bodyPr>
          <a:lstStyle/>
          <a:p>
            <a:pPr algn="l">
              <a:spcBef>
                <a:spcPts val="700"/>
              </a:spcBef>
            </a:pPr>
            <a:r>
              <a:rPr lang="en-US" b="1" dirty="0">
                <a:latin typeface="Helvetica Neue" panose="02000503000000020004" pitchFamily="2" charset="0"/>
                <a:ea typeface="Helvetica Neue" panose="02000503000000020004" pitchFamily="2" charset="0"/>
                <a:cs typeface="Helvetica Neue" panose="02000503000000020004" pitchFamily="2" charset="0"/>
              </a:rPr>
              <a:t>Huber loss</a:t>
            </a:r>
          </a:p>
          <a:p>
            <a:pPr marL="285750" indent="-285750" algn="l">
              <a:spcBef>
                <a:spcPts val="7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Quadratic for small errors, linear for larger</a:t>
            </a:r>
          </a:p>
          <a:p>
            <a:pPr marL="285750" indent="-285750" algn="l">
              <a:spcBef>
                <a:spcPts val="7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Chosen because don’t want outliers in data to influence training as occurs with MSE</a:t>
            </a:r>
          </a:p>
        </p:txBody>
      </p:sp>
      <p:pic>
        <p:nvPicPr>
          <p:cNvPr id="10" name="Picture 9">
            <a:extLst>
              <a:ext uri="{FF2B5EF4-FFF2-40B4-BE49-F238E27FC236}">
                <a16:creationId xmlns:a16="http://schemas.microsoft.com/office/drawing/2014/main" id="{DA14D423-6052-01F5-84B5-7C416CCA2930}"/>
              </a:ext>
            </a:extLst>
          </p:cNvPr>
          <p:cNvPicPr>
            <a:picLocks noChangeAspect="1"/>
          </p:cNvPicPr>
          <p:nvPr/>
        </p:nvPicPr>
        <p:blipFill>
          <a:blip r:embed="rId2"/>
          <a:stretch>
            <a:fillRect/>
          </a:stretch>
        </p:blipFill>
        <p:spPr>
          <a:xfrm>
            <a:off x="7772632" y="712675"/>
            <a:ext cx="3930525" cy="3168484"/>
          </a:xfrm>
          <a:prstGeom prst="rect">
            <a:avLst/>
          </a:prstGeom>
        </p:spPr>
      </p:pic>
      <p:pic>
        <p:nvPicPr>
          <p:cNvPr id="11" name="Picture 10">
            <a:extLst>
              <a:ext uri="{FF2B5EF4-FFF2-40B4-BE49-F238E27FC236}">
                <a16:creationId xmlns:a16="http://schemas.microsoft.com/office/drawing/2014/main" id="{9DD43448-FB4E-F346-D9E6-35C6B89B28BA}"/>
              </a:ext>
            </a:extLst>
          </p:cNvPr>
          <p:cNvPicPr>
            <a:picLocks noChangeAspect="1"/>
          </p:cNvPicPr>
          <p:nvPr/>
        </p:nvPicPr>
        <p:blipFill rotWithShape="1">
          <a:blip r:embed="rId3"/>
          <a:srcRect l="2568"/>
          <a:stretch/>
        </p:blipFill>
        <p:spPr>
          <a:xfrm>
            <a:off x="7978558" y="3847374"/>
            <a:ext cx="3518672" cy="2987449"/>
          </a:xfrm>
          <a:prstGeom prst="rect">
            <a:avLst/>
          </a:prstGeom>
        </p:spPr>
      </p:pic>
      <p:sp>
        <p:nvSpPr>
          <p:cNvPr id="12" name="TextBox 11">
            <a:extLst>
              <a:ext uri="{FF2B5EF4-FFF2-40B4-BE49-F238E27FC236}">
                <a16:creationId xmlns:a16="http://schemas.microsoft.com/office/drawing/2014/main" id="{B14B4E8F-3575-6173-F6D7-9392F77BA364}"/>
              </a:ext>
            </a:extLst>
          </p:cNvPr>
          <p:cNvSpPr txBox="1"/>
          <p:nvPr/>
        </p:nvSpPr>
        <p:spPr>
          <a:xfrm>
            <a:off x="705927" y="1675284"/>
            <a:ext cx="5261548" cy="682238"/>
          </a:xfrm>
          <a:prstGeom prst="rect">
            <a:avLst/>
          </a:prstGeom>
          <a:noFill/>
        </p:spPr>
        <p:txBody>
          <a:bodyPr wrap="square" lIns="0" tIns="0" rIns="0" bIns="0" rtlCol="0">
            <a:spAutoFit/>
          </a:bodyPr>
          <a:lstStyle/>
          <a:p>
            <a:pPr algn="l">
              <a:spcBef>
                <a:spcPts val="1000"/>
              </a:spcBef>
            </a:pPr>
            <a:r>
              <a:rPr lang="en-US" dirty="0">
                <a:latin typeface="Helvetica Neue" panose="02000503000000020004" pitchFamily="2" charset="0"/>
                <a:ea typeface="Helvetica Neue" panose="02000503000000020004" pitchFamily="2" charset="0"/>
                <a:cs typeface="Helvetica Neue" panose="02000503000000020004" pitchFamily="2" charset="0"/>
              </a:rPr>
              <a:t>Training data: 10 full runs (around 8000 datapoints)</a:t>
            </a:r>
          </a:p>
          <a:p>
            <a:pPr algn="l">
              <a:spcBef>
                <a:spcPts val="1000"/>
              </a:spcBef>
            </a:pPr>
            <a:r>
              <a:rPr lang="en-US" dirty="0">
                <a:latin typeface="Helvetica Neue" panose="02000503000000020004" pitchFamily="2" charset="0"/>
                <a:ea typeface="Helvetica Neue" panose="02000503000000020004" pitchFamily="2" charset="0"/>
                <a:cs typeface="Helvetica Neue" panose="02000503000000020004" pitchFamily="2" charset="0"/>
              </a:rPr>
              <a:t>Test data: single full run (around 900 datapoints)</a:t>
            </a:r>
          </a:p>
        </p:txBody>
      </p:sp>
      <p:pic>
        <p:nvPicPr>
          <p:cNvPr id="14" name="Picture 13" descr="A math equation with numbers and symbols&#10;&#10;Description automatically generated">
            <a:extLst>
              <a:ext uri="{FF2B5EF4-FFF2-40B4-BE49-F238E27FC236}">
                <a16:creationId xmlns:a16="http://schemas.microsoft.com/office/drawing/2014/main" id="{9CFC3940-16BF-03A8-EA05-3A366DDABF3C}"/>
              </a:ext>
            </a:extLst>
          </p:cNvPr>
          <p:cNvPicPr>
            <a:picLocks noChangeAspect="1"/>
          </p:cNvPicPr>
          <p:nvPr/>
        </p:nvPicPr>
        <p:blipFill>
          <a:blip r:embed="rId4"/>
          <a:stretch>
            <a:fillRect/>
          </a:stretch>
        </p:blipFill>
        <p:spPr>
          <a:xfrm>
            <a:off x="795582" y="3881159"/>
            <a:ext cx="4022534" cy="974820"/>
          </a:xfrm>
          <a:prstGeom prst="rect">
            <a:avLst/>
          </a:prstGeom>
        </p:spPr>
      </p:pic>
      <p:pic>
        <p:nvPicPr>
          <p:cNvPr id="16" name="Picture 15" descr="A number and equation&#10;&#10;Description automatically generated with medium confidence">
            <a:extLst>
              <a:ext uri="{FF2B5EF4-FFF2-40B4-BE49-F238E27FC236}">
                <a16:creationId xmlns:a16="http://schemas.microsoft.com/office/drawing/2014/main" id="{939311E5-44BA-CEE7-6E01-29F13C360687}"/>
              </a:ext>
            </a:extLst>
          </p:cNvPr>
          <p:cNvPicPr>
            <a:picLocks noChangeAspect="1"/>
          </p:cNvPicPr>
          <p:nvPr/>
        </p:nvPicPr>
        <p:blipFill>
          <a:blip r:embed="rId5"/>
          <a:stretch>
            <a:fillRect/>
          </a:stretch>
        </p:blipFill>
        <p:spPr>
          <a:xfrm>
            <a:off x="1145351" y="5524727"/>
            <a:ext cx="2849367" cy="817348"/>
          </a:xfrm>
          <a:prstGeom prst="rect">
            <a:avLst/>
          </a:prstGeom>
        </p:spPr>
      </p:pic>
      <p:sp>
        <p:nvSpPr>
          <p:cNvPr id="17" name="TextBox 16">
            <a:extLst>
              <a:ext uri="{FF2B5EF4-FFF2-40B4-BE49-F238E27FC236}">
                <a16:creationId xmlns:a16="http://schemas.microsoft.com/office/drawing/2014/main" id="{2C4690FA-6222-9AFE-B78D-D97D2A3FA6F9}"/>
              </a:ext>
            </a:extLst>
          </p:cNvPr>
          <p:cNvSpPr txBox="1"/>
          <p:nvPr/>
        </p:nvSpPr>
        <p:spPr>
          <a:xfrm>
            <a:off x="635865" y="4850020"/>
            <a:ext cx="5905059" cy="682238"/>
          </a:xfrm>
          <a:prstGeom prst="rect">
            <a:avLst/>
          </a:prstGeom>
          <a:noFill/>
        </p:spPr>
        <p:txBody>
          <a:bodyPr wrap="square" lIns="0" tIns="0" rIns="0" bIns="0" rtlCol="0">
            <a:spAutoFit/>
          </a:bodyPr>
          <a:lstStyle/>
          <a:p>
            <a:pPr algn="l">
              <a:spcBef>
                <a:spcPts val="1000"/>
              </a:spcBef>
            </a:pPr>
            <a:r>
              <a:rPr lang="en-US" b="1" dirty="0">
                <a:latin typeface="Helvetica Neue" panose="02000503000000020004" pitchFamily="2" charset="0"/>
                <a:ea typeface="Helvetica Neue" panose="02000503000000020004" pitchFamily="2" charset="0"/>
                <a:cs typeface="Helvetica Neue" panose="02000503000000020004" pitchFamily="2" charset="0"/>
              </a:rPr>
              <a:t>Mean squared error</a:t>
            </a:r>
          </a:p>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A few outliers cause large separation in train and test</a:t>
            </a:r>
          </a:p>
        </p:txBody>
      </p:sp>
      <p:pic>
        <p:nvPicPr>
          <p:cNvPr id="19" name="Picture 18" descr="A black letter with a white background&#10;&#10;Description automatically generated">
            <a:extLst>
              <a:ext uri="{FF2B5EF4-FFF2-40B4-BE49-F238E27FC236}">
                <a16:creationId xmlns:a16="http://schemas.microsoft.com/office/drawing/2014/main" id="{E2946757-5191-80FA-7999-C2CA851985FD}"/>
              </a:ext>
            </a:extLst>
          </p:cNvPr>
          <p:cNvPicPr>
            <a:picLocks noChangeAspect="1"/>
          </p:cNvPicPr>
          <p:nvPr/>
        </p:nvPicPr>
        <p:blipFill rotWithShape="1">
          <a:blip r:embed="rId6"/>
          <a:srcRect l="1633" t="-1" b="-2678"/>
          <a:stretch/>
        </p:blipFill>
        <p:spPr>
          <a:xfrm>
            <a:off x="933332" y="3729653"/>
            <a:ext cx="1273412" cy="332305"/>
          </a:xfrm>
          <a:prstGeom prst="rect">
            <a:avLst/>
          </a:prstGeom>
        </p:spPr>
      </p:pic>
    </p:spTree>
    <p:extLst>
      <p:ext uri="{BB962C8B-B14F-4D97-AF65-F5344CB8AC3E}">
        <p14:creationId xmlns:p14="http://schemas.microsoft.com/office/powerpoint/2010/main" val="707528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ED7E7C-4F2B-1E7A-04ED-399FC75DA033}"/>
              </a:ext>
            </a:extLst>
          </p:cNvPr>
          <p:cNvSpPr/>
          <p:nvPr/>
        </p:nvSpPr>
        <p:spPr>
          <a:xfrm>
            <a:off x="0" y="0"/>
            <a:ext cx="12192000" cy="14393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7F283B3-893E-E844-A539-D34BA0CC00FE}"/>
              </a:ext>
            </a:extLst>
          </p:cNvPr>
          <p:cNvSpPr>
            <a:spLocks noGrp="1"/>
          </p:cNvSpPr>
          <p:nvPr>
            <p:ph idx="1"/>
          </p:nvPr>
        </p:nvSpPr>
        <p:spPr>
          <a:xfrm>
            <a:off x="407989" y="1592263"/>
            <a:ext cx="5688011" cy="4608512"/>
          </a:xfrm>
        </p:spPr>
        <p:txBody>
          <a:bodyPr/>
          <a:lstStyle/>
          <a:p>
            <a:pPr lvl="1"/>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342900" lvl="1" indent="-342900">
              <a:buAutoNum type="arabicPeriod"/>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itle 2">
            <a:extLst>
              <a:ext uri="{FF2B5EF4-FFF2-40B4-BE49-F238E27FC236}">
                <a16:creationId xmlns:a16="http://schemas.microsoft.com/office/drawing/2014/main" id="{9F74900F-F7ED-1041-95D8-8195074A83D1}"/>
              </a:ext>
            </a:extLst>
          </p:cNvPr>
          <p:cNvSpPr>
            <a:spLocks noGrp="1"/>
          </p:cNvSpPr>
          <p:nvPr>
            <p:ph type="title"/>
          </p:nvPr>
        </p:nvSpPr>
        <p:spPr>
          <a:xfrm>
            <a:off x="412775" y="480741"/>
            <a:ext cx="11376025" cy="713802"/>
          </a:xfrm>
        </p:spPr>
        <p:txBody>
          <a:bodyPr/>
          <a:lstStyle/>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Model performance – training and test predictions</a:t>
            </a:r>
          </a:p>
        </p:txBody>
      </p:sp>
      <p:sp>
        <p:nvSpPr>
          <p:cNvPr id="4" name="Date Placeholder 3">
            <a:extLst>
              <a:ext uri="{FF2B5EF4-FFF2-40B4-BE49-F238E27FC236}">
                <a16:creationId xmlns:a16="http://schemas.microsoft.com/office/drawing/2014/main" id="{F43D299F-0D9B-F941-8D2F-1BB0ECDAC8C9}"/>
              </a:ext>
            </a:extLst>
          </p:cNvPr>
          <p:cNvSpPr>
            <a:spLocks noGrp="1"/>
          </p:cNvSpPr>
          <p:nvPr>
            <p:ph type="dt" sz="half" idx="10"/>
          </p:nvPr>
        </p:nvSpPr>
        <p:spPr/>
        <p:txBody>
          <a:bodyPr/>
          <a:lstStyle/>
          <a:p>
            <a:fld id="{4AF19C42-4F7D-3B45-B2FF-5060ADDDBE74}" type="datetime3">
              <a:rPr lang="en-US" smtClean="0"/>
              <a:t>16 December 2024</a:t>
            </a:fld>
            <a:endParaRPr lang="en-US" dirty="0"/>
          </a:p>
        </p:txBody>
      </p:sp>
      <p:sp>
        <p:nvSpPr>
          <p:cNvPr id="5" name="Footer Placeholder 4">
            <a:extLst>
              <a:ext uri="{FF2B5EF4-FFF2-40B4-BE49-F238E27FC236}">
                <a16:creationId xmlns:a16="http://schemas.microsoft.com/office/drawing/2014/main" id="{FF7A345D-4042-EF4F-A56F-95ECEDB3BAC7}"/>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6" name="Slide Number Placeholder 5">
            <a:extLst>
              <a:ext uri="{FF2B5EF4-FFF2-40B4-BE49-F238E27FC236}">
                <a16:creationId xmlns:a16="http://schemas.microsoft.com/office/drawing/2014/main" id="{148EA874-9DE5-674F-92B6-10032BB19350}"/>
              </a:ext>
            </a:extLst>
          </p:cNvPr>
          <p:cNvSpPr>
            <a:spLocks noGrp="1"/>
          </p:cNvSpPr>
          <p:nvPr>
            <p:ph type="sldNum" sz="quarter" idx="12"/>
          </p:nvPr>
        </p:nvSpPr>
        <p:spPr/>
        <p:txBody>
          <a:bodyPr/>
          <a:lstStyle/>
          <a:p>
            <a:fld id="{36B5EA5A-BC32-A742-B11B-8E7414D5B535}" type="slidenum">
              <a:rPr lang="en-US" smtClean="0"/>
              <a:pPr/>
              <a:t>6</a:t>
            </a:fld>
            <a:endParaRPr lang="en-US" dirty="0"/>
          </a:p>
        </p:txBody>
      </p:sp>
      <p:pic>
        <p:nvPicPr>
          <p:cNvPr id="5124" name="Picture 4">
            <a:extLst>
              <a:ext uri="{FF2B5EF4-FFF2-40B4-BE49-F238E27FC236}">
                <a16:creationId xmlns:a16="http://schemas.microsoft.com/office/drawing/2014/main" id="{7EBB433B-7196-CBF5-71E4-9BE6EA73A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6126" y="2269670"/>
            <a:ext cx="3982578" cy="398257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7494D9F5-1B6B-1729-7F89-8C4100ECC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922" y="2269670"/>
            <a:ext cx="4031437" cy="39825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CCB13D7-3230-D42E-5530-F36AC8628D04}"/>
              </a:ext>
            </a:extLst>
          </p:cNvPr>
          <p:cNvSpPr txBox="1"/>
          <p:nvPr/>
        </p:nvSpPr>
        <p:spPr>
          <a:xfrm>
            <a:off x="1396922" y="1611033"/>
            <a:ext cx="4283007" cy="553998"/>
          </a:xfrm>
          <a:prstGeom prst="rect">
            <a:avLst/>
          </a:prstGeom>
          <a:noFill/>
        </p:spPr>
        <p:txBody>
          <a:bodyPr wrap="square" lIns="0" tIns="0" rIns="0" bIns="0" rtlCol="0">
            <a:spAutoFit/>
          </a:bodyPr>
          <a:lstStyle/>
          <a:p>
            <a:pPr algn="l"/>
            <a:r>
              <a:rPr lang="en-US" dirty="0"/>
              <a:t>Predictions align well with training data, smooth out variations</a:t>
            </a:r>
          </a:p>
        </p:txBody>
      </p:sp>
      <p:sp>
        <p:nvSpPr>
          <p:cNvPr id="12" name="TextBox 11">
            <a:extLst>
              <a:ext uri="{FF2B5EF4-FFF2-40B4-BE49-F238E27FC236}">
                <a16:creationId xmlns:a16="http://schemas.microsoft.com/office/drawing/2014/main" id="{E6B9674C-1227-256B-F2D8-C4BEF447501C}"/>
              </a:ext>
            </a:extLst>
          </p:cNvPr>
          <p:cNvSpPr txBox="1"/>
          <p:nvPr/>
        </p:nvSpPr>
        <p:spPr>
          <a:xfrm>
            <a:off x="6381915" y="1566496"/>
            <a:ext cx="5066258" cy="553998"/>
          </a:xfrm>
          <a:prstGeom prst="rect">
            <a:avLst/>
          </a:prstGeom>
          <a:noFill/>
        </p:spPr>
        <p:txBody>
          <a:bodyPr wrap="square" lIns="0" tIns="0" rIns="0" bIns="0" rtlCol="0">
            <a:spAutoFit/>
          </a:bodyPr>
          <a:lstStyle/>
          <a:p>
            <a:pPr algn="l"/>
            <a:r>
              <a:rPr lang="en-US" dirty="0"/>
              <a:t>Observe offset between prediction and real in certain features, worse performance in tail of run</a:t>
            </a:r>
          </a:p>
        </p:txBody>
      </p:sp>
      <p:sp>
        <p:nvSpPr>
          <p:cNvPr id="7" name="Rectangle 6">
            <a:extLst>
              <a:ext uri="{FF2B5EF4-FFF2-40B4-BE49-F238E27FC236}">
                <a16:creationId xmlns:a16="http://schemas.microsoft.com/office/drawing/2014/main" id="{0EC6BBC2-9111-79B2-A671-9655DDC08FD4}"/>
              </a:ext>
            </a:extLst>
          </p:cNvPr>
          <p:cNvSpPr/>
          <p:nvPr/>
        </p:nvSpPr>
        <p:spPr>
          <a:xfrm>
            <a:off x="3412640" y="5314037"/>
            <a:ext cx="2015719" cy="9144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A6A0ADB-AE73-2B3B-6D9C-02CC2D4A0DA2}"/>
              </a:ext>
            </a:extLst>
          </p:cNvPr>
          <p:cNvSpPr/>
          <p:nvPr/>
        </p:nvSpPr>
        <p:spPr>
          <a:xfrm>
            <a:off x="8577415" y="5301521"/>
            <a:ext cx="2015719" cy="9144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128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ED7E7C-4F2B-1E7A-04ED-399FC75DA033}"/>
              </a:ext>
            </a:extLst>
          </p:cNvPr>
          <p:cNvSpPr/>
          <p:nvPr/>
        </p:nvSpPr>
        <p:spPr>
          <a:xfrm>
            <a:off x="0" y="0"/>
            <a:ext cx="12192000" cy="14393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7F283B3-893E-E844-A539-D34BA0CC00FE}"/>
              </a:ext>
            </a:extLst>
          </p:cNvPr>
          <p:cNvSpPr>
            <a:spLocks noGrp="1"/>
          </p:cNvSpPr>
          <p:nvPr>
            <p:ph idx="1"/>
          </p:nvPr>
        </p:nvSpPr>
        <p:spPr>
          <a:xfrm>
            <a:off x="407989" y="1592263"/>
            <a:ext cx="5688011" cy="4608512"/>
          </a:xfrm>
        </p:spPr>
        <p:txBody>
          <a:bodyPr/>
          <a:lstStyle/>
          <a:p>
            <a:pPr lvl="1"/>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342900" lvl="1" indent="-342900">
              <a:buAutoNum type="arabicPeriod"/>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itle 2">
            <a:extLst>
              <a:ext uri="{FF2B5EF4-FFF2-40B4-BE49-F238E27FC236}">
                <a16:creationId xmlns:a16="http://schemas.microsoft.com/office/drawing/2014/main" id="{9F74900F-F7ED-1041-95D8-8195074A83D1}"/>
              </a:ext>
            </a:extLst>
          </p:cNvPr>
          <p:cNvSpPr>
            <a:spLocks noGrp="1"/>
          </p:cNvSpPr>
          <p:nvPr>
            <p:ph type="title"/>
          </p:nvPr>
        </p:nvSpPr>
        <p:spPr>
          <a:xfrm>
            <a:off x="412775" y="480741"/>
            <a:ext cx="11376025" cy="713802"/>
          </a:xfrm>
        </p:spPr>
        <p:txBody>
          <a:bodyPr/>
          <a:lstStyle/>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Model performance – artificial 5% anomaly</a:t>
            </a:r>
          </a:p>
        </p:txBody>
      </p:sp>
      <p:sp>
        <p:nvSpPr>
          <p:cNvPr id="4" name="Date Placeholder 3">
            <a:extLst>
              <a:ext uri="{FF2B5EF4-FFF2-40B4-BE49-F238E27FC236}">
                <a16:creationId xmlns:a16="http://schemas.microsoft.com/office/drawing/2014/main" id="{F43D299F-0D9B-F941-8D2F-1BB0ECDAC8C9}"/>
              </a:ext>
            </a:extLst>
          </p:cNvPr>
          <p:cNvSpPr>
            <a:spLocks noGrp="1"/>
          </p:cNvSpPr>
          <p:nvPr>
            <p:ph type="dt" sz="half" idx="10"/>
          </p:nvPr>
        </p:nvSpPr>
        <p:spPr/>
        <p:txBody>
          <a:bodyPr/>
          <a:lstStyle/>
          <a:p>
            <a:fld id="{0059E647-CE11-294B-9FD2-98BB0122BE37}" type="datetime3">
              <a:rPr lang="en-US" smtClean="0"/>
              <a:t>16 December 2024</a:t>
            </a:fld>
            <a:endParaRPr lang="en-US" dirty="0"/>
          </a:p>
        </p:txBody>
      </p:sp>
      <p:sp>
        <p:nvSpPr>
          <p:cNvPr id="5" name="Footer Placeholder 4">
            <a:extLst>
              <a:ext uri="{FF2B5EF4-FFF2-40B4-BE49-F238E27FC236}">
                <a16:creationId xmlns:a16="http://schemas.microsoft.com/office/drawing/2014/main" id="{FF7A345D-4042-EF4F-A56F-95ECEDB3BAC7}"/>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6" name="Slide Number Placeholder 5">
            <a:extLst>
              <a:ext uri="{FF2B5EF4-FFF2-40B4-BE49-F238E27FC236}">
                <a16:creationId xmlns:a16="http://schemas.microsoft.com/office/drawing/2014/main" id="{148EA874-9DE5-674F-92B6-10032BB19350}"/>
              </a:ext>
            </a:extLst>
          </p:cNvPr>
          <p:cNvSpPr>
            <a:spLocks noGrp="1"/>
          </p:cNvSpPr>
          <p:nvPr>
            <p:ph type="sldNum" sz="quarter" idx="12"/>
          </p:nvPr>
        </p:nvSpPr>
        <p:spPr/>
        <p:txBody>
          <a:bodyPr/>
          <a:lstStyle/>
          <a:p>
            <a:fld id="{36B5EA5A-BC32-A742-B11B-8E7414D5B535}" type="slidenum">
              <a:rPr lang="en-US" smtClean="0"/>
              <a:pPr/>
              <a:t>7</a:t>
            </a:fld>
            <a:endParaRPr lang="en-US" dirty="0"/>
          </a:p>
        </p:txBody>
      </p:sp>
      <p:sp>
        <p:nvSpPr>
          <p:cNvPr id="7" name="TextBox 6">
            <a:extLst>
              <a:ext uri="{FF2B5EF4-FFF2-40B4-BE49-F238E27FC236}">
                <a16:creationId xmlns:a16="http://schemas.microsoft.com/office/drawing/2014/main" id="{137C7CE9-AB06-00F1-7660-3573023F66BB}"/>
              </a:ext>
            </a:extLst>
          </p:cNvPr>
          <p:cNvSpPr txBox="1"/>
          <p:nvPr/>
        </p:nvSpPr>
        <p:spPr>
          <a:xfrm>
            <a:off x="674557" y="1899759"/>
            <a:ext cx="5261548" cy="1918474"/>
          </a:xfrm>
          <a:prstGeom prst="rect">
            <a:avLst/>
          </a:prstGeom>
          <a:noFill/>
        </p:spPr>
        <p:txBody>
          <a:bodyPr wrap="square" lIns="0" tIns="0" rIns="0" bIns="0" rtlCol="0">
            <a:spAutoFit/>
          </a:bodyPr>
          <a:lstStyle/>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For single feature in test data set, first 30 LBs increased by 5%</a:t>
            </a:r>
          </a:p>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On right, ROC curves show how performance differs based on which feature was modified</a:t>
            </a:r>
          </a:p>
          <a:p>
            <a:pPr marL="285750" indent="-285750" algn="l">
              <a:spcBef>
                <a:spcPts val="1000"/>
              </a:spcBef>
              <a:buFont typeface="Arial" panose="020B0604020202020204" pitchFamily="34" charset="0"/>
              <a:buChar char="•"/>
            </a:pPr>
            <a:r>
              <a:rPr lang="en-US" dirty="0">
                <a:latin typeface="Helvetica Neue" panose="02000503000000020004" pitchFamily="2" charset="0"/>
                <a:ea typeface="Helvetica Neue" panose="02000503000000020004" pitchFamily="2" charset="0"/>
                <a:cs typeface="Helvetica Neue" panose="02000503000000020004" pitchFamily="2" charset="0"/>
              </a:rPr>
              <a:t>AUC varies from 0.74 for L1_MU12BOM-modified dataset to 0.99 for five datasets</a:t>
            </a:r>
          </a:p>
        </p:txBody>
      </p:sp>
      <p:pic>
        <p:nvPicPr>
          <p:cNvPr id="8" name="Picture 7">
            <a:extLst>
              <a:ext uri="{FF2B5EF4-FFF2-40B4-BE49-F238E27FC236}">
                <a16:creationId xmlns:a16="http://schemas.microsoft.com/office/drawing/2014/main" id="{52989ED2-1173-8A84-21F5-B955AB07A91E}"/>
              </a:ext>
            </a:extLst>
          </p:cNvPr>
          <p:cNvPicPr>
            <a:picLocks noChangeAspect="1"/>
          </p:cNvPicPr>
          <p:nvPr/>
        </p:nvPicPr>
        <p:blipFill>
          <a:blip r:embed="rId2"/>
          <a:stretch>
            <a:fillRect/>
          </a:stretch>
        </p:blipFill>
        <p:spPr>
          <a:xfrm>
            <a:off x="6042395" y="1547196"/>
            <a:ext cx="5892961" cy="4779681"/>
          </a:xfrm>
          <a:prstGeom prst="rect">
            <a:avLst/>
          </a:prstGeom>
        </p:spPr>
      </p:pic>
      <p:sp>
        <p:nvSpPr>
          <p:cNvPr id="11" name="Rectangle 10">
            <a:extLst>
              <a:ext uri="{FF2B5EF4-FFF2-40B4-BE49-F238E27FC236}">
                <a16:creationId xmlns:a16="http://schemas.microsoft.com/office/drawing/2014/main" id="{28FC3307-32BF-F51A-C0BE-1B3FB2619A95}"/>
              </a:ext>
            </a:extLst>
          </p:cNvPr>
          <p:cNvSpPr/>
          <p:nvPr/>
        </p:nvSpPr>
        <p:spPr>
          <a:xfrm>
            <a:off x="9091827" y="5213949"/>
            <a:ext cx="2843529" cy="10421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847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ED7E7C-4F2B-1E7A-04ED-399FC75DA033}"/>
              </a:ext>
            </a:extLst>
          </p:cNvPr>
          <p:cNvSpPr/>
          <p:nvPr/>
        </p:nvSpPr>
        <p:spPr>
          <a:xfrm>
            <a:off x="0" y="0"/>
            <a:ext cx="12192000" cy="14393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7F283B3-893E-E844-A539-D34BA0CC00FE}"/>
              </a:ext>
            </a:extLst>
          </p:cNvPr>
          <p:cNvSpPr>
            <a:spLocks noGrp="1"/>
          </p:cNvSpPr>
          <p:nvPr>
            <p:ph idx="1"/>
          </p:nvPr>
        </p:nvSpPr>
        <p:spPr>
          <a:xfrm>
            <a:off x="407989" y="1592263"/>
            <a:ext cx="5688011" cy="4608512"/>
          </a:xfrm>
        </p:spPr>
        <p:txBody>
          <a:bodyPr/>
          <a:lstStyle/>
          <a:p>
            <a:pPr lvl="1"/>
            <a:endParaRPr lang="en-US" dirty="0">
              <a:latin typeface="Helvetica Neue" panose="02000503000000020004" pitchFamily="2" charset="0"/>
              <a:ea typeface="Helvetica Neue" panose="02000503000000020004" pitchFamily="2" charset="0"/>
              <a:cs typeface="Helvetica Neue" panose="02000503000000020004" pitchFamily="2" charset="0"/>
            </a:endParaRPr>
          </a:p>
          <a:p>
            <a:pPr marL="342900" lvl="1" indent="-342900">
              <a:buAutoNum type="arabicPeriod"/>
            </a:pP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itle 2">
            <a:extLst>
              <a:ext uri="{FF2B5EF4-FFF2-40B4-BE49-F238E27FC236}">
                <a16:creationId xmlns:a16="http://schemas.microsoft.com/office/drawing/2014/main" id="{9F74900F-F7ED-1041-95D8-8195074A83D1}"/>
              </a:ext>
            </a:extLst>
          </p:cNvPr>
          <p:cNvSpPr>
            <a:spLocks noGrp="1"/>
          </p:cNvSpPr>
          <p:nvPr>
            <p:ph type="title"/>
          </p:nvPr>
        </p:nvSpPr>
        <p:spPr>
          <a:xfrm>
            <a:off x="412775" y="480741"/>
            <a:ext cx="11376025" cy="713802"/>
          </a:xfrm>
        </p:spPr>
        <p:txBody>
          <a:bodyPr/>
          <a:lstStyle/>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Model performance – artificial 5% anomaly</a:t>
            </a:r>
          </a:p>
        </p:txBody>
      </p:sp>
      <p:sp>
        <p:nvSpPr>
          <p:cNvPr id="4" name="Date Placeholder 3">
            <a:extLst>
              <a:ext uri="{FF2B5EF4-FFF2-40B4-BE49-F238E27FC236}">
                <a16:creationId xmlns:a16="http://schemas.microsoft.com/office/drawing/2014/main" id="{F43D299F-0D9B-F941-8D2F-1BB0ECDAC8C9}"/>
              </a:ext>
            </a:extLst>
          </p:cNvPr>
          <p:cNvSpPr>
            <a:spLocks noGrp="1"/>
          </p:cNvSpPr>
          <p:nvPr>
            <p:ph type="dt" sz="half" idx="10"/>
          </p:nvPr>
        </p:nvSpPr>
        <p:spPr/>
        <p:txBody>
          <a:bodyPr/>
          <a:lstStyle/>
          <a:p>
            <a:fld id="{0059E647-CE11-294B-9FD2-98BB0122BE37}" type="datetime3">
              <a:rPr lang="en-US" smtClean="0"/>
              <a:t>16 December 2024</a:t>
            </a:fld>
            <a:endParaRPr lang="en-US" dirty="0"/>
          </a:p>
        </p:txBody>
      </p:sp>
      <p:sp>
        <p:nvSpPr>
          <p:cNvPr id="5" name="Footer Placeholder 4">
            <a:extLst>
              <a:ext uri="{FF2B5EF4-FFF2-40B4-BE49-F238E27FC236}">
                <a16:creationId xmlns:a16="http://schemas.microsoft.com/office/drawing/2014/main" id="{FF7A345D-4042-EF4F-A56F-95ECEDB3BAC7}"/>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6" name="Slide Number Placeholder 5">
            <a:extLst>
              <a:ext uri="{FF2B5EF4-FFF2-40B4-BE49-F238E27FC236}">
                <a16:creationId xmlns:a16="http://schemas.microsoft.com/office/drawing/2014/main" id="{148EA874-9DE5-674F-92B6-10032BB19350}"/>
              </a:ext>
            </a:extLst>
          </p:cNvPr>
          <p:cNvSpPr>
            <a:spLocks noGrp="1"/>
          </p:cNvSpPr>
          <p:nvPr>
            <p:ph type="sldNum" sz="quarter" idx="12"/>
          </p:nvPr>
        </p:nvSpPr>
        <p:spPr/>
        <p:txBody>
          <a:bodyPr/>
          <a:lstStyle/>
          <a:p>
            <a:fld id="{36B5EA5A-BC32-A742-B11B-8E7414D5B535}" type="slidenum">
              <a:rPr lang="en-US" smtClean="0"/>
              <a:pPr/>
              <a:t>8</a:t>
            </a:fld>
            <a:endParaRPr lang="en-US" dirty="0"/>
          </a:p>
        </p:txBody>
      </p:sp>
      <p:sp>
        <p:nvSpPr>
          <p:cNvPr id="7" name="TextBox 6">
            <a:extLst>
              <a:ext uri="{FF2B5EF4-FFF2-40B4-BE49-F238E27FC236}">
                <a16:creationId xmlns:a16="http://schemas.microsoft.com/office/drawing/2014/main" id="{137C7CE9-AB06-00F1-7660-3573023F66BB}"/>
              </a:ext>
            </a:extLst>
          </p:cNvPr>
          <p:cNvSpPr txBox="1"/>
          <p:nvPr/>
        </p:nvSpPr>
        <p:spPr>
          <a:xfrm>
            <a:off x="674557" y="1899759"/>
            <a:ext cx="4562461" cy="553998"/>
          </a:xfrm>
          <a:prstGeom prst="rect">
            <a:avLst/>
          </a:prstGeom>
          <a:noFill/>
        </p:spPr>
        <p:txBody>
          <a:bodyPr wrap="square" lIns="0" tIns="0" rIns="0" bIns="0" rtlCol="0">
            <a:spAutoFit/>
          </a:bodyPr>
          <a:lstStyle/>
          <a:p>
            <a:pPr algn="l">
              <a:spcBef>
                <a:spcPts val="1000"/>
              </a:spcBef>
            </a:pPr>
            <a:r>
              <a:rPr lang="en-US" dirty="0">
                <a:latin typeface="Helvetica Neue" panose="02000503000000020004" pitchFamily="2" charset="0"/>
                <a:ea typeface="Helvetica Neue" panose="02000503000000020004" pitchFamily="2" charset="0"/>
                <a:cs typeface="Helvetica Neue" panose="02000503000000020004" pitchFamily="2" charset="0"/>
              </a:rPr>
              <a:t>Looking at MSE for the specific feature that was modified, see clear spike</a:t>
            </a:r>
          </a:p>
        </p:txBody>
      </p:sp>
      <p:pic>
        <p:nvPicPr>
          <p:cNvPr id="11" name="Picture 10">
            <a:extLst>
              <a:ext uri="{FF2B5EF4-FFF2-40B4-BE49-F238E27FC236}">
                <a16:creationId xmlns:a16="http://schemas.microsoft.com/office/drawing/2014/main" id="{9CDEC976-E22A-930D-BC11-F08485F06A79}"/>
              </a:ext>
            </a:extLst>
          </p:cNvPr>
          <p:cNvPicPr>
            <a:picLocks noChangeAspect="1"/>
          </p:cNvPicPr>
          <p:nvPr/>
        </p:nvPicPr>
        <p:blipFill>
          <a:blip r:embed="rId2"/>
          <a:stretch>
            <a:fillRect/>
          </a:stretch>
        </p:blipFill>
        <p:spPr>
          <a:xfrm>
            <a:off x="1474840" y="2882644"/>
            <a:ext cx="3544152" cy="3060149"/>
          </a:xfrm>
          <a:prstGeom prst="rect">
            <a:avLst/>
          </a:prstGeom>
        </p:spPr>
      </p:pic>
      <p:pic>
        <p:nvPicPr>
          <p:cNvPr id="8" name="Picture 7">
            <a:extLst>
              <a:ext uri="{FF2B5EF4-FFF2-40B4-BE49-F238E27FC236}">
                <a16:creationId xmlns:a16="http://schemas.microsoft.com/office/drawing/2014/main" id="{5911A1FE-8E20-EA65-6572-8F553AE7EFD0}"/>
              </a:ext>
            </a:extLst>
          </p:cNvPr>
          <p:cNvPicPr>
            <a:picLocks noChangeAspect="1"/>
          </p:cNvPicPr>
          <p:nvPr/>
        </p:nvPicPr>
        <p:blipFill>
          <a:blip r:embed="rId3"/>
          <a:stretch>
            <a:fillRect/>
          </a:stretch>
        </p:blipFill>
        <p:spPr>
          <a:xfrm>
            <a:off x="6586434" y="2882644"/>
            <a:ext cx="3544152" cy="3060149"/>
          </a:xfrm>
          <a:prstGeom prst="rect">
            <a:avLst/>
          </a:prstGeom>
        </p:spPr>
      </p:pic>
      <p:sp>
        <p:nvSpPr>
          <p:cNvPr id="12" name="Rectangle 11">
            <a:extLst>
              <a:ext uri="{FF2B5EF4-FFF2-40B4-BE49-F238E27FC236}">
                <a16:creationId xmlns:a16="http://schemas.microsoft.com/office/drawing/2014/main" id="{9B026281-45DD-3ACD-3D4E-695AF23908DA}"/>
              </a:ext>
            </a:extLst>
          </p:cNvPr>
          <p:cNvSpPr/>
          <p:nvPr/>
        </p:nvSpPr>
        <p:spPr>
          <a:xfrm>
            <a:off x="1965274" y="3163044"/>
            <a:ext cx="270625" cy="83448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n w="38100">
                <a:solidFill>
                  <a:schemeClr val="tx1"/>
                </a:solidFill>
              </a:ln>
              <a:solidFill>
                <a:srgbClr val="FF0000"/>
              </a:solidFill>
              <a:highlight>
                <a:srgbClr val="FFFF00"/>
              </a:highlight>
            </a:endParaRPr>
          </a:p>
        </p:txBody>
      </p:sp>
      <p:sp>
        <p:nvSpPr>
          <p:cNvPr id="13" name="Rectangle 12">
            <a:extLst>
              <a:ext uri="{FF2B5EF4-FFF2-40B4-BE49-F238E27FC236}">
                <a16:creationId xmlns:a16="http://schemas.microsoft.com/office/drawing/2014/main" id="{38489116-E055-B4E3-0827-747212AFE16E}"/>
              </a:ext>
            </a:extLst>
          </p:cNvPr>
          <p:cNvSpPr/>
          <p:nvPr/>
        </p:nvSpPr>
        <p:spPr>
          <a:xfrm>
            <a:off x="7076384" y="5116888"/>
            <a:ext cx="270625" cy="27517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dirty="0">
              <a:ln w="38100">
                <a:solidFill>
                  <a:schemeClr val="tx1"/>
                </a:solidFill>
              </a:ln>
              <a:solidFill>
                <a:srgbClr val="FF0000"/>
              </a:solidFill>
              <a:highlight>
                <a:srgbClr val="FFFF00"/>
              </a:highlight>
            </a:endParaRPr>
          </a:p>
        </p:txBody>
      </p:sp>
      <p:sp>
        <p:nvSpPr>
          <p:cNvPr id="14" name="TextBox 13">
            <a:extLst>
              <a:ext uri="{FF2B5EF4-FFF2-40B4-BE49-F238E27FC236}">
                <a16:creationId xmlns:a16="http://schemas.microsoft.com/office/drawing/2014/main" id="{A2F9DA95-5A03-D2B1-357C-EAA41A275FD1}"/>
              </a:ext>
            </a:extLst>
          </p:cNvPr>
          <p:cNvSpPr txBox="1"/>
          <p:nvPr/>
        </p:nvSpPr>
        <p:spPr>
          <a:xfrm>
            <a:off x="6096000" y="1796663"/>
            <a:ext cx="4976792" cy="553998"/>
          </a:xfrm>
          <a:prstGeom prst="rect">
            <a:avLst/>
          </a:prstGeom>
          <a:noFill/>
        </p:spPr>
        <p:txBody>
          <a:bodyPr wrap="square" lIns="0" tIns="0" rIns="0" bIns="0" rtlCol="0">
            <a:spAutoFit/>
          </a:bodyPr>
          <a:lstStyle/>
          <a:p>
            <a:pPr algn="l">
              <a:spcBef>
                <a:spcPts val="1000"/>
              </a:spcBef>
            </a:pPr>
            <a:r>
              <a:rPr lang="en-US" dirty="0">
                <a:latin typeface="Helvetica Neue" panose="02000503000000020004" pitchFamily="2" charset="0"/>
                <a:ea typeface="Helvetica Neue" panose="02000503000000020004" pitchFamily="2" charset="0"/>
                <a:cs typeface="Helvetica Neue" panose="02000503000000020004" pitchFamily="2" charset="0"/>
              </a:rPr>
              <a:t>After averaging over all features still see bump, but not as clearly distinguished</a:t>
            </a:r>
          </a:p>
        </p:txBody>
      </p:sp>
    </p:spTree>
    <p:extLst>
      <p:ext uri="{BB962C8B-B14F-4D97-AF65-F5344CB8AC3E}">
        <p14:creationId xmlns:p14="http://schemas.microsoft.com/office/powerpoint/2010/main" val="31840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ED7E7C-4F2B-1E7A-04ED-399FC75DA033}"/>
              </a:ext>
            </a:extLst>
          </p:cNvPr>
          <p:cNvSpPr/>
          <p:nvPr/>
        </p:nvSpPr>
        <p:spPr>
          <a:xfrm>
            <a:off x="0" y="0"/>
            <a:ext cx="12192000" cy="14393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F74900F-F7ED-1041-95D8-8195074A83D1}"/>
              </a:ext>
            </a:extLst>
          </p:cNvPr>
          <p:cNvSpPr>
            <a:spLocks noGrp="1"/>
          </p:cNvSpPr>
          <p:nvPr>
            <p:ph type="title"/>
          </p:nvPr>
        </p:nvSpPr>
        <p:spPr>
          <a:xfrm>
            <a:off x="412775" y="480741"/>
            <a:ext cx="11376025" cy="713802"/>
          </a:xfrm>
        </p:spPr>
        <p:txBody>
          <a:bodyPr/>
          <a:lstStyle/>
          <a:p>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Model performance – artificial 5% anomaly</a:t>
            </a:r>
          </a:p>
        </p:txBody>
      </p:sp>
      <p:sp>
        <p:nvSpPr>
          <p:cNvPr id="4" name="Date Placeholder 3">
            <a:extLst>
              <a:ext uri="{FF2B5EF4-FFF2-40B4-BE49-F238E27FC236}">
                <a16:creationId xmlns:a16="http://schemas.microsoft.com/office/drawing/2014/main" id="{F43D299F-0D9B-F941-8D2F-1BB0ECDAC8C9}"/>
              </a:ext>
            </a:extLst>
          </p:cNvPr>
          <p:cNvSpPr>
            <a:spLocks noGrp="1"/>
          </p:cNvSpPr>
          <p:nvPr>
            <p:ph type="dt" sz="half" idx="10"/>
          </p:nvPr>
        </p:nvSpPr>
        <p:spPr/>
        <p:txBody>
          <a:bodyPr/>
          <a:lstStyle/>
          <a:p>
            <a:fld id="{0059E647-CE11-294B-9FD2-98BB0122BE37}" type="datetime3">
              <a:rPr lang="en-US" smtClean="0"/>
              <a:t>16 December 2024</a:t>
            </a:fld>
            <a:endParaRPr lang="en-US" dirty="0"/>
          </a:p>
        </p:txBody>
      </p:sp>
      <p:sp>
        <p:nvSpPr>
          <p:cNvPr id="5" name="Footer Placeholder 4">
            <a:extLst>
              <a:ext uri="{FF2B5EF4-FFF2-40B4-BE49-F238E27FC236}">
                <a16:creationId xmlns:a16="http://schemas.microsoft.com/office/drawing/2014/main" id="{FF7A345D-4042-EF4F-A56F-95ECEDB3BAC7}"/>
              </a:ext>
            </a:extLst>
          </p:cNvPr>
          <p:cNvSpPr>
            <a:spLocks noGrp="1"/>
          </p:cNvSpPr>
          <p:nvPr>
            <p:ph type="ftr" sz="quarter" idx="11"/>
          </p:nvPr>
        </p:nvSpPr>
        <p:spPr/>
        <p:txBody>
          <a:bodyPr/>
          <a:lstStyle/>
          <a:p>
            <a:r>
              <a:rPr lang="en-US"/>
              <a:t>Avery Hanna | Automating ATLAS control room AD with ML</a:t>
            </a:r>
            <a:endParaRPr lang="en-US" dirty="0"/>
          </a:p>
        </p:txBody>
      </p:sp>
      <p:sp>
        <p:nvSpPr>
          <p:cNvPr id="6" name="Slide Number Placeholder 5">
            <a:extLst>
              <a:ext uri="{FF2B5EF4-FFF2-40B4-BE49-F238E27FC236}">
                <a16:creationId xmlns:a16="http://schemas.microsoft.com/office/drawing/2014/main" id="{148EA874-9DE5-674F-92B6-10032BB19350}"/>
              </a:ext>
            </a:extLst>
          </p:cNvPr>
          <p:cNvSpPr>
            <a:spLocks noGrp="1"/>
          </p:cNvSpPr>
          <p:nvPr>
            <p:ph type="sldNum" sz="quarter" idx="12"/>
          </p:nvPr>
        </p:nvSpPr>
        <p:spPr/>
        <p:txBody>
          <a:bodyPr/>
          <a:lstStyle/>
          <a:p>
            <a:fld id="{36B5EA5A-BC32-A742-B11B-8E7414D5B535}" type="slidenum">
              <a:rPr lang="en-US" smtClean="0"/>
              <a:pPr/>
              <a:t>9</a:t>
            </a:fld>
            <a:endParaRPr lang="en-US" dirty="0"/>
          </a:p>
        </p:txBody>
      </p:sp>
      <p:sp>
        <p:nvSpPr>
          <p:cNvPr id="17" name="TextBox 16">
            <a:extLst>
              <a:ext uri="{FF2B5EF4-FFF2-40B4-BE49-F238E27FC236}">
                <a16:creationId xmlns:a16="http://schemas.microsoft.com/office/drawing/2014/main" id="{58CB0F7A-F077-7B0D-DB6A-3D4F460052E4}"/>
              </a:ext>
            </a:extLst>
          </p:cNvPr>
          <p:cNvSpPr txBox="1"/>
          <p:nvPr/>
        </p:nvSpPr>
        <p:spPr>
          <a:xfrm>
            <a:off x="625642" y="1920076"/>
            <a:ext cx="2648385" cy="3046988"/>
          </a:xfrm>
          <a:prstGeom prst="rect">
            <a:avLst/>
          </a:prstGeom>
          <a:noFill/>
        </p:spPr>
        <p:txBody>
          <a:bodyPr wrap="square" lIns="0" tIns="0" rIns="0" bIns="0" rtlCol="0">
            <a:spAutoFit/>
          </a:bodyPr>
          <a:lstStyle/>
          <a:p>
            <a:pPr algn="l"/>
            <a:r>
              <a:rPr lang="en-US" dirty="0"/>
              <a:t>24/25 = 96% modified LBs correctly detected as anomalies</a:t>
            </a:r>
          </a:p>
          <a:p>
            <a:pPr algn="l"/>
            <a:endParaRPr lang="en-US" dirty="0"/>
          </a:p>
          <a:p>
            <a:pPr algn="l"/>
            <a:endParaRPr lang="en-US" dirty="0"/>
          </a:p>
          <a:p>
            <a:pPr algn="l"/>
            <a:r>
              <a:rPr lang="en-US"/>
              <a:t>19/859 </a:t>
            </a:r>
            <a:r>
              <a:rPr lang="en-US" dirty="0"/>
              <a:t>= 2.2% clean LBs falsely classified as anomalies</a:t>
            </a:r>
          </a:p>
          <a:p>
            <a:pPr marL="285750" indent="-285750" algn="l">
              <a:buFont typeface="Arial" panose="020B0604020202020204" pitchFamily="34" charset="0"/>
              <a:buChar char="•"/>
            </a:pPr>
            <a:r>
              <a:rPr lang="en-US" dirty="0"/>
              <a:t>Several of these correspond to real spikes in the dataset</a:t>
            </a:r>
          </a:p>
        </p:txBody>
      </p:sp>
      <p:pic>
        <p:nvPicPr>
          <p:cNvPr id="8" name="Picture 7">
            <a:extLst>
              <a:ext uri="{FF2B5EF4-FFF2-40B4-BE49-F238E27FC236}">
                <a16:creationId xmlns:a16="http://schemas.microsoft.com/office/drawing/2014/main" id="{5812CCDE-9A6D-4DE3-13FB-811B91C92D73}"/>
              </a:ext>
            </a:extLst>
          </p:cNvPr>
          <p:cNvPicPr>
            <a:picLocks noChangeAspect="1"/>
          </p:cNvPicPr>
          <p:nvPr/>
        </p:nvPicPr>
        <p:blipFill>
          <a:blip r:embed="rId2"/>
          <a:stretch>
            <a:fillRect/>
          </a:stretch>
        </p:blipFill>
        <p:spPr>
          <a:xfrm>
            <a:off x="3453319" y="1675284"/>
            <a:ext cx="8514773" cy="4235939"/>
          </a:xfrm>
          <a:prstGeom prst="rect">
            <a:avLst/>
          </a:prstGeom>
        </p:spPr>
      </p:pic>
      <p:sp>
        <p:nvSpPr>
          <p:cNvPr id="2" name="Rectangle 1">
            <a:extLst>
              <a:ext uri="{FF2B5EF4-FFF2-40B4-BE49-F238E27FC236}">
                <a16:creationId xmlns:a16="http://schemas.microsoft.com/office/drawing/2014/main" id="{550B2F08-C6D4-D17D-586D-8D5EDDB6CA2E}"/>
              </a:ext>
            </a:extLst>
          </p:cNvPr>
          <p:cNvSpPr/>
          <p:nvPr/>
        </p:nvSpPr>
        <p:spPr>
          <a:xfrm>
            <a:off x="7710706" y="4967064"/>
            <a:ext cx="4436680" cy="11037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8272680"/>
      </p:ext>
    </p:extLst>
  </p:cSld>
  <p:clrMapOvr>
    <a:masterClrMapping/>
  </p:clrMapOvr>
</p:sld>
</file>

<file path=ppt/theme/theme1.xml><?xml version="1.0" encoding="utf-8"?>
<a:theme xmlns:a="http://schemas.openxmlformats.org/drawingml/2006/main" name="Office Theme">
  <a:themeElements>
    <a:clrScheme name="Custom 17">
      <a:dk1>
        <a:srgbClr val="0033A0"/>
      </a:dk1>
      <a:lt1>
        <a:srgbClr val="FFFFFF"/>
      </a:lt1>
      <a:dk2>
        <a:srgbClr val="2F2F2F"/>
      </a:dk2>
      <a:lt2>
        <a:srgbClr val="F8F8F8"/>
      </a:lt2>
      <a:accent1>
        <a:srgbClr val="0033A0"/>
      </a:accent1>
      <a:accent2>
        <a:srgbClr val="61C4D3"/>
      </a:accent2>
      <a:accent3>
        <a:srgbClr val="E15E32"/>
      </a:accent3>
      <a:accent4>
        <a:srgbClr val="BEBECB"/>
      </a:accent4>
      <a:accent5>
        <a:srgbClr val="6E2466"/>
      </a:accent5>
      <a:accent6>
        <a:srgbClr val="1C446A"/>
      </a:accent6>
      <a:hlink>
        <a:srgbClr val="6D2466"/>
      </a:hlink>
      <a:folHlink>
        <a:srgbClr val="61C4D3"/>
      </a:folHlink>
    </a:clrScheme>
    <a:fontScheme name="C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CERN Corporate_16x9 PPT_v2024.pptx" id="{CF085BE9-E13D-8249-B4F3-B15893DF5078}" vid="{8DC4A9CA-60BF-5142-B3E7-A933F0F95F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9677</TotalTime>
  <Words>801</Words>
  <Application>Microsoft Macintosh PowerPoint</Application>
  <PresentationFormat>Widescreen</PresentationFormat>
  <Paragraphs>110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Helvetica Neue</vt:lpstr>
      <vt:lpstr>Office Theme</vt:lpstr>
      <vt:lpstr>Automating ATLAS control room anomaly detection with machine learning</vt:lpstr>
      <vt:lpstr>Motivations</vt:lpstr>
      <vt:lpstr>Data</vt:lpstr>
      <vt:lpstr>Model architecture</vt:lpstr>
      <vt:lpstr>Model performance – loss, MSE</vt:lpstr>
      <vt:lpstr>Model performance – training and test predictions</vt:lpstr>
      <vt:lpstr>Model performance – artificial 5% anomaly</vt:lpstr>
      <vt:lpstr>Model performance – artificial 5% anomaly</vt:lpstr>
      <vt:lpstr>Model performance – artificial 5% anomaly</vt:lpstr>
      <vt:lpstr>Model performance – muon end cap shutdown</vt:lpstr>
      <vt:lpstr>Next Steps</vt:lpstr>
      <vt:lpstr>BACKUP SLIDES</vt:lpstr>
      <vt:lpstr>Model performance – anomalies in unmodified runs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 Avery B</dc:creator>
  <cp:lastModifiedBy>Avery Hanna</cp:lastModifiedBy>
  <cp:revision>36</cp:revision>
  <cp:lastPrinted>2024-08-08T11:34:14Z</cp:lastPrinted>
  <dcterms:created xsi:type="dcterms:W3CDTF">2024-07-31T16:27:28Z</dcterms:created>
  <dcterms:modified xsi:type="dcterms:W3CDTF">2024-12-17T03:25:31Z</dcterms:modified>
</cp:coreProperties>
</file>