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9_C196E835.xml" ContentType="application/vnd.ms-powerpoint.comments+xml"/>
  <Override PartName="/ppt/notesSlides/notesSlide1.xml" ContentType="application/vnd.openxmlformats-officedocument.presentationml.notesSlide+xml"/>
  <Override PartName="/ppt/comments/modernComment_10B_EC38503B.xml" ContentType="application/vnd.ms-powerpoint.comments+xml"/>
  <Override PartName="/ppt/comments/modernComment_10A_30651782.xml" ContentType="application/vnd.ms-powerpoint.comments+xml"/>
  <Override PartName="/ppt/comments/modernComment_111_2BCA9D8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5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6" r:id="rId12"/>
    <p:sldId id="273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  <p188:author id="{639879C6-018A-7A8E-AFAA-8027CC71281A}" name="AJ Wildridge" initials="AW" userId="d7852b3dfa470e9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9_C196E8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06365E-31E5-41F0-A7C5-DC9A9110A88B}" authorId="{95582667-6102-27E7-ED8E-01A166EB4B6B}" status="resolved" created="2024-09-27T17:37:32.02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47892533" sldId="265"/>
      <ac:spMk id="3" creationId="{88EEB5F9-3854-0C83-5E91-C870F96FCA74}"/>
    </ac:deMkLst>
    <p188:replyLst>
      <p188:reply id="{C9DAE9C0-9797-4EB9-AFE4-807FB17934B8}" authorId="{639879C6-018A-7A8E-AFAA-8027CC71281A}" created="2024-09-29T14:41:56.784">
        <p188:txBody>
          <a:bodyPr/>
          <a:lstStyle/>
          <a:p>
            <a:r>
              <a:rPr lang="en-US"/>
              <a:t>I rephrased this to say a detailed investigation instead of discovery</a:t>
            </a:r>
          </a:p>
        </p188:txBody>
      </p188:reply>
    </p188:replyLst>
    <p188:txBody>
      <a:bodyPr/>
      <a:lstStyle/>
      <a:p>
        <a:r>
          <a:rPr lang="en-US"/>
          <a:t>this is Andy: we need to be careful on "Discovery" and toponium...this is loaded and you/we do not want to get trapped with this one in that discussion. I suggest later what to re-phrase</a:t>
        </a:r>
      </a:p>
    </p188:txBody>
  </p188:cm>
  <p188:cm id="{5FAF7A6C-5AA1-4199-A48C-C3F1C761098D}" authorId="{95582667-6102-27E7-ED8E-01A166EB4B6B}" status="resolved" created="2024-09-28T17:47:08.055" complete="100000">
    <pc:sldMkLst xmlns:pc="http://schemas.microsoft.com/office/powerpoint/2013/main/command">
      <pc:docMk/>
      <pc:sldMk cId="3247892533" sldId="265"/>
    </pc:sldMkLst>
    <p188:txBody>
      <a:bodyPr/>
      <a:lstStyle/>
      <a:p>
        <a:r>
          <a:rPr lang="en-US"/>
          <a:t>Andy: see my other xcomments...I would not bold the 0.999 since it is not understood yet...this can be a fluke or a bug, no ? more restrained style is more appropriate</a:t>
        </a:r>
      </a:p>
    </p188:txBody>
  </p188:cm>
</p188:cmLst>
</file>

<file path=ppt/comments/modernComment_10A_3065178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32AE37-A6DA-4F53-B63D-7F2A59A8EDFC}" authorId="{95582667-6102-27E7-ED8E-01A166EB4B6B}" status="resolved" created="2024-09-27T17:39:15.5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11931522" sldId="266"/>
      <ac:spMk id="3" creationId="{E0B70CB5-062E-BA84-34CF-1173BBDE7057}"/>
    </ac:deMkLst>
    <p188:txBody>
      <a:bodyPr/>
      <a:lstStyle/>
      <a:p>
        <a:r>
          <a:rPr lang="en-US"/>
          <a:t>Andy: also other may have said that but ofc toponium and entanglement connection and improvements are incomprehensible here...you could as well say apply to top quark spin / property measurement. I still and even more so now caution against revealing plans.</a:t>
        </a:r>
      </a:p>
    </p188:txBody>
  </p188:cm>
  <p188:cm id="{67F11A14-E3FD-4392-86BF-019CA23CA60B}" authorId="{95582667-6102-27E7-ED8E-01A166EB4B6B}" status="resolved" created="2024-09-28T17:48:40.57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11931522" sldId="266"/>
      <ac:spMk id="3" creationId="{E0B70CB5-062E-BA84-34CF-1173BBDE7057}"/>
    </ac:deMkLst>
    <p188:replyLst>
      <p188:reply id="{0BF99017-D79C-45E4-B40C-03BF39078549}" authorId="{639879C6-018A-7A8E-AFAA-8027CC71281A}" created="2024-09-29T14:40:27.818">
        <p188:txBody>
          <a:bodyPr/>
          <a:lstStyle/>
          <a:p>
            <a:r>
              <a:rPr lang="en-US"/>
              <a:t>Since top quark discovery people have struggled with differential measurements in initial state so that’s ~30 years so that’s what I meant by historically. Has been 3 decades, but I removed it. Removed very as well</a:t>
            </a:r>
          </a:p>
        </p188:txBody>
      </p188:reply>
    </p188:replyLst>
    <p188:txBody>
      <a:bodyPr/>
      <a:lstStyle/>
      <a:p>
        <a:r>
          <a:rPr lang="en-US"/>
          <a:t>Andy: what do you mean with "historically" its not been around for decades so historically sounds odd. "very" is not needed in scientific language...difficult is diffcult enough I'd say</a:t>
        </a:r>
      </a:p>
    </p188:txBody>
  </p188:cm>
</p188:cmLst>
</file>

<file path=ppt/comments/modernComment_10B_EC3850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8A9C59-27A4-404E-97ED-20A23B581B8B}" authorId="{95582667-6102-27E7-ED8E-01A166EB4B6B}" status="resolved" created="2024-09-27T12:18:25.52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63113531" sldId="267"/>
      <ac:spMk id="3" creationId="{B56A2FBC-1345-C820-BB8B-82EA8BF6A367}"/>
      <ac:txMk cp="115" len="42">
        <ac:context len="239" hash="980742330"/>
      </ac:txMk>
    </ac:txMkLst>
    <p188:pos x="6829136" y="2834409"/>
    <p188:replyLst>
      <p188:reply id="{1867E9F7-5095-4C12-BBA9-3AADA9C110D5}" authorId="{95582667-6102-27E7-ED8E-01A166EB4B6B}" created="2024-09-27T12:30:33.518">
        <p188:txBody>
          <a:bodyPr/>
          <a:lstStyle/>
          <a:p>
            <a:r>
              <a:rPr lang="en-US"/>
              <a:t>and i would point out masked training could be used for MLPF reconstruction task etc</a:t>
            </a:r>
          </a:p>
        </p188:txBody>
      </p188:reply>
    </p188:replyLst>
    <p188:txBody>
      <a:bodyPr/>
      <a:lstStyle/>
      <a:p>
        <a:r>
          <a:rPr lang="en-US"/>
          <a:t>Bumblebee Training/learning methods can be easily adapted to other physics processes to directly predict generator level kinematics based on reconstructed quantities.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9-27T12:40:36.897" authorId="{639879C6-018A-7A8E-AFAA-8027CC71281A}"/>
          </p223:rxn>
        </p223:reactions>
      </p:ext>
    </p188:extLst>
  </p188:cm>
  <p188:cm id="{6D94C1EA-DD85-4149-B46C-8FCE13DD1684}" authorId="{95582667-6102-27E7-ED8E-01A166EB4B6B}" status="resolved" created="2024-09-27T22:47:16.657" complete="100000">
    <pc:sldMkLst xmlns:pc="http://schemas.microsoft.com/office/powerpoint/2013/main/command">
      <pc:docMk/>
      <pc:sldMk cId="3963113531" sldId="267"/>
    </pc:sldMkLst>
    <p188:txBody>
      <a:bodyPr/>
      <a:lstStyle/>
      <a:p>
        <a:r>
          <a:rPr lang="en-US"/>
          <a:t>uh...also dicy...</a:t>
        </a:r>
      </a:p>
    </p188:txBody>
  </p188:cm>
  <p188:cm id="{3FABBF5E-F39D-447B-827A-4463EB88FEF5}" authorId="{95582667-6102-27E7-ED8E-01A166EB4B6B}" status="resolved" created="2024-09-28T17:49:30.24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63113531" sldId="267"/>
      <ac:spMk id="3" creationId="{B56A2FBC-1345-C820-BB8B-82EA8BF6A367}"/>
      <ac:txMk cp="113">
        <ac:context len="239" hash="980742330"/>
      </ac:txMk>
    </ac:txMkLst>
    <p188:pos x="5405886" y="2753264"/>
    <p188:replyLst>
      <p188:reply id="{1D4921DE-99C4-403C-BE41-896431BDFEE2}" authorId="{639879C6-018A-7A8E-AFAA-8027CC71281A}" created="2024-09-29T14:41:05.961">
        <p188:txBody>
          <a:bodyPr/>
          <a:lstStyle/>
          <a:p>
            <a:r>
              <a:rPr lang="en-US"/>
              <a:t>Just removed discovery</a:t>
            </a:r>
          </a:p>
        </p188:txBody>
      </p188:reply>
    </p188:replyLst>
    <p188:txBody>
      <a:bodyPr/>
      <a:lstStyle/>
      <a:p>
        <a:r>
          <a:rPr lang="en-US"/>
          <a:t>Andy: also here "discovering toponium" need to be properly phrased...</a:t>
        </a:r>
      </a:p>
    </p188:txBody>
  </p188:cm>
</p188:cmLst>
</file>

<file path=ppt/comments/modernComment_111_2BCA9D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59487D-496F-4B6C-B364-72328EA31B46}" authorId="{95582667-6102-27E7-ED8E-01A166EB4B6B}" status="resolved" created="2024-09-28T17:44:07.5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34698894" sldId="273"/>
      <ac:spMk id="10" creationId="{6013C2B6-0854-78C6-CF42-A978FCA62512}"/>
    </ac:deMkLst>
    <p188:txBody>
      <a:bodyPr/>
      <a:lstStyle/>
      <a:p>
        <a:r>
          <a:rPr lang="en-US"/>
          <a:t>Andy: there is a white box here ...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929ED-730B-4CC2-A694-70EB3202250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CEDD9-ADFB-43DD-B4E6-4E31A4BB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EDD9-ADFB-43DD-B4E6-4E31A4BBDD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7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84D6E-0506-8B5B-FBD1-7BA22C9C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EB698-9921-10AF-F585-0E70CA78C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92FCB-A612-703E-886D-E5FFC6F6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CEC72-3089-367F-C553-F6B16684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0C6CC-A1EB-CD31-2747-7F54D54A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31AA-5430-2E42-4C61-A3042F6D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8CF0D-EEE4-F8BA-B651-24301F37B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F17C4-89A2-7BA4-D46E-9CF845B5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99899-5920-F0BD-C55F-2D5C0469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81C85-75A3-96D4-63C8-EC7C749B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9C42A-902D-D1A7-D6DC-EEE8DA25F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BD7B3-C3C7-69EE-B69C-B6CEAE40C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3CBE-6997-D092-71E3-637B1B51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BFEB8-3384-CB4A-23C3-01E036AA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EF31-8554-3415-517C-9EFE72E9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DE3A-D5CC-11DC-3F19-4C86F71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01943-AE4F-20D1-8A69-AF03998B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DA52B-B0D5-C76D-22FE-E74F94AB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562BF-DD34-36EC-DAFE-56E2EAC2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40F7A-D3AB-E767-C9C7-6355FFAE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E822-78A7-E2B0-6872-1A4E55AA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F3A47-8FF3-2C51-B8C1-6D09889CA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91E2F-A72F-F1F8-B7EB-781794FF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6184F-236B-F758-9B02-4BE09282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FE573-5F89-B1A1-F8BD-BD4B2774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FDF1-4557-CA87-9B05-CB9202AD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5D25C-CF80-0507-AFA3-18D69B532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F1BC3-2D62-1505-A4E4-DDB3E9614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692A5-E94D-444B-25B5-B9F4ACD7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AE2E-6F0A-E41C-A08B-A07DE2D0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3FE69-307E-1F59-D8F1-46946662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7673-AF86-33FB-F9B1-D12D003D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80EE7-0782-D285-B8C2-B47071A72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69429-0646-1D5A-F904-F81F63329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07844-08DB-359E-7A24-3301BB861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BEAAF-8C30-0784-C004-4161554FB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B0EC8-697C-7358-8DC6-B01AAA09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D6DE9-D110-60C5-147E-0757CC20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92491-E47B-7A79-FCAB-819C80A2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3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4785-9B27-0B82-D98A-8DC7F7A8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2D6B8-7AFB-F002-1139-73E70F43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45718-0E16-D749-7FA9-82C5D93E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F8E8E-86C7-1115-3E04-46195D80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A31DD-9288-5A3D-BC95-B19F2977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F7E77-3C85-9594-BF59-0D26C003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45281-B32F-E918-AC67-5942F5B6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044B-F4E3-2F64-78B8-BEBF4D23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3D3B-9E31-70A8-EB76-07D7DFAF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F27E0-EBBB-81F7-542B-517BFC8E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BD417-F4E7-51C8-5135-5B284691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639EF-533E-278F-1906-3C2BDFF4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628FF-8F64-7802-D1FE-249DF604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7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667B-DFD7-9487-DBEA-EBFEDCB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B2F08-316F-1E6F-C166-1FF7168AF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0EAD4-E3F8-968D-EC98-3BA3D9CB7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A6E1B-5864-1D3C-E051-46EBA871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E3C04-29B4-E9A5-113B-79A568A5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1194A-1176-986D-3C0A-7DA24261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22438-9B99-083D-31C2-2A69324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B46F8-44CB-A8DE-8DE1-A1ECCDBC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8B823-A0A9-882A-50AA-153609ED6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B48E3-6135-D7C8-9560-67B27A461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391D2-69F7-05B3-19DB-F08A87C38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2D733-2580-43CA-B953-61709B77C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412.07867v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hyperlink" Target="https://link.springer.com/article/10.1140/epjp/s13360-021-01902-1" TargetMode="External"/><Relationship Id="rId2" Type="http://schemas.microsoft.com/office/2018/10/relationships/comments" Target="../comments/modernComment_10A_3065178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37026931101450X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microsoft.com/office/2018/10/relationships/comments" Target="../comments/modernComment_111_2BCA9D8E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nlp.stanford.edu/pubs/glove.pdf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arxiv.org/pdf/1301.37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02.05365" TargetMode="External"/><Relationship Id="rId5" Type="http://schemas.openxmlformats.org/officeDocument/2006/relationships/hyperlink" Target="https://cdn.openai.com/research-covers/language-unsupervised/language_understanding_paper.pdf" TargetMode="External"/><Relationship Id="rId4" Type="http://schemas.openxmlformats.org/officeDocument/2006/relationships/hyperlink" Target="https://arxiv.org/pdf/1810.04805" TargetMode="Externa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810.04805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rxiv.org/abs/2001.0997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810.0480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50.png"/><Relationship Id="rId9" Type="http://schemas.openxmlformats.org/officeDocument/2006/relationships/hyperlink" Target="https://link.springer.com/article/10.1140/epjp/s13360-021-01902-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09_C196E8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EC38503B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robot with blue sky&#10;&#10;Description automatically generated">
            <a:extLst>
              <a:ext uri="{FF2B5EF4-FFF2-40B4-BE49-F238E27FC236}">
                <a16:creationId xmlns:a16="http://schemas.microsoft.com/office/drawing/2014/main" id="{C82EEEDD-7715-2498-8943-7887D687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"/>
          <a:stretch/>
        </p:blipFill>
        <p:spPr>
          <a:xfrm>
            <a:off x="-10291" y="-9834"/>
            <a:ext cx="12202291" cy="6416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91BC9-1E38-8793-0110-8B8DE8784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Bumblebee</a:t>
            </a:r>
            <a:r>
              <a:rPr lang="en-US" dirty="0"/>
              <a:t>: Foundation Model for Particle Physics Discovery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0B6E8-DD4C-0A5D-F6DD-2B3F795C1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/>
              <a:t>AJ Wildridge</a:t>
            </a:r>
            <a:r>
              <a:rPr lang="en-US" dirty="0"/>
              <a:t>, Jack Rodgers, Ethan Colbert,</a:t>
            </a:r>
            <a:br>
              <a:rPr lang="en-US" dirty="0"/>
            </a:br>
            <a:r>
              <a:rPr lang="en-US" dirty="0"/>
              <a:t> Yao </a:t>
            </a:r>
            <a:r>
              <a:rPr lang="en-US" dirty="0" err="1"/>
              <a:t>Yao</a:t>
            </a:r>
            <a:r>
              <a:rPr lang="en-US" dirty="0"/>
              <a:t>, Mia Liu, Andy Jung</a:t>
            </a:r>
            <a:br>
              <a:rPr lang="en-US" dirty="0"/>
            </a:br>
            <a:endParaRPr lang="en-US" dirty="0"/>
          </a:p>
          <a:p>
            <a:r>
              <a:rPr lang="en-US" sz="1800" dirty="0"/>
              <a:t>2024 US LUA Annual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9A765-BEF0-07E4-D954-8DA56A13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C70D3-B46F-0CC6-0912-8DA2147D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162E2-1222-9A3B-BDC8-B9BEB642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DF003ECB-394B-5DE2-0B09-4D1F8900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36525"/>
            <a:ext cx="1625600" cy="1052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FB060-2B13-1D89-3C20-D11363716213}"/>
              </a:ext>
            </a:extLst>
          </p:cNvPr>
          <p:cNvSpPr txBox="1"/>
          <p:nvPr/>
        </p:nvSpPr>
        <p:spPr>
          <a:xfrm>
            <a:off x="5018808" y="5165209"/>
            <a:ext cx="239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arXiv:2412.07867v1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0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conference room&#10;&#10;Description automatically generated">
            <a:extLst>
              <a:ext uri="{FF2B5EF4-FFF2-40B4-BE49-F238E27FC236}">
                <a16:creationId xmlns:a16="http://schemas.microsoft.com/office/drawing/2014/main" id="{53F34F98-A3A8-7639-C402-C53124B8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10016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F65673-6E01-4A7C-0EF4-9841AC54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Thanks!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CDB3D0-2A02-B883-35A0-B1763815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awildrid@purdue.edu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BEDD9-9667-C03B-9920-06F15400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53789-17BF-E8A8-7517-FD29E920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45EFC-C377-0553-E690-BD229161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52D733-2580-43CA-B953-61709B77C7A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9132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A61BDE-6BA0-1E84-CFC8-9596DE32BFC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>
                    <a:solidFill>
                      <a:srgbClr val="FFC000"/>
                    </a:solidFill>
                  </a:rPr>
                  <a:t>Bumblebee</a:t>
                </a:r>
                <a:r>
                  <a:rPr lang="en-US"/>
                  <a:t>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/>
                  <a:t> Initial State Classification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A61BDE-6BA0-1E84-CFC8-9596DE32B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70CB5-062E-BA84-34CF-1173BBDE70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8661" y="1451113"/>
                <a:ext cx="6480313" cy="47258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Initial state is very sensitive to discovering new physics</a:t>
                </a:r>
              </a:p>
              <a:p>
                <a:pPr lvl="1"/>
                <a:r>
                  <a:rPr lang="en-US" dirty="0"/>
                  <a:t>e</a:t>
                </a:r>
                <a:r>
                  <a:rPr lang="en-US" b="0" dirty="0"/>
                  <a:t>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/>
                  <a:t> in top quarks</a:t>
                </a:r>
              </a:p>
              <a:p>
                <a:r>
                  <a:rPr lang="en-US" dirty="0"/>
                  <a:t>Also applicable for top quark spin / property measurements</a:t>
                </a:r>
              </a:p>
              <a:p>
                <a:pPr lvl="1"/>
                <a:r>
                  <a:rPr lang="en-US" dirty="0"/>
                  <a:t>gg initial state is spin singlet at production threshold</a:t>
                </a:r>
              </a:p>
              <a:p>
                <a:r>
                  <a:rPr lang="en-US" dirty="0"/>
                  <a:t>Bumblebee sees improvement over MLP &amp; Transformer</a:t>
                </a:r>
              </a:p>
              <a:p>
                <a:r>
                  <a:rPr lang="en-US" b="1" u="sng" dirty="0"/>
                  <a:t>Bumblebee improves state-of-the-art on a difficult task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70CB5-062E-BA84-34CF-1173BBDE7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661" y="1451113"/>
                <a:ext cx="6480313" cy="4725850"/>
              </a:xfrm>
              <a:blipFill>
                <a:blip r:embed="rId4"/>
                <a:stretch>
                  <a:fillRect l="-1693" t="-2194" r="-2070" b="-2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85E1-93BE-E0CD-4A3E-E37DF591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10BD7-E132-081B-969D-CF86BF8A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17DE2-153D-4313-A52D-8E43892D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A531AFB2-8030-E4C3-B273-4D608AC64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38F572-6441-418C-42FA-37EBC265BA87}"/>
              </a:ext>
            </a:extLst>
          </p:cNvPr>
          <p:cNvSpPr txBox="1"/>
          <p:nvPr/>
        </p:nvSpPr>
        <p:spPr>
          <a:xfrm>
            <a:off x="3750365" y="2232885"/>
            <a:ext cx="2948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Phys. Lett. B </a:t>
            </a:r>
            <a:r>
              <a:rPr lang="en-US" b="1">
                <a:hlinkClick r:id="rId6"/>
              </a:rPr>
              <a:t>707</a:t>
            </a:r>
            <a:r>
              <a:rPr lang="en-US">
                <a:hlinkClick r:id="rId6"/>
              </a:rPr>
              <a:t>, 92 (2012) 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E9470-AC38-979A-BAFD-F5B269697FD2}"/>
              </a:ext>
            </a:extLst>
          </p:cNvPr>
          <p:cNvSpPr txBox="1"/>
          <p:nvPr/>
        </p:nvSpPr>
        <p:spPr>
          <a:xfrm>
            <a:off x="2468217" y="3989480"/>
            <a:ext cx="3385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[</a:t>
            </a:r>
            <a:r>
              <a:rPr lang="en-US" sz="2000" i="1">
                <a:hlinkClick r:id="rId7"/>
              </a:rPr>
              <a:t>Eur. Phys. J. Plus</a:t>
            </a:r>
            <a:r>
              <a:rPr lang="en-US" sz="2000">
                <a:hlinkClick r:id="rId7"/>
              </a:rPr>
              <a:t> </a:t>
            </a:r>
            <a:r>
              <a:rPr lang="en-US" sz="2000" b="1">
                <a:hlinkClick r:id="rId7"/>
              </a:rPr>
              <a:t>136</a:t>
            </a:r>
            <a:r>
              <a:rPr lang="en-US" sz="2000">
                <a:hlinkClick r:id="rId7"/>
              </a:rPr>
              <a:t>, 907</a:t>
            </a:r>
            <a:r>
              <a:rPr lang="en-US" sz="200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D01C0-78CC-3E5B-485F-30F15ACF4A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568" y="1279695"/>
            <a:ext cx="5079900" cy="51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15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FD7F-A73C-BD37-EE2A-A5D36FAF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Bumblebee</a:t>
            </a:r>
            <a:r>
              <a:rPr lang="en-US"/>
              <a:t> - Datasets</a:t>
            </a:r>
            <a:endParaRPr lang="en-US" b="1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F7FB2D-0713-638D-22A2-4C32F0727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6287" y="1825624"/>
                <a:ext cx="11585713" cy="453072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US" b="0" dirty="0"/>
                  <a:t>7M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signal sample produced using POWHEGv2 event generator at next-to-leading-order (NLO)</a:t>
                </a:r>
              </a:p>
              <a:p>
                <a:pPr>
                  <a:lnSpc>
                    <a:spcPct val="114999"/>
                  </a:lnSpc>
                </a:pPr>
                <a:r>
                  <a:rPr lang="en-US" b="0" dirty="0"/>
                  <a:t>1M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/>
                  <a:t> signal sample produced using MG5 </a:t>
                </a:r>
                <a:r>
                  <a:rPr lang="en-US" dirty="0" err="1"/>
                  <a:t>aMC@NLO</a:t>
                </a:r>
                <a:r>
                  <a:rPr lang="en-US" dirty="0"/>
                  <a:t> generator at LO</a:t>
                </a:r>
              </a:p>
              <a:p>
                <a:pPr>
                  <a:lnSpc>
                    <a:spcPct val="114999"/>
                  </a:lnSpc>
                </a:pPr>
                <a:r>
                  <a:rPr lang="en-US" dirty="0"/>
                  <a:t>Parton showering and hadronization using Pythia8 in all samples</a:t>
                </a:r>
              </a:p>
              <a:p>
                <a:pPr>
                  <a:lnSpc>
                    <a:spcPct val="114999"/>
                  </a:lnSpc>
                </a:pPr>
                <a:r>
                  <a:rPr lang="en-US" dirty="0" err="1"/>
                  <a:t>Delphes</a:t>
                </a:r>
                <a:r>
                  <a:rPr lang="en-US" dirty="0"/>
                  <a:t> detector simulation</a:t>
                </a:r>
              </a:p>
              <a:p>
                <a:pPr>
                  <a:lnSpc>
                    <a:spcPct val="114999"/>
                  </a:lnSpc>
                </a:pPr>
                <a:r>
                  <a:rPr lang="en-US" dirty="0"/>
                  <a:t>Trained after object &amp; event selection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F7FB2D-0713-638D-22A2-4C32F0727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6287" y="1825624"/>
                <a:ext cx="11585713" cy="4530725"/>
              </a:xfrm>
              <a:blipFill>
                <a:blip r:embed="rId3"/>
                <a:stretch>
                  <a:fillRect l="-947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7A73-E206-1A9B-E331-2081E362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F125C-7AE7-102B-26BA-916920A9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B453-9B21-F669-A311-9B7F6AE4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12</a:t>
            </a:fld>
            <a:endParaRPr lang="en-US"/>
          </a:p>
        </p:txBody>
      </p:sp>
      <p:pic>
        <p:nvPicPr>
          <p:cNvPr id="15" name="Picture 14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577152D7-547F-52AE-4A4C-C21BD318B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988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89F1-C19A-B20A-C606-0E056137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Foundational</a:t>
            </a:r>
            <a:r>
              <a:rPr lang="en-US"/>
              <a:t>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1845-665C-BF73-E2DC-B85CE9E4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word2vec</a:t>
            </a:r>
            <a:r>
              <a:rPr lang="en-US" dirty="0"/>
              <a:t> &amp; </a:t>
            </a:r>
            <a:r>
              <a:rPr lang="en-US" dirty="0" err="1">
                <a:hlinkClick r:id="rId3"/>
              </a:rPr>
              <a:t>GloVe</a:t>
            </a:r>
            <a:r>
              <a:rPr lang="en-US" dirty="0"/>
              <a:t> created “thought vectors”</a:t>
            </a:r>
          </a:p>
          <a:p>
            <a:pPr lvl="1"/>
            <a:r>
              <a:rPr lang="en-US" dirty="0"/>
              <a:t>e.g. (king - man) + woman = queen</a:t>
            </a:r>
          </a:p>
          <a:p>
            <a:pPr lvl="1"/>
            <a:r>
              <a:rPr lang="en-US" dirty="0"/>
              <a:t>Powerful learned embeddings for other tasks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4"/>
              </a:rPr>
              <a:t>BERT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GPT</a:t>
            </a:r>
            <a:r>
              <a:rPr lang="en-US" dirty="0"/>
              <a:t> and </a:t>
            </a:r>
            <a:r>
              <a:rPr lang="en-US" dirty="0" err="1">
                <a:hlinkClick r:id="rId6"/>
              </a:rPr>
              <a:t>ELMo</a:t>
            </a:r>
            <a:r>
              <a:rPr lang="en-US" dirty="0"/>
              <a:t> moved to DNNs / Transformers for this task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D3C1-9CAE-8D9F-34C7-ED90367D5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B72EF-E22F-A38D-7A21-943D0A19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CF55F-AC7E-84E1-E3A6-E529815E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15E9BA20-25BB-A36E-370F-8DA82E843A0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1" r="69194"/>
          <a:stretch/>
        </p:blipFill>
        <p:spPr>
          <a:xfrm>
            <a:off x="8153400" y="499305"/>
            <a:ext cx="2880577" cy="2929695"/>
          </a:xfrm>
          <a:prstGeom prst="rect">
            <a:avLst/>
          </a:prstGeom>
        </p:spPr>
      </p:pic>
      <p:pic>
        <p:nvPicPr>
          <p:cNvPr id="9" name="Picture 8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C3AA1D78-0768-AF50-20FA-9DAFDEBFF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F7E21-49A4-B05D-0D15-029DA6E44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730" y="4001294"/>
            <a:ext cx="9240540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3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FD90-A19A-33F8-04C0-6929E612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</a:t>
            </a:r>
            <a:r>
              <a:rPr lang="en-US" dirty="0"/>
              <a:t>idirectional </a:t>
            </a:r>
            <a:r>
              <a:rPr lang="en-US" b="1" dirty="0"/>
              <a:t>E</a:t>
            </a:r>
            <a:r>
              <a:rPr lang="en-US" dirty="0"/>
              <a:t>ncoder </a:t>
            </a:r>
            <a:r>
              <a:rPr lang="en-US" b="1" dirty="0"/>
              <a:t>R</a:t>
            </a:r>
            <a:r>
              <a:rPr lang="en-US" dirty="0"/>
              <a:t>epresentations</a:t>
            </a:r>
            <a:br>
              <a:rPr lang="en-US" dirty="0"/>
            </a:br>
            <a:r>
              <a:rPr lang="en-US" dirty="0"/>
              <a:t>from </a:t>
            </a:r>
            <a:r>
              <a:rPr lang="en-US" b="1" dirty="0"/>
              <a:t>T</a:t>
            </a:r>
            <a:r>
              <a:rPr lang="en-US" dirty="0"/>
              <a:t>ransformers (</a:t>
            </a:r>
            <a:r>
              <a:rPr lang="en-US" b="1" dirty="0"/>
              <a:t>BERT</a:t>
            </a:r>
            <a:r>
              <a:rPr lang="en-US" dirty="0"/>
              <a:t>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220C-3554-6FDC-DF2C-9862252C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96936-1CBF-EBE6-ADC8-1FE7039C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9C556-1CB9-BC98-9796-CB7EB502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A9F306-0A89-5270-CE4D-B2DA475D8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7"/>
          <a:stretch/>
        </p:blipFill>
        <p:spPr bwMode="auto">
          <a:xfrm>
            <a:off x="5938684" y="3863497"/>
            <a:ext cx="6253316" cy="26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 descr="A diagram of a software algorithm&#10;&#10;Description automatically generated">
            <a:extLst>
              <a:ext uri="{FF2B5EF4-FFF2-40B4-BE49-F238E27FC236}">
                <a16:creationId xmlns:a16="http://schemas.microsoft.com/office/drawing/2014/main" id="{679ED8F2-DC8A-0DA8-793B-CFEEC1D06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96" y="837399"/>
            <a:ext cx="2364043" cy="2875536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47364C-7C08-E6C1-1FD0-174473AAE524}"/>
              </a:ext>
            </a:extLst>
          </p:cNvPr>
          <p:cNvSpPr/>
          <p:nvPr/>
        </p:nvSpPr>
        <p:spPr>
          <a:xfrm>
            <a:off x="9253330" y="1690688"/>
            <a:ext cx="1004587" cy="1748251"/>
          </a:xfrm>
          <a:prstGeom prst="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3DAA4-56E8-E042-7D30-B828A351325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75487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Used only the </a:t>
            </a: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encoder</a:t>
            </a:r>
            <a:r>
              <a:rPr lang="en-US"/>
              <a:t> portion of transformer</a:t>
            </a:r>
            <a:br>
              <a:rPr lang="en-US"/>
            </a:br>
            <a:endParaRPr lang="en-US"/>
          </a:p>
          <a:p>
            <a:r>
              <a:rPr lang="en-US"/>
              <a:t>Two tasks: </a:t>
            </a:r>
            <a:r>
              <a:rPr lang="en-US" b="1">
                <a:solidFill>
                  <a:srgbClr val="FF0000"/>
                </a:solidFill>
              </a:rPr>
              <a:t>pre-training</a:t>
            </a:r>
            <a:r>
              <a:rPr lang="en-US"/>
              <a:t> and </a:t>
            </a:r>
            <a:r>
              <a:rPr lang="en-US" b="1">
                <a:solidFill>
                  <a:srgbClr val="7030A0"/>
                </a:solidFill>
              </a:rPr>
              <a:t>fine-tuning</a:t>
            </a:r>
            <a:br>
              <a:rPr lang="en-US"/>
            </a:b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Pre-trained</a:t>
            </a:r>
            <a:r>
              <a:rPr lang="en-US"/>
              <a:t> model learns a vector embedded representation that can be</a:t>
            </a:r>
            <a:br>
              <a:rPr lang="en-US"/>
            </a:br>
            <a:r>
              <a:rPr lang="en-US"/>
              <a:t>used for downstream tasks</a:t>
            </a:r>
          </a:p>
        </p:txBody>
      </p:sp>
      <p:pic>
        <p:nvPicPr>
          <p:cNvPr id="15" name="Picture 14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5EAE0E89-4C2A-BC6E-9D99-EB0E5A2AE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700" y="0"/>
            <a:ext cx="1442900" cy="934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E79078-6432-8E06-E8A6-EAB710777F83}"/>
              </a:ext>
            </a:extLst>
          </p:cNvPr>
          <p:cNvSpPr txBox="1"/>
          <p:nvPr/>
        </p:nvSpPr>
        <p:spPr>
          <a:xfrm>
            <a:off x="6933372" y="1127817"/>
            <a:ext cx="214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arXiv:1810.04805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C67D-1ACE-F7B7-8E55-62386884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Foundational</a:t>
            </a:r>
            <a:r>
              <a:rPr lang="en-US"/>
              <a:t> Models?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71467-1278-61FC-DF84-31A7558A5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15200" cy="4351338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Foundational</a:t>
            </a:r>
            <a:r>
              <a:rPr lang="en-US" dirty="0"/>
              <a:t> models learn representations of their inputs that can be used in many downstream tasks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Popularized in natural language processing (NLP)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Enables </a:t>
            </a:r>
            <a:r>
              <a:rPr lang="en-US" b="1" dirty="0"/>
              <a:t>state of the art </a:t>
            </a:r>
            <a:r>
              <a:rPr lang="en-US" dirty="0"/>
              <a:t>performance where supervised techniques struggle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3AC4C-518E-3842-4948-609EC822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C445E-0C1D-3BCE-2A88-B1DDB8DB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A7FF-D9E1-8198-97C3-20422643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8B22D53A-E162-EABA-0565-7298FF54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pic>
        <p:nvPicPr>
          <p:cNvPr id="9" name="Picture 8" descr="A logo with black text&#10;&#10;Description automatically generated">
            <a:extLst>
              <a:ext uri="{FF2B5EF4-FFF2-40B4-BE49-F238E27FC236}">
                <a16:creationId xmlns:a16="http://schemas.microsoft.com/office/drawing/2014/main" id="{6F567CF8-D4B1-F424-A4D5-EEA3C9E1CF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98" y="850900"/>
            <a:ext cx="2867025" cy="1590675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CFDBB39-9452-3A5F-E835-1BF75625F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83722"/>
            <a:ext cx="2743200" cy="589359"/>
          </a:xfrm>
          <a:prstGeom prst="rect">
            <a:avLst/>
          </a:prstGeom>
        </p:spPr>
      </p:pic>
      <p:pic>
        <p:nvPicPr>
          <p:cNvPr id="15" name="Picture 14" descr="A blue and purple logo&#10;&#10;Description automatically generated">
            <a:extLst>
              <a:ext uri="{FF2B5EF4-FFF2-40B4-BE49-F238E27FC236}">
                <a16:creationId xmlns:a16="http://schemas.microsoft.com/office/drawing/2014/main" id="{DF64C89F-6CE6-28B9-847C-8CFDEE58A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19" y="2788922"/>
            <a:ext cx="2087127" cy="771259"/>
          </a:xfrm>
          <a:prstGeom prst="rect">
            <a:avLst/>
          </a:prstGeom>
        </p:spPr>
      </p:pic>
      <p:pic>
        <p:nvPicPr>
          <p:cNvPr id="17" name="Picture 1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365BBD18-A2EF-99BC-ACD0-2A07D9222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3669150"/>
            <a:ext cx="3886200" cy="25078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9815CA-D28B-3F3B-AE4F-43A5A7DFA4C4}"/>
              </a:ext>
            </a:extLst>
          </p:cNvPr>
          <p:cNvSpPr txBox="1"/>
          <p:nvPr/>
        </p:nvSpPr>
        <p:spPr>
          <a:xfrm>
            <a:off x="8610600" y="6176755"/>
            <a:ext cx="2391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7"/>
              </a:rPr>
              <a:t>arXiv:2001.09977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7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B5D0-8CB0-C772-B137-1EF738AD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6F2A-8A76-E804-489E-551F384C0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4CE53-71FA-998E-4438-2E563A37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67AF3-4D97-75B3-CD9F-6BD53EC6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2B19-ED29-B358-6744-1A36DBD8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CA915-F1F5-ABBF-3BDA-90D768EB4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A19A04-4EB3-7E87-171E-F6B9C90EC7ED}"/>
              </a:ext>
            </a:extLst>
          </p:cNvPr>
          <p:cNvSpPr txBox="1"/>
          <p:nvPr/>
        </p:nvSpPr>
        <p:spPr>
          <a:xfrm>
            <a:off x="1833880" y="2767280"/>
            <a:ext cx="852423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Can we create a foundation model to discover new </a:t>
            </a:r>
            <a:r>
              <a:rPr lang="en-US" sz="4000" b="1" dirty="0" err="1"/>
              <a:t>phyiscs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748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FD7F-A73C-BD37-EE2A-A5D36FAF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Bumblebee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7FB2D-0713-638D-22A2-4C32F0727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663813" cy="4530725"/>
          </a:xfrm>
        </p:spPr>
        <p:txBody>
          <a:bodyPr>
            <a:normAutofit fontScale="92500"/>
          </a:bodyPr>
          <a:lstStyle/>
          <a:p>
            <a:r>
              <a:rPr lang="en-US" dirty="0"/>
              <a:t>Same spirit as BERT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Particle physics is </a:t>
            </a:r>
            <a:r>
              <a:rPr lang="en-US" b="1" dirty="0"/>
              <a:t>permutation invariant </a:t>
            </a:r>
            <a:r>
              <a:rPr lang="en-US" dirty="0">
                <a:sym typeface="Wingdings" panose="05000000000000000000" pitchFamily="2" charset="2"/>
              </a:rPr>
              <a:t>r</a:t>
            </a:r>
            <a:r>
              <a:rPr lang="en-US" dirty="0"/>
              <a:t>emove positional encodings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Particle vector learned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input embeddings </a:t>
            </a:r>
            <a:r>
              <a:rPr lang="en-US" dirty="0"/>
              <a:t>in </a:t>
            </a:r>
            <a:r>
              <a:rPr lang="en-US" b="1" dirty="0">
                <a:solidFill>
                  <a:srgbClr val="FFC000"/>
                </a:solidFill>
              </a:rPr>
              <a:t>Bumblebee</a:t>
            </a:r>
            <a:br>
              <a:rPr lang="en-US" dirty="0"/>
            </a:br>
            <a:endParaRPr lang="en-US" dirty="0"/>
          </a:p>
          <a:p>
            <a:r>
              <a:rPr lang="en-US" dirty="0">
                <a:latin typeface="NimbusRomNo9L-Regu"/>
              </a:rPr>
              <a:t>8</a:t>
            </a:r>
            <a:r>
              <a:rPr lang="en-US" sz="2800" b="0" i="0" u="none" strike="noStrike" baseline="0" dirty="0">
                <a:latin typeface="NimbusRomNo9L-Regu"/>
              </a:rPr>
              <a:t> </a:t>
            </a:r>
            <a:r>
              <a:rPr lang="en-US" sz="2800" dirty="0">
                <a:latin typeface="NimbusRomNo9L-Regu"/>
              </a:rPr>
              <a:t>encoder layers, </a:t>
            </a:r>
            <a:r>
              <a:rPr lang="en-US" dirty="0">
                <a:latin typeface="NimbusRomNo9L-Regu"/>
              </a:rPr>
              <a:t>768</a:t>
            </a:r>
            <a:r>
              <a:rPr lang="en-US" sz="2800" dirty="0">
                <a:latin typeface="NimbusRomNo9L-Regu"/>
              </a:rPr>
              <a:t>-dimensional hidden state, </a:t>
            </a:r>
            <a:r>
              <a:rPr lang="en-US" dirty="0">
                <a:latin typeface="NimbusRomNo9L-Regu"/>
              </a:rPr>
              <a:t>16</a:t>
            </a:r>
            <a:r>
              <a:rPr lang="en-US" sz="2800" dirty="0">
                <a:latin typeface="NimbusRomNo9L-Regu"/>
              </a:rPr>
              <a:t> self-attention heads </a:t>
            </a:r>
            <a:br>
              <a:rPr lang="en-US" sz="2800" dirty="0">
                <a:latin typeface="NimbusRomNo9L-Regu"/>
              </a:rPr>
            </a:br>
            <a:r>
              <a:rPr lang="en-US" sz="2800" dirty="0">
                <a:latin typeface="NimbusRomNo9L-Regu"/>
                <a:sym typeface="Wingdings" panose="05000000000000000000" pitchFamily="2" charset="2"/>
              </a:rPr>
              <a:t> 57M parameters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7A73-E206-1A9B-E331-2081E362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F125C-7AE7-102B-26BA-916920A9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B453-9B21-F669-A311-9B7F6AE4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11" descr="A diagram of a software algorithm&#10;&#10;Description automatically generated">
            <a:extLst>
              <a:ext uri="{FF2B5EF4-FFF2-40B4-BE49-F238E27FC236}">
                <a16:creationId xmlns:a16="http://schemas.microsoft.com/office/drawing/2014/main" id="{5BFB961E-09FB-0664-09F3-11A6C40F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34793" r="52855" b="7773"/>
          <a:stretch/>
        </p:blipFill>
        <p:spPr>
          <a:xfrm>
            <a:off x="7365442" y="1045029"/>
            <a:ext cx="2914022" cy="5131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13C2B6-0854-78C6-CF42-A978FCA62512}"/>
              </a:ext>
            </a:extLst>
          </p:cNvPr>
          <p:cNvSpPr/>
          <p:nvPr/>
        </p:nvSpPr>
        <p:spPr>
          <a:xfrm>
            <a:off x="7502013" y="4119716"/>
            <a:ext cx="2349910" cy="540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64A7D7-235B-20DF-FFFA-DD93F4C057E0}"/>
              </a:ext>
            </a:extLst>
          </p:cNvPr>
          <p:cNvCxnSpPr>
            <a:cxnSpLocks/>
          </p:cNvCxnSpPr>
          <p:nvPr/>
        </p:nvCxnSpPr>
        <p:spPr>
          <a:xfrm>
            <a:off x="9419303" y="3923071"/>
            <a:ext cx="0" cy="8013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577152D7-547F-52AE-4A4C-C21BD318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30FD4-8D54-576E-AF21-3527C1C40372}"/>
              </a:ext>
            </a:extLst>
          </p:cNvPr>
          <p:cNvSpPr txBox="1"/>
          <p:nvPr/>
        </p:nvSpPr>
        <p:spPr>
          <a:xfrm>
            <a:off x="2684035" y="1500743"/>
            <a:ext cx="214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arXiv:1810.04805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8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DA44-CC64-3B61-CE9D-D56703B9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Bumblebee</a:t>
            </a:r>
            <a:r>
              <a:rPr lang="en-US"/>
              <a:t> – </a:t>
            </a:r>
            <a:r>
              <a:rPr lang="en-US">
                <a:solidFill>
                  <a:srgbClr val="FF0000"/>
                </a:solidFill>
              </a:rPr>
              <a:t>Pre-training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5B33C-C89C-D9D6-1F82-EF47E8F37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7" y="1825625"/>
            <a:ext cx="4423769" cy="4351338"/>
          </a:xfrm>
        </p:spPr>
        <p:txBody>
          <a:bodyPr/>
          <a:lstStyle/>
          <a:p>
            <a:r>
              <a:rPr lang="en-US" dirty="0"/>
              <a:t>Masked </a:t>
            </a:r>
            <a:r>
              <a:rPr lang="en-US" dirty="0">
                <a:solidFill>
                  <a:srgbClr val="FF0000"/>
                </a:solidFill>
              </a:rPr>
              <a:t>pre-training</a:t>
            </a:r>
            <a:r>
              <a:rPr lang="en-US" dirty="0"/>
              <a:t> task</a:t>
            </a:r>
          </a:p>
          <a:p>
            <a:pPr lvl="1"/>
            <a:r>
              <a:rPr lang="en-US" dirty="0"/>
              <a:t>50% of the time randomly mask a particle </a:t>
            </a:r>
          </a:p>
          <a:p>
            <a:pPr lvl="1"/>
            <a:r>
              <a:rPr lang="en-US" dirty="0"/>
              <a:t>25% (25%) of the time mask all </a:t>
            </a:r>
            <a:r>
              <a:rPr lang="en-US" dirty="0" err="1"/>
              <a:t>reco</a:t>
            </a:r>
            <a:r>
              <a:rPr lang="en-US" dirty="0"/>
              <a:t> (gen) particles</a:t>
            </a:r>
          </a:p>
          <a:p>
            <a:r>
              <a:rPr lang="en-US" dirty="0"/>
              <a:t>Backpropagate on MSE loss on masked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77C9-4272-F42F-72A5-84AE68B6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42F63-EF04-C106-449E-A06B1328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09FB5-C5D7-D5DB-63DA-3784E07F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E7DAEB-6DC6-4C95-1714-75FAAA39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7033" y="1648415"/>
            <a:ext cx="7836310" cy="4172724"/>
          </a:xfrm>
          <a:prstGeom prst="rect">
            <a:avLst/>
          </a:prstGeom>
        </p:spPr>
      </p:pic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4AD890B0-6C48-18FE-F997-46D2FE119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023843-5BC4-9230-0AAF-CAA69B2AADA5}"/>
              </a:ext>
            </a:extLst>
          </p:cNvPr>
          <p:cNvSpPr txBox="1"/>
          <p:nvPr/>
        </p:nvSpPr>
        <p:spPr>
          <a:xfrm>
            <a:off x="7400824" y="1292591"/>
            <a:ext cx="3412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Input Embedding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040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04A2-8E9F-2701-61EE-3904ABC4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Bumblebee</a:t>
            </a:r>
            <a:r>
              <a:rPr lang="en-US"/>
              <a:t> – </a:t>
            </a:r>
            <a:r>
              <a:rPr lang="en-US">
                <a:solidFill>
                  <a:srgbClr val="FF0000"/>
                </a:solidFill>
              </a:rPr>
              <a:t>Pre-training</a:t>
            </a:r>
            <a:r>
              <a:rPr lang="en-US"/>
              <a:t>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42118-1A4C-D7A5-9CF3-BA509A693B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8304"/>
                <a:ext cx="6645965" cy="47342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Pretrained</a:t>
                </a:r>
                <a:r>
                  <a:rPr lang="en-US" dirty="0"/>
                  <a:t> on </a:t>
                </a:r>
                <a:r>
                  <a:rPr lang="en-US" b="1" dirty="0"/>
                  <a:t>dileptonic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𝐭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acc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events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Pre-training</a:t>
                </a:r>
                <a:r>
                  <a:rPr lang="en-US" dirty="0"/>
                  <a:t> task of mask gen and  </a:t>
                </a:r>
                <a:br>
                  <a:rPr lang="en-US" dirty="0"/>
                </a:br>
                <a:r>
                  <a:rPr lang="en-US" dirty="0"/>
                  <a:t> predict gen is akin to neutrino </a:t>
                </a:r>
                <a:br>
                  <a:rPr lang="en-US" dirty="0"/>
                </a:br>
                <a:r>
                  <a:rPr lang="en-US" dirty="0"/>
                  <a:t> </a:t>
                </a:r>
                <a:r>
                  <a:rPr lang="en-US" b="1" dirty="0"/>
                  <a:t>reconstruction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b="1" dirty="0">
                    <a:solidFill>
                      <a:srgbClr val="FFC000"/>
                    </a:solidFill>
                  </a:rPr>
                  <a:t>Bumblebee’s</a:t>
                </a:r>
                <a:r>
                  <a:rPr lang="en-US" dirty="0"/>
                  <a:t> “</a:t>
                </a:r>
                <a:r>
                  <a:rPr lang="en-US" i="1" dirty="0"/>
                  <a:t>reconstruction</a:t>
                </a:r>
                <a:r>
                  <a:rPr lang="en-US" dirty="0"/>
                  <a:t>” </a:t>
                </a:r>
                <a:br>
                  <a:rPr lang="en-US" dirty="0"/>
                </a:br>
                <a:r>
                  <a:rPr lang="en-US" dirty="0"/>
                  <a:t> outperforms supervised ML techniques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42118-1A4C-D7A5-9CF3-BA509A693B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8304"/>
                <a:ext cx="6645965" cy="4734200"/>
              </a:xfrm>
              <a:blipFill>
                <a:blip r:embed="rId3"/>
                <a:stretch>
                  <a:fillRect l="-1651" t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D6BB8-F7F1-5643-B3EB-C29F0C18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B4494-9CA6-D355-FDC8-9306DD48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5608-7062-07A6-60F2-22634D75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3F798BE4-4010-6787-3363-47035EBEC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0B869-9B42-F98A-7AF3-B4243D2972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844" y="1527349"/>
            <a:ext cx="5073604" cy="50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3999D8-98FD-2273-2804-D079DC7B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347"/>
          <a:stretch/>
        </p:blipFill>
        <p:spPr>
          <a:xfrm>
            <a:off x="2887897" y="3676276"/>
            <a:ext cx="4214690" cy="3154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FF336-FFEA-210C-40AA-3F7841FC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443" y="-195638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Bumblebee</a:t>
            </a:r>
            <a:r>
              <a:rPr lang="en-US"/>
              <a:t> – </a:t>
            </a:r>
            <a:r>
              <a:rPr lang="en-US">
                <a:solidFill>
                  <a:srgbClr val="7030A0"/>
                </a:solidFill>
              </a:rPr>
              <a:t>Fine-tuning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466666-EFC2-C84E-2383-430619D51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922" y="660588"/>
                <a:ext cx="7405317" cy="4351338"/>
              </a:xfrm>
            </p:spPr>
            <p:txBody>
              <a:bodyPr/>
              <a:lstStyle/>
              <a:p>
                <a:r>
                  <a:rPr lang="en-US" dirty="0"/>
                  <a:t>Always give </a:t>
                </a:r>
                <a:r>
                  <a:rPr lang="en-US" dirty="0" err="1"/>
                  <a:t>reco</a:t>
                </a:r>
                <a:r>
                  <a:rPr lang="en-US" dirty="0"/>
                  <a:t>, mask gen</a:t>
                </a:r>
              </a:p>
              <a:p>
                <a:r>
                  <a:rPr lang="en-US" dirty="0"/>
                  <a:t>Classification tasks: add masked vector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0, …, 0</m:t>
                        </m:r>
                      </m:e>
                    </m:d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…,0</m:t>
                        </m:r>
                      </m:e>
                    </m:d>
                  </m:oMath>
                </a14:m>
                <a:r>
                  <a:rPr lang="en-US" dirty="0"/>
                  <a:t> for signal/</a:t>
                </a:r>
                <a:r>
                  <a:rPr lang="en-US" dirty="0" err="1"/>
                  <a:t>bkg</a:t>
                </a:r>
                <a:endParaRPr lang="en-US" b="0" dirty="0"/>
              </a:p>
              <a:p>
                <a:pPr lvl="1"/>
                <a:r>
                  <a:rPr lang="en-US" dirty="0"/>
                  <a:t>Fine-tuned on predicting this vector</a:t>
                </a:r>
              </a:p>
              <a:p>
                <a:r>
                  <a:rPr lang="en-US" dirty="0"/>
                  <a:t>We consider two </a:t>
                </a:r>
                <a:r>
                  <a:rPr lang="en-US" dirty="0">
                    <a:solidFill>
                      <a:srgbClr val="7030A0"/>
                    </a:solidFill>
                  </a:rPr>
                  <a:t>fine-tuning</a:t>
                </a:r>
                <a:r>
                  <a:rPr lang="en-US" dirty="0"/>
                  <a:t> tasks:</a:t>
                </a:r>
              </a:p>
              <a:p>
                <a:pPr lvl="1"/>
                <a:r>
                  <a:rPr lang="en-US" dirty="0"/>
                  <a:t>Bound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state (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toponium</a:t>
                </a:r>
                <a:r>
                  <a:rPr lang="en-US" dirty="0"/>
                  <a:t>) discrimination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initial state classification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466666-EFC2-C84E-2383-430619D51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22" y="660588"/>
                <a:ext cx="7405317" cy="4351338"/>
              </a:xfrm>
              <a:blipFill>
                <a:blip r:embed="rId4"/>
                <a:stretch>
                  <a:fillRect l="-148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F9BF8-E9E5-12A3-E0B2-65450C03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DFA4-17A5-A367-5B44-A9A65F4B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7FC8-1BCD-E8F7-4E9E-9143A117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4234E991-6DBF-2C93-B389-51C3086B5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14651-8C30-89FC-F3F8-548794F9F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243" y="1052576"/>
            <a:ext cx="4442353" cy="2227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A3033-49E5-BCA3-E792-5CE362FCC876}"/>
              </a:ext>
            </a:extLst>
          </p:cNvPr>
          <p:cNvSpPr txBox="1"/>
          <p:nvPr/>
        </p:nvSpPr>
        <p:spPr>
          <a:xfrm>
            <a:off x="9082679" y="1234627"/>
            <a:ext cx="172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50"/>
                </a:solidFill>
              </a:rPr>
              <a:t>Toponium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3F846-CE97-E7E7-0297-D0243FDDBD23}"/>
              </a:ext>
            </a:extLst>
          </p:cNvPr>
          <p:cNvSpPr/>
          <p:nvPr/>
        </p:nvSpPr>
        <p:spPr>
          <a:xfrm>
            <a:off x="7580243" y="1175189"/>
            <a:ext cx="4512366" cy="21048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70803A-16E8-9FAC-3E26-22CBD3C1F3B1}"/>
                  </a:ext>
                </a:extLst>
              </p:cNvPr>
              <p:cNvSpPr txBox="1"/>
              <p:nvPr/>
            </p:nvSpPr>
            <p:spPr>
              <a:xfrm>
                <a:off x="4510549" y="4604881"/>
                <a:ext cx="8249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gg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70803A-16E8-9FAC-3E26-22CBD3C1F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49" y="4604881"/>
                <a:ext cx="824948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1934BB-3596-F665-2C32-A301080E56AE}"/>
                  </a:ext>
                </a:extLst>
              </p:cNvPr>
              <p:cNvSpPr txBox="1"/>
              <p:nvPr/>
            </p:nvSpPr>
            <p:spPr>
              <a:xfrm>
                <a:off x="9336824" y="4759791"/>
                <a:ext cx="8249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1934BB-3596-F665-2C32-A301080E5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824" y="4759791"/>
                <a:ext cx="824948" cy="461665"/>
              </a:xfrm>
              <a:prstGeom prst="rect">
                <a:avLst/>
              </a:prstGeom>
              <a:blipFill>
                <a:blip r:embed="rId8"/>
                <a:stretch>
                  <a:fillRect r="-21481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A4435E5-7DFC-18E8-8622-F42EEC734782}"/>
              </a:ext>
            </a:extLst>
          </p:cNvPr>
          <p:cNvSpPr txBox="1"/>
          <p:nvPr/>
        </p:nvSpPr>
        <p:spPr>
          <a:xfrm>
            <a:off x="6402564" y="3337722"/>
            <a:ext cx="255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>
                <a:hlinkClick r:id="rId9"/>
              </a:rPr>
              <a:t>Eur. Phys. J. Plus</a:t>
            </a:r>
            <a:r>
              <a:rPr lang="en-US" sz="1600" dirty="0">
                <a:hlinkClick r:id="rId9"/>
              </a:rPr>
              <a:t> </a:t>
            </a:r>
            <a:r>
              <a:rPr lang="en-US" sz="1600" b="1" dirty="0">
                <a:hlinkClick r:id="rId9"/>
              </a:rPr>
              <a:t>136</a:t>
            </a:r>
            <a:r>
              <a:rPr lang="en-US" sz="1600" dirty="0">
                <a:hlinkClick r:id="rId9"/>
              </a:rPr>
              <a:t>, 907</a:t>
            </a:r>
            <a:r>
              <a:rPr lang="en-US" sz="1600" dirty="0"/>
              <a:t>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98D38F-1234-6E2E-4C5B-D6448A7B4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8253" y="3659922"/>
            <a:ext cx="4248062" cy="3198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4E245B-7154-D32C-1D86-EB8076485D2A}"/>
                  </a:ext>
                </a:extLst>
              </p:cNvPr>
              <p:cNvSpPr txBox="1"/>
              <p:nvPr/>
            </p:nvSpPr>
            <p:spPr>
              <a:xfrm>
                <a:off x="8615419" y="4600672"/>
                <a:ext cx="6774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4E245B-7154-D32C-1D86-EB8076485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419" y="4600672"/>
                <a:ext cx="677423" cy="461665"/>
              </a:xfrm>
              <a:prstGeom prst="rect">
                <a:avLst/>
              </a:prstGeom>
              <a:blipFill>
                <a:blip r:embed="rId12"/>
                <a:stretch>
                  <a:fillRect r="-30631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39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F7A2-BC4E-5044-C5A7-67B04BEA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5125"/>
            <a:ext cx="11244470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Bumblebee</a:t>
            </a:r>
            <a:r>
              <a:rPr lang="en-US" dirty="0"/>
              <a:t> – </a:t>
            </a:r>
            <a:r>
              <a:rPr lang="en-US" b="1" dirty="0"/>
              <a:t>Downstream task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EEB5F9-3854-0C83-5E91-C870F96FCA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330" y="1524000"/>
                <a:ext cx="6978485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Use toy model of ground state of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toponium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MLP 0.831 vs Bumblebee 0.877 AUC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EEB5F9-3854-0C83-5E91-C870F96FCA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330" y="1524000"/>
                <a:ext cx="6978485" cy="4351338"/>
              </a:xfrm>
              <a:blipFill>
                <a:blip r:embed="rId3"/>
                <a:stretch>
                  <a:fillRect l="-157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4652-1E80-0C72-EEFF-1D3209B8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42E4A-500D-4065-3A27-C87C7B30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6AE3A-20EF-016C-3B0C-061F685B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5A325376-213D-4EB8-888B-D43C34652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0" y="0"/>
            <a:ext cx="1376680" cy="89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203FE-F869-507F-F4E7-384E82A3CE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063" y="2728203"/>
            <a:ext cx="4114801" cy="4012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5338F-25C9-D4B2-F515-2C7B1A909E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15" y="2596525"/>
            <a:ext cx="4114801" cy="4144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C749EB-BA15-837F-D525-E80AB27A4931}"/>
              </a:ext>
            </a:extLst>
          </p:cNvPr>
          <p:cNvSpPr txBox="1"/>
          <p:nvPr/>
        </p:nvSpPr>
        <p:spPr>
          <a:xfrm>
            <a:off x="7638558" y="1372412"/>
            <a:ext cx="46872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/>
              <a:t>Bumblebee improves state-of-the-art on a difficult task</a:t>
            </a:r>
          </a:p>
        </p:txBody>
      </p:sp>
    </p:spTree>
    <p:extLst>
      <p:ext uri="{BB962C8B-B14F-4D97-AF65-F5344CB8AC3E}">
        <p14:creationId xmlns:p14="http://schemas.microsoft.com/office/powerpoint/2010/main" val="32478925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2825-59EE-2066-02C6-D2BBF6A3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2FBC-1345-C820-BB8B-82EA8BF6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5" y="1537390"/>
            <a:ext cx="8299175" cy="4818960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rgbClr val="FFC000"/>
                </a:solidFill>
              </a:rPr>
              <a:t>Bumblebee</a:t>
            </a:r>
            <a:r>
              <a:rPr lang="en-US" dirty="0"/>
              <a:t> is a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foundational</a:t>
            </a:r>
            <a:r>
              <a:rPr lang="en-US" dirty="0"/>
              <a:t> model and when </a:t>
            </a:r>
            <a:br>
              <a:rPr lang="en-US" dirty="0"/>
            </a:br>
            <a:r>
              <a:rPr lang="en-US" dirty="0"/>
              <a:t> fine-tuned on 2 downstream tasks </a:t>
            </a:r>
            <a:r>
              <a:rPr lang="en-US" b="1" u="sng" dirty="0"/>
              <a:t>competitive w/ </a:t>
            </a:r>
            <a:br>
              <a:rPr lang="en-US" b="1" u="sng" dirty="0"/>
            </a:br>
            <a:r>
              <a:rPr lang="en-US" b="1" dirty="0"/>
              <a:t> </a:t>
            </a:r>
            <a:r>
              <a:rPr lang="en-US" b="1" u="sng" dirty="0"/>
              <a:t>supervised methods</a:t>
            </a:r>
          </a:p>
          <a:p>
            <a:r>
              <a:rPr lang="en-US" dirty="0"/>
              <a:t>Plenty of exciting use cases for Bumblebee</a:t>
            </a:r>
          </a:p>
          <a:p>
            <a:pPr lvl="1"/>
            <a:r>
              <a:rPr lang="en-US" b="1" u="sng" dirty="0"/>
              <a:t>Easily extend to other event topologies</a:t>
            </a:r>
          </a:p>
          <a:p>
            <a:r>
              <a:rPr lang="en-US" dirty="0"/>
              <a:t>Pre-training objective alone very useful</a:t>
            </a:r>
            <a:endParaRPr lang="en-US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F93F5-7DC6-EB84-0B61-7EC6AF4F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12/17/2024 [arXiv:2412.07867v1]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7929B-8B55-302F-6F13-E5BB9290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US LUA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33EB4-FD38-B7E7-4550-13FBB1AC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2D733-2580-43CA-B953-61709B77C7A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black background with a yellow letter&#10;&#10;Description automatically generated">
            <a:extLst>
              <a:ext uri="{FF2B5EF4-FFF2-40B4-BE49-F238E27FC236}">
                <a16:creationId xmlns:a16="http://schemas.microsoft.com/office/drawing/2014/main" id="{06D3E016-4CCC-E462-F7BA-B25B68A26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0"/>
            <a:ext cx="1625600" cy="1052576"/>
          </a:xfrm>
          <a:prstGeom prst="rect">
            <a:avLst/>
          </a:prstGeom>
        </p:spPr>
      </p:pic>
      <p:pic>
        <p:nvPicPr>
          <p:cNvPr id="16" name="Picture 15" descr="A diagram of an object with lines and circles&#10;&#10;Description automatically generated">
            <a:extLst>
              <a:ext uri="{FF2B5EF4-FFF2-40B4-BE49-F238E27FC236}">
                <a16:creationId xmlns:a16="http://schemas.microsoft.com/office/drawing/2014/main" id="{1A18656B-2DD9-7993-C446-78594927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8" y="4388367"/>
            <a:ext cx="3697383" cy="2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35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735</Words>
  <Application>Microsoft Office PowerPoint</Application>
  <PresentationFormat>Widescreen</PresentationFormat>
  <Paragraphs>117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 Math</vt:lpstr>
      <vt:lpstr>NimbusRomNo9L-Regu</vt:lpstr>
      <vt:lpstr>Wingdings</vt:lpstr>
      <vt:lpstr>Office Theme</vt:lpstr>
      <vt:lpstr>Bumblebee: Foundation Model for Particle Physics Discovery</vt:lpstr>
      <vt:lpstr>What are Foundational Models?</vt:lpstr>
      <vt:lpstr>PowerPoint Presentation</vt:lpstr>
      <vt:lpstr>Bumblebee</vt:lpstr>
      <vt:lpstr>Bumblebee – Pre-training</vt:lpstr>
      <vt:lpstr>Bumblebee – Pre-training Results</vt:lpstr>
      <vt:lpstr>Bumblebee – Fine-tuning</vt:lpstr>
      <vt:lpstr>Bumblebee – Downstream task performance</vt:lpstr>
      <vt:lpstr>Summary</vt:lpstr>
      <vt:lpstr>Thanks!</vt:lpstr>
      <vt:lpstr>Bumblebee – tt ̅ Initial State Classification</vt:lpstr>
      <vt:lpstr>Bumblebee - Datasets</vt:lpstr>
      <vt:lpstr>Foundational Models</vt:lpstr>
      <vt:lpstr>Bidirectional Encoder Representations from Transformers (BERT)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AJ Wildridge</dc:creator>
  <cp:lastModifiedBy>AJ Wildridge</cp:lastModifiedBy>
  <cp:revision>7</cp:revision>
  <dcterms:created xsi:type="dcterms:W3CDTF">2024-09-26T14:16:23Z</dcterms:created>
  <dcterms:modified xsi:type="dcterms:W3CDTF">2024-12-17T21:40:38Z</dcterms:modified>
</cp:coreProperties>
</file>