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10" r:id="rId2"/>
    <p:sldId id="515" r:id="rId3"/>
    <p:sldId id="72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7791-59B8-9C3E-567B-86EBDFC05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4373E-8959-9803-44AD-D6B26A787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75AC-3367-C1B0-1A04-B5F0CD45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08E4-0592-341D-C18D-ADE5C1DE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4C680-A38B-BFA0-CBA6-B250EE4B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9D79-FFA9-F283-6BFF-C6B8C565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B344A-3C13-60CD-1870-698843B4F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DC7E-2963-F0C6-596A-34120628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BF0C-6221-0D7D-4960-183934A2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2610-A5E9-1962-FDBF-DF145DBD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5DE55-C0B5-BB49-39CE-1B9BF341F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5CE71-EA32-0F28-6C52-970DEAAD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0826C-0907-AD6B-816D-93D24383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F833D-4153-6D97-E007-292F7687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FD78-9420-D591-1B29-8379876D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LCWS2024 CFD design of high-power converter targets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D01F-2C35-D4A2-7D7D-54041131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D55D-C580-721D-9875-D54DF880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3FD7-6EF4-B431-85D4-2BC1C35B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73C39-F065-4652-3440-8D11CB24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FA108-134E-6704-60A3-2324F5D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B68D-B653-AC63-9389-A3A00A13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4C31D-F5A5-6829-CCCF-59F6C280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DDE35-68B9-AEDC-4D12-DCCC9786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1308-5255-62D8-22EB-20D7E1B9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689C-FC35-30C1-AF94-ED57FF2E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3286-791C-C2ED-DAC0-C976B27E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7075-CC1D-52F8-865E-4109A2745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9F2E-9B3C-EC0F-ECF1-D104BD32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A90C-D60C-8738-B007-9BFAB936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7BA8-C8B7-5BA4-13C5-B0765A9D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250F7-77F0-2906-449E-1758476D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3978-C436-7B45-4CB9-82B9D3D3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FFFE-9F5E-A961-E6CF-623B6241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B880-BABC-AD77-F41A-3D1ADD54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2C2-D401-CC70-248D-3CE34538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6CECC-2BB5-D9D5-0659-38B2F9B5A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B93A8-52E4-B986-6557-5DA90BAE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CFB17-DA87-144E-C823-D67E8CC7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1BE69-F130-A33F-F59E-B79418FD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B19F-1AF4-C444-9DF6-70EFF660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7C73A-56D4-C497-2D86-B1651E79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3BB15-59EE-5841-77B9-450A0181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9B703-CF15-CE62-7B71-65104322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A1CB3-D226-2D6A-876D-B80F60E9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68FC6-A816-8A9B-4E1A-169A6CAE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2C95-902C-0F03-041F-25BDB885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2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D19C-E1B1-D178-E9DB-7C1E9B8C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61BBC-10AB-B7C9-8F9F-1B2CB5EA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ABD7-CA6D-21A5-6816-A54F1329D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9F81D-A4EB-F3BA-76C4-D7A7BE06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05AC9-BBF7-A48B-4415-D4428930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E2568-AF96-F784-5E00-29B6F2E2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BEF9-C968-6894-DF2B-B818BA31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B91AE-7CC2-13A4-A635-15794787C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D54FE-58B6-B94D-94B5-D2777C99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5CEAE-2F20-0241-8D0E-B797DF4E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FAAD0-C4DF-0FD6-DB36-6FAE1D14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3F654-0162-CB24-30F7-438F5C44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DD03B-55F8-0DB6-9D82-5D98C418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F22F8-C2BB-0F9E-827D-F99B4A612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8AA1-C3C3-089C-E5B4-791CB9225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85A7-2E4B-9045-9C4A-77231AE0E9EE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943E-B373-2163-4670-69469744D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E9F3-2BC6-1525-C451-78F7ACE44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55D6-A13D-6D4A-8279-A9B38270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4193-A7A0-4534-B882-0E656EA7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LXe</a:t>
            </a:r>
            <a:r>
              <a:rPr lang="en-US" dirty="0"/>
              <a:t> Target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BD29-FFC6-49E3-A855-22F8B966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164005" cy="5381694"/>
          </a:xfrm>
        </p:spPr>
        <p:txBody>
          <a:bodyPr>
            <a:normAutofit/>
          </a:bodyPr>
          <a:lstStyle/>
          <a:p>
            <a:r>
              <a:rPr lang="en-US" sz="1800" dirty="0"/>
              <a:t>SLAC-RIKEN group: </a:t>
            </a:r>
            <a:r>
              <a:rPr lang="en-US" sz="1800" dirty="0" err="1"/>
              <a:t>LXe</a:t>
            </a:r>
            <a:r>
              <a:rPr lang="en-US" sz="1800" dirty="0"/>
              <a:t> positron target concept for future Linear Colliders</a:t>
            </a:r>
          </a:p>
          <a:p>
            <a:pPr lvl="1"/>
            <a:r>
              <a:rPr lang="en-US" sz="1600" dirty="0"/>
              <a:t>10 cm long for 3, 6 and 10 GeV e- beams</a:t>
            </a:r>
          </a:p>
          <a:p>
            <a:r>
              <a:rPr lang="en-US" sz="1800" dirty="0"/>
              <a:t>Over the past year with the DOE-HEP grant: </a:t>
            </a:r>
          </a:p>
          <a:p>
            <a:pPr lvl="1"/>
            <a:r>
              <a:rPr lang="en-US" sz="1600" dirty="0"/>
              <a:t>developed a cell geometry at and simulated it with CFD</a:t>
            </a:r>
          </a:p>
          <a:p>
            <a:pPr lvl="1"/>
            <a:r>
              <a:rPr lang="en-US" sz="1600" dirty="0"/>
              <a:t>After 3 geometry iterations found a model that might satisfy the ILC requirements </a:t>
            </a:r>
          </a:p>
          <a:p>
            <a:r>
              <a:rPr lang="en-US" sz="1800" dirty="0"/>
              <a:t>CFD simulation parameters: </a:t>
            </a:r>
          </a:p>
          <a:p>
            <a:pPr lvl="1"/>
            <a:r>
              <a:rPr lang="en-US" sz="1600" dirty="0"/>
              <a:t>2-phase flow considered, </a:t>
            </a:r>
            <a:r>
              <a:rPr lang="en-US" sz="1600" dirty="0" err="1"/>
              <a:t>LXe</a:t>
            </a:r>
            <a:r>
              <a:rPr lang="en-US" sz="1600" dirty="0"/>
              <a:t> at cell inlet at 170 K, 35 psia, 2.5 m/s (saturates at 181.8 K and freezes at 160.4 K), properties corrected for T-dependence</a:t>
            </a:r>
          </a:p>
          <a:p>
            <a:pPr lvl="1"/>
            <a:r>
              <a:rPr lang="en-US" sz="1600" dirty="0"/>
              <a:t>Time-dependent simulations: beam is ON for 1 </a:t>
            </a:r>
            <a:r>
              <a:rPr lang="en-US" sz="1600" dirty="0" err="1"/>
              <a:t>ms</a:t>
            </a:r>
            <a:r>
              <a:rPr lang="en-US" sz="1600" dirty="0"/>
              <a:t> then OFF for 199 </a:t>
            </a:r>
            <a:r>
              <a:rPr lang="en-US" sz="1600" dirty="0" err="1"/>
              <a:t>ms</a:t>
            </a:r>
            <a:r>
              <a:rPr lang="en-US" sz="1600" dirty="0"/>
              <a:t>, and so on, beam frequency 5 Hz</a:t>
            </a:r>
          </a:p>
          <a:p>
            <a:pPr lvl="1"/>
            <a:endParaRPr lang="en-US" sz="1600" dirty="0"/>
          </a:p>
          <a:p>
            <a:r>
              <a:rPr lang="en-US" sz="1800" dirty="0"/>
              <a:t>Over the next two years the cell model could be refined to increase the power into </a:t>
            </a:r>
            <a:r>
              <a:rPr lang="en-US" sz="1800" dirty="0" err="1"/>
              <a:t>LXe</a:t>
            </a:r>
            <a:r>
              <a:rPr lang="en-US" sz="1800" dirty="0"/>
              <a:t>, mitigate boiling at the windows, try the ILC beam time structure, mitigate potential shock waves between beam pulses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6FEB9-06A6-413F-A870-47FEFA14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LCWS2024 CFD design of high-power converter targets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6A45-A5C8-46FC-A435-408FBCE6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D21BE4-D667-5173-6AB2-A876F02F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633" y="769723"/>
            <a:ext cx="5347109" cy="30142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5E7F06-BDCA-9468-2821-9C7B86B3930B}"/>
              </a:ext>
            </a:extLst>
          </p:cNvPr>
          <p:cNvCxnSpPr>
            <a:cxnSpLocks/>
          </p:cNvCxnSpPr>
          <p:nvPr/>
        </p:nvCxnSpPr>
        <p:spPr>
          <a:xfrm>
            <a:off x="5968181" y="2881745"/>
            <a:ext cx="8124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6C8985-BE0C-C9D4-B38E-50A10802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33" y="3734744"/>
            <a:ext cx="5347109" cy="2615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711FAA-3D3E-EEFC-F11C-915032DBDF49}"/>
              </a:ext>
            </a:extLst>
          </p:cNvPr>
          <p:cNvSpPr txBox="1"/>
          <p:nvPr/>
        </p:nvSpPr>
        <p:spPr>
          <a:xfrm>
            <a:off x="6780633" y="769723"/>
            <a:ext cx="69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46097-E171-1142-4DB9-8AB032FB9B7B}"/>
              </a:ext>
            </a:extLst>
          </p:cNvPr>
          <p:cNvSpPr txBox="1"/>
          <p:nvPr/>
        </p:nvSpPr>
        <p:spPr>
          <a:xfrm>
            <a:off x="6761382" y="3732842"/>
            <a:ext cx="69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9EB5C-A084-A83D-A995-71585A8345D5}"/>
              </a:ext>
            </a:extLst>
          </p:cNvPr>
          <p:cNvSpPr txBox="1"/>
          <p:nvPr/>
        </p:nvSpPr>
        <p:spPr>
          <a:xfrm>
            <a:off x="7110480" y="4347535"/>
            <a:ext cx="157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Flow inlet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1AF6C-2A80-6A2F-1A7E-244931C071A4}"/>
              </a:ext>
            </a:extLst>
          </p:cNvPr>
          <p:cNvSpPr txBox="1"/>
          <p:nvPr/>
        </p:nvSpPr>
        <p:spPr>
          <a:xfrm>
            <a:off x="10204408" y="5626091"/>
            <a:ext cx="157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Flow outlet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15CCB0-8BAE-B52D-F419-67F57AD9B9D5}"/>
              </a:ext>
            </a:extLst>
          </p:cNvPr>
          <p:cNvCxnSpPr>
            <a:cxnSpLocks/>
          </p:cNvCxnSpPr>
          <p:nvPr/>
        </p:nvCxnSpPr>
        <p:spPr>
          <a:xfrm flipH="1">
            <a:off x="7478829" y="4655312"/>
            <a:ext cx="3669335" cy="65558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35100A-098B-06CD-110A-06BFD42A453F}"/>
              </a:ext>
            </a:extLst>
          </p:cNvPr>
          <p:cNvSpPr txBox="1"/>
          <p:nvPr/>
        </p:nvSpPr>
        <p:spPr>
          <a:xfrm>
            <a:off x="10756778" y="4328887"/>
            <a:ext cx="157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Beam direction</a:t>
            </a:r>
          </a:p>
        </p:txBody>
      </p:sp>
    </p:spTree>
    <p:extLst>
      <p:ext uri="{BB962C8B-B14F-4D97-AF65-F5344CB8AC3E}">
        <p14:creationId xmlns:p14="http://schemas.microsoft.com/office/powerpoint/2010/main" val="174791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4193-A7A0-4534-B882-0E656EA7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LXe</a:t>
            </a:r>
            <a:r>
              <a:rPr lang="en-US" dirty="0"/>
              <a:t> Target CFD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9BD29-FFC6-49E3-A855-22F8B9667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6404544" cy="2347828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err="1"/>
                  <a:t>LXe</a:t>
                </a:r>
                <a:r>
                  <a:rPr lang="en-US" sz="1600" dirty="0"/>
                  <a:t> max density loss during the beam pulse 4%, average density loss less than 1% (2% </a:t>
                </a:r>
                <a:r>
                  <a:rPr lang="en-US" sz="1600" dirty="0" err="1"/>
                  <a:t>LXe</a:t>
                </a:r>
                <a:r>
                  <a:rPr lang="en-US" sz="1600" dirty="0"/>
                  <a:t> density loss means reaching saturation)</a:t>
                </a:r>
              </a:p>
              <a:p>
                <a:r>
                  <a:rPr lang="en-US" sz="1600" dirty="0"/>
                  <a:t>Max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600" dirty="0"/>
                  <a:t>T in cell windows during beam pulse &lt; 7 K</a:t>
                </a:r>
              </a:p>
              <a:p>
                <a:r>
                  <a:rPr lang="en-US" sz="1600" dirty="0"/>
                  <a:t>Pressure spikes when the beam turns ON, this should be investigated with a finer time resolution to check for shock waves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9BD29-FFC6-49E3-A855-22F8B9667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6404544" cy="2347828"/>
              </a:xfrm>
              <a:blipFill>
                <a:blip r:embed="rId2"/>
                <a:stretch>
                  <a:fillRect l="-39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6FEB9-06A6-413F-A870-47FEFA14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 CFD design of high-power converter targets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06A45-A5C8-46FC-A435-408FBCE6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392A4-8A85-C034-69B1-B5BE5484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13791"/>
            <a:ext cx="12192001" cy="2933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BE65CB-26DC-B988-4E11-2DEF35677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120" y="774769"/>
            <a:ext cx="3822970" cy="26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9F3F-D4B9-6F54-6715-0EBB2C4E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 CFD design of high-power converter targets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2F95-B56F-85D8-33D4-4B7D9865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F197A6-4636-C67D-9861-7DDF4779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SKEKB Target CFD Predictions with ILC 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C85EC-427C-1BBD-65BB-C3E9523272EC}"/>
              </a:ext>
            </a:extLst>
          </p:cNvPr>
          <p:cNvSpPr txBox="1"/>
          <p:nvPr/>
        </p:nvSpPr>
        <p:spPr>
          <a:xfrm>
            <a:off x="7682214" y="1394322"/>
            <a:ext cx="4289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temperature evolution with ILC beam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 water circuit pressure loss between inlet and outlet v. volume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008669-098B-A62F-E0E8-AF8821F0D84D}"/>
              </a:ext>
            </a:extLst>
          </p:cNvPr>
          <p:cNvCxnSpPr>
            <a:cxnSpLocks/>
          </p:cNvCxnSpPr>
          <p:nvPr/>
        </p:nvCxnSpPr>
        <p:spPr>
          <a:xfrm flipH="1">
            <a:off x="7374843" y="1572639"/>
            <a:ext cx="37485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2A2659-A5B0-3FAA-DF44-8C991C51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0926"/>
            <a:ext cx="4755094" cy="31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48D2B-2F6A-950F-1579-8729527B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" y="797286"/>
            <a:ext cx="7351634" cy="2486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1FB4B3-1A36-196D-D161-4D0535E08F04}"/>
              </a:ext>
            </a:extLst>
          </p:cNvPr>
          <p:cNvSpPr txBox="1"/>
          <p:nvPr/>
        </p:nvSpPr>
        <p:spPr>
          <a:xfrm>
            <a:off x="1948047" y="3934635"/>
            <a:ext cx="175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out in the water circuit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594F2-C7AF-6A4E-1627-1A86FFA2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149" y="3601794"/>
            <a:ext cx="5223851" cy="286554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C4FE5-6A4E-477A-120E-62B053540D40}"/>
              </a:ext>
            </a:extLst>
          </p:cNvPr>
          <p:cNvCxnSpPr>
            <a:cxnSpLocks/>
          </p:cNvCxnSpPr>
          <p:nvPr/>
        </p:nvCxnSpPr>
        <p:spPr>
          <a:xfrm>
            <a:off x="9306733" y="3060138"/>
            <a:ext cx="0" cy="54165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FFCCFF-D4D9-04DB-F36B-B362AE191E58}"/>
                  </a:ext>
                </a:extLst>
              </p:cNvPr>
              <p:cNvSpPr txBox="1"/>
              <p:nvPr/>
            </p:nvSpPr>
            <p:spPr>
              <a:xfrm>
                <a:off x="4796948" y="3205990"/>
                <a:ext cx="2386099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20 kW in W yields: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=940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/>
                  <a:t> in 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/>
                  <a:t> =  388 K in Cu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=322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/>
                  <a:t> in H2O</a:t>
                </a:r>
              </a:p>
              <a:p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0.25 mm insulating layer between W and Cu increases max T by ~80 K and a 0.5 mm insulating layer by another 100 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model could be refined further and benchmarked with measurements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FFCCFF-D4D9-04DB-F36B-B362AE191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48" y="3205990"/>
                <a:ext cx="2386099" cy="3323987"/>
              </a:xfrm>
              <a:prstGeom prst="rect">
                <a:avLst/>
              </a:prstGeom>
              <a:blipFill>
                <a:blip r:embed="rId5"/>
                <a:stretch>
                  <a:fillRect l="-529" t="-380" b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8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348</Words>
  <Application>Microsoft Macintosh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PingFangSC-Regular</vt:lpstr>
      <vt:lpstr>Arial</vt:lpstr>
      <vt:lpstr>Calibri</vt:lpstr>
      <vt:lpstr>Calibri Light</vt:lpstr>
      <vt:lpstr>Cambria Math</vt:lpstr>
      <vt:lpstr>Office Theme</vt:lpstr>
      <vt:lpstr>LXe Target Concept</vt:lpstr>
      <vt:lpstr>LXe Target CFD Results</vt:lpstr>
      <vt:lpstr>SKEKB Target CFD Predictions with ILC Beam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LXe Target Concept</dc:title>
  <dc:creator>Microsoft Office User</dc:creator>
  <cp:lastModifiedBy>Microsoft Office User</cp:lastModifiedBy>
  <cp:revision>3</cp:revision>
  <dcterms:created xsi:type="dcterms:W3CDTF">2024-08-22T16:12:41Z</dcterms:created>
  <dcterms:modified xsi:type="dcterms:W3CDTF">2024-08-22T19:47:04Z</dcterms:modified>
</cp:coreProperties>
</file>