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3"/>
  </p:sldMasterIdLst>
  <p:notesMasterIdLst>
    <p:notesMasterId r:id="rId6"/>
  </p:notesMasterIdLst>
  <p:sldIdLst>
    <p:sldId id="597" r:id="rId4"/>
    <p:sldId id="501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iy Ushakov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A46"/>
    <a:srgbClr val="0000CC"/>
    <a:srgbClr val="2E9256"/>
    <a:srgbClr val="824D00"/>
    <a:srgbClr val="B86E00"/>
    <a:srgbClr val="B44B1C"/>
    <a:srgbClr val="9A5A26"/>
    <a:srgbClr val="F4E7E7"/>
    <a:srgbClr val="CCECFF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87" autoAdjust="0"/>
    <p:restoredTop sz="94660"/>
  </p:normalViewPr>
  <p:slideViewPr>
    <p:cSldViewPr snapToGrid="0">
      <p:cViewPr varScale="1">
        <p:scale>
          <a:sx n="89" d="100"/>
          <a:sy n="89" d="100"/>
        </p:scale>
        <p:origin x="326" y="6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F3527-BB28-884B-A511-C22C3DCF5453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BF1341-3AFE-B447-A831-9671D6A70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40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271" y="2866618"/>
            <a:ext cx="4317562" cy="43175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3181" y="505595"/>
            <a:ext cx="10583064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3182" y="1720793"/>
            <a:ext cx="5875975" cy="324667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200" baseline="0">
                <a:solidFill>
                  <a:schemeClr val="accent1"/>
                </a:solidFill>
                <a:latin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 Here</a:t>
            </a: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2"/>
          </p:nvPr>
        </p:nvSpPr>
        <p:spPr>
          <a:xfrm>
            <a:off x="443182" y="5560503"/>
            <a:ext cx="3208124" cy="365125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fld id="{C1B74398-39EA-0749-9F74-6FE982C11DA9}" type="datetime2">
              <a:rPr lang="en-US" smtClean="0"/>
              <a:pPr/>
              <a:t>Wednesday, August 21, 2024</a:t>
            </a:fld>
            <a:endParaRPr 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443182" y="5126730"/>
            <a:ext cx="5875975" cy="42086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Author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81" y="6178121"/>
            <a:ext cx="1948205" cy="6308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392" y="6434371"/>
            <a:ext cx="1622935" cy="2724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686" y="6425551"/>
            <a:ext cx="506186" cy="339956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6572250" y="1720850"/>
            <a:ext cx="5619750" cy="3840163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271" y="2866618"/>
            <a:ext cx="4317562" cy="43175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3181" y="505595"/>
            <a:ext cx="6986319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/>
              <a:t>Questions?</a:t>
            </a: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2"/>
          </p:nvPr>
        </p:nvSpPr>
        <p:spPr>
          <a:xfrm>
            <a:off x="4760743" y="6341667"/>
            <a:ext cx="3208124" cy="365125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fld id="{C1B74398-39EA-0749-9F74-6FE982C11DA9}" type="datetime2">
              <a:rPr lang="en-US" smtClean="0"/>
              <a:pPr/>
              <a:t>Wednesday, August 21, 2024</a:t>
            </a:fld>
            <a:endParaRPr 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7510538" y="145564"/>
            <a:ext cx="4360333" cy="66110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Author</a:t>
            </a:r>
          </a:p>
          <a:p>
            <a:pPr lvl="0"/>
            <a:r>
              <a:rPr lang="en-US"/>
              <a:t>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81" y="6178121"/>
            <a:ext cx="1948205" cy="6308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392" y="6434371"/>
            <a:ext cx="1622935" cy="2724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686" y="6425551"/>
            <a:ext cx="506186" cy="339956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6572250" y="1720850"/>
            <a:ext cx="5619750" cy="3840163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7510539" y="847492"/>
            <a:ext cx="4360333" cy="27594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en-US"/>
              <a:t>Contact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424849" y="1726357"/>
            <a:ext cx="5894308" cy="3834656"/>
          </a:xfrm>
        </p:spPr>
        <p:txBody>
          <a:bodyPr>
            <a:normAutofit/>
          </a:bodyPr>
          <a:lstStyle>
            <a:lvl1pPr marL="342900" indent="-3429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1pPr>
            <a:lvl2pPr marL="6858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2pPr>
            <a:lvl3pPr marL="11430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3pPr>
            <a:lvl4pPr marL="16002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4pPr>
            <a:lvl5pPr marL="20574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Agenda Topics Covered: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146747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1128583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133464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55643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6204856" y="966055"/>
            <a:ext cx="5492873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4787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7053943" y="4062939"/>
            <a:ext cx="4643786" cy="2284810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053942" y="966789"/>
            <a:ext cx="4644345" cy="2976562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4787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7053943" y="966055"/>
            <a:ext cx="4643786" cy="2284810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053942" y="3371187"/>
            <a:ext cx="4644345" cy="2976562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97678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666264" y="966055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7666264" y="3763624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7320" y="966055"/>
            <a:ext cx="697678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966055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11892" y="3763624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5200" y="3445216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235248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411892" y="3445216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8058606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5200" y="966055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411892" y="966055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235248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8058606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DC57488-3539-8349-95E7-E0E3D7B2EDB0}" type="datetime2">
              <a:rPr lang="en-US" smtClean="0"/>
              <a:pPr/>
              <a:t>Wednesday, August 21, 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086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27BDAB-ECE6-E44E-B86B-16D399493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7" name="Title 1">
            <a:extLst>
              <a:ext uri="{FF2B5EF4-FFF2-40B4-BE49-F238E27FC236}">
                <a16:creationId xmlns:a16="http://schemas.microsoft.com/office/drawing/2014/main" id="{56E1D59B-5057-744E-995A-C743941C5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768" y="154621"/>
            <a:ext cx="12016739" cy="487490"/>
          </a:xfrm>
        </p:spPr>
        <p:txBody>
          <a:bodyPr>
            <a:normAutofit/>
          </a:bodyPr>
          <a:lstStyle/>
          <a:p>
            <a:r>
              <a:rPr lang="en-US" dirty="0"/>
              <a:t>Ce</a:t>
            </a:r>
            <a:r>
              <a:rPr lang="en-US" baseline="30000" dirty="0"/>
              <a:t>+</a:t>
            </a:r>
            <a:r>
              <a:rPr lang="en-US" dirty="0"/>
              <a:t>BAF: Simulations of CW Positron Beam Generation, Capture and Acceleration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3CBDF0BB-E18E-4A69-89AF-9C1E5ED400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210" y="1189238"/>
            <a:ext cx="12016740" cy="2241817"/>
          </a:xfrm>
          <a:prstGeom prst="rect">
            <a:avLst/>
          </a:prstGeom>
        </p:spPr>
      </p:pic>
      <p:sp>
        <p:nvSpPr>
          <p:cNvPr id="29" name="Footer Placeholder 3">
            <a:extLst>
              <a:ext uri="{FF2B5EF4-FFF2-40B4-BE49-F238E27FC236}">
                <a16:creationId xmlns:a16="http://schemas.microsoft.com/office/drawing/2014/main" id="{17B03F0E-21B0-40DE-9CB8-E8BE499EB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1767" y="6467336"/>
            <a:ext cx="5493977" cy="311322"/>
          </a:xfrm>
        </p:spPr>
        <p:txBody>
          <a:bodyPr/>
          <a:lstStyle/>
          <a:p>
            <a:r>
              <a:rPr lang="en-US" dirty="0"/>
              <a:t>S. Wang, R. Rimmer, A. Ushakov et al., US-Japan Meeting, Aug 22, 2024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BB9216F-E846-47F0-A9CC-8F5374C81809}"/>
              </a:ext>
            </a:extLst>
          </p:cNvPr>
          <p:cNvGrpSpPr/>
          <p:nvPr/>
        </p:nvGrpSpPr>
        <p:grpSpPr>
          <a:xfrm>
            <a:off x="141767" y="3554890"/>
            <a:ext cx="12068310" cy="2863800"/>
            <a:chOff x="141767" y="3429000"/>
            <a:chExt cx="12068310" cy="2863800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A3DA669B-B65A-44EE-865C-3E053B28F475}"/>
                </a:ext>
              </a:extLst>
            </p:cNvPr>
            <p:cNvGrpSpPr/>
            <p:nvPr/>
          </p:nvGrpSpPr>
          <p:grpSpPr>
            <a:xfrm>
              <a:off x="141767" y="3429000"/>
              <a:ext cx="3160844" cy="2672660"/>
              <a:chOff x="87630" y="3646737"/>
              <a:chExt cx="3160844" cy="2672660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7C6CAFF2-1854-4D03-856C-A6DED54DC107}"/>
                  </a:ext>
                </a:extLst>
              </p:cNvPr>
              <p:cNvGrpSpPr/>
              <p:nvPr/>
            </p:nvGrpSpPr>
            <p:grpSpPr>
              <a:xfrm>
                <a:off x="87630" y="3889629"/>
                <a:ext cx="3160844" cy="2429768"/>
                <a:chOff x="6161294" y="1483221"/>
                <a:chExt cx="5807142" cy="4464000"/>
              </a:xfrm>
            </p:grpSpPr>
            <p:pic>
              <p:nvPicPr>
                <p:cNvPr id="9" name="Picture 8">
                  <a:extLst>
                    <a:ext uri="{FF2B5EF4-FFF2-40B4-BE49-F238E27FC236}">
                      <a16:creationId xmlns:a16="http://schemas.microsoft.com/office/drawing/2014/main" id="{C034A9AA-4774-48B9-8883-7B5E744F6E3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350618" y="1733857"/>
                  <a:ext cx="5617818" cy="4213364"/>
                </a:xfrm>
                <a:prstGeom prst="rect">
                  <a:avLst/>
                </a:prstGeom>
              </p:spPr>
            </p:pic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7E032529-CF3D-4132-8A40-6F45D2544229}"/>
                    </a:ext>
                  </a:extLst>
                </p:cNvPr>
                <p:cNvSpPr txBox="1"/>
                <p:nvPr/>
              </p:nvSpPr>
              <p:spPr>
                <a:xfrm>
                  <a:off x="7637149" y="1491975"/>
                  <a:ext cx="1682216" cy="4240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9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Main Solenoid</a:t>
                  </a:r>
                </a:p>
              </p:txBody>
            </p:sp>
            <p:cxnSp>
              <p:nvCxnSpPr>
                <p:cNvPr id="11" name="Straight Arrow Connector 10">
                  <a:extLst>
                    <a:ext uri="{FF2B5EF4-FFF2-40B4-BE49-F238E27FC236}">
                      <a16:creationId xmlns:a16="http://schemas.microsoft.com/office/drawing/2014/main" id="{E67F28F1-3BC8-4B26-8EC6-A5DA9AF402C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9053747" y="1839433"/>
                  <a:ext cx="943687" cy="554796"/>
                </a:xfrm>
                <a:prstGeom prst="straightConnector1">
                  <a:avLst/>
                </a:prstGeom>
                <a:ln w="9525">
                  <a:solidFill>
                    <a:schemeClr val="tx1"/>
                  </a:solidFill>
                  <a:tailEnd type="triangle" w="sm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Arrow Connector 11">
                  <a:extLst>
                    <a:ext uri="{FF2B5EF4-FFF2-40B4-BE49-F238E27FC236}">
                      <a16:creationId xmlns:a16="http://schemas.microsoft.com/office/drawing/2014/main" id="{47945037-77B1-48D8-B025-119EB2CC390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9808459" y="1839433"/>
                  <a:ext cx="188975" cy="554796"/>
                </a:xfrm>
                <a:prstGeom prst="straightConnector1">
                  <a:avLst/>
                </a:prstGeom>
                <a:ln w="9525">
                  <a:solidFill>
                    <a:schemeClr val="tx1"/>
                  </a:solidFill>
                  <a:tailEnd type="triangle" w="sm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Arrow Connector 13">
                  <a:extLst>
                    <a:ext uri="{FF2B5EF4-FFF2-40B4-BE49-F238E27FC236}">
                      <a16:creationId xmlns:a16="http://schemas.microsoft.com/office/drawing/2014/main" id="{51457F8F-EA74-4482-9C8F-E84764B1543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997435" y="1839433"/>
                  <a:ext cx="537808" cy="554796"/>
                </a:xfrm>
                <a:prstGeom prst="straightConnector1">
                  <a:avLst/>
                </a:prstGeom>
                <a:ln w="9525">
                  <a:solidFill>
                    <a:schemeClr val="tx1"/>
                  </a:solidFill>
                  <a:tailEnd type="triangle" w="sm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C8CEBAAC-EB0C-44C8-A3D8-F29425E8D39F}"/>
                    </a:ext>
                  </a:extLst>
                </p:cNvPr>
                <p:cNvSpPr txBox="1"/>
                <p:nvPr/>
              </p:nvSpPr>
              <p:spPr>
                <a:xfrm>
                  <a:off x="9370305" y="1483221"/>
                  <a:ext cx="1305249" cy="4240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9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Absorbers</a:t>
                  </a:r>
                </a:p>
              </p:txBody>
            </p:sp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41F9998A-A194-4D47-A77F-7C13F218F773}"/>
                    </a:ext>
                  </a:extLst>
                </p:cNvPr>
                <p:cNvSpPr txBox="1"/>
                <p:nvPr/>
              </p:nvSpPr>
              <p:spPr>
                <a:xfrm>
                  <a:off x="7556975" y="2886559"/>
                  <a:ext cx="612573" cy="254452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</p:spPr>
              <p:txBody>
                <a:bodyPr wrap="none" lIns="0" tIns="0" rIns="0" bIns="0" rtlCol="0" anchor="ctr" anchorCtr="0">
                  <a:spAutoFit/>
                </a:bodyPr>
                <a:lstStyle/>
                <a:p>
                  <a:r>
                    <a:rPr lang="en-US" sz="9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Target</a:t>
                  </a:r>
                </a:p>
              </p:txBody>
            </p:sp>
            <p:cxnSp>
              <p:nvCxnSpPr>
                <p:cNvPr id="20" name="Straight Arrow Connector 19">
                  <a:extLst>
                    <a:ext uri="{FF2B5EF4-FFF2-40B4-BE49-F238E27FC236}">
                      <a16:creationId xmlns:a16="http://schemas.microsoft.com/office/drawing/2014/main" id="{B29B7D42-35BF-42E2-8D5D-317FB2B48D6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7391398" y="3176507"/>
                  <a:ext cx="315079" cy="479411"/>
                </a:xfrm>
                <a:prstGeom prst="straightConnector1">
                  <a:avLst/>
                </a:prstGeom>
                <a:ln w="9525">
                  <a:solidFill>
                    <a:schemeClr val="tx1"/>
                  </a:solidFill>
                  <a:tailEnd type="triangle" w="sm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510584F4-28F1-47EA-8674-46B75C5FC24E}"/>
                    </a:ext>
                  </a:extLst>
                </p:cNvPr>
                <p:cNvSpPr txBox="1"/>
                <p:nvPr/>
              </p:nvSpPr>
              <p:spPr>
                <a:xfrm>
                  <a:off x="10258172" y="4593025"/>
                  <a:ext cx="601420" cy="260465"/>
                </a:xfrm>
                <a:prstGeom prst="rect">
                  <a:avLst/>
                </a:prstGeom>
                <a:solidFill>
                  <a:schemeClr val="bg1">
                    <a:alpha val="80000"/>
                  </a:schemeClr>
                </a:solidFill>
              </p:spPr>
              <p:txBody>
                <a:bodyPr wrap="none" lIns="0" tIns="0" rIns="0" bIns="0" rtlCol="0" anchor="ctr" anchorCtr="0">
                  <a:spAutoFit/>
                </a:bodyPr>
                <a:lstStyle/>
                <a:p>
                  <a:r>
                    <a:rPr lang="en-US" sz="9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Cavity</a:t>
                  </a:r>
                </a:p>
              </p:txBody>
            </p:sp>
            <p:cxnSp>
              <p:nvCxnSpPr>
                <p:cNvPr id="22" name="Straight Arrow Connector 21">
                  <a:extLst>
                    <a:ext uri="{FF2B5EF4-FFF2-40B4-BE49-F238E27FC236}">
                      <a16:creationId xmlns:a16="http://schemas.microsoft.com/office/drawing/2014/main" id="{1898520A-5EA6-4EFE-9604-C8C965409C9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0598019" y="4182531"/>
                  <a:ext cx="200618" cy="414600"/>
                </a:xfrm>
                <a:prstGeom prst="straightConnector1">
                  <a:avLst/>
                </a:prstGeom>
                <a:ln w="9525">
                  <a:solidFill>
                    <a:schemeClr val="tx1"/>
                  </a:solidFill>
                  <a:tailEnd type="triangle" w="sm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03E5A4A4-D82A-4004-A3B1-C7F7068B2C54}"/>
                    </a:ext>
                  </a:extLst>
                </p:cNvPr>
                <p:cNvSpPr txBox="1"/>
                <p:nvPr/>
              </p:nvSpPr>
              <p:spPr>
                <a:xfrm>
                  <a:off x="6161294" y="1648198"/>
                  <a:ext cx="838824" cy="520929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</p:spPr>
              <p:txBody>
                <a:bodyPr wrap="none" lIns="0" tIns="0" rIns="0" bIns="0" rtlCol="0" anchor="ctr" anchorCtr="0">
                  <a:spAutoFit/>
                </a:bodyPr>
                <a:lstStyle/>
                <a:p>
                  <a:pPr algn="ctr"/>
                  <a:r>
                    <a:rPr lang="en-US" sz="9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Bucking</a:t>
                  </a:r>
                  <a:br>
                    <a:rPr lang="en-US" sz="900" dirty="0">
                      <a:latin typeface="Arial" panose="020B0604020202020204" pitchFamily="34" charset="0"/>
                      <a:cs typeface="Arial" panose="020B0604020202020204" pitchFamily="34" charset="0"/>
                    </a:rPr>
                  </a:br>
                  <a:r>
                    <a:rPr lang="en-US" sz="9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Solenoid</a:t>
                  </a:r>
                </a:p>
              </p:txBody>
            </p:sp>
            <p:cxnSp>
              <p:nvCxnSpPr>
                <p:cNvPr id="24" name="Straight Arrow Connector 23">
                  <a:extLst>
                    <a:ext uri="{FF2B5EF4-FFF2-40B4-BE49-F238E27FC236}">
                      <a16:creationId xmlns:a16="http://schemas.microsoft.com/office/drawing/2014/main" id="{492B4D48-3F6D-458E-B1F2-D5973266A17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698659" y="2154884"/>
                  <a:ext cx="509135" cy="700075"/>
                </a:xfrm>
                <a:prstGeom prst="straightConnector1">
                  <a:avLst/>
                </a:prstGeom>
                <a:ln w="9525">
                  <a:solidFill>
                    <a:schemeClr val="tx1"/>
                  </a:solidFill>
                  <a:tailEnd type="triangle" w="sm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8099A77-C025-4240-A712-1E2E036EE181}"/>
                  </a:ext>
                </a:extLst>
              </p:cNvPr>
              <p:cNvSpPr txBox="1"/>
              <p:nvPr/>
            </p:nvSpPr>
            <p:spPr>
              <a:xfrm>
                <a:off x="247830" y="3646737"/>
                <a:ext cx="28283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Target and Capture Magnets</a:t>
                </a:r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D9F82B86-A384-4C4B-B2E7-7170F74EB146}"/>
                </a:ext>
              </a:extLst>
            </p:cNvPr>
            <p:cNvGrpSpPr/>
            <p:nvPr/>
          </p:nvGrpSpPr>
          <p:grpSpPr>
            <a:xfrm>
              <a:off x="3480314" y="3865779"/>
              <a:ext cx="4521375" cy="2427021"/>
              <a:chOff x="154863" y="865185"/>
              <a:chExt cx="6761000" cy="3502771"/>
            </a:xfrm>
          </p:grpSpPr>
          <p:pic>
            <p:nvPicPr>
              <p:cNvPr id="47" name="Picture 46">
                <a:extLst>
                  <a:ext uri="{FF2B5EF4-FFF2-40B4-BE49-F238E27FC236}">
                    <a16:creationId xmlns:a16="http://schemas.microsoft.com/office/drawing/2014/main" id="{339D3B50-7B6A-400A-B5B3-981C029C83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2363" y="865185"/>
                <a:ext cx="6713500" cy="3209450"/>
              </a:xfrm>
              <a:prstGeom prst="rect">
                <a:avLst/>
              </a:prstGeom>
            </p:spPr>
          </p:pic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CE8C7BFB-3DF5-4051-A446-1569FAB2BF47}"/>
                  </a:ext>
                </a:extLst>
              </p:cNvPr>
              <p:cNvSpPr txBox="1"/>
              <p:nvPr/>
            </p:nvSpPr>
            <p:spPr>
              <a:xfrm>
                <a:off x="1308714" y="1946200"/>
                <a:ext cx="788885" cy="314117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 rtlCol="0" anchor="t">
                <a:spAutoFit/>
              </a:bodyPr>
              <a:lstStyle/>
              <a:p>
                <a:pPr algn="ctr">
                  <a:lnSpc>
                    <a:spcPct val="101449"/>
                  </a:lnSpc>
                </a:pPr>
                <a:r>
                  <a:rPr lang="en-US" sz="900" dirty="0">
                    <a:latin typeface="Arial" panose="020B0604020202020204" pitchFamily="34" charset="0"/>
                    <a:cs typeface="Arial" panose="020B0604020202020204" pitchFamily="34" charset="0"/>
                  </a:rPr>
                  <a:t>Cu Coil</a:t>
                </a:r>
                <a:endParaRPr lang="en-US" sz="900" dirty="0"/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7B59F0B4-5A60-4E3A-8EA4-524E277E4354}"/>
                  </a:ext>
                </a:extLst>
              </p:cNvPr>
              <p:cNvSpPr txBox="1"/>
              <p:nvPr/>
            </p:nvSpPr>
            <p:spPr>
              <a:xfrm>
                <a:off x="1299412" y="2661731"/>
                <a:ext cx="797870" cy="3234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900" dirty="0">
                    <a:latin typeface="Arial" panose="020B0604020202020204" pitchFamily="34" charset="0"/>
                    <a:cs typeface="Arial" panose="020B0604020202020204" pitchFamily="34" charset="0"/>
                  </a:rPr>
                  <a:t>W10Cu</a:t>
                </a: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7C057B5B-49A0-40E8-B95E-6887E887BF2F}"/>
                  </a:ext>
                </a:extLst>
              </p:cNvPr>
              <p:cNvSpPr txBox="1"/>
              <p:nvPr/>
            </p:nvSpPr>
            <p:spPr>
              <a:xfrm rot="16200000">
                <a:off x="2815794" y="2165957"/>
                <a:ext cx="797871" cy="3234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>
                    <a:latin typeface="Arial" panose="020B0604020202020204" pitchFamily="34" charset="0"/>
                    <a:cs typeface="Arial" panose="020B0604020202020204" pitchFamily="34" charset="0"/>
                  </a:rPr>
                  <a:t>W10Cu</a:t>
                </a: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D79B64C7-E171-49F3-987B-8F3FD492D394}"/>
                  </a:ext>
                </a:extLst>
              </p:cNvPr>
              <p:cNvSpPr txBox="1"/>
              <p:nvPr/>
            </p:nvSpPr>
            <p:spPr>
              <a:xfrm rot="16200000">
                <a:off x="2408844" y="1555533"/>
                <a:ext cx="591214" cy="3234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900" dirty="0">
                    <a:latin typeface="Arial" panose="020B0604020202020204" pitchFamily="34" charset="0"/>
                    <a:cs typeface="Arial" panose="020B0604020202020204" pitchFamily="34" charset="0"/>
                  </a:rPr>
                  <a:t>TZM</a:t>
                </a: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3D37F010-EF30-490D-9F5E-2DC51F8A6C2B}"/>
                  </a:ext>
                </a:extLst>
              </p:cNvPr>
              <p:cNvSpPr txBox="1"/>
              <p:nvPr/>
            </p:nvSpPr>
            <p:spPr>
              <a:xfrm>
                <a:off x="1319952" y="4044496"/>
                <a:ext cx="725992" cy="3234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900" dirty="0">
                    <a:latin typeface="Arial" panose="020B0604020202020204" pitchFamily="34" charset="0"/>
                    <a:cs typeface="Arial" panose="020B0604020202020204" pitchFamily="34" charset="0"/>
                  </a:rPr>
                  <a:t>Target</a:t>
                </a: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1AA0E0CA-97B6-4004-BFA7-4FFE1BD64B22}"/>
                  </a:ext>
                </a:extLst>
              </p:cNvPr>
              <p:cNvSpPr txBox="1"/>
              <p:nvPr/>
            </p:nvSpPr>
            <p:spPr>
              <a:xfrm rot="10800000" flipV="1">
                <a:off x="3938304" y="2894876"/>
                <a:ext cx="1022495" cy="3234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900" dirty="0">
                    <a:latin typeface="Arial" panose="020B0604020202020204" pitchFamily="34" charset="0"/>
                    <a:cs typeface="Arial" panose="020B0604020202020204" pitchFamily="34" charset="0"/>
                  </a:rPr>
                  <a:t>Cu Cavity</a:t>
                </a:r>
                <a:r>
                  <a:rPr lang="en-US" sz="900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*</a:t>
                </a: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2459030E-49D9-4958-8247-02B27D493089}"/>
                  </a:ext>
                </a:extLst>
              </p:cNvPr>
              <p:cNvSpPr txBox="1"/>
              <p:nvPr/>
            </p:nvSpPr>
            <p:spPr>
              <a:xfrm>
                <a:off x="1369371" y="1230792"/>
                <a:ext cx="627154" cy="3234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900" dirty="0">
                    <a:latin typeface="Arial" panose="020B0604020202020204" pitchFamily="34" charset="0"/>
                    <a:cs typeface="Arial" panose="020B0604020202020204" pitchFamily="34" charset="0"/>
                  </a:rPr>
                  <a:t>Steel</a:t>
                </a: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A53FF598-BF58-4780-A868-6E3914C48595}"/>
                  </a:ext>
                </a:extLst>
              </p:cNvPr>
              <p:cNvSpPr txBox="1"/>
              <p:nvPr/>
            </p:nvSpPr>
            <p:spPr>
              <a:xfrm>
                <a:off x="4055111" y="1945205"/>
                <a:ext cx="788885" cy="314117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 rtlCol="0" anchor="t">
                <a:spAutoFit/>
              </a:bodyPr>
              <a:lstStyle/>
              <a:p>
                <a:pPr algn="ctr">
                  <a:lnSpc>
                    <a:spcPct val="101449"/>
                  </a:lnSpc>
                </a:pPr>
                <a:r>
                  <a:rPr lang="en-US" sz="900" dirty="0">
                    <a:latin typeface="Arial" panose="020B0604020202020204" pitchFamily="34" charset="0"/>
                    <a:cs typeface="Arial" panose="020B0604020202020204" pitchFamily="34" charset="0"/>
                  </a:rPr>
                  <a:t>Cu Coil</a:t>
                </a:r>
                <a:endParaRPr lang="en-US" sz="900" dirty="0"/>
              </a:p>
            </p:txBody>
          </p:sp>
          <p:cxnSp>
            <p:nvCxnSpPr>
              <p:cNvPr id="56" name="Straight Arrow Connector 55">
                <a:extLst>
                  <a:ext uri="{FF2B5EF4-FFF2-40B4-BE49-F238E27FC236}">
                    <a16:creationId xmlns:a16="http://schemas.microsoft.com/office/drawing/2014/main" id="{36A41271-7257-41D6-8FFA-50D864B0594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002154" y="3597133"/>
                <a:ext cx="520658" cy="46289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15DB14DB-76B7-4366-BA70-74C6483F9D54}"/>
                  </a:ext>
                </a:extLst>
              </p:cNvPr>
              <p:cNvSpPr txBox="1"/>
              <p:nvPr/>
            </p:nvSpPr>
            <p:spPr>
              <a:xfrm>
                <a:off x="154863" y="3887882"/>
                <a:ext cx="1042262" cy="3881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US" sz="900" dirty="0">
                    <a:latin typeface="Arial" panose="020B0604020202020204" pitchFamily="34" charset="0"/>
                    <a:cs typeface="Arial" panose="020B0604020202020204" pitchFamily="34" charset="0"/>
                  </a:rPr>
                  <a:t>Compensation</a:t>
                </a:r>
              </a:p>
              <a:p>
                <a:pPr algn="ctr"/>
                <a:r>
                  <a:rPr lang="en-US" sz="900" dirty="0">
                    <a:latin typeface="Arial" panose="020B0604020202020204" pitchFamily="34" charset="0"/>
                    <a:cs typeface="Arial" panose="020B0604020202020204" pitchFamily="34" charset="0"/>
                  </a:rPr>
                  <a:t>Solenoid</a:t>
                </a:r>
              </a:p>
            </p:txBody>
          </p:sp>
          <p:cxnSp>
            <p:nvCxnSpPr>
              <p:cNvPr id="58" name="Straight Arrow Connector 57">
                <a:extLst>
                  <a:ext uri="{FF2B5EF4-FFF2-40B4-BE49-F238E27FC236}">
                    <a16:creationId xmlns:a16="http://schemas.microsoft.com/office/drawing/2014/main" id="{60A3C1A7-329C-489F-B1B7-98BF0E3BBA7B}"/>
                  </a:ext>
                </a:extLst>
              </p:cNvPr>
              <p:cNvCxnSpPr>
                <a:cxnSpLocks/>
                <a:stCxn id="57" idx="0"/>
              </p:cNvCxnSpPr>
              <p:nvPr/>
            </p:nvCxnSpPr>
            <p:spPr>
              <a:xfrm flipV="1">
                <a:off x="675995" y="3230625"/>
                <a:ext cx="178615" cy="65725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B252DC53-EFE0-42C8-A9C8-DE113D92A775}"/>
                </a:ext>
              </a:extLst>
            </p:cNvPr>
            <p:cNvSpPr txBox="1"/>
            <p:nvPr/>
          </p:nvSpPr>
          <p:spPr>
            <a:xfrm>
              <a:off x="3568826" y="3517372"/>
              <a:ext cx="41318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latin typeface="Arial"/>
                  <a:cs typeface="Arial"/>
                </a:rPr>
                <a:t>Power Deposited by 1 mA e</a:t>
              </a:r>
              <a:r>
                <a:rPr lang="en-US" sz="1400" b="1" baseline="30000" dirty="0">
                  <a:latin typeface="Arial"/>
                  <a:cs typeface="Arial"/>
                </a:rPr>
                <a:t>‒</a:t>
              </a:r>
              <a:r>
                <a:rPr lang="en-US" sz="1400" b="1" dirty="0">
                  <a:latin typeface="Arial"/>
                  <a:cs typeface="Arial"/>
                </a:rPr>
                <a:t> Beam @ 120 MeV</a:t>
              </a:r>
              <a:endParaRPr lang="en-U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ADC2F99-B8B6-449F-90FF-33B186293A1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273335" y="3833007"/>
              <a:ext cx="3484410" cy="2305475"/>
            </a:xfrm>
            <a:prstGeom prst="rect">
              <a:avLst/>
            </a:prstGeom>
          </p:spPr>
        </p:pic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E6A677D7-CF3F-4636-ACC9-8D1743CF44E0}"/>
                </a:ext>
              </a:extLst>
            </p:cNvPr>
            <p:cNvSpPr txBox="1"/>
            <p:nvPr/>
          </p:nvSpPr>
          <p:spPr>
            <a:xfrm>
              <a:off x="7769332" y="3516353"/>
              <a:ext cx="444074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latin typeface="Arial"/>
                  <a:cs typeface="Arial"/>
                </a:rPr>
                <a:t>e</a:t>
              </a:r>
              <a:r>
                <a:rPr lang="en-US" sz="1400" b="1" baseline="30000" dirty="0">
                  <a:latin typeface="Arial"/>
                  <a:cs typeface="Arial"/>
                </a:rPr>
                <a:t>+</a:t>
              </a:r>
              <a:r>
                <a:rPr lang="en-US" sz="1400" b="1" dirty="0">
                  <a:latin typeface="Arial"/>
                  <a:cs typeface="Arial"/>
                </a:rPr>
                <a:t> Energy Spectrum at Target Exit and Captured e</a:t>
              </a:r>
              <a:r>
                <a:rPr lang="en-US" sz="1400" b="1" baseline="30000" dirty="0">
                  <a:latin typeface="Arial"/>
                  <a:cs typeface="Arial"/>
                </a:rPr>
                <a:t>+ </a:t>
              </a:r>
              <a:endParaRPr lang="en-US" sz="1400" b="1" baseline="30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6" name="TextBox 65">
            <a:extLst>
              <a:ext uri="{FF2B5EF4-FFF2-40B4-BE49-F238E27FC236}">
                <a16:creationId xmlns:a16="http://schemas.microsoft.com/office/drawing/2014/main" id="{514F1897-3411-4AD2-8AB0-95FF2A7BC2C9}"/>
              </a:ext>
            </a:extLst>
          </p:cNvPr>
          <p:cNvSpPr txBox="1"/>
          <p:nvPr/>
        </p:nvSpPr>
        <p:spPr>
          <a:xfrm>
            <a:off x="434255" y="808253"/>
            <a:ext cx="113234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Arial"/>
                <a:cs typeface="Arial"/>
              </a:rPr>
              <a:t>Simplified Scheme of Positron Generation, Capture, Selection of e</a:t>
            </a:r>
            <a:r>
              <a:rPr lang="en-US" sz="1600" b="1" baseline="30000" dirty="0">
                <a:latin typeface="Arial"/>
                <a:cs typeface="Arial"/>
              </a:rPr>
              <a:t>+</a:t>
            </a:r>
            <a:r>
              <a:rPr lang="en-US" sz="1600" b="1" dirty="0">
                <a:latin typeface="Arial"/>
                <a:cs typeface="Arial"/>
              </a:rPr>
              <a:t> Energy Band and Acceleration to 123 MeV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9348725F-DAE9-49BD-A095-26FCE2C05F65}"/>
              </a:ext>
            </a:extLst>
          </p:cNvPr>
          <p:cNvSpPr/>
          <p:nvPr/>
        </p:nvSpPr>
        <p:spPr>
          <a:xfrm>
            <a:off x="-32086" y="2580516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>
                <a:solidFill>
                  <a:srgbClr val="FF0000"/>
                </a:solidFill>
                <a:latin typeface="Arial"/>
                <a:cs typeface="Arial"/>
              </a:rPr>
              <a:t>1 mA</a:t>
            </a:r>
            <a:br>
              <a:rPr lang="en-US" sz="900" dirty="0">
                <a:solidFill>
                  <a:srgbClr val="FF0000"/>
                </a:solidFill>
                <a:latin typeface="Arial"/>
                <a:cs typeface="Arial"/>
              </a:rPr>
            </a:br>
            <a:r>
              <a:rPr lang="en-US" sz="900" dirty="0">
                <a:solidFill>
                  <a:srgbClr val="FF0000"/>
                </a:solidFill>
                <a:latin typeface="Arial"/>
                <a:cs typeface="Arial"/>
              </a:rPr>
              <a:t>120 MeV</a:t>
            </a:r>
            <a:endParaRPr lang="en-US" sz="9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798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27BDAB-ECE6-E44E-B86B-16D399493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7" name="Title 1">
            <a:extLst>
              <a:ext uri="{FF2B5EF4-FFF2-40B4-BE49-F238E27FC236}">
                <a16:creationId xmlns:a16="http://schemas.microsoft.com/office/drawing/2014/main" id="{56E1D59B-5057-744E-995A-C743941C5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768" y="166895"/>
            <a:ext cx="11555962" cy="487490"/>
          </a:xfrm>
        </p:spPr>
        <p:txBody>
          <a:bodyPr/>
          <a:lstStyle/>
          <a:p>
            <a:r>
              <a:rPr lang="en-US" dirty="0"/>
              <a:t>Conceptual Development and Design of CW NC Capture Cavity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41C8150-4738-43BB-9824-561D1E825B1B}"/>
              </a:ext>
            </a:extLst>
          </p:cNvPr>
          <p:cNvSpPr txBox="1"/>
          <p:nvPr/>
        </p:nvSpPr>
        <p:spPr>
          <a:xfrm>
            <a:off x="90267" y="847905"/>
            <a:ext cx="340332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Conceptual Development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Improve design of e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injector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Develop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pCDR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B912CAB-A3C9-4923-A917-282E6514E42A}"/>
              </a:ext>
            </a:extLst>
          </p:cNvPr>
          <p:cNvSpPr/>
          <p:nvPr/>
        </p:nvSpPr>
        <p:spPr>
          <a:xfrm>
            <a:off x="90267" y="1984625"/>
            <a:ext cx="3621380" cy="1461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Address Critical Risk Areas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 polarized e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source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High power target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CW capture cavity</a:t>
            </a: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AC111CFA-8C9A-4271-BB4A-F37C5A367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1767" y="6467336"/>
            <a:ext cx="5493977" cy="311322"/>
          </a:xfrm>
        </p:spPr>
        <p:txBody>
          <a:bodyPr/>
          <a:lstStyle/>
          <a:p>
            <a:r>
              <a:rPr lang="en-US" dirty="0"/>
              <a:t>S. Wang, R. Rimmer, A. Ushakov et al., US-Japan Meeting, Aug 22, 2024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2DDAD7B-872C-4823-9ADB-A2696D54A0B3}"/>
              </a:ext>
            </a:extLst>
          </p:cNvPr>
          <p:cNvSpPr/>
          <p:nvPr/>
        </p:nvSpPr>
        <p:spPr>
          <a:xfrm>
            <a:off x="7916310" y="3072367"/>
            <a:ext cx="4185424" cy="3216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buSzPts val="1000"/>
              <a:tabLst>
                <a:tab pos="457200" algn="l"/>
              </a:tabLst>
            </a:pPr>
            <a:r>
              <a:rPr lang="en-US" b="1" i="1" dirty="0">
                <a:solidFill>
                  <a:srgbClr val="000000"/>
                </a:solidFill>
                <a:latin typeface="Aptos"/>
                <a:ea typeface="Times New Roman" panose="02020603050405020304" pitchFamily="18" charset="0"/>
              </a:rPr>
              <a:t>Year 1</a:t>
            </a:r>
            <a:r>
              <a:rPr lang="en-US" i="1" dirty="0">
                <a:solidFill>
                  <a:srgbClr val="000000"/>
                </a:solidFill>
                <a:latin typeface="Aptos"/>
                <a:ea typeface="Times New Roman" panose="02020603050405020304" pitchFamily="18" charset="0"/>
              </a:rPr>
              <a:t>: Define solenoid and cavity specifications, generate preliminary cavity fields, integrate with target geometry, perform radiation simulations, thermal analysis, preliminary e</a:t>
            </a:r>
            <a:r>
              <a:rPr lang="en-US" i="1" baseline="30000" dirty="0">
                <a:solidFill>
                  <a:srgbClr val="000000"/>
                </a:solidFill>
                <a:latin typeface="Aptos"/>
                <a:ea typeface="Times New Roman" panose="02020603050405020304" pitchFamily="18" charset="0"/>
              </a:rPr>
              <a:t>+</a:t>
            </a:r>
            <a:r>
              <a:rPr lang="en-US" i="1" dirty="0">
                <a:solidFill>
                  <a:srgbClr val="000000"/>
                </a:solidFill>
                <a:latin typeface="Aptos"/>
                <a:ea typeface="Times New Roman" panose="02020603050405020304" pitchFamily="18" charset="0"/>
              </a:rPr>
              <a:t> and e</a:t>
            </a:r>
            <a:r>
              <a:rPr lang="en-US" i="1" baseline="30000" dirty="0">
                <a:solidFill>
                  <a:srgbClr val="000000"/>
                </a:solidFill>
                <a:latin typeface="Aptos"/>
                <a:ea typeface="Times New Roman" panose="02020603050405020304" pitchFamily="18" charset="0"/>
              </a:rPr>
              <a:t>-</a:t>
            </a:r>
            <a:r>
              <a:rPr lang="en-US" i="1" dirty="0">
                <a:solidFill>
                  <a:srgbClr val="000000"/>
                </a:solidFill>
                <a:latin typeface="Aptos"/>
                <a:ea typeface="Times New Roman" panose="02020603050405020304" pitchFamily="18" charset="0"/>
              </a:rPr>
              <a:t> beam tracking </a:t>
            </a:r>
          </a:p>
          <a:p>
            <a:pPr lvl="0"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en-US" b="1" i="1" dirty="0">
                <a:solidFill>
                  <a:srgbClr val="000000"/>
                </a:solidFill>
                <a:latin typeface="Aptos"/>
                <a:ea typeface="Times New Roman" panose="02020603050405020304" pitchFamily="18" charset="0"/>
              </a:rPr>
              <a:t>Year 2</a:t>
            </a:r>
            <a:r>
              <a:rPr lang="en-US" i="1" dirty="0">
                <a:solidFill>
                  <a:srgbClr val="000000"/>
                </a:solidFill>
                <a:latin typeface="Aptos"/>
                <a:ea typeface="Times New Roman" panose="02020603050405020304" pitchFamily="18" charset="0"/>
              </a:rPr>
              <a:t>: Iterate and optimize magnet and cavity design, explore beam loading and magnetization effects, find optimal parameters of capture system with an adjustable energy selection band</a:t>
            </a:r>
            <a:endParaRPr lang="en-US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C58A29C-6D23-432A-80A7-03A637A34784}"/>
              </a:ext>
            </a:extLst>
          </p:cNvPr>
          <p:cNvGrpSpPr/>
          <p:nvPr/>
        </p:nvGrpSpPr>
        <p:grpSpPr>
          <a:xfrm>
            <a:off x="224753" y="3689193"/>
            <a:ext cx="3343219" cy="2527688"/>
            <a:chOff x="331224" y="3783138"/>
            <a:chExt cx="3343219" cy="2527688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5E5E302-7F5C-4DF2-B2C7-958BF1777CC5}"/>
                </a:ext>
              </a:extLst>
            </p:cNvPr>
            <p:cNvPicPr/>
            <p:nvPr/>
          </p:nvPicPr>
          <p:blipFill rotWithShape="1">
            <a:blip r:embed="rId2"/>
            <a:srcRect t="38574"/>
            <a:stretch/>
          </p:blipFill>
          <p:spPr bwMode="auto">
            <a:xfrm>
              <a:off x="331224" y="3783138"/>
              <a:ext cx="3343219" cy="1122384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947E5C5B-B9EA-45EC-8CCA-D742A95CBC52}"/>
                </a:ext>
              </a:extLst>
            </p:cNvPr>
            <p:cNvPicPr/>
            <p:nvPr/>
          </p:nvPicPr>
          <p:blipFill rotWithShape="1">
            <a:blip r:embed="rId3"/>
            <a:srcRect b="968"/>
            <a:stretch/>
          </p:blipFill>
          <p:spPr>
            <a:xfrm>
              <a:off x="359259" y="5011393"/>
              <a:ext cx="3287148" cy="1299433"/>
            </a:xfrm>
            <a:prstGeom prst="rect">
              <a:avLst/>
            </a:prstGeom>
          </p:spPr>
        </p:pic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BF0D624B-6D47-42DA-95A2-2E5992D092B8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4583670" y="4101343"/>
            <a:ext cx="2568358" cy="1298188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9739682A-2D19-4CC6-B2E4-7A88C24EB131}"/>
              </a:ext>
            </a:extLst>
          </p:cNvPr>
          <p:cNvGrpSpPr/>
          <p:nvPr/>
        </p:nvGrpSpPr>
        <p:grpSpPr>
          <a:xfrm>
            <a:off x="3736932" y="885483"/>
            <a:ext cx="4010417" cy="3132380"/>
            <a:chOff x="3736932" y="829116"/>
            <a:chExt cx="4010417" cy="313238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046AEA6-2CCA-453A-8FA4-10D812E25F8D}"/>
                </a:ext>
              </a:extLst>
            </p:cNvPr>
            <p:cNvSpPr/>
            <p:nvPr/>
          </p:nvSpPr>
          <p:spPr>
            <a:xfrm>
              <a:off x="3736933" y="1161068"/>
              <a:ext cx="4010416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>
                  <a:latin typeface="+mj-lt"/>
                </a:rPr>
                <a:t>At the early design stage, the goal is not to produce a single design but to provide a range of options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C7C1DCB-4C81-4365-B602-BB448575A58F}"/>
                </a:ext>
              </a:extLst>
            </p:cNvPr>
            <p:cNvSpPr/>
            <p:nvPr/>
          </p:nvSpPr>
          <p:spPr>
            <a:xfrm>
              <a:off x="3736933" y="829116"/>
              <a:ext cx="325121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dirty="0">
                  <a:solidFill>
                    <a:srgbClr val="0000CC"/>
                  </a:solidFill>
                  <a:latin typeface="+mj-lt"/>
                </a:rPr>
                <a:t>Capture Cavity Design Strategy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A7B8483-BDD5-452C-AF54-8553E060D57F}"/>
                </a:ext>
              </a:extLst>
            </p:cNvPr>
            <p:cNvSpPr/>
            <p:nvPr/>
          </p:nvSpPr>
          <p:spPr>
            <a:xfrm>
              <a:off x="3736932" y="1960948"/>
              <a:ext cx="4010417" cy="20005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600" b="1" dirty="0">
                  <a:solidFill>
                    <a:srgbClr val="0000CC"/>
                  </a:solidFill>
                  <a:latin typeface="+mj-lt"/>
                </a:rPr>
                <a:t>Balance and Tradeoff</a:t>
              </a:r>
            </a:p>
            <a:p>
              <a:pPr marL="285750" indent="-2857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rgbClr val="C00000"/>
                  </a:solidFill>
                  <a:latin typeface="+mj-lt"/>
                </a:rPr>
                <a:t>Large cavity iris radius </a:t>
              </a:r>
              <a:r>
                <a:rPr lang="en-US" sz="1400" dirty="0">
                  <a:latin typeface="+mj-lt"/>
                </a:rPr>
                <a:t>is expected, &gt;15mm, to accommodate more e</a:t>
              </a:r>
              <a:r>
                <a:rPr lang="en-US" sz="1400" baseline="30000" dirty="0">
                  <a:latin typeface="+mj-lt"/>
                </a:rPr>
                <a:t>+</a:t>
              </a:r>
              <a:r>
                <a:rPr lang="en-US" sz="1400" dirty="0">
                  <a:latin typeface="+mj-lt"/>
                </a:rPr>
                <a:t> </a:t>
              </a:r>
              <a:r>
                <a:rPr lang="en-US" sz="1400" i="1" dirty="0">
                  <a:latin typeface="+mj-lt"/>
                </a:rPr>
                <a:t>transversely</a:t>
              </a:r>
              <a:r>
                <a:rPr lang="en-US" sz="1400" dirty="0">
                  <a:latin typeface="+mj-lt"/>
                </a:rPr>
                <a:t> </a:t>
              </a:r>
              <a:r>
                <a:rPr lang="en-US" sz="1400" b="1" dirty="0">
                  <a:solidFill>
                    <a:srgbClr val="C00000"/>
                  </a:solidFill>
                  <a:latin typeface="+mj-lt"/>
                </a:rPr>
                <a:t>→ </a:t>
              </a:r>
              <a:r>
                <a:rPr lang="en-US" sz="1400" dirty="0">
                  <a:solidFill>
                    <a:srgbClr val="C00000"/>
                  </a:solidFill>
                  <a:latin typeface="+mj-lt"/>
                </a:rPr>
                <a:t>lowers the shunt impedance</a:t>
              </a:r>
              <a:endParaRPr lang="en-US" sz="1400" b="1" dirty="0">
                <a:solidFill>
                  <a:srgbClr val="C00000"/>
                </a:solidFill>
                <a:latin typeface="+mj-lt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zh-CN" sz="1400" dirty="0">
                  <a:solidFill>
                    <a:srgbClr val="2E9256"/>
                  </a:solidFill>
                  <a:latin typeface="+mj-lt"/>
                </a:rPr>
                <a:t>As high as possible E field gradient </a:t>
              </a:r>
              <a:r>
                <a:rPr lang="en-US" altLang="zh-CN" sz="1400" dirty="0">
                  <a:latin typeface="+mj-lt"/>
                </a:rPr>
                <a:t>is desired to manipulate the incoming e</a:t>
              </a:r>
              <a:r>
                <a:rPr lang="en-US" altLang="zh-CN" sz="1400" baseline="30000" dirty="0">
                  <a:latin typeface="+mj-lt"/>
                </a:rPr>
                <a:t>+</a:t>
              </a:r>
              <a:r>
                <a:rPr lang="en-US" altLang="zh-CN" sz="1400" dirty="0">
                  <a:latin typeface="+mj-lt"/>
                </a:rPr>
                <a:t> beam </a:t>
              </a:r>
              <a:r>
                <a:rPr lang="en-US" altLang="zh-CN" sz="1400" i="1" dirty="0">
                  <a:latin typeface="+mj-lt"/>
                </a:rPr>
                <a:t>longitudinally</a:t>
              </a:r>
              <a:r>
                <a:rPr lang="en-US" altLang="zh-CN" sz="1400" dirty="0">
                  <a:latin typeface="+mj-lt"/>
                </a:rPr>
                <a:t> </a:t>
              </a:r>
              <a:r>
                <a:rPr lang="en-US" sz="1400" b="1" dirty="0">
                  <a:solidFill>
                    <a:srgbClr val="2E9256"/>
                  </a:solidFill>
                  <a:latin typeface="+mj-lt"/>
                </a:rPr>
                <a:t>→ </a:t>
              </a:r>
              <a:r>
                <a:rPr lang="en-US" sz="1400" dirty="0">
                  <a:solidFill>
                    <a:srgbClr val="2E9256"/>
                  </a:solidFill>
                  <a:latin typeface="+mj-lt"/>
                </a:rPr>
                <a:t>requires high shunt impedance</a:t>
              </a:r>
              <a:endParaRPr lang="en-US" altLang="zh-CN" sz="1400" dirty="0">
                <a:solidFill>
                  <a:srgbClr val="2E9256"/>
                </a:solidFill>
                <a:latin typeface="+mj-lt"/>
              </a:endParaRP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EE5FAF97-FA39-416C-B087-C6E32ADA1135}"/>
              </a:ext>
            </a:extLst>
          </p:cNvPr>
          <p:cNvSpPr/>
          <p:nvPr/>
        </p:nvSpPr>
        <p:spPr>
          <a:xfrm>
            <a:off x="3862706" y="5493967"/>
            <a:ext cx="388464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+mj-lt"/>
                <a:cs typeface="Times" panose="02020603050405020304" pitchFamily="18" charset="0"/>
              </a:rPr>
              <a:t>Type A: simpler structure, larger cell-to-cell coupling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+mj-lt"/>
                <a:cs typeface="Times" panose="02020603050405020304" pitchFamily="18" charset="0"/>
              </a:rPr>
              <a:t>Type B: typically higher shunt impedance</a:t>
            </a:r>
            <a:endParaRPr lang="en-US" sz="1400" dirty="0">
              <a:latin typeface="+mj-lt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49E0823-9D5B-4228-AE09-9DDE3DAFCF97}"/>
              </a:ext>
            </a:extLst>
          </p:cNvPr>
          <p:cNvSpPr/>
          <p:nvPr/>
        </p:nvSpPr>
        <p:spPr>
          <a:xfrm>
            <a:off x="7676811" y="895834"/>
            <a:ext cx="4424922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70C0"/>
                </a:solidFill>
                <a:latin typeface="+mj-lt"/>
              </a:rPr>
              <a:t>Capture cavity set for CW Ce</a:t>
            </a:r>
            <a:r>
              <a:rPr lang="en-US" sz="1600" baseline="30000" dirty="0">
                <a:solidFill>
                  <a:srgbClr val="0070C0"/>
                </a:solidFill>
                <a:latin typeface="+mj-lt"/>
              </a:rPr>
              <a:t>+</a:t>
            </a:r>
            <a:r>
              <a:rPr lang="en-US" sz="1600" dirty="0">
                <a:solidFill>
                  <a:srgbClr val="0070C0"/>
                </a:solidFill>
                <a:latin typeface="+mj-lt"/>
              </a:rPr>
              <a:t>BAF was obtained for further capture section design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70C0"/>
                </a:solidFill>
                <a:latin typeface="+mj-lt"/>
              </a:rPr>
              <a:t>Studied influence of solenoid magnetic field to the e</a:t>
            </a:r>
            <a:r>
              <a:rPr lang="en-US" sz="1600" baseline="30000" dirty="0">
                <a:solidFill>
                  <a:srgbClr val="0070C0"/>
                </a:solidFill>
                <a:latin typeface="+mj-lt"/>
              </a:rPr>
              <a:t>+</a:t>
            </a:r>
            <a:r>
              <a:rPr lang="en-US" sz="1600" dirty="0">
                <a:solidFill>
                  <a:srgbClr val="0070C0"/>
                </a:solidFill>
                <a:latin typeface="+mj-lt"/>
              </a:rPr>
              <a:t> transportation before entering cavity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70C0"/>
                </a:solidFill>
                <a:latin typeface="+mj-lt"/>
              </a:rPr>
              <a:t>Performed initial studies of the action of cavity field on 20, 60 MeV positrons</a:t>
            </a:r>
          </a:p>
        </p:txBody>
      </p:sp>
    </p:spTree>
    <p:extLst>
      <p:ext uri="{BB962C8B-B14F-4D97-AF65-F5344CB8AC3E}">
        <p14:creationId xmlns:p14="http://schemas.microsoft.com/office/powerpoint/2010/main" val="15296980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JLab Colors">
      <a:dk1>
        <a:srgbClr val="000000"/>
      </a:dk1>
      <a:lt1>
        <a:srgbClr val="FFFFFF"/>
      </a:lt1>
      <a:dk2>
        <a:srgbClr val="5E5E5E"/>
      </a:dk2>
      <a:lt2>
        <a:srgbClr val="EAEAEA"/>
      </a:lt2>
      <a:accent1>
        <a:srgbClr val="BE1D1D"/>
      </a:accent1>
      <a:accent2>
        <a:srgbClr val="D5D5D5"/>
      </a:accent2>
      <a:accent3>
        <a:srgbClr val="C0C0C0"/>
      </a:accent3>
      <a:accent4>
        <a:srgbClr val="A9A9A9"/>
      </a:accent4>
      <a:accent5>
        <a:srgbClr val="929292"/>
      </a:accent5>
      <a:accent6>
        <a:srgbClr val="919191"/>
      </a:accent6>
      <a:hlink>
        <a:srgbClr val="941100"/>
      </a:hlink>
      <a:folHlink>
        <a:srgbClr val="C81B00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EB28AA59-C18E-FC4D-BD87-1D7964E0E4F6}" vid="{969E4A27-902D-3340-850E-95490CE2F52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4C9B48AB097642B7112A3827F07CE9" ma:contentTypeVersion="14" ma:contentTypeDescription="Create a new document." ma:contentTypeScope="" ma:versionID="0b9b8e8410e780c58c7a5d272c9ad57a">
  <xsd:schema xmlns:xsd="http://www.w3.org/2001/XMLSchema" xmlns:xs="http://www.w3.org/2001/XMLSchema" xmlns:p="http://schemas.microsoft.com/office/2006/metadata/properties" xmlns:ns2="836220bd-6765-475d-aebe-427a3023f47c" xmlns:ns3="1543a33f-de66-4ce2-96ef-9c75f077144b" targetNamespace="http://schemas.microsoft.com/office/2006/metadata/properties" ma:root="true" ma:fieldsID="07e53db25b5f688a26c9144ca6190d77" ns2:_="" ns3:_="">
    <xsd:import namespace="836220bd-6765-475d-aebe-427a3023f47c"/>
    <xsd:import namespace="1543a33f-de66-4ce2-96ef-9c75f077144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6220bd-6765-475d-aebe-427a3023f4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44b97cb4-2f5e-48a1-816a-9019d04dc3c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43a33f-de66-4ce2-96ef-9c75f077144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c553d5c6-5748-4d51-935b-a1baf2e28055}" ma:internalName="TaxCatchAll" ma:showField="CatchAllData" ma:web="1543a33f-de66-4ce2-96ef-9c75f077144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B98AA2F-A6CD-46FF-B0FA-FB207E0C620B}">
  <ds:schemaRefs>
    <ds:schemaRef ds:uri="1543a33f-de66-4ce2-96ef-9c75f077144b"/>
    <ds:schemaRef ds:uri="836220bd-6765-475d-aebe-427a3023f47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AAD30DDC-902B-43D6-8514-1C9D0557B63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JLabPowerPoint_widescreen</Template>
  <TotalTime>2321</TotalTime>
  <Words>358</Words>
  <Application>Microsoft Office PowerPoint</Application>
  <PresentationFormat>Widescreen</PresentationFormat>
  <Paragraphs>45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1" baseType="lpstr">
      <vt:lpstr>宋体</vt:lpstr>
      <vt:lpstr>.PingFangSC-Regular</vt:lpstr>
      <vt:lpstr>Aptos</vt:lpstr>
      <vt:lpstr>Arial</vt:lpstr>
      <vt:lpstr>Calibri</vt:lpstr>
      <vt:lpstr>PingFangSC-Regular</vt:lpstr>
      <vt:lpstr>Times</vt:lpstr>
      <vt:lpstr>Times New Roman</vt:lpstr>
      <vt:lpstr>Office Theme</vt:lpstr>
      <vt:lpstr>Ce+BAF: Simulations of CW Positron Beam Generation, Capture and Acceleration</vt:lpstr>
      <vt:lpstr>Conceptual Development and Design of CW NC Capture Cavity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Andriy Ushakov</dc:creator>
  <cp:lastModifiedBy>Andriy Ushakov</cp:lastModifiedBy>
  <cp:revision>160</cp:revision>
  <dcterms:created xsi:type="dcterms:W3CDTF">2023-02-20T01:51:32Z</dcterms:created>
  <dcterms:modified xsi:type="dcterms:W3CDTF">2024-08-22T02:50:31Z</dcterms:modified>
</cp:coreProperties>
</file>