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3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8" autoAdjust="0"/>
    <p:restoredTop sz="86384" autoAdjust="0"/>
  </p:normalViewPr>
  <p:slideViewPr>
    <p:cSldViewPr snapToGrid="0" snapToObjects="1">
      <p:cViewPr varScale="1">
        <p:scale>
          <a:sx n="131" d="100"/>
          <a:sy n="131" d="100"/>
        </p:scale>
        <p:origin x="200" y="440"/>
      </p:cViewPr>
      <p:guideLst/>
    </p:cSldViewPr>
  </p:slideViewPr>
  <p:outlineViewPr>
    <p:cViewPr>
      <p:scale>
        <a:sx n="33" d="100"/>
        <a:sy n="33" d="100"/>
      </p:scale>
      <p:origin x="0" y="-10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4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August 21,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August 21,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August 21,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99F0-F2E9-7A47-8BE2-B00FBF8C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12843"/>
          </a:xfrm>
        </p:spPr>
        <p:txBody>
          <a:bodyPr>
            <a:normAutofit/>
          </a:bodyPr>
          <a:lstStyle/>
          <a:p>
            <a:r>
              <a:rPr lang="en-US" dirty="0"/>
              <a:t>Kyocera high voltage insulator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3C8ED-6A92-2149-A0E8-3ADFD276E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71" y="3570051"/>
            <a:ext cx="6008198" cy="3124579"/>
          </a:xfrm>
        </p:spPr>
        <p:txBody>
          <a:bodyPr>
            <a:normAutofit/>
          </a:bodyPr>
          <a:lstStyle/>
          <a:p>
            <a:r>
              <a:rPr lang="en-US" sz="1600" dirty="0"/>
              <a:t>JLab has completed the electrostatic design for a 500 kV insulator prototype to fit commercial high voltage cables.</a:t>
            </a:r>
          </a:p>
          <a:p>
            <a:r>
              <a:rPr lang="en-US" sz="1600" dirty="0"/>
              <a:t>The shielding electrode has been designed to linearize the potential along the insulator and minimize the electric field at the triple point junction (insulator-metal-vacuum).</a:t>
            </a:r>
          </a:p>
          <a:p>
            <a:r>
              <a:rPr lang="en-US" sz="1600" dirty="0"/>
              <a:t>JLab demonstrated (Aug. 2023) 500 kV in a prototype insulator immersed in SF</a:t>
            </a:r>
            <a:r>
              <a:rPr lang="en-US" sz="1600" baseline="-25000" dirty="0"/>
              <a:t>6</a:t>
            </a:r>
            <a:r>
              <a:rPr lang="en-US" sz="1600" dirty="0"/>
              <a:t>, but that prototype does not fit commercial cables. This insulator has been tested in vacuum up to 250 kV, but field emission prevents applying higher voltage.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AF1D4-51E3-8649-8818-6B3EA448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Hernandez-Garcia, US-Japan meeting August 22,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D09EA-CCE7-1D43-96A0-40F52B34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53330D-CBF6-6547-A9CD-909B06C08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2" t="18658" r="45883" b="7440"/>
          <a:stretch/>
        </p:blipFill>
        <p:spPr>
          <a:xfrm rot="16200000">
            <a:off x="9809234" y="196478"/>
            <a:ext cx="1664297" cy="29562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F76DCF-9702-034D-ACA3-36FE5D426D78}"/>
              </a:ext>
            </a:extLst>
          </p:cNvPr>
          <p:cNvCxnSpPr/>
          <p:nvPr/>
        </p:nvCxnSpPr>
        <p:spPr>
          <a:xfrm flipH="1">
            <a:off x="9346784" y="2762450"/>
            <a:ext cx="2589197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EF15B2-0FB4-DD45-B9AA-B0D170D489CC}"/>
              </a:ext>
            </a:extLst>
          </p:cNvPr>
          <p:cNvSpPr txBox="1"/>
          <p:nvPr/>
        </p:nvSpPr>
        <p:spPr>
          <a:xfrm>
            <a:off x="10121618" y="2577784"/>
            <a:ext cx="1039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122 mm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D00E4-EDA7-CF43-A998-63065589B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38" r="41195" b="9590"/>
          <a:stretch/>
        </p:blipFill>
        <p:spPr>
          <a:xfrm rot="5400000">
            <a:off x="6717040" y="894417"/>
            <a:ext cx="2398827" cy="230293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213341-7254-AD40-8916-91C041707680}"/>
              </a:ext>
            </a:extLst>
          </p:cNvPr>
          <p:cNvSpPr txBox="1">
            <a:spLocks/>
          </p:cNvSpPr>
          <p:nvPr/>
        </p:nvSpPr>
        <p:spPr>
          <a:xfrm>
            <a:off x="228360" y="818265"/>
            <a:ext cx="6441295" cy="256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Kyocera has manufactured a 200 kV insulator (R28) sample and is in the process of manufacturing two prototypes: one from pure alumina, and one from their novel modified alumina with lower secondary electron yield</a:t>
            </a:r>
          </a:p>
          <a:p>
            <a:r>
              <a:rPr lang="en-US" sz="1600" dirty="0"/>
              <a:t>KEK has shipped flanges, metallic rings and insulator tip to Kyocera for metallization and brazing.</a:t>
            </a:r>
          </a:p>
          <a:p>
            <a:r>
              <a:rPr lang="en-US" sz="1600" dirty="0"/>
              <a:t>Estimated shipping date from Kyocera to JLab is August 22, 2024.</a:t>
            </a:r>
          </a:p>
          <a:p>
            <a:r>
              <a:rPr lang="en-US" sz="1600" dirty="0"/>
              <a:t>JLab will high voltage test the R28 insulator prototype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605A74-AF22-164F-801E-1141D6E516FA}"/>
              </a:ext>
            </a:extLst>
          </p:cNvPr>
          <p:cNvGrpSpPr/>
          <p:nvPr/>
        </p:nvGrpSpPr>
        <p:grpSpPr>
          <a:xfrm>
            <a:off x="7739012" y="3235569"/>
            <a:ext cx="4122487" cy="3326107"/>
            <a:chOff x="7126170" y="3245296"/>
            <a:chExt cx="4122487" cy="3326107"/>
          </a:xfrm>
        </p:grpSpPr>
        <p:pic>
          <p:nvPicPr>
            <p:cNvPr id="15" name="Content Placeholder 3">
              <a:extLst>
                <a:ext uri="{FF2B5EF4-FFF2-40B4-BE49-F238E27FC236}">
                  <a16:creationId xmlns:a16="http://schemas.microsoft.com/office/drawing/2014/main" id="{A891019D-40A5-BA4D-B956-6A69F0D38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36" r="3564"/>
            <a:stretch/>
          </p:blipFill>
          <p:spPr>
            <a:xfrm>
              <a:off x="7644608" y="3245296"/>
              <a:ext cx="1209066" cy="3326107"/>
            </a:xfrm>
            <a:prstGeom prst="rect">
              <a:avLst/>
            </a:prstGeom>
          </p:spPr>
        </p:pic>
        <p:pic>
          <p:nvPicPr>
            <p:cNvPr id="16" name="Content Placeholder 3">
              <a:extLst>
                <a:ext uri="{FF2B5EF4-FFF2-40B4-BE49-F238E27FC236}">
                  <a16:creationId xmlns:a16="http://schemas.microsoft.com/office/drawing/2014/main" id="{A7977C62-39AA-AF43-B265-A1CE205D0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6519" y="3245296"/>
              <a:ext cx="1189985" cy="33261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B0E485-1EFD-6E4F-8075-EDF51AF27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184" r="5330"/>
            <a:stretch/>
          </p:blipFill>
          <p:spPr>
            <a:xfrm>
              <a:off x="10329349" y="3245296"/>
              <a:ext cx="919308" cy="3134360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5650C78-EF5C-A049-92FB-F3BAA89ACC27}"/>
                </a:ext>
              </a:extLst>
            </p:cNvPr>
            <p:cNvCxnSpPr>
              <a:cxnSpLocks/>
            </p:cNvCxnSpPr>
            <p:nvPr/>
          </p:nvCxnSpPr>
          <p:spPr>
            <a:xfrm>
              <a:off x="7346395" y="3877377"/>
              <a:ext cx="0" cy="179190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413D32-4663-9644-BF06-225FA997A3CE}"/>
                </a:ext>
              </a:extLst>
            </p:cNvPr>
            <p:cNvSpPr txBox="1"/>
            <p:nvPr/>
          </p:nvSpPr>
          <p:spPr>
            <a:xfrm rot="16200000">
              <a:off x="6791072" y="4588662"/>
              <a:ext cx="10395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410 mm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D5B13AB-1C7D-F04F-9E57-AD5A845FC9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975" r="1895"/>
          <a:stretch/>
        </p:blipFill>
        <p:spPr>
          <a:xfrm rot="5400000">
            <a:off x="5744509" y="3877308"/>
            <a:ext cx="2646949" cy="13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8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A5FD7C6451A74C97D39B31C97C4F89" ma:contentTypeVersion="11" ma:contentTypeDescription="Create a new document." ma:contentTypeScope="" ma:versionID="529e891fcf0f6787dbdb6355299d8b31">
  <xsd:schema xmlns:xsd="http://www.w3.org/2001/XMLSchema" xmlns:xs="http://www.w3.org/2001/XMLSchema" xmlns:p="http://schemas.microsoft.com/office/2006/metadata/properties" xmlns:ns1="http://schemas.microsoft.com/sharepoint/v3" xmlns:ns3="a70d8eeb-72b1-424a-a9ed-df5e2ed16667" xmlns:ns4="d5fb7fb9-b445-4de2-92ec-c83865c00062" targetNamespace="http://schemas.microsoft.com/office/2006/metadata/properties" ma:root="true" ma:fieldsID="0f347f0bdeefee5ef70c19d5f49f845d" ns1:_="" ns3:_="" ns4:_="">
    <xsd:import namespace="http://schemas.microsoft.com/sharepoint/v3"/>
    <xsd:import namespace="a70d8eeb-72b1-424a-a9ed-df5e2ed16667"/>
    <xsd:import namespace="d5fb7fb9-b445-4de2-92ec-c83865c000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d8eeb-72b1-424a-a9ed-df5e2ed16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b7fb9-b445-4de2-92ec-c83865c000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9A00BE-2254-443E-8330-4B6A28640F2D}">
  <ds:schemaRefs>
    <ds:schemaRef ds:uri="http://schemas.microsoft.com/sharepoint/v3"/>
    <ds:schemaRef ds:uri="http://purl.org/dc/dcmitype/"/>
    <ds:schemaRef ds:uri="a70d8eeb-72b1-424a-a9ed-df5e2ed16667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d5fb7fb9-b445-4de2-92ec-c83865c00062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8F8515A-23E4-4B19-8E91-76B249B84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0d8eeb-72b1-424a-a9ed-df5e2ed16667"/>
    <ds:schemaRef ds:uri="d5fb7fb9-b445-4de2-92ec-c83865c000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51BA44-A179-4D4E-B85F-D345665B00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 (1)</Template>
  <TotalTime>33015</TotalTime>
  <Words>188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PingFangSC-Regular</vt:lpstr>
      <vt:lpstr>.PingFangSC-Regular</vt:lpstr>
      <vt:lpstr>Arial</vt:lpstr>
      <vt:lpstr>Calibri</vt:lpstr>
      <vt:lpstr>Office Theme</vt:lpstr>
      <vt:lpstr>Kyocera high voltage insulator development</vt:lpstr>
    </vt:vector>
  </TitlesOfParts>
  <Company>JLAB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Spata</dc:creator>
  <cp:lastModifiedBy>Carlos Hernandez-Garcia</cp:lastModifiedBy>
  <cp:revision>276</cp:revision>
  <cp:lastPrinted>2023-05-15T18:12:01Z</cp:lastPrinted>
  <dcterms:created xsi:type="dcterms:W3CDTF">2020-10-14T20:38:09Z</dcterms:created>
  <dcterms:modified xsi:type="dcterms:W3CDTF">2024-08-21T16:38:50Z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0x0101000EA5FD7C6451A74C97D39B31C97C4F89</vt:lpwstr>
  </property>
</Properties>
</file>