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266"/>
    <p:restoredTop sz="94653"/>
  </p:normalViewPr>
  <p:slideViewPr>
    <p:cSldViewPr snapToGrid="0">
      <p:cViewPr varScale="1">
        <p:scale>
          <a:sx n="118" d="100"/>
          <a:sy n="118" d="100"/>
        </p:scale>
        <p:origin x="69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5935E-0458-0CAD-EFFF-A087994EC9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10098B-8190-EFCA-AB55-3B6E3DB793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41200E-8FAC-BFE2-4D77-652D74AF6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54DB5-C0BF-9146-A551-BBBF25C1E38C}" type="datetimeFigureOut">
              <a:rPr lang="en-US" smtClean="0"/>
              <a:t>8/21/24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372A7-3899-9119-D189-1CF0E989A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55F489-B0AF-F334-3B67-536888DE5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BD919-E7D7-F845-B964-A61FAE9505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015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981EE-FD18-85A0-8F38-AB34EC635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BA60F9-A613-1BE4-91AD-07DF4238B5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0D7F02-A15E-DE5D-6548-F3E5348D0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54DB5-C0BF-9146-A551-BBBF25C1E38C}" type="datetimeFigureOut">
              <a:rPr lang="en-US" smtClean="0"/>
              <a:t>8/21/24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ED1CA0-9FA1-A22C-2F43-DD5485907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E8A154-1E18-5FE0-9FE5-E62F3AD97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BD919-E7D7-F845-B964-A61FAE9505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943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DDEF56-3EF3-1417-BC14-10CC5E8B78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427784-899D-DAA5-48A3-4B00441B17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C7A063-3583-4E1F-8522-20C125FEB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54DB5-C0BF-9146-A551-BBBF25C1E38C}" type="datetimeFigureOut">
              <a:rPr lang="en-US" smtClean="0"/>
              <a:t>8/21/24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465C28-A348-6D90-2FBF-4113F7C7E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B2784F-0632-E382-25D9-3E47BC02A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BD919-E7D7-F845-B964-A61FAE9505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93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9A5730-0A4B-F3F1-6001-49F553534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C2F1E9-CC56-2D49-B9DF-63579ED231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82D7B9-C8F2-E89A-2F31-F28AD7A04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54DB5-C0BF-9146-A551-BBBF25C1E38C}" type="datetimeFigureOut">
              <a:rPr lang="en-US" smtClean="0"/>
              <a:t>8/21/24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283122-5B82-4B65-0D4D-F88BAB8BF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807127-1744-68C1-6E3E-CD4C0868A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BD919-E7D7-F845-B964-A61FAE9505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666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E761FE-B8E5-9B77-3A6F-0144799A6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C454BA-3BE8-6DBB-6884-8E32C02234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19634A-5E06-82DF-73AD-22C4C1826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54DB5-C0BF-9146-A551-BBBF25C1E38C}" type="datetimeFigureOut">
              <a:rPr lang="en-US" smtClean="0"/>
              <a:t>8/21/24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6FFF8D-BC17-B836-5705-B237797E6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0122FD-0462-F6FF-73C1-09003B8F9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BD919-E7D7-F845-B964-A61FAE9505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463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439F14-B736-38CA-E678-F7EE0F4F06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15816B-C73B-018A-F942-92CCC55ABE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741BF3-5940-6D71-5E3F-55B240913C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8DAA49-2714-2BEB-64BB-44C6AEA81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54DB5-C0BF-9146-A551-BBBF25C1E38C}" type="datetimeFigureOut">
              <a:rPr lang="en-US" smtClean="0"/>
              <a:t>8/21/24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5446CE-9913-32AC-2A54-36F93A139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73E8F1-D97B-D851-64AE-A5824615B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BD919-E7D7-F845-B964-A61FAE9505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761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A9A088-8DBC-FDB3-889E-F06F179127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40C320-D577-95F3-BA5E-B01F515CAC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7FFAEB-C03F-B13D-E984-68BEE61111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10264BC-836E-A2E1-1F0A-B7FFDD79DC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9A9F52-D384-E71D-AB87-587FB5DDBF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0B3F67-AC8F-B882-B9B7-CB84BAE89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54DB5-C0BF-9146-A551-BBBF25C1E38C}" type="datetimeFigureOut">
              <a:rPr lang="en-US" smtClean="0"/>
              <a:t>8/21/24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C1B3CA-AACA-69E7-A402-E5B60A3BD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A235A4D-FD6B-B994-38C0-02776D535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BD919-E7D7-F845-B964-A61FAE9505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706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74A4FD-A12E-D49D-78C4-93F383736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7B04A4-B673-56F7-5FE4-9FD0BB6D9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54DB5-C0BF-9146-A551-BBBF25C1E38C}" type="datetimeFigureOut">
              <a:rPr lang="en-US" smtClean="0"/>
              <a:t>8/21/24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CE771F-0923-EDDC-7EB9-9417A03C2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19A5DF-3CDB-FAF1-410C-F89EA6DB7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BD919-E7D7-F845-B964-A61FAE9505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207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D5646B-437C-9AEF-F669-00F7B48AF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54DB5-C0BF-9146-A551-BBBF25C1E38C}" type="datetimeFigureOut">
              <a:rPr lang="en-US" smtClean="0"/>
              <a:t>8/21/24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135FE4-010B-5B56-E103-E1FA48777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9DA0C0-2647-8AED-ACE7-D4CBAF342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BD919-E7D7-F845-B964-A61FAE9505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443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0805C2-6320-ED55-2489-934E1D721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1BDB43-BFB5-5098-6C75-BA3CD9F6D7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1B751E-523B-C487-AD39-799350D66C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4E8FBA-E4E9-5800-170E-7641D7A56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54DB5-C0BF-9146-A551-BBBF25C1E38C}" type="datetimeFigureOut">
              <a:rPr lang="en-US" smtClean="0"/>
              <a:t>8/21/24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9DECE7-E37C-28E7-A53E-9248084BC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1F8195-046F-E287-AC69-83B014FBE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BD919-E7D7-F845-B964-A61FAE9505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338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AC0C2-E933-B494-8AE5-37515D3CC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C2323ED-9B3B-F005-6A1C-B82F9CB2A4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E10A6D-71A4-D9C7-5245-EDA918CFDB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885ECB-57C8-042B-7138-4524F3288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54DB5-C0BF-9146-A551-BBBF25C1E38C}" type="datetimeFigureOut">
              <a:rPr lang="en-US" smtClean="0"/>
              <a:t>8/21/24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B7FF2E-F95C-F3F5-86D1-EC8E252A9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B3E273-5CA5-ED30-DBE6-74525B565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BD919-E7D7-F845-B964-A61FAE9505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648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0D943D6-5A75-B9A6-A3F6-6AEE969CFB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B66AE4-C28E-6D63-9AA9-6021B9E15C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2CE2B2-52AA-80FA-99DC-92B993A720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54DB5-C0BF-9146-A551-BBBF25C1E38C}" type="datetimeFigureOut">
              <a:rPr lang="en-US" smtClean="0"/>
              <a:t>8/21/24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21A8DD-480A-D957-C822-D42F7B0908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E365CD-44A3-0594-214D-04951221FE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3BD919-E7D7-F845-B964-A61FAE9505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28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40E770E-6DBF-D1E5-F280-06F382D3143A}"/>
              </a:ext>
            </a:extLst>
          </p:cNvPr>
          <p:cNvSpPr txBox="1"/>
          <p:nvPr/>
        </p:nvSpPr>
        <p:spPr>
          <a:xfrm>
            <a:off x="424542" y="1477479"/>
            <a:ext cx="5627914" cy="20928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>
                <a:effectLst/>
                <a:latin typeface="Helvetica" pitchFamily="2" charset="0"/>
              </a:rPr>
              <a:t>July 1, 2023 – June 30, 202</a:t>
            </a:r>
            <a:r>
              <a:rPr lang="en-US" sz="1600" b="1" dirty="0">
                <a:latin typeface="Helvetica" pitchFamily="2" charset="0"/>
              </a:rPr>
              <a:t>4 </a:t>
            </a:r>
          </a:p>
          <a:p>
            <a:endParaRPr lang="en-US" sz="1600" dirty="0">
              <a:effectLst/>
              <a:latin typeface="Helvetica" pitchFamily="2" charset="0"/>
            </a:endParaRPr>
          </a:p>
          <a:p>
            <a:r>
              <a:rPr lang="en-US" u="sng" dirty="0">
                <a:effectLst/>
                <a:latin typeface="Helvetica" pitchFamily="2" charset="0"/>
              </a:rPr>
              <a:t>Proposed $466k for 3-years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i="1" dirty="0">
                <a:effectLst/>
                <a:latin typeface="Helvetica" pitchFamily="2" charset="0"/>
              </a:rPr>
              <a:t>Carlos Hernandez-Garcia (high voltage insulator)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i="1" dirty="0" err="1">
                <a:effectLst/>
                <a:latin typeface="Helvetica" pitchFamily="2" charset="0"/>
              </a:rPr>
              <a:t>Silviu</a:t>
            </a:r>
            <a:r>
              <a:rPr lang="en-US" sz="1600" i="1" dirty="0">
                <a:effectLst/>
                <a:latin typeface="Helvetica" pitchFamily="2" charset="0"/>
              </a:rPr>
              <a:t> </a:t>
            </a:r>
            <a:r>
              <a:rPr lang="en-US" sz="1600" i="1" dirty="0" err="1">
                <a:effectLst/>
                <a:latin typeface="Helvetica" pitchFamily="2" charset="0"/>
              </a:rPr>
              <a:t>Covrig</a:t>
            </a:r>
            <a:r>
              <a:rPr lang="en-US" sz="1600" i="1" dirty="0">
                <a:effectLst/>
                <a:latin typeface="Helvetica" pitchFamily="2" charset="0"/>
              </a:rPr>
              <a:t> (ANSYS computational fluid dynamics)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i="1" dirty="0">
                <a:effectLst/>
                <a:latin typeface="Helvetica" pitchFamily="2" charset="0"/>
              </a:rPr>
              <a:t>Reza </a:t>
            </a:r>
            <a:r>
              <a:rPr lang="en-US" sz="1600" i="1" dirty="0" err="1">
                <a:effectLst/>
                <a:latin typeface="Helvetica" pitchFamily="2" charset="0"/>
              </a:rPr>
              <a:t>Kazimi</a:t>
            </a:r>
            <a:r>
              <a:rPr lang="en-US" sz="1600" i="1" dirty="0">
                <a:effectLst/>
                <a:latin typeface="Helvetica" pitchFamily="2" charset="0"/>
              </a:rPr>
              <a:t> (electron</a:t>
            </a:r>
            <a:r>
              <a:rPr lang="en-US" sz="1600" dirty="0">
                <a:latin typeface="Helvetica" pitchFamily="2" charset="0"/>
              </a:rPr>
              <a:t> </a:t>
            </a:r>
            <a:r>
              <a:rPr lang="en-US" sz="1600" i="1" dirty="0">
                <a:effectLst/>
                <a:latin typeface="Helvetica" pitchFamily="2" charset="0"/>
              </a:rPr>
              <a:t>beam dynamics)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i="1" dirty="0">
                <a:effectLst/>
                <a:latin typeface="Helvetica" pitchFamily="2" charset="0"/>
              </a:rPr>
              <a:t>Andriy Ushakov (ANSYS and Geant4 target modeling)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i="1" dirty="0">
                <a:effectLst/>
                <a:latin typeface="Helvetica" pitchFamily="2" charset="0"/>
              </a:rPr>
              <a:t>Md Abdullah Mamun (material defects and fatigue)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71D8B74-A41B-BC55-3B26-6EC0FF2B758F}"/>
              </a:ext>
            </a:extLst>
          </p:cNvPr>
          <p:cNvSpPr txBox="1"/>
          <p:nvPr/>
        </p:nvSpPr>
        <p:spPr>
          <a:xfrm>
            <a:off x="6988628" y="1969922"/>
            <a:ext cx="4985657" cy="1600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Received $55,000 for 1-year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Travel (Carlos) to IVESC2023 in Tsukuba, Japan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Kyocera production custom ceramic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ANSYS support for CFD of liquid and solid targets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CST support for modeling NC capture cavity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Travel (Joe) FCC-week describe </a:t>
            </a:r>
            <a:r>
              <a:rPr kumimoji="0" lang="en-US" sz="16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PEPPo</a:t>
            </a:r>
            <a:endParaRPr kumimoji="0" lang="en-US" sz="16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elvetica" pitchFamily="2" charset="0"/>
              <a:ea typeface="+mn-ea"/>
              <a:cs typeface="+mn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90E8931-9125-5DA5-049E-C32FE1A39650}"/>
              </a:ext>
            </a:extLst>
          </p:cNvPr>
          <p:cNvSpPr txBox="1"/>
          <p:nvPr/>
        </p:nvSpPr>
        <p:spPr>
          <a:xfrm>
            <a:off x="424542" y="4264222"/>
            <a:ext cx="5834743" cy="1600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>
                <a:effectLst/>
                <a:latin typeface="Helvetica" pitchFamily="2" charset="0"/>
              </a:rPr>
              <a:t>July 1, 2024 – June 30, 2026</a:t>
            </a:r>
            <a:r>
              <a:rPr lang="en-US" sz="1600" b="1" dirty="0">
                <a:latin typeface="Helvetica" pitchFamily="2" charset="0"/>
              </a:rPr>
              <a:t> </a:t>
            </a:r>
          </a:p>
          <a:p>
            <a:endParaRPr lang="en-US" sz="1600" dirty="0">
              <a:effectLst/>
              <a:latin typeface="Helvetica" pitchFamily="2" charset="0"/>
            </a:endParaRPr>
          </a:p>
          <a:p>
            <a:r>
              <a:rPr lang="en-US" u="sng" dirty="0">
                <a:effectLst/>
                <a:latin typeface="Helvetica" pitchFamily="2" charset="0"/>
              </a:rPr>
              <a:t>Proposed $342k for 3-years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i="1" dirty="0" err="1">
                <a:effectLst/>
                <a:latin typeface="Helvetica" pitchFamily="2" charset="0"/>
              </a:rPr>
              <a:t>Silviu</a:t>
            </a:r>
            <a:r>
              <a:rPr lang="en-US" sz="1600" i="1" dirty="0">
                <a:effectLst/>
                <a:latin typeface="Helvetica" pitchFamily="2" charset="0"/>
              </a:rPr>
              <a:t> </a:t>
            </a:r>
            <a:r>
              <a:rPr lang="en-US" sz="1600" i="1" dirty="0" err="1">
                <a:effectLst/>
                <a:latin typeface="Helvetica" pitchFamily="2" charset="0"/>
              </a:rPr>
              <a:t>Covrig</a:t>
            </a:r>
            <a:r>
              <a:rPr lang="en-US" sz="1600" i="1" dirty="0">
                <a:effectLst/>
                <a:latin typeface="Helvetica" pitchFamily="2" charset="0"/>
              </a:rPr>
              <a:t> (build a prototype rotating target + CFD)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i="1" dirty="0" err="1">
                <a:latin typeface="Helvetica" pitchFamily="2" charset="0"/>
              </a:rPr>
              <a:t>Shaoheng</a:t>
            </a:r>
            <a:r>
              <a:rPr lang="en-US" sz="1600" i="1" dirty="0">
                <a:latin typeface="Helvetica" pitchFamily="2" charset="0"/>
              </a:rPr>
              <a:t> Wang (develop </a:t>
            </a:r>
            <a:r>
              <a:rPr lang="en-US" sz="1600" i="1" dirty="0" err="1">
                <a:latin typeface="Helvetica" pitchFamily="2" charset="0"/>
              </a:rPr>
              <a:t>eng.</a:t>
            </a:r>
            <a:r>
              <a:rPr lang="en-US" sz="1600" i="1" dirty="0">
                <a:latin typeface="Helvetica" pitchFamily="2" charset="0"/>
              </a:rPr>
              <a:t> design + prototype cavity)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i="1" dirty="0">
                <a:effectLst/>
                <a:latin typeface="Helvetica" pitchFamily="2" charset="0"/>
              </a:rPr>
              <a:t>Andriy Ushakov (simulation of </a:t>
            </a:r>
            <a:r>
              <a:rPr lang="en-US" sz="1600" i="1" dirty="0">
                <a:latin typeface="Helvetica" pitchFamily="2" charset="0"/>
              </a:rPr>
              <a:t>capture cavity)</a:t>
            </a:r>
            <a:endParaRPr lang="en-US" sz="1600" i="1" dirty="0">
              <a:effectLst/>
              <a:latin typeface="Helvetica" pitchFamily="2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B72A2C9-5FD1-E370-0524-57CBE23CF935}"/>
              </a:ext>
            </a:extLst>
          </p:cNvPr>
          <p:cNvSpPr txBox="1"/>
          <p:nvPr/>
        </p:nvSpPr>
        <p:spPr>
          <a:xfrm>
            <a:off x="6988629" y="4756665"/>
            <a:ext cx="4985657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Received $130k for 2-year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i="1" dirty="0">
                <a:effectLst/>
                <a:latin typeface="Helvetica" pitchFamily="2" charset="0"/>
              </a:rPr>
              <a:t>Travel and any related-COLA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i="1" dirty="0">
                <a:latin typeface="Helvetica" pitchFamily="2" charset="0"/>
              </a:rPr>
              <a:t>M</a:t>
            </a:r>
            <a:r>
              <a:rPr lang="en-US" sz="1600" i="1" dirty="0">
                <a:effectLst/>
                <a:latin typeface="Helvetica" pitchFamily="2" charset="0"/>
              </a:rPr>
              <a:t>&amp;S and computing support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i="1" dirty="0">
                <a:effectLst/>
                <a:latin typeface="Helvetica" pitchFamily="2" charset="0"/>
              </a:rPr>
              <a:t>Support for Admin and/or other Professional Staff 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CEA9758-7025-6DC3-B180-DF3B4D3509F8}"/>
              </a:ext>
            </a:extLst>
          </p:cNvPr>
          <p:cNvSpPr txBox="1"/>
          <p:nvPr/>
        </p:nvSpPr>
        <p:spPr>
          <a:xfrm>
            <a:off x="424542" y="576550"/>
            <a:ext cx="42968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/>
              <a:t>JLab</a:t>
            </a:r>
            <a:r>
              <a:rPr lang="en-US" sz="2400" b="1" dirty="0"/>
              <a:t> scope summary (J. Grames)</a:t>
            </a:r>
          </a:p>
        </p:txBody>
      </p:sp>
    </p:spTree>
    <p:extLst>
      <p:ext uri="{BB962C8B-B14F-4D97-AF65-F5344CB8AC3E}">
        <p14:creationId xmlns:p14="http://schemas.microsoft.com/office/powerpoint/2010/main" val="18052784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172</Words>
  <Application>Microsoft Macintosh PowerPoint</Application>
  <PresentationFormat>Widescreen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 Grames</dc:creator>
  <cp:lastModifiedBy>Joe Grames</cp:lastModifiedBy>
  <cp:revision>1</cp:revision>
  <dcterms:created xsi:type="dcterms:W3CDTF">2024-08-21T22:55:44Z</dcterms:created>
  <dcterms:modified xsi:type="dcterms:W3CDTF">2024-08-21T23:44:01Z</dcterms:modified>
</cp:coreProperties>
</file>