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17"/>
  </p:notesMasterIdLst>
  <p:sldIdLst>
    <p:sldId id="396" r:id="rId5"/>
    <p:sldId id="399" r:id="rId6"/>
    <p:sldId id="390" r:id="rId7"/>
    <p:sldId id="405" r:id="rId8"/>
    <p:sldId id="406" r:id="rId9"/>
    <p:sldId id="400" r:id="rId10"/>
    <p:sldId id="404" r:id="rId11"/>
    <p:sldId id="407" r:id="rId12"/>
    <p:sldId id="434" r:id="rId13"/>
    <p:sldId id="435" r:id="rId14"/>
    <p:sldId id="438" r:id="rId15"/>
    <p:sldId id="437" r:id="rId16"/>
  </p:sldIdLst>
  <p:sldSz cx="12192000" cy="6858000"/>
  <p:notesSz cx="6858000" cy="9144000"/>
  <p:embeddedFontLst>
    <p:embeddedFont>
      <p:font typeface="Cambria Math" panose="02040503050406030204" pitchFamily="18" charset="0"/>
      <p:regular r:id="rId18"/>
    </p:embeddedFont>
    <p:embeddedFont>
      <p:font typeface="Lato" panose="020F0502020204030203" pitchFamily="34" charset="0"/>
      <p:regular r:id="rId19"/>
      <p:bold r:id="rId20"/>
      <p:italic r:id="rId21"/>
      <p:boldItalic r:id="rId22"/>
    </p:embeddedFont>
    <p:embeddedFont>
      <p:font typeface="Lato Black" panose="020F0502020204030203" pitchFamily="34" charset="0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1515"/>
    <a:srgbClr val="AF2D24"/>
    <a:srgbClr val="E04F39"/>
    <a:srgbClr val="B83A4B"/>
    <a:srgbClr val="53565A"/>
    <a:srgbClr val="5F574F"/>
    <a:srgbClr val="B6B1A9"/>
    <a:srgbClr val="D4D1D1"/>
    <a:srgbClr val="544948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14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354" y="108"/>
      </p:cViewPr>
      <p:guideLst>
        <p:guide orient="horz" pos="2112"/>
        <p:guide pos="3840"/>
        <p:guide pos="504"/>
        <p:guide orient="horz" pos="1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tif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ET_II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1">
            <a:extLst>
              <a:ext uri="{FF2B5EF4-FFF2-40B4-BE49-F238E27FC236}">
                <a16:creationId xmlns:a16="http://schemas.microsoft.com/office/drawing/2014/main" id="{FA8EE143-94B8-4D65-A4DC-0F4CA7369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396" y="4799725"/>
            <a:ext cx="5947564" cy="276999"/>
          </a:xfrm>
          <a:noFill/>
        </p:spPr>
        <p:txBody>
          <a:bodyPr wrap="square" rtlCol="0">
            <a:spAutoFit/>
          </a:bodyPr>
          <a:lstStyle>
            <a:lvl1pPr>
              <a:def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 fontAlgn="auto">
              <a:buClrTx/>
              <a:buSzTx/>
              <a:tabLst/>
            </a:pPr>
            <a:r>
              <a:rPr lang="en-US" dirty="0"/>
              <a:t>Date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039F9769-AA97-43E6-A95D-190869B3C7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631" y="3102139"/>
            <a:ext cx="5947565" cy="461665"/>
          </a:xfrm>
          <a:noFill/>
        </p:spPr>
        <p:txBody>
          <a:bodyPr wrap="square" rtlCol="0">
            <a:spAutoFit/>
          </a:bodyPr>
          <a:lstStyle>
            <a:lvl1pPr>
              <a:defRPr lang="en-US" sz="2400" b="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785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786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92815" y="2951501"/>
            <a:ext cx="5947562" cy="478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endParaRPr lang="en-US" sz="2400" kern="1200" dirty="0">
              <a:solidFill>
                <a:srgbClr val="8C15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AF7FE-0961-4A74-9539-A5881EDE34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59618" y="838203"/>
            <a:ext cx="3994182" cy="9143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5971B4-41AC-4B5F-A8A1-DE6213F4440D}"/>
              </a:ext>
            </a:extLst>
          </p:cNvPr>
          <p:cNvSpPr txBox="1"/>
          <p:nvPr userDrawn="1"/>
        </p:nvSpPr>
        <p:spPr>
          <a:xfrm>
            <a:off x="7448918" y="1775936"/>
            <a:ext cx="4057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rPr>
              <a:t>Facility for Advanced Accelerator Experimental Tests</a:t>
            </a:r>
            <a:endParaRPr lang="en-US" sz="2100" b="1">
              <a:ln w="6350">
                <a:noFill/>
              </a:ln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50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ACET_II Title Slide_bg">
    <p:bg>
      <p:bgPr>
        <a:gradFill flip="none" rotWithShape="1">
          <a:gsLst>
            <a:gs pos="31000">
              <a:schemeClr val="tx1">
                <a:lumMod val="100000"/>
              </a:schemeClr>
            </a:gs>
            <a:gs pos="9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grass, outdoor, nature&#10;&#10;Description automatically generated">
            <a:extLst>
              <a:ext uri="{FF2B5EF4-FFF2-40B4-BE49-F238E27FC236}">
                <a16:creationId xmlns:a16="http://schemas.microsoft.com/office/drawing/2014/main" id="{C3D2EF6C-D51B-4734-A8E2-B2098034C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2000"/>
          </a:blip>
          <a:srcRect l="1733" t="23639" r="28885" b="15179"/>
          <a:stretch/>
        </p:blipFill>
        <p:spPr>
          <a:xfrm>
            <a:off x="0" y="-19050"/>
            <a:ext cx="12192000" cy="6858000"/>
          </a:xfrm>
          <a:prstGeom prst="rect">
            <a:avLst/>
          </a:prstGeom>
          <a:gradFill>
            <a:gsLst>
              <a:gs pos="91000">
                <a:srgbClr val="808080"/>
              </a:gs>
              <a:gs pos="61000">
                <a:schemeClr val="tx1"/>
              </a:gs>
              <a:gs pos="100000">
                <a:schemeClr val="bg1"/>
              </a:gs>
            </a:gsLst>
            <a:lin ang="19200000" scaled="0"/>
          </a:gradFill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785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786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92815" y="2951501"/>
            <a:ext cx="5947562" cy="478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 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BAB68-6093-4068-B0C5-CE584BDA001E}"/>
              </a:ext>
            </a:extLst>
          </p:cNvPr>
          <p:cNvSpPr txBox="1"/>
          <p:nvPr userDrawn="1"/>
        </p:nvSpPr>
        <p:spPr>
          <a:xfrm>
            <a:off x="601325" y="4805678"/>
            <a:ext cx="2404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Date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CBE3232B-6DE7-4CA7-A6A6-E4034019A3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75013" y="838200"/>
            <a:ext cx="3978787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867C48-9A51-4C48-A257-8C82E1E6466C}"/>
              </a:ext>
            </a:extLst>
          </p:cNvPr>
          <p:cNvSpPr txBox="1"/>
          <p:nvPr userDrawn="1"/>
        </p:nvSpPr>
        <p:spPr>
          <a:xfrm>
            <a:off x="7451903" y="1775936"/>
            <a:ext cx="42066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Facility for Advanced</a:t>
            </a:r>
          </a:p>
          <a:p>
            <a:r>
              <a:rPr lang="en-US" sz="2100" b="1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Accelerator Experimental Tests</a:t>
            </a:r>
          </a:p>
        </p:txBody>
      </p:sp>
    </p:spTree>
    <p:extLst>
      <p:ext uri="{BB962C8B-B14F-4D97-AF65-F5344CB8AC3E}">
        <p14:creationId xmlns:p14="http://schemas.microsoft.com/office/powerpoint/2010/main" val="2514457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377FB660-230D-49E5-9FAD-9056526E4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Storey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39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Enumerat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457200" indent="-457200">
              <a:buClr>
                <a:srgbClr val="8C1515"/>
              </a:buClr>
              <a:buSzPct val="120000"/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60425" indent="-403225">
              <a:buClr>
                <a:srgbClr val="8C1515"/>
              </a:buClr>
              <a:buSzPct val="120000"/>
              <a:buFont typeface="+mj-lt"/>
              <a:buAutoNum type="alphaL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96875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85900" indent="-288925">
              <a:buClr>
                <a:srgbClr val="8C1515"/>
              </a:buClr>
              <a:buSzPct val="120000"/>
              <a:buFont typeface="+mj-lt"/>
              <a:buAutoNum type="alphaLcPeriod"/>
              <a:tabLst>
                <a:tab pos="1546225" algn="l"/>
              </a:tabLs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-342900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5D5C995-BBE7-4DC5-82A7-3AFCEC0F3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Storey</a:t>
            </a:r>
          </a:p>
        </p:txBody>
      </p:sp>
    </p:spTree>
    <p:extLst>
      <p:ext uri="{BB962C8B-B14F-4D97-AF65-F5344CB8AC3E}">
        <p14:creationId xmlns:p14="http://schemas.microsoft.com/office/powerpoint/2010/main" val="2735702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Two Columns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E85F4AE-8C31-4DC0-B0F0-1CF63A6BB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Two-Column Text Slide –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BA3048-A13F-4292-9A2E-11D4117D5B07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4120259-0FA4-4A76-90B1-F00606DC0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1DC9EE3-392F-415F-A850-42E2B809F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1"/>
            <a:ext cx="5334000" cy="4991100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0354DFA-1D8F-4A37-B7A4-CD949480DF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00" y="1066800"/>
            <a:ext cx="5334000" cy="4991100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C4B82A9-5706-4C80-A1CB-56774C7E5C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Storey</a:t>
            </a:r>
          </a:p>
        </p:txBody>
      </p:sp>
    </p:spTree>
    <p:extLst>
      <p:ext uri="{BB962C8B-B14F-4D97-AF65-F5344CB8AC3E}">
        <p14:creationId xmlns:p14="http://schemas.microsoft.com/office/powerpoint/2010/main" val="3832388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On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9048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69049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21CDA69-321C-44F8-8792-49CF7CDB2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Picture Slide –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C9877-C055-4691-8C6D-2AD61E840EC3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D4D98FE-9D3E-4384-A871-87C9B47FC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7E2317E-A3EE-43F0-BB3D-A33EDFB3C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Storey</a:t>
            </a:r>
          </a:p>
        </p:txBody>
      </p:sp>
    </p:spTree>
    <p:extLst>
      <p:ext uri="{BB962C8B-B14F-4D97-AF65-F5344CB8AC3E}">
        <p14:creationId xmlns:p14="http://schemas.microsoft.com/office/powerpoint/2010/main" val="388315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Three Pic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9600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9600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1458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458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A372B3D-7EB0-4019-9D38-F88D2013C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3 Picture Slide -Title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128717-5F15-43AC-B84B-E4AA663506C9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94CB06E2-3A86-44AF-A85C-BA34696CB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64815CB-8216-45B0-9872-22A8B28E316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09600" y="1103200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57DB597-DE05-44FF-8DC6-F352AC4508AD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4419599" y="1098442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8AC483F-E4F7-4805-87A0-3E64A9D882CB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8214589" y="1103200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271E42E3-FBA9-4F51-9A01-A8FE1A679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Storey</a:t>
            </a:r>
          </a:p>
        </p:txBody>
      </p:sp>
    </p:spTree>
    <p:extLst>
      <p:ext uri="{BB962C8B-B14F-4D97-AF65-F5344CB8AC3E}">
        <p14:creationId xmlns:p14="http://schemas.microsoft.com/office/powerpoint/2010/main" val="2520021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July 23, 2024   Doug Storey | AAC24 | Two-bunch PWFA at FACET-II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292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86" y="636586"/>
            <a:ext cx="10825858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786" y="1998482"/>
            <a:ext cx="10825858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2AA61-9E2F-423C-B88A-1BEC3051E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19E1CD8-FE97-40C8-8154-1E5EFDF68A7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6048" y="6617293"/>
            <a:ext cx="643152" cy="212519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6368C866-1792-47B5-986D-1E269CD8C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Storey</a:t>
            </a: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695" r:id="rId3"/>
    <p:sldLayoutId id="2147483696" r:id="rId4"/>
    <p:sldLayoutId id="2147483691" r:id="rId5"/>
    <p:sldLayoutId id="2147483692" r:id="rId6"/>
    <p:sldLayoutId id="2147483694" r:id="rId7"/>
    <p:sldLayoutId id="2147483703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3E752F-C5DF-A526-9231-44D629C44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8/22/2024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B0DCA-AC92-017C-CC99-76118D13EB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395" y="2734016"/>
            <a:ext cx="5947565" cy="895117"/>
          </a:xfrm>
        </p:spPr>
        <p:txBody>
          <a:bodyPr/>
          <a:lstStyle/>
          <a:p>
            <a:r>
              <a:rPr lang="en-US" sz="2400" dirty="0"/>
              <a:t>AARD Planning Meeting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1074CF-BCB8-4CED-A8E1-555571C40D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E300 Long-term 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0C265-E4F7-3E6D-18FC-61F8EC6236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Doug Storey | AARD</a:t>
            </a:r>
          </a:p>
        </p:txBody>
      </p:sp>
    </p:spTree>
    <p:extLst>
      <p:ext uri="{BB962C8B-B14F-4D97-AF65-F5344CB8AC3E}">
        <p14:creationId xmlns:p14="http://schemas.microsoft.com/office/powerpoint/2010/main" val="1941664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BDED50-6164-C622-E83B-26497EBF1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Witness acceleration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9B4B96A0-73D7-45A9-0B0C-FB782EFA55E5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800099" y="1257300"/>
                <a:ext cx="5562601" cy="4800600"/>
              </a:xfrm>
            </p:spPr>
            <p:txBody>
              <a:bodyPr/>
              <a:lstStyle/>
              <a:p>
                <a:r>
                  <a:rPr lang="en-US" b="1" dirty="0"/>
                  <a:t>Acceleration of the witness by up to ~2 GeV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Near complete capture of the witness at the</a:t>
                </a:r>
                <a:br>
                  <a:rPr lang="en-US" dirty="0"/>
                </a:br>
                <a:r>
                  <a:rPr lang="en-US" dirty="0"/>
                  <a:t>optimal bunch spacing</a:t>
                </a:r>
              </a:p>
              <a:p>
                <a:pPr marL="752475" lvl="1" indent="-285750"/>
                <a:r>
                  <a:rPr lang="en-US" sz="1400" dirty="0"/>
                  <a:t>Max witness capture at bunch separation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~ 138 </m:t>
                    </m:r>
                  </m:oMath>
                </a14:m>
                <a:r>
                  <a:rPr lang="en-US" sz="1400" dirty="0"/>
                  <a:t>um</a:t>
                </a:r>
              </a:p>
              <a:p>
                <a:pPr marL="752475" lvl="1" indent="-285750"/>
                <a:r>
                  <a:rPr lang="en-US" sz="1400" dirty="0"/>
                  <a:t>FWHM of distribution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en-US" sz="1400" dirty="0"/>
                  <a:t> um</a:t>
                </a:r>
              </a:p>
              <a:p>
                <a:pPr marL="752475" lvl="1" indent="-285750"/>
                <a:r>
                  <a:rPr lang="en-US" sz="1400" dirty="0"/>
                  <a:t>5 Torr Li oven </a:t>
                </a:r>
                <a:r>
                  <a:rPr lang="en-US" sz="140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𝜆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~ 160 </m:t>
                    </m:r>
                  </m:oMath>
                </a14:m>
                <a:r>
                  <a:rPr lang="en-US" sz="1400" dirty="0"/>
                  <a:t>um</a:t>
                </a:r>
              </a:p>
              <a:p>
                <a:pPr marL="1957388" lvl="4" indent="-285750"/>
                <a:endParaRPr lang="en-US" sz="1000" dirty="0"/>
              </a:p>
              <a:p>
                <a:r>
                  <a:rPr lang="en-US" b="1" dirty="0"/>
                  <a:t>Estimate of energy transfer efficiency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0.3 to 0.5 J energy transfer to witness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Maximum 35% wake-to-witness energy transfer eff.</a:t>
                </a:r>
              </a:p>
              <a:p>
                <a:pPr marL="1144588" lvl="2" indent="-285750"/>
                <a:endParaRPr lang="en-US" sz="900" dirty="0"/>
              </a:p>
              <a:p>
                <a:r>
                  <a:rPr lang="en-US" b="1" dirty="0"/>
                  <a:t>Beam quality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Order 1-2 GeV of acceleration at optimal separation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Energy spread of 1-4% of accelerated witness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Minimum accelerated witness emittance of ~ 250 µm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52475" lvl="1" indent="-285750"/>
                <a:endParaRPr lang="en-US" dirty="0"/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9B4B96A0-73D7-45A9-0B0C-FB782EFA55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800099" y="1257300"/>
                <a:ext cx="5562601" cy="4800600"/>
              </a:xfrm>
              <a:blipFill>
                <a:blip r:embed="rId2"/>
                <a:stretch>
                  <a:fillRect l="-2191" b="-4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EA91C-6BBE-EC8F-F6EB-1DE4A7BFC3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C093B75-894E-541E-4842-3C10F516D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</p:spPr>
        <p:txBody>
          <a:bodyPr/>
          <a:lstStyle/>
          <a:p>
            <a:r>
              <a:rPr lang="en-US" dirty="0"/>
              <a:t>July 23, 2024   Doug Storey | AAC24 | Two-bunch PWFA at FACET-II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AB2402-7235-D28D-6BD3-5F4483420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184579"/>
            <a:ext cx="5821445" cy="308863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6C9EDA4-905C-6CED-7869-FD5B2B669438}"/>
              </a:ext>
            </a:extLst>
          </p:cNvPr>
          <p:cNvGrpSpPr/>
          <p:nvPr/>
        </p:nvGrpSpPr>
        <p:grpSpPr>
          <a:xfrm>
            <a:off x="5709467" y="3628645"/>
            <a:ext cx="4678317" cy="2661122"/>
            <a:chOff x="6020921" y="3764481"/>
            <a:chExt cx="5179358" cy="29461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56C343-26F5-9AE9-B138-F93CB65CB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20921" y="3764481"/>
              <a:ext cx="5179358" cy="2946124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0ABAC10-C8F3-D6D3-51AC-5B538B4B5D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54850" y="4502150"/>
              <a:ext cx="64165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0B9FF11-A545-3FA1-FD9A-1C43EA4FDF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1200" y="4641850"/>
              <a:ext cx="64165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C41D240-63DD-B14B-437A-33649037DF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170"/>
          <a:stretch/>
        </p:blipFill>
        <p:spPr>
          <a:xfrm>
            <a:off x="9845476" y="4060006"/>
            <a:ext cx="2251274" cy="1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0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24D8-0AAB-0416-FD82-5BE6D0E9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worked well, what didn’t (3)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9A1F34-36DE-9C2F-790A-9472B8FD9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94222-02DB-9F7F-1D63-44544A1C1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FF04ED5-D30F-76A3-6DA6-423A8BA82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908631"/>
              </p:ext>
            </p:extLst>
          </p:nvPr>
        </p:nvGraphicFramePr>
        <p:xfrm>
          <a:off x="76199" y="981891"/>
          <a:ext cx="12039602" cy="567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744">
                  <a:extLst>
                    <a:ext uri="{9D8B030D-6E8A-4147-A177-3AD203B41FA5}">
                      <a16:colId xmlns:a16="http://schemas.microsoft.com/office/drawing/2014/main" val="3817162442"/>
                    </a:ext>
                  </a:extLst>
                </a:gridCol>
                <a:gridCol w="3715657">
                  <a:extLst>
                    <a:ext uri="{9D8B030D-6E8A-4147-A177-3AD203B41FA5}">
                      <a16:colId xmlns:a16="http://schemas.microsoft.com/office/drawing/2014/main" val="3671662865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441706397"/>
                    </a:ext>
                  </a:extLst>
                </a:gridCol>
                <a:gridCol w="3276601">
                  <a:extLst>
                    <a:ext uri="{9D8B030D-6E8A-4147-A177-3AD203B41FA5}">
                      <a16:colId xmlns:a16="http://schemas.microsoft.com/office/drawing/2014/main" val="2556982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Worked 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Didn’t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464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Online BL measurements critical for 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Damage to crystals from TCAV/forgetting to remove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 bit finicky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617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Diagnostics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Dump screens worked well to optimize plasma interaction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Damage to screens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Relatively blind after injector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“optimal” solution with plasma looks terrible with no plasma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441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It didn’t because we broke 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2 bunches were much easier in Li oven than in beam ionized 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High losses from 2 bunch sometimes made DPS unreliable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057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Tuning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After massive effort of tuning by feeling, we made it work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Again – we were mostly doing this blind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Relied on finding a hard to find signal and then tuning a massive parameter space to try optimize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BL, </a:t>
                      </a:r>
                      <a:r>
                        <a:rPr lang="en-US" sz="1600" dirty="0" err="1"/>
                        <a:t>sextupoles</a:t>
                      </a:r>
                      <a:r>
                        <a:rPr lang="en-US" sz="1600" dirty="0"/>
                        <a:t>, and dispersion tuning were most important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But also weird things like </a:t>
                      </a:r>
                      <a:r>
                        <a:rPr lang="en-US" sz="1600" dirty="0" err="1"/>
                        <a:t>seemlingly</a:t>
                      </a:r>
                      <a:r>
                        <a:rPr lang="en-US" sz="1600" dirty="0"/>
                        <a:t> random orbit tuning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037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Exercised the knobs, but needs work to find a practical and effective 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508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Live analysis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Incredibly useful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Not 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Making sure this is working right is critical for 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009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421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581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D255C-0FAB-9BBF-D844-E3BDCAF28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to-do list for this run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135115-9220-A9E6-0BCC-CCA3BF5C2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E0A0D-F74D-C0F4-85F0-D653C165C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F6D466-695B-4636-BE67-919BF65C30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5412509" cy="5182839"/>
          </a:xfrm>
        </p:spPr>
        <p:txBody>
          <a:bodyPr/>
          <a:lstStyle/>
          <a:p>
            <a:r>
              <a:rPr lang="en-US" dirty="0"/>
              <a:t>Facility/HW:</a:t>
            </a:r>
          </a:p>
          <a:p>
            <a:pPr lvl="1"/>
            <a:r>
              <a:rPr lang="en-US" dirty="0"/>
              <a:t>Replace Li oven – this fall</a:t>
            </a:r>
          </a:p>
          <a:p>
            <a:pPr lvl="1"/>
            <a:r>
              <a:rPr lang="en-US" dirty="0"/>
              <a:t>Replace DS-DPS roughing pumps – TBD</a:t>
            </a:r>
          </a:p>
          <a:p>
            <a:pPr lvl="2"/>
            <a:r>
              <a:rPr lang="en-US" dirty="0"/>
              <a:t>2 spares being sent off-site for repairs</a:t>
            </a:r>
          </a:p>
          <a:p>
            <a:pPr lvl="1"/>
            <a:r>
              <a:rPr lang="en-US" dirty="0"/>
              <a:t>S20 BLEN</a:t>
            </a:r>
          </a:p>
          <a:p>
            <a:pPr lvl="1"/>
            <a:r>
              <a:rPr lang="en-US" dirty="0"/>
              <a:t>SLED and other XTCAV upgrades</a:t>
            </a:r>
          </a:p>
          <a:p>
            <a:pPr lvl="1"/>
            <a:r>
              <a:rPr lang="en-US" dirty="0"/>
              <a:t>Ability to run at 1 Hz to IP</a:t>
            </a:r>
          </a:p>
          <a:p>
            <a:pPr marL="288925" lvl="1" indent="0">
              <a:buNone/>
            </a:pPr>
            <a:endParaRPr lang="en-US" dirty="0"/>
          </a:p>
          <a:p>
            <a:pPr marL="288925" lvl="1" indent="0">
              <a:buNone/>
            </a:pP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641063A-D9F5-53B0-2296-3A80F62CDD78}"/>
              </a:ext>
            </a:extLst>
          </p:cNvPr>
          <p:cNvSpPr txBox="1">
            <a:spLocks/>
          </p:cNvSpPr>
          <p:nvPr/>
        </p:nvSpPr>
        <p:spPr>
          <a:xfrm>
            <a:off x="6363854" y="1066799"/>
            <a:ext cx="5218545" cy="51828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85750" marR="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571500" marR="0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00100" marR="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>
                <a:tab pos="800100" algn="l"/>
              </a:tabLst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0287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2573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>
                <a:tab pos="1257300" algn="l"/>
              </a:tabLst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Single bunch:</a:t>
            </a:r>
          </a:p>
          <a:p>
            <a:pPr lvl="1"/>
            <a:r>
              <a:rPr lang="en-US" dirty="0"/>
              <a:t>Aim for &gt;60% energy transfer in single bunch</a:t>
            </a:r>
          </a:p>
          <a:p>
            <a:pPr lvl="2"/>
            <a:r>
              <a:rPr lang="en-US" dirty="0"/>
              <a:t>Reduce beta/spot size</a:t>
            </a:r>
          </a:p>
          <a:p>
            <a:pPr lvl="1"/>
            <a:r>
              <a:rPr lang="en-US" dirty="0"/>
              <a:t>ML tuning with 4D phase space reconstruction</a:t>
            </a:r>
          </a:p>
          <a:p>
            <a:pPr lvl="1"/>
            <a:r>
              <a:rPr lang="en-US" dirty="0"/>
              <a:t>More betatron rad. measurements</a:t>
            </a:r>
          </a:p>
          <a:p>
            <a:pPr lvl="1"/>
            <a:endParaRPr lang="en-US" dirty="0"/>
          </a:p>
          <a:p>
            <a:r>
              <a:rPr lang="en-US" dirty="0"/>
              <a:t>Two bunch:</a:t>
            </a:r>
          </a:p>
          <a:p>
            <a:pPr lvl="1"/>
            <a:r>
              <a:rPr lang="en-US" dirty="0"/>
              <a:t>Stable two bunch delivery</a:t>
            </a:r>
          </a:p>
          <a:p>
            <a:pPr lvl="2"/>
            <a:r>
              <a:rPr lang="en-US" dirty="0"/>
              <a:t>All the stuff Nathan talked about</a:t>
            </a:r>
          </a:p>
          <a:p>
            <a:pPr lvl="2"/>
            <a:r>
              <a:rPr lang="en-US" dirty="0"/>
              <a:t>Feedbacks</a:t>
            </a:r>
          </a:p>
          <a:p>
            <a:pPr lvl="2"/>
            <a:r>
              <a:rPr lang="en-US" dirty="0"/>
              <a:t>Increase to ~1.6nC drive?</a:t>
            </a:r>
          </a:p>
          <a:p>
            <a:pPr lvl="1"/>
            <a:r>
              <a:rPr lang="en-US" dirty="0"/>
              <a:t>BSA live analysis for ML tuning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585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B6CD0-A93B-F6A9-211E-9446A8F51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single-bunch results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CD8F6-6D8B-E903-E71E-1F6DDF85E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DF925-C508-8D24-9E8F-F74376C26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4C6CFC-98F5-1895-8EC0-A427B9C66B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3F3F3F"/>
                </a:solidFill>
                <a:effectLst/>
                <a:latin typeface="Lato" panose="020F0502020204030203" pitchFamily="34" charset="0"/>
              </a:rPr>
              <a:t>November run</a:t>
            </a:r>
            <a:endParaRPr lang="en-US" sz="2680" b="0" i="0" u="none" strike="noStrike" dirty="0">
              <a:solidFill>
                <a:srgbClr val="8C1515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3F3F3F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l-GR" sz="1800" b="0" i="0" u="none" strike="noStrike" dirty="0">
                <a:solidFill>
                  <a:srgbClr val="3F3F3F"/>
                </a:solidFill>
                <a:effectLst/>
                <a:latin typeface="Lato" panose="020F0502020204030203" pitchFamily="34" charset="0"/>
              </a:rPr>
              <a:t>σ ~35</a:t>
            </a:r>
            <a:r>
              <a:rPr lang="en-US" sz="1800" b="0" i="0" u="none" strike="noStrike" dirty="0">
                <a:solidFill>
                  <a:srgbClr val="3F3F3F"/>
                </a:solidFill>
                <a:effectLst/>
                <a:latin typeface="Lato" panose="020F0502020204030203" pitchFamily="34" charset="0"/>
              </a:rPr>
              <a:t>x35x ~30 µm </a:t>
            </a:r>
            <a:endParaRPr lang="en-US" sz="2200" b="0" i="0" u="none" strike="noStrike" dirty="0">
              <a:solidFill>
                <a:srgbClr val="8C1515"/>
              </a:solidFill>
              <a:effectLst/>
              <a:latin typeface="Lato" panose="020F0502020204030203" pitchFamily="34" charset="0"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3F3F3F"/>
                </a:solidFill>
                <a:effectLst/>
                <a:latin typeface="Lato" panose="020F0502020204030203" pitchFamily="34" charset="0"/>
              </a:rPr>
              <a:t>~3 GeV energy loss, ~10% energy transfer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b="0" i="0" u="none" strike="noStrike" dirty="0">
              <a:solidFill>
                <a:srgbClr val="8C1515"/>
              </a:solidFill>
              <a:effectLst/>
              <a:latin typeface="Lato" panose="020F0502020204030203" pitchFamily="34" charset="0"/>
            </a:endParaRPr>
          </a:p>
          <a:p>
            <a:pPr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3F3F3F"/>
                </a:solidFill>
                <a:effectLst/>
                <a:latin typeface="Lato" panose="020F0502020204030203" pitchFamily="34" charset="0"/>
              </a:rPr>
              <a:t>March E300</a:t>
            </a:r>
            <a:endParaRPr lang="en-US" sz="2680" b="0" i="0" u="none" strike="noStrike" dirty="0">
              <a:solidFill>
                <a:srgbClr val="8C1515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sz="1800" b="0" i="0" u="none" strike="noStrike" dirty="0">
                <a:solidFill>
                  <a:srgbClr val="3F3F3F"/>
                </a:solidFill>
                <a:effectLst/>
                <a:latin typeface="Lato" panose="020F0502020204030203" pitchFamily="34" charset="0"/>
              </a:rPr>
              <a:t>σ ~ 50</a:t>
            </a:r>
            <a:r>
              <a:rPr lang="en-US" sz="1800" b="0" i="0" u="none" strike="noStrike" dirty="0">
                <a:solidFill>
                  <a:srgbClr val="3F3F3F"/>
                </a:solidFill>
                <a:effectLst/>
                <a:latin typeface="Lato" panose="020F0502020204030203" pitchFamily="34" charset="0"/>
              </a:rPr>
              <a:t>x50x ~20 µm</a:t>
            </a:r>
            <a:endParaRPr lang="en-US" sz="2200" b="0" i="0" u="none" strike="noStrike" dirty="0">
              <a:solidFill>
                <a:srgbClr val="8C1515"/>
              </a:solidFill>
              <a:effectLst/>
              <a:latin typeface="Lato" panose="020F0502020204030203" pitchFamily="34" charset="0"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3F3F3F"/>
                </a:solidFill>
                <a:effectLst/>
                <a:latin typeface="Lato" panose="020F0502020204030203" pitchFamily="34" charset="0"/>
              </a:rPr>
              <a:t>~4 GeV energy loss, ~14% energy transfer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b="0" i="0" u="none" strike="noStrike" dirty="0">
              <a:solidFill>
                <a:srgbClr val="8C1515"/>
              </a:solidFill>
              <a:effectLst/>
              <a:latin typeface="Lato" panose="020F0502020204030203" pitchFamily="34" charset="0"/>
            </a:endParaRPr>
          </a:p>
          <a:p>
            <a:pPr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3F3F3F"/>
                </a:solidFill>
                <a:effectLst/>
                <a:latin typeface="Lato" panose="020F0502020204030203" pitchFamily="34" charset="0"/>
              </a:rPr>
              <a:t>Mid-April: </a:t>
            </a:r>
            <a:endParaRPr lang="en-US" sz="2680" b="0" i="0" u="none" strike="noStrike" dirty="0">
              <a:solidFill>
                <a:srgbClr val="8C1515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sz="1800" b="0" i="0" u="none" strike="noStrike" dirty="0">
                <a:solidFill>
                  <a:srgbClr val="3F3F3F"/>
                </a:solidFill>
                <a:effectLst/>
                <a:latin typeface="Lato" panose="020F0502020204030203" pitchFamily="34" charset="0"/>
              </a:rPr>
              <a:t>σ ~ 35</a:t>
            </a:r>
            <a:r>
              <a:rPr lang="en-US" sz="1800" b="0" i="0" u="none" strike="noStrike" dirty="0">
                <a:solidFill>
                  <a:srgbClr val="3F3F3F"/>
                </a:solidFill>
                <a:effectLst/>
                <a:latin typeface="Lato" panose="020F0502020204030203" pitchFamily="34" charset="0"/>
              </a:rPr>
              <a:t>x30x ~20 µm</a:t>
            </a:r>
            <a:endParaRPr lang="en-US" sz="2200" b="0" i="0" u="none" strike="noStrike" dirty="0">
              <a:solidFill>
                <a:srgbClr val="8C1515"/>
              </a:solidFill>
              <a:effectLst/>
              <a:latin typeface="Lato" panose="020F0502020204030203" pitchFamily="34" charset="0"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3F3F3F"/>
                </a:solidFill>
                <a:effectLst/>
                <a:latin typeface="Lato" panose="020F0502020204030203" pitchFamily="34" charset="0"/>
              </a:rPr>
              <a:t>Before </a:t>
            </a:r>
            <a:r>
              <a:rPr lang="en-US" sz="1800" b="0" i="0" u="none" strike="noStrike" dirty="0" err="1">
                <a:solidFill>
                  <a:srgbClr val="3F3F3F"/>
                </a:solidFill>
                <a:effectLst/>
                <a:latin typeface="Lato" panose="020F0502020204030203" pitchFamily="34" charset="0"/>
              </a:rPr>
              <a:t>sextupole</a:t>
            </a:r>
            <a:r>
              <a:rPr lang="en-US" sz="1800" b="0" i="0" u="none" strike="noStrike" dirty="0">
                <a:solidFill>
                  <a:srgbClr val="3F3F3F"/>
                </a:solidFill>
                <a:effectLst/>
                <a:latin typeface="Lato" panose="020F0502020204030203" pitchFamily="34" charset="0"/>
              </a:rPr>
              <a:t> tuning:</a:t>
            </a:r>
            <a:endParaRPr lang="en-US" sz="2200" b="0" i="0" u="none" strike="noStrike" dirty="0">
              <a:solidFill>
                <a:srgbClr val="8C1515"/>
              </a:solidFill>
              <a:effectLst/>
              <a:latin typeface="Lato" panose="020F0502020204030203" pitchFamily="34" charset="0"/>
            </a:endParaRPr>
          </a:p>
          <a:p>
            <a:pPr marL="1143000" lvl="2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3F3F3F"/>
                </a:solidFill>
                <a:effectLst/>
                <a:latin typeface="Lato" panose="020F0502020204030203" pitchFamily="34" charset="0"/>
              </a:rPr>
              <a:t>5-6 GeV energy loss, ~25% energy transfer</a:t>
            </a:r>
            <a:endParaRPr lang="en-US" sz="1960" b="0" i="0" u="none" strike="noStrike" dirty="0">
              <a:solidFill>
                <a:srgbClr val="8C1515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3F3F3F"/>
                </a:solidFill>
                <a:effectLst/>
                <a:latin typeface="Lato" panose="020F0502020204030203" pitchFamily="34" charset="0"/>
              </a:rPr>
              <a:t>After ML tuning:</a:t>
            </a:r>
            <a:endParaRPr lang="en-US" sz="2200" b="0" i="0" u="none" strike="noStrike" dirty="0">
              <a:solidFill>
                <a:srgbClr val="8C1515"/>
              </a:solidFill>
              <a:effectLst/>
              <a:latin typeface="Lato" panose="020F0502020204030203" pitchFamily="34" charset="0"/>
            </a:endParaRPr>
          </a:p>
          <a:p>
            <a:pPr marL="1143000" lvl="2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3F3F3F"/>
                </a:solidFill>
                <a:effectLst/>
                <a:latin typeface="Lato" panose="020F0502020204030203" pitchFamily="34" charset="0"/>
              </a:rPr>
              <a:t>&gt;7 GeV energy loss, ~40% energy transfer</a:t>
            </a:r>
          </a:p>
          <a:p>
            <a:pPr marL="1143000" lvl="2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3F3F3F"/>
              </a:solidFill>
              <a:latin typeface="Lato" panose="020F0502020204030203" pitchFamily="34" charset="0"/>
            </a:endParaRPr>
          </a:p>
          <a:p>
            <a:pPr marL="628650" indent="-228600" fontAlgn="base">
              <a:spcBef>
                <a:spcPts val="0"/>
              </a:spcBef>
            </a:pPr>
            <a:r>
              <a:rPr lang="en-US" sz="1600" dirty="0">
                <a:solidFill>
                  <a:srgbClr val="3F3F3F"/>
                </a:solidFill>
                <a:latin typeface="Lato" panose="020F0502020204030203" pitchFamily="34" charset="0"/>
              </a:rPr>
              <a:t>Oven dead</a:t>
            </a:r>
            <a:endParaRPr lang="en-US" sz="1600" b="0" i="0" u="none" strike="noStrike" dirty="0">
              <a:solidFill>
                <a:srgbClr val="8C1515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6DDA0F-6A3E-59B3-71E1-A8AC39E99595}"/>
              </a:ext>
            </a:extLst>
          </p:cNvPr>
          <p:cNvGrpSpPr/>
          <p:nvPr/>
        </p:nvGrpSpPr>
        <p:grpSpPr>
          <a:xfrm>
            <a:off x="7421716" y="20801"/>
            <a:ext cx="4589310" cy="6684799"/>
            <a:chOff x="6863941" y="20801"/>
            <a:chExt cx="5147085" cy="749725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CFDEBFB-EA7C-FE93-46AE-C70EF5FCD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251" y="20801"/>
              <a:ext cx="5057775" cy="1924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AA6EBB99-4A9C-654D-1BE9-603CFADD5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251" y="1944852"/>
              <a:ext cx="5038725" cy="1790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9F7D7C9-F0A2-9F13-742B-F3FD20E040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3941" y="3735553"/>
              <a:ext cx="5038725" cy="1847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151FF838-8B83-48E3-8E26-08B855931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3941" y="5641631"/>
              <a:ext cx="4991100" cy="1876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1786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1D999-1B08-04F2-071C-14430955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Sextupole</a:t>
            </a:r>
            <a:r>
              <a:rPr lang="en-US" dirty="0"/>
              <a:t> optimization – single bunch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68F641-67FD-4E5F-6C0A-3E9E16A99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AAC, July 22-26, 2024                 R. Ariniello           Towards Maximal Drive-Plasma Interaction at FACET-II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427D6-4BCB-FC5F-052D-5A9B3CE47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20">
            <a:extLst>
              <a:ext uri="{FF2B5EF4-FFF2-40B4-BE49-F238E27FC236}">
                <a16:creationId xmlns:a16="http://schemas.microsoft.com/office/drawing/2014/main" id="{3CFB9689-57DD-DAD2-134F-2253698A6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149" y="1005840"/>
            <a:ext cx="226441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4D0067C-3670-E4A8-984C-4232A1BB9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795" y="1005840"/>
            <a:ext cx="226441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0AD98EA8-EB72-9C42-9BFE-EDF8AFE67853}"/>
              </a:ext>
            </a:extLst>
          </p:cNvPr>
          <p:cNvSpPr/>
          <p:nvPr/>
        </p:nvSpPr>
        <p:spPr>
          <a:xfrm>
            <a:off x="7868473" y="31866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C2CCC6D-1AAD-CD66-0AC4-A0A443E24C95}"/>
              </a:ext>
            </a:extLst>
          </p:cNvPr>
          <p:cNvSpPr/>
          <p:nvPr/>
        </p:nvSpPr>
        <p:spPr>
          <a:xfrm>
            <a:off x="3345119" y="31866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8FD6A5-D107-F199-849B-7303785A18CC}"/>
              </a:ext>
            </a:extLst>
          </p:cNvPr>
          <p:cNvSpPr txBox="1"/>
          <p:nvPr/>
        </p:nvSpPr>
        <p:spPr>
          <a:xfrm>
            <a:off x="7228205" y="3778303"/>
            <a:ext cx="2412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ML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sextupole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tuning: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Bayesian optimization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3566C2-F35F-0BAB-347F-B9F3972780A1}"/>
              </a:ext>
            </a:extLst>
          </p:cNvPr>
          <p:cNvSpPr txBox="1"/>
          <p:nvPr/>
        </p:nvSpPr>
        <p:spPr>
          <a:xfrm>
            <a:off x="2853281" y="3778303"/>
            <a:ext cx="22541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-Waist location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-Bunch compression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-Orbit 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Sextupole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tuning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EAFDD30-7F08-2B79-21A8-C43054006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41" y="928116"/>
            <a:ext cx="226441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31AD70-5250-AD54-162A-A7EE41AEE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046" y="5246207"/>
            <a:ext cx="2974904" cy="73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9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24D8-0AAB-0416-FD82-5BE6D0E9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worked well, what didn’t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9A1F34-36DE-9C2F-790A-9472B8FD9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94222-02DB-9F7F-1D63-44544A1C1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1FF04ED5-D30F-76A3-6DA6-423A8BA82DE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4349527"/>
                  </p:ext>
                </p:extLst>
              </p:nvPr>
            </p:nvGraphicFramePr>
            <p:xfrm>
              <a:off x="76199" y="981891"/>
              <a:ext cx="12039602" cy="6131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89744">
                      <a:extLst>
                        <a:ext uri="{9D8B030D-6E8A-4147-A177-3AD203B41FA5}">
                          <a16:colId xmlns:a16="http://schemas.microsoft.com/office/drawing/2014/main" val="3817162442"/>
                        </a:ext>
                      </a:extLst>
                    </a:gridCol>
                    <a:gridCol w="3715657">
                      <a:extLst>
                        <a:ext uri="{9D8B030D-6E8A-4147-A177-3AD203B41FA5}">
                          <a16:colId xmlns:a16="http://schemas.microsoft.com/office/drawing/2014/main" val="3671662865"/>
                        </a:ext>
                      </a:extLst>
                    </a:gridCol>
                    <a:gridCol w="3657600">
                      <a:extLst>
                        <a:ext uri="{9D8B030D-6E8A-4147-A177-3AD203B41FA5}">
                          <a16:colId xmlns:a16="http://schemas.microsoft.com/office/drawing/2014/main" val="2441706397"/>
                        </a:ext>
                      </a:extLst>
                    </a:gridCol>
                    <a:gridCol w="3276601">
                      <a:extLst>
                        <a:ext uri="{9D8B030D-6E8A-4147-A177-3AD203B41FA5}">
                          <a16:colId xmlns:a16="http://schemas.microsoft.com/office/drawing/2014/main" val="255698284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Area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Worked well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Didn’t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Notes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24645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Plasma source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Li plasma very stable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Automated script for oven startup and shutdown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Loss of lithium due to too much energy transfer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Need to be able to reduce the rate to make progress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76178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Worked well, lots of qualified operators, and no catastrophic failures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DS-DPS roughing pumps are still not reliable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New dumb pumps are being investigated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824410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Diagnostics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Multi-shot emittance/object plane scans routinely used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Steering from spec. quads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Need repeatable orbit through IP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Move spec quads if necessary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80574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Single shot emittance works well for high energy spread beams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Correlations in beam make the x-E plots complicated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70376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Live energy spectra tools and “DAN-like” tools.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Code to stich together spectra from diff. screens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Better CHER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LFOV damage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DTOTR1/2 damage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Energy calibration is hard, and changes day to day. A stable orbit would help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65082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ML tuning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Great result from single bunch, beam ionized Li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Not getting BSA data.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Limited IP diagnostics make this hard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Need to integrate a kind of mini DAQ to get BSA PVs and analysis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Include more knobs like FF quads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40096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Final focus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sz="1600" dirty="0"/>
                            <a:t> down to 5 cm, but spot size</a:t>
                          </a:r>
                          <a:r>
                            <a:rPr lang="en-US" sz="1600" baseline="0" dirty="0"/>
                            <a:t> not decreasing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baseline="0" dirty="0"/>
                            <a:t>Alignment changes with FF and sext. changes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7942111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1FF04ED5-D30F-76A3-6DA6-423A8BA82DE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4349527"/>
                  </p:ext>
                </p:extLst>
              </p:nvPr>
            </p:nvGraphicFramePr>
            <p:xfrm>
              <a:off x="76199" y="981891"/>
              <a:ext cx="12039602" cy="6131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89744">
                      <a:extLst>
                        <a:ext uri="{9D8B030D-6E8A-4147-A177-3AD203B41FA5}">
                          <a16:colId xmlns:a16="http://schemas.microsoft.com/office/drawing/2014/main" val="3817162442"/>
                        </a:ext>
                      </a:extLst>
                    </a:gridCol>
                    <a:gridCol w="3715657">
                      <a:extLst>
                        <a:ext uri="{9D8B030D-6E8A-4147-A177-3AD203B41FA5}">
                          <a16:colId xmlns:a16="http://schemas.microsoft.com/office/drawing/2014/main" val="3671662865"/>
                        </a:ext>
                      </a:extLst>
                    </a:gridCol>
                    <a:gridCol w="3657600">
                      <a:extLst>
                        <a:ext uri="{9D8B030D-6E8A-4147-A177-3AD203B41FA5}">
                          <a16:colId xmlns:a16="http://schemas.microsoft.com/office/drawing/2014/main" val="2441706397"/>
                        </a:ext>
                      </a:extLst>
                    </a:gridCol>
                    <a:gridCol w="3276601">
                      <a:extLst>
                        <a:ext uri="{9D8B030D-6E8A-4147-A177-3AD203B41FA5}">
                          <a16:colId xmlns:a16="http://schemas.microsoft.com/office/drawing/2014/main" val="255698284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Area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Worked well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Didn’t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Notes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2464543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Plasma source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Li plasma very stable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Automated script for oven startup and shutdown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Loss of lithium due to too much energy transfer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Need to be able to reduce the rate to make progress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7617868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Worked well, lots of qualified operators, and no catastrophic failures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DS-DPS roughing pumps are still not reliable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New dumb pumps are being investigated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82441013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Diagnostics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Multi-shot emittance/object plane scans routinely used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Steering from spec. quads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Need repeatable orbit through IP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Move spec quads if necessary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8057438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Single shot emittance works well for high energy spread beams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Correlations in beam make the x-E plots complicated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7037645"/>
                      </a:ext>
                    </a:extLst>
                  </a:tr>
                  <a:tr h="1310640">
                    <a:tc>
                      <a:txBody>
                        <a:bodyPr/>
                        <a:lstStyle/>
                        <a:p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Live energy spectra tools and “DAN-like” tools.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Code to stich together spectra from diff. screens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Better CHER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LFOV damage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DTOTR1/2 damage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Energy calibration is hard, and changes day to day. A stable orbit would help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6508288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ML tuning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Great result from single bunch, beam ionized Li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Not getting BSA data.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Limited IP diagnostics make this hard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Need to integrate a kind of mini DAQ to get BSA PVs and analysis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600" dirty="0"/>
                            <a:t>Include more knobs like FF quads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4009610"/>
                      </a:ext>
                    </a:extLst>
                  </a:tr>
                  <a:tr h="106680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Final focus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9833" t="-476571" r="-90333" b="-7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7942111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10072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24D8-0AAB-0416-FD82-5BE6D0E9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worked well, what didn’t (2)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9A1F34-36DE-9C2F-790A-9472B8FD9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94222-02DB-9F7F-1D63-44544A1C1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FF04ED5-D30F-76A3-6DA6-423A8BA82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871308"/>
              </p:ext>
            </p:extLst>
          </p:nvPr>
        </p:nvGraphicFramePr>
        <p:xfrm>
          <a:off x="76199" y="981891"/>
          <a:ext cx="12039602" cy="453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744">
                  <a:extLst>
                    <a:ext uri="{9D8B030D-6E8A-4147-A177-3AD203B41FA5}">
                      <a16:colId xmlns:a16="http://schemas.microsoft.com/office/drawing/2014/main" val="3817162442"/>
                    </a:ext>
                  </a:extLst>
                </a:gridCol>
                <a:gridCol w="3715657">
                  <a:extLst>
                    <a:ext uri="{9D8B030D-6E8A-4147-A177-3AD203B41FA5}">
                      <a16:colId xmlns:a16="http://schemas.microsoft.com/office/drawing/2014/main" val="3671662865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441706397"/>
                    </a:ext>
                  </a:extLst>
                </a:gridCol>
                <a:gridCol w="3276601">
                  <a:extLst>
                    <a:ext uri="{9D8B030D-6E8A-4147-A177-3AD203B41FA5}">
                      <a16:colId xmlns:a16="http://schemas.microsoft.com/office/drawing/2014/main" val="2556982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Worked 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Didn’t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464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S20/14 BLEN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S14 BLEN was the most useful tool correlating with single-bunch PWFA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Would S20 BLEN give more information?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617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Difficult to perform parameter scans with large jumps in beam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441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Dispersion/ </a:t>
                      </a:r>
                      <a:r>
                        <a:rPr lang="en-US" sz="1600" dirty="0" err="1"/>
                        <a:t>Sextupole</a:t>
                      </a:r>
                      <a:r>
                        <a:rPr lang="en-US" sz="1600" dirty="0"/>
                        <a:t> tuning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Massive improvement to drive-to-wake energy transfer by tuning these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Hand tuning based on DTOTR profiles was not necessarily the best way to do this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Critical for both single and 2 bunch progress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Need dedicated time to analyze and develop tools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057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Laser Heater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Mostly worked to suppress buffer ionization (at large beta)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We did see some signs of ionization in some cases (injection, hard to diagnose the beam with no plasma)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Not the highest priority, but we will need to address, especially as we tune the spot size down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037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S15 TCAV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Doesn’t exist yet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508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009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421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548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F41F-2F80-89C3-F6F6-5CB922154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publications (1)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7CEA75-D7EE-6D00-91BC-1CED40EC3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55790-419C-C902-4EF7-2EFBF6277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DF30E8-167C-0209-2790-1EE43F9DE3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Beam dynamics in non-optimal matching conditions (needs a better title…)</a:t>
            </a:r>
          </a:p>
          <a:p>
            <a:r>
              <a:rPr lang="en-US" dirty="0"/>
              <a:t>Self matching of the drive beam to emittance growth in PWFA</a:t>
            </a:r>
          </a:p>
          <a:p>
            <a:pPr lvl="1"/>
            <a:r>
              <a:rPr lang="en-US" dirty="0"/>
              <a:t>Analysis of transverse dynamics of the beam when the waist position is scanned around the plasma entrance</a:t>
            </a:r>
          </a:p>
          <a:p>
            <a:pPr lvl="2"/>
            <a:r>
              <a:rPr lang="en-US" dirty="0"/>
              <a:t>Measure the change in the emittance of the decelerated charge</a:t>
            </a:r>
          </a:p>
          <a:p>
            <a:pPr lvl="2"/>
            <a:r>
              <a:rPr lang="en-US" dirty="0"/>
              <a:t>Change in betatron radiation emitted as you get closer to a matched condition</a:t>
            </a:r>
          </a:p>
          <a:p>
            <a:pPr lvl="2"/>
            <a:r>
              <a:rPr lang="en-US" dirty="0"/>
              <a:t>Simulations to match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do we need to publish:</a:t>
            </a:r>
          </a:p>
          <a:p>
            <a:pPr lvl="2"/>
            <a:r>
              <a:rPr lang="en-US" dirty="0"/>
              <a:t>Probably need to get cleaner data</a:t>
            </a:r>
          </a:p>
          <a:p>
            <a:pPr lvl="2"/>
            <a:r>
              <a:rPr lang="en-US" dirty="0"/>
              <a:t>Simulations</a:t>
            </a:r>
          </a:p>
          <a:p>
            <a:pPr lvl="2"/>
            <a:r>
              <a:rPr lang="en-US" dirty="0"/>
              <a:t>We have some Gamma1 data, but Gamma2 was always dead</a:t>
            </a:r>
          </a:p>
          <a:p>
            <a:pPr lvl="2"/>
            <a:r>
              <a:rPr lang="en-US" dirty="0"/>
              <a:t>Running the beam at 10 Hz through the oven could lead to problems again </a:t>
            </a:r>
            <a:r>
              <a:rPr lang="en-US" dirty="0">
                <a:sym typeface="Wingdings" panose="05000000000000000000" pitchFamily="2" charset="2"/>
              </a:rPr>
              <a:t> SCAV line?</a:t>
            </a:r>
            <a:endParaRPr lang="en-US" dirty="0"/>
          </a:p>
          <a:p>
            <a:pPr marL="288925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512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D1CA6-B45A-CCF3-FEAB-BB5019C2C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Non-optimal matching(??)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E5F3-3502-FF3A-2A50-A68BF1625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F6254-139F-F0C5-7036-4B21BF5B8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960" y="166404"/>
            <a:ext cx="7096841" cy="3551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5BC004-8EAC-3A29-B518-01AD32372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574" y="4005990"/>
            <a:ext cx="4737384" cy="229691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B06E2-B49B-4C9C-6E1F-E238392212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D. Storey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86A88D-DA96-D008-630D-92E02A05F400}"/>
              </a:ext>
            </a:extLst>
          </p:cNvPr>
          <p:cNvSpPr txBox="1"/>
          <p:nvPr/>
        </p:nvSpPr>
        <p:spPr>
          <a:xfrm>
            <a:off x="10331450" y="6221967"/>
            <a:ext cx="196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From Chaojie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7D242F7-A80F-78AE-2A9F-9263A1923F33}"/>
              </a:ext>
            </a:extLst>
          </p:cNvPr>
          <p:cNvGrpSpPr/>
          <p:nvPr/>
        </p:nvGrpSpPr>
        <p:grpSpPr>
          <a:xfrm>
            <a:off x="316759" y="1866839"/>
            <a:ext cx="5474442" cy="4169270"/>
            <a:chOff x="1846204" y="3010096"/>
            <a:chExt cx="5021831" cy="382456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6D42BBC-7E96-71ED-899E-BA8726B40317}"/>
                </a:ext>
              </a:extLst>
            </p:cNvPr>
            <p:cNvGrpSpPr/>
            <p:nvPr/>
          </p:nvGrpSpPr>
          <p:grpSpPr>
            <a:xfrm>
              <a:off x="1846204" y="3010096"/>
              <a:ext cx="5021831" cy="3824567"/>
              <a:chOff x="2704658" y="3350301"/>
              <a:chExt cx="4387273" cy="334129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93A80B1-1C99-BEA7-B66E-9A88AE648A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31211"/>
              <a:stretch/>
            </p:blipFill>
            <p:spPr>
              <a:xfrm>
                <a:off x="2704658" y="3350301"/>
                <a:ext cx="4387273" cy="3341295"/>
              </a:xfrm>
              <a:prstGeom prst="rect">
                <a:avLst/>
              </a:prstGeom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4115813-B371-9EFB-C4ED-5830E2A0F1D7}"/>
                  </a:ext>
                </a:extLst>
              </p:cNvPr>
              <p:cNvGrpSpPr/>
              <p:nvPr/>
            </p:nvGrpSpPr>
            <p:grpSpPr>
              <a:xfrm>
                <a:off x="3934691" y="5264677"/>
                <a:ext cx="1625600" cy="1415523"/>
                <a:chOff x="3934691" y="5264677"/>
                <a:chExt cx="1625600" cy="2445328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0F66F545-6F05-950E-31E3-B3CF3FE930C2}"/>
                    </a:ext>
                  </a:extLst>
                </p:cNvPr>
                <p:cNvCxnSpPr/>
                <p:nvPr/>
              </p:nvCxnSpPr>
              <p:spPr>
                <a:xfrm flipV="1">
                  <a:off x="3934691" y="5264677"/>
                  <a:ext cx="0" cy="244532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A06BA3FC-E21A-D430-EABA-FF96929ED4F3}"/>
                    </a:ext>
                  </a:extLst>
                </p:cNvPr>
                <p:cNvCxnSpPr/>
                <p:nvPr/>
              </p:nvCxnSpPr>
              <p:spPr>
                <a:xfrm flipV="1">
                  <a:off x="4267200" y="5264677"/>
                  <a:ext cx="0" cy="244532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40A022F9-A4C0-19F8-B4B7-0FA8F9EFBDCE}"/>
                    </a:ext>
                  </a:extLst>
                </p:cNvPr>
                <p:cNvCxnSpPr/>
                <p:nvPr/>
              </p:nvCxnSpPr>
              <p:spPr>
                <a:xfrm flipV="1">
                  <a:off x="4498109" y="5264677"/>
                  <a:ext cx="0" cy="244532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13CDAF99-B292-92D5-327C-ECD2228BED0B}"/>
                    </a:ext>
                  </a:extLst>
                </p:cNvPr>
                <p:cNvCxnSpPr/>
                <p:nvPr/>
              </p:nvCxnSpPr>
              <p:spPr>
                <a:xfrm flipV="1">
                  <a:off x="4729019" y="5264677"/>
                  <a:ext cx="0" cy="244532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EC4EA8A5-5CD6-73E3-86B4-0F7349767C81}"/>
                    </a:ext>
                  </a:extLst>
                </p:cNvPr>
                <p:cNvCxnSpPr/>
                <p:nvPr/>
              </p:nvCxnSpPr>
              <p:spPr>
                <a:xfrm flipV="1">
                  <a:off x="5560291" y="5264677"/>
                  <a:ext cx="0" cy="244532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E6538C8-C653-123A-9AD7-0F9156FEB51A}"/>
                </a:ext>
              </a:extLst>
            </p:cNvPr>
            <p:cNvSpPr txBox="1"/>
            <p:nvPr/>
          </p:nvSpPr>
          <p:spPr>
            <a:xfrm>
              <a:off x="2563326" y="6211978"/>
              <a:ext cx="5437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-50cm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121179D-2A06-00DC-BF1E-E15984296159}"/>
                </a:ext>
              </a:extLst>
            </p:cNvPr>
            <p:cNvSpPr txBox="1"/>
            <p:nvPr/>
          </p:nvSpPr>
          <p:spPr>
            <a:xfrm>
              <a:off x="3186238" y="6211978"/>
              <a:ext cx="5437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-25cm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565ECC3-EF0F-5A30-A38B-E191517494EB}"/>
                </a:ext>
              </a:extLst>
            </p:cNvPr>
            <p:cNvSpPr txBox="1"/>
            <p:nvPr/>
          </p:nvSpPr>
          <p:spPr>
            <a:xfrm>
              <a:off x="3545177" y="6134301"/>
              <a:ext cx="4860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PENT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5E49F6-6132-C234-2DA0-6F8CB95F364D}"/>
                </a:ext>
              </a:extLst>
            </p:cNvPr>
            <p:cNvSpPr txBox="1"/>
            <p:nvPr/>
          </p:nvSpPr>
          <p:spPr>
            <a:xfrm>
              <a:off x="3797883" y="6271628"/>
              <a:ext cx="57099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+25cm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11B4E7D-D5E8-FC41-BFB6-353D52BE611E}"/>
                </a:ext>
              </a:extLst>
            </p:cNvPr>
            <p:cNvSpPr txBox="1"/>
            <p:nvPr/>
          </p:nvSpPr>
          <p:spPr>
            <a:xfrm>
              <a:off x="4390893" y="6211978"/>
              <a:ext cx="57099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+50cm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A571ABE-6B43-8038-9CFE-19A30B694AB1}"/>
                </a:ext>
              </a:extLst>
            </p:cNvPr>
            <p:cNvSpPr txBox="1"/>
            <p:nvPr/>
          </p:nvSpPr>
          <p:spPr>
            <a:xfrm>
              <a:off x="5534569" y="6207306"/>
              <a:ext cx="57099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+75cm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479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F41F-2F80-89C3-F6F6-5CB922154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publications (2)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7CEA75-D7EE-6D00-91BC-1CED40EC3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Storey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55790-419C-C902-4EF7-2EFBF6277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DF30E8-167C-0209-2790-1EE43F9DE3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Single bunch drive-to-wake transfer eff. up to ~40% with ML tuning</a:t>
            </a:r>
          </a:p>
          <a:p>
            <a:pPr lvl="1"/>
            <a:r>
              <a:rPr lang="en-US" dirty="0"/>
              <a:t>Saw vast improvement using ML tuning (use of </a:t>
            </a:r>
            <a:r>
              <a:rPr lang="en-US" dirty="0" err="1"/>
              <a:t>TuRBO</a:t>
            </a:r>
            <a:r>
              <a:rPr lang="en-US" dirty="0"/>
              <a:t> makes this novel)</a:t>
            </a:r>
          </a:p>
          <a:p>
            <a:pPr lvl="1"/>
            <a:r>
              <a:rPr lang="en-US" dirty="0"/>
              <a:t>We did not have chance to characterize post-ML beam due to DPS failure</a:t>
            </a:r>
          </a:p>
          <a:p>
            <a:pPr lvl="1"/>
            <a:r>
              <a:rPr lang="en-US" dirty="0"/>
              <a:t>How do we make this into a publication?</a:t>
            </a:r>
          </a:p>
          <a:p>
            <a:pPr lvl="2"/>
            <a:r>
              <a:rPr lang="en-US" dirty="0"/>
              <a:t>Combine with 4-D phase space reconstruction that shows the improvement in the LPS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What do we need in order to publish:</a:t>
            </a:r>
          </a:p>
          <a:p>
            <a:pPr lvl="2"/>
            <a:r>
              <a:rPr lang="en-US" dirty="0"/>
              <a:t>Redo this optimization with before and after characterization</a:t>
            </a:r>
          </a:p>
          <a:p>
            <a:pPr lvl="3"/>
            <a:r>
              <a:rPr lang="en-US" dirty="0"/>
              <a:t>Need lower rate or short bursts with the oven</a:t>
            </a:r>
          </a:p>
          <a:p>
            <a:pPr lvl="3"/>
            <a:r>
              <a:rPr lang="en-US" dirty="0"/>
              <a:t>Could work much better if we have BSA inputs to the ML algorithm</a:t>
            </a:r>
          </a:p>
          <a:p>
            <a:pPr lvl="3"/>
            <a:r>
              <a:rPr lang="en-US" dirty="0"/>
              <a:t>Invite </a:t>
            </a:r>
            <a:r>
              <a:rPr lang="en-US" dirty="0" err="1"/>
              <a:t>Sebastiens</a:t>
            </a:r>
            <a:r>
              <a:rPr lang="en-US" dirty="0"/>
              <a:t> kids to be users</a:t>
            </a:r>
          </a:p>
          <a:p>
            <a:pPr lvl="2"/>
            <a:r>
              <a:rPr lang="en-US" dirty="0"/>
              <a:t>Develop 4D phase space reconstruction</a:t>
            </a:r>
          </a:p>
          <a:p>
            <a:pPr lvl="3"/>
            <a:r>
              <a:rPr lang="en-US" dirty="0"/>
              <a:t>Improved TCAV kick</a:t>
            </a:r>
          </a:p>
          <a:p>
            <a:pPr lvl="3"/>
            <a:r>
              <a:rPr lang="en-US" dirty="0"/>
              <a:t>Time for development with Ryan R. 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827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ACE1A6-40A8-5022-5B84-1F4B3C319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 to wake energy transfer with two bunches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5D84D-B53E-5C1F-BD85-B1BC1E59BB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242060"/>
            <a:ext cx="9417788" cy="48158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previous single bunch runs we demonstrated ~40% energy transfer to the wake in the Li oven</a:t>
            </a:r>
          </a:p>
          <a:p>
            <a:pPr marL="752475" lvl="1" indent="-285750"/>
            <a:r>
              <a:rPr lang="en-US" dirty="0"/>
              <a:t>However – the Li oven was damaged in these runs, leading to loss of Li</a:t>
            </a:r>
          </a:p>
          <a:p>
            <a:pPr marL="752475" lvl="1" indent="-285750"/>
            <a:r>
              <a:rPr lang="en-US" dirty="0"/>
              <a:t>In the two-bunch studies we were working with an unknown plasma density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" dirty="0"/>
          </a:p>
          <a:p>
            <a:r>
              <a:rPr lang="en-US" b="1" dirty="0"/>
              <a:t>Drive only energy transfer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Witness collimated at the end of </a:t>
            </a:r>
            <a:r>
              <a:rPr lang="en-US" dirty="0" err="1"/>
              <a:t>linac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 energy loss of ~2.5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&gt;85% of charge participating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energy transfer = 1.4 ± 0.1 J (~13%)</a:t>
            </a:r>
          </a:p>
          <a:p>
            <a:pPr marL="1149350" lvl="2" indent="-285750"/>
            <a:endParaRPr lang="en-US" dirty="0"/>
          </a:p>
          <a:p>
            <a:r>
              <a:rPr lang="en-US" dirty="0"/>
              <a:t>Relatively small energy loss, but high participating</a:t>
            </a:r>
            <a:br>
              <a:rPr lang="en-US" dirty="0"/>
            </a:br>
            <a:r>
              <a:rPr lang="en-US" dirty="0"/>
              <a:t>charge </a:t>
            </a:r>
            <a:r>
              <a:rPr lang="en-US" b="1" dirty="0">
                <a:sym typeface="Wingdings" panose="05000000000000000000" pitchFamily="2" charset="2"/>
              </a:rPr>
              <a:t> oven in poor state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54C79-EE89-08D4-A905-C729F3216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3E326F-F14A-17E5-1424-2D54B9F08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073" y="2815133"/>
            <a:ext cx="6375054" cy="3467691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2CCF4B3-278A-0470-3781-73B6A6FC0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</p:spPr>
        <p:txBody>
          <a:bodyPr/>
          <a:lstStyle/>
          <a:p>
            <a:r>
              <a:rPr lang="en-US" dirty="0"/>
              <a:t>July 23, 2024   Doug Storey | AAC24 | Two-bunch PWFA at FACET-II</a:t>
            </a:r>
          </a:p>
        </p:txBody>
      </p:sp>
    </p:spTree>
    <p:extLst>
      <p:ext uri="{BB962C8B-B14F-4D97-AF65-F5344CB8AC3E}">
        <p14:creationId xmlns:p14="http://schemas.microsoft.com/office/powerpoint/2010/main" val="355243456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-II Main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EAAE978D3FDF41AB37F4EFF5CCC60F" ma:contentTypeVersion="7" ma:contentTypeDescription="Create a new document." ma:contentTypeScope="" ma:versionID="9c4bf91aa233bb0983647f4156dff6b1">
  <xsd:schema xmlns:xsd="http://www.w3.org/2001/XMLSchema" xmlns:xs="http://www.w3.org/2001/XMLSchema" xmlns:p="http://schemas.microsoft.com/office/2006/metadata/properties" xmlns:ns2="2c676331-9f32-46eb-870f-c0db5a96f88a" targetNamespace="http://schemas.microsoft.com/office/2006/metadata/properties" ma:root="true" ma:fieldsID="0853cb6a7d1325730dc3d1a494d1525c" ns2:_="">
    <xsd:import namespace="2c676331-9f32-46eb-870f-c0db5a96f88a"/>
    <xsd:element name="properties">
      <xsd:complexType>
        <xsd:sequence>
          <xsd:element name="documentManagement">
            <xsd:complexType>
              <xsd:all>
                <xsd:element ref="ns2:Agenda_x0020_Session" minOccurs="0"/>
                <xsd:element ref="ns2:Agenda_x0020_Session_x003a_Speaker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76331-9f32-46eb-870f-c0db5a96f88a" elementFormDefault="qualified">
    <xsd:import namespace="http://schemas.microsoft.com/office/2006/documentManagement/types"/>
    <xsd:import namespace="http://schemas.microsoft.com/office/infopath/2007/PartnerControls"/>
    <xsd:element name="Agenda_x0020_Session" ma:index="8" nillable="true" ma:displayName="Agenda Session" ma:list="{96d6a317-a20e-4679-9a5c-ddd41d10aa53}" ma:internalName="Agenda_x0020_Session" ma:readOnly="false" ma:showField="Title">
      <xsd:simpleType>
        <xsd:restriction base="dms:Lookup"/>
      </xsd:simpleType>
    </xsd:element>
    <xsd:element name="Agenda_x0020_Session_x003a_Speaker" ma:index="9" nillable="true" ma:displayName="Agenda Session:Speaker" ma:list="{96d6a317-a20e-4679-9a5c-ddd41d10aa53}" ma:internalName="Agenda_x0020_Session_x003a_Speaker" ma:readOnly="true" ma:showField="Speaker" ma:web="2168e73c-25b2-4896-81b7-aa81e600c41e">
      <xsd:simpleType>
        <xsd:restriction base="dms:Lookup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da_x0020_Session xmlns="2c676331-9f32-46eb-870f-c0db5a96f88a" xsi:nil="true"/>
  </documentManagement>
</p:properties>
</file>

<file path=customXml/itemProps1.xml><?xml version="1.0" encoding="utf-8"?>
<ds:datastoreItem xmlns:ds="http://schemas.openxmlformats.org/officeDocument/2006/customXml" ds:itemID="{3B61AAF7-9938-41DF-A097-3903652D29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35A492-4EFA-481B-A42F-199DD75C7F52}">
  <ds:schemaRefs>
    <ds:schemaRef ds:uri="2c676331-9f32-46eb-870f-c0db5a96f8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9EA3DC0-EABB-4073-9CE7-09A2919D95C8}">
  <ds:schemaRefs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c676331-9f32-46eb-870f-c0db5a96f88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SLAC_PPT_Presentation_template_031622 (3)</Template>
  <TotalTime>6995</TotalTime>
  <Words>1299</Words>
  <Application>Microsoft Office PowerPoint</Application>
  <PresentationFormat>Widescreen</PresentationFormat>
  <Paragraphs>222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Lato</vt:lpstr>
      <vt:lpstr>Calibri</vt:lpstr>
      <vt:lpstr>Arial</vt:lpstr>
      <vt:lpstr>Lato Black</vt:lpstr>
      <vt:lpstr>Wingdings</vt:lpstr>
      <vt:lpstr>Cambria Math</vt:lpstr>
      <vt:lpstr>FACET-II Main</vt:lpstr>
      <vt:lpstr>PowerPoint Presentation</vt:lpstr>
      <vt:lpstr>Summary of single-bunch results</vt:lpstr>
      <vt:lpstr>Sextupole optimization – single bunch</vt:lpstr>
      <vt:lpstr>What worked well, what didn’t</vt:lpstr>
      <vt:lpstr>What worked well, what didn’t (2)</vt:lpstr>
      <vt:lpstr>Possible publications (1)</vt:lpstr>
      <vt:lpstr>Non-optimal matching(??)</vt:lpstr>
      <vt:lpstr>Possible publications (2)</vt:lpstr>
      <vt:lpstr>Drive to wake energy transfer with two bunches</vt:lpstr>
      <vt:lpstr>Witness acceleration</vt:lpstr>
      <vt:lpstr>What worked well, what didn’t (3)</vt:lpstr>
      <vt:lpstr>Goals and to-do list for this run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FACET-II</dc:title>
  <dc:subject/>
  <dc:creator>dstorey@slac.stanford.edu</dc:creator>
  <cp:keywords/>
  <dc:description/>
  <cp:lastModifiedBy>Storey, Doug</cp:lastModifiedBy>
  <cp:revision>299</cp:revision>
  <dcterms:created xsi:type="dcterms:W3CDTF">2022-04-22T00:44:22Z</dcterms:created>
  <dcterms:modified xsi:type="dcterms:W3CDTF">2024-08-22T21:06:39Z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0x01010034EAAE978D3FDF41AB37F4EFF5CCC60F</vt:lpwstr>
  </property>
</Properties>
</file>