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84" r:id="rId2"/>
    <p:sldId id="287" r:id="rId3"/>
    <p:sldId id="288" r:id="rId4"/>
    <p:sldId id="290" r:id="rId5"/>
    <p:sldId id="293" r:id="rId6"/>
    <p:sldId id="292" r:id="rId7"/>
    <p:sldId id="301" r:id="rId8"/>
    <p:sldId id="294" r:id="rId9"/>
    <p:sldId id="305" r:id="rId10"/>
    <p:sldId id="306" r:id="rId11"/>
    <p:sldId id="296" r:id="rId12"/>
    <p:sldId id="297" r:id="rId13"/>
    <p:sldId id="299" r:id="rId14"/>
    <p:sldId id="307" r:id="rId15"/>
    <p:sldId id="300" r:id="rId16"/>
    <p:sldId id="298" r:id="rId17"/>
    <p:sldId id="302" r:id="rId18"/>
    <p:sldId id="308" r:id="rId19"/>
    <p:sldId id="303" r:id="rId20"/>
    <p:sldId id="30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AFC"/>
    <a:srgbClr val="313335"/>
    <a:srgbClr val="D4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8" autoAdjust="0"/>
    <p:restoredTop sz="96763" autoAdjust="0"/>
  </p:normalViewPr>
  <p:slideViewPr>
    <p:cSldViewPr snapToGrid="0">
      <p:cViewPr varScale="1">
        <p:scale>
          <a:sx n="127" d="100"/>
          <a:sy n="127" d="100"/>
        </p:scale>
        <p:origin x="209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ongyanzhu\Desktop\R2R\HPT%20of%20all%20thermal%20cycles%20-mm%20mra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ongyanzhu\Desktop\R2R\HPT%20of%20all%20thermal%20cycles%20-mm%20mra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ongyanzhu\Desktop\R2R\HPT%20of%20all%20thermal%20cycles%20-mm%20mrad.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Prestaging - X Direction Position Error distribution</a:t>
            </a:r>
            <a:endParaRPr lang="en-US">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580927384076991E-2"/>
          <c:y val="0.23587962962962963"/>
          <c:w val="0.90286351706036749"/>
          <c:h val="0.55081765820939044"/>
        </c:manualLayout>
      </c:layout>
      <c:barChart>
        <c:barDir val="col"/>
        <c:grouping val="clustered"/>
        <c:varyColors val="0"/>
        <c:ser>
          <c:idx val="0"/>
          <c:order val="0"/>
          <c:tx>
            <c:v>X</c:v>
          </c:tx>
          <c:spPr>
            <a:solidFill>
              <a:schemeClr val="accent1"/>
            </a:solidFill>
            <a:ln>
              <a:noFill/>
            </a:ln>
            <a:effectLst/>
          </c:spPr>
          <c:invertIfNegative val="0"/>
          <c:cat>
            <c:strRef>
              <c:f>'Sheet4 (2)'!$I$1:$I$5</c:f>
              <c:strCache>
                <c:ptCount val="5"/>
                <c:pt idx="0">
                  <c:v>[-20,-12)</c:v>
                </c:pt>
                <c:pt idx="1">
                  <c:v>[-12,-4)</c:v>
                </c:pt>
                <c:pt idx="2">
                  <c:v>[-4,4)</c:v>
                </c:pt>
                <c:pt idx="3">
                  <c:v>[4,12)</c:v>
                </c:pt>
                <c:pt idx="4">
                  <c:v>[12,20)</c:v>
                </c:pt>
              </c:strCache>
            </c:strRef>
          </c:cat>
          <c:val>
            <c:numRef>
              <c:f>'Sheet4 (2)'!$E$1:$E$5</c:f>
              <c:numCache>
                <c:formatCode>General</c:formatCode>
                <c:ptCount val="5"/>
                <c:pt idx="0">
                  <c:v>12</c:v>
                </c:pt>
                <c:pt idx="1">
                  <c:v>20</c:v>
                </c:pt>
                <c:pt idx="2">
                  <c:v>26</c:v>
                </c:pt>
                <c:pt idx="3">
                  <c:v>20</c:v>
                </c:pt>
                <c:pt idx="4">
                  <c:v>10</c:v>
                </c:pt>
              </c:numCache>
            </c:numRef>
          </c:val>
          <c:extLst>
            <c:ext xmlns:c16="http://schemas.microsoft.com/office/drawing/2014/chart" uri="{C3380CC4-5D6E-409C-BE32-E72D297353CC}">
              <c16:uniqueId val="{00000000-831E-4401-993F-7CE192701A4B}"/>
            </c:ext>
          </c:extLst>
        </c:ser>
        <c:dLbls>
          <c:showLegendKey val="0"/>
          <c:showVal val="0"/>
          <c:showCatName val="0"/>
          <c:showSerName val="0"/>
          <c:showPercent val="0"/>
          <c:showBubbleSize val="0"/>
        </c:dLbls>
        <c:gapWidth val="219"/>
        <c:overlap val="-27"/>
        <c:axId val="1727202815"/>
        <c:axId val="1727193663"/>
      </c:barChart>
      <c:catAx>
        <c:axId val="172720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7193663"/>
        <c:crosses val="autoZero"/>
        <c:auto val="1"/>
        <c:lblAlgn val="ctr"/>
        <c:lblOffset val="100"/>
        <c:noMultiLvlLbl val="0"/>
      </c:catAx>
      <c:valAx>
        <c:axId val="17271936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720281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Prestaging - Z Direction Position Error distribution</a:t>
            </a:r>
            <a:endParaRPr lang="en-US">
              <a:effectLst/>
            </a:endParaRPr>
          </a:p>
        </c:rich>
      </c:tx>
      <c:layout>
        <c:manualLayout>
          <c:xMode val="edge"/>
          <c:yMode val="edge"/>
          <c:x val="0.14748622047244092"/>
          <c:y val="4.629629629629629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Z</c:v>
          </c:tx>
          <c:spPr>
            <a:solidFill>
              <a:srgbClr val="00B050"/>
            </a:solidFill>
            <a:ln>
              <a:noFill/>
            </a:ln>
            <a:effectLst/>
          </c:spPr>
          <c:invertIfNegative val="0"/>
          <c:cat>
            <c:strRef>
              <c:f>'Sheet4 (2)'!$K$1:$K$5</c:f>
              <c:strCache>
                <c:ptCount val="5"/>
                <c:pt idx="0">
                  <c:v>[-40,-24)</c:v>
                </c:pt>
                <c:pt idx="1">
                  <c:v>[-24,-8)</c:v>
                </c:pt>
                <c:pt idx="2">
                  <c:v>[-8,8)</c:v>
                </c:pt>
                <c:pt idx="3">
                  <c:v>[8,24)</c:v>
                </c:pt>
                <c:pt idx="4">
                  <c:v>[24,40)</c:v>
                </c:pt>
              </c:strCache>
            </c:strRef>
          </c:cat>
          <c:val>
            <c:numRef>
              <c:f>'Sheet4 (2)'!$G$1:$G$5</c:f>
              <c:numCache>
                <c:formatCode>General</c:formatCode>
                <c:ptCount val="5"/>
                <c:pt idx="0">
                  <c:v>8</c:v>
                </c:pt>
                <c:pt idx="1">
                  <c:v>27</c:v>
                </c:pt>
                <c:pt idx="2">
                  <c:v>24</c:v>
                </c:pt>
                <c:pt idx="3">
                  <c:v>21</c:v>
                </c:pt>
                <c:pt idx="4">
                  <c:v>8</c:v>
                </c:pt>
              </c:numCache>
            </c:numRef>
          </c:val>
          <c:extLst>
            <c:ext xmlns:c16="http://schemas.microsoft.com/office/drawing/2014/chart" uri="{C3380CC4-5D6E-409C-BE32-E72D297353CC}">
              <c16:uniqueId val="{00000000-37B8-4E37-B6BD-2B4CF0C279C6}"/>
            </c:ext>
          </c:extLst>
        </c:ser>
        <c:dLbls>
          <c:showLegendKey val="0"/>
          <c:showVal val="0"/>
          <c:showCatName val="0"/>
          <c:showSerName val="0"/>
          <c:showPercent val="0"/>
          <c:showBubbleSize val="0"/>
        </c:dLbls>
        <c:gapWidth val="219"/>
        <c:overlap val="-27"/>
        <c:axId val="1405230015"/>
        <c:axId val="1405215039"/>
      </c:barChart>
      <c:catAx>
        <c:axId val="1405230015"/>
        <c:scaling>
          <c:orientation val="minMax"/>
        </c:scaling>
        <c:delete val="0"/>
        <c:axPos val="b"/>
        <c:title>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5215039"/>
        <c:crosses val="autoZero"/>
        <c:auto val="1"/>
        <c:lblAlgn val="ctr"/>
        <c:lblOffset val="100"/>
        <c:noMultiLvlLbl val="0"/>
      </c:catAx>
      <c:valAx>
        <c:axId val="14052150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52300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Prestaging - Y Direction Position Error distribution</a:t>
            </a:r>
            <a:endParaRPr lang="en-US">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580927384076991E-2"/>
          <c:y val="0.23587962962962963"/>
          <c:w val="0.90286351706036749"/>
          <c:h val="0.55081765820939044"/>
        </c:manualLayout>
      </c:layout>
      <c:barChart>
        <c:barDir val="col"/>
        <c:grouping val="clustered"/>
        <c:varyColors val="0"/>
        <c:ser>
          <c:idx val="1"/>
          <c:order val="0"/>
          <c:tx>
            <c:v>Y</c:v>
          </c:tx>
          <c:spPr>
            <a:solidFill>
              <a:schemeClr val="accent2"/>
            </a:solidFill>
            <a:ln>
              <a:noFill/>
            </a:ln>
            <a:effectLst/>
          </c:spPr>
          <c:invertIfNegative val="0"/>
          <c:trendline>
            <c:name>4th Order Poly Trendline</c:name>
            <c:spPr>
              <a:ln w="19050" cap="rnd">
                <a:solidFill>
                  <a:schemeClr val="accent2"/>
                </a:solidFill>
                <a:prstDash val="sysDot"/>
              </a:ln>
              <a:effectLst/>
            </c:spPr>
            <c:trendlineType val="poly"/>
            <c:order val="4"/>
            <c:dispRSqr val="0"/>
            <c:dispEq val="0"/>
          </c:trendline>
          <c:cat>
            <c:strRef>
              <c:f>'Sheet4 (2)'!$I$1:$I$5</c:f>
              <c:strCache>
                <c:ptCount val="5"/>
                <c:pt idx="0">
                  <c:v>[-20,-12)</c:v>
                </c:pt>
                <c:pt idx="1">
                  <c:v>[-12,-4)</c:v>
                </c:pt>
                <c:pt idx="2">
                  <c:v>[-4,4)</c:v>
                </c:pt>
                <c:pt idx="3">
                  <c:v>[4,12)</c:v>
                </c:pt>
                <c:pt idx="4">
                  <c:v>[12,20)</c:v>
                </c:pt>
              </c:strCache>
            </c:strRef>
          </c:cat>
          <c:val>
            <c:numRef>
              <c:f>'Sheet4 (2)'!$F$1:$F$5</c:f>
              <c:numCache>
                <c:formatCode>General</c:formatCode>
                <c:ptCount val="5"/>
                <c:pt idx="0">
                  <c:v>3</c:v>
                </c:pt>
                <c:pt idx="1">
                  <c:v>20</c:v>
                </c:pt>
                <c:pt idx="2">
                  <c:v>38</c:v>
                </c:pt>
                <c:pt idx="3">
                  <c:v>25</c:v>
                </c:pt>
                <c:pt idx="4">
                  <c:v>2</c:v>
                </c:pt>
              </c:numCache>
            </c:numRef>
          </c:val>
          <c:extLst>
            <c:ext xmlns:c16="http://schemas.microsoft.com/office/drawing/2014/chart" uri="{C3380CC4-5D6E-409C-BE32-E72D297353CC}">
              <c16:uniqueId val="{00000000-4F23-4B0E-B041-35CBBC9A1845}"/>
            </c:ext>
          </c:extLst>
        </c:ser>
        <c:dLbls>
          <c:showLegendKey val="0"/>
          <c:showVal val="0"/>
          <c:showCatName val="0"/>
          <c:showSerName val="0"/>
          <c:showPercent val="0"/>
          <c:showBubbleSize val="0"/>
        </c:dLbls>
        <c:gapWidth val="219"/>
        <c:overlap val="-27"/>
        <c:axId val="1727202815"/>
        <c:axId val="1727193663"/>
      </c:barChart>
      <c:catAx>
        <c:axId val="172720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7193663"/>
        <c:crosses val="autoZero"/>
        <c:auto val="1"/>
        <c:lblAlgn val="ctr"/>
        <c:lblOffset val="100"/>
        <c:noMultiLvlLbl val="0"/>
      </c:catAx>
      <c:valAx>
        <c:axId val="17271936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720281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A0534-6773-4D68-BA8A-72BB06AF036F}"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D503A-5755-4576-9242-BA5F6B9F3B30}" type="slidenum">
              <a:rPr lang="en-US" smtClean="0"/>
              <a:t>‹#›</a:t>
            </a:fld>
            <a:endParaRPr lang="en-US"/>
          </a:p>
        </p:txBody>
      </p:sp>
    </p:spTree>
    <p:extLst>
      <p:ext uri="{BB962C8B-B14F-4D97-AF65-F5344CB8AC3E}">
        <p14:creationId xmlns:p14="http://schemas.microsoft.com/office/powerpoint/2010/main" val="154083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06e62a6f62_2_12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106e62a6f62_2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63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C2A670D-0121-F840-B8A7-B5F28CFC5A75}" type="slidenum">
              <a:rPr lang="en-US" smtClean="0"/>
              <a:t>11</a:t>
            </a:fld>
            <a:endParaRPr lang="en-US"/>
          </a:p>
        </p:txBody>
      </p:sp>
    </p:spTree>
    <p:extLst>
      <p:ext uri="{BB962C8B-B14F-4D97-AF65-F5344CB8AC3E}">
        <p14:creationId xmlns:p14="http://schemas.microsoft.com/office/powerpoint/2010/main" val="1599165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5285E-D270-4D02-9DF9-276E3A5D5F33}" type="slidenum">
              <a:rPr lang="en-US" smtClean="0"/>
              <a:t>12</a:t>
            </a:fld>
            <a:endParaRPr lang="en-US"/>
          </a:p>
        </p:txBody>
      </p:sp>
    </p:spTree>
    <p:extLst>
      <p:ext uri="{BB962C8B-B14F-4D97-AF65-F5344CB8AC3E}">
        <p14:creationId xmlns:p14="http://schemas.microsoft.com/office/powerpoint/2010/main" val="4179825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5285E-D270-4D02-9DF9-276E3A5D5F33}" type="slidenum">
              <a:rPr lang="en-US" smtClean="0"/>
              <a:t>13</a:t>
            </a:fld>
            <a:endParaRPr lang="en-US"/>
          </a:p>
        </p:txBody>
      </p:sp>
    </p:spTree>
    <p:extLst>
      <p:ext uri="{BB962C8B-B14F-4D97-AF65-F5344CB8AC3E}">
        <p14:creationId xmlns:p14="http://schemas.microsoft.com/office/powerpoint/2010/main" val="688337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5285E-D270-4D02-9DF9-276E3A5D5F33}" type="slidenum">
              <a:rPr lang="en-US" smtClean="0"/>
              <a:t>14</a:t>
            </a:fld>
            <a:endParaRPr lang="en-US"/>
          </a:p>
        </p:txBody>
      </p:sp>
    </p:spTree>
    <p:extLst>
      <p:ext uri="{BB962C8B-B14F-4D97-AF65-F5344CB8AC3E}">
        <p14:creationId xmlns:p14="http://schemas.microsoft.com/office/powerpoint/2010/main" val="3570829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5285E-D270-4D02-9DF9-276E3A5D5F33}" type="slidenum">
              <a:rPr lang="en-US" smtClean="0"/>
              <a:t>15</a:t>
            </a:fld>
            <a:endParaRPr lang="en-US"/>
          </a:p>
        </p:txBody>
      </p:sp>
    </p:spTree>
    <p:extLst>
      <p:ext uri="{BB962C8B-B14F-4D97-AF65-F5344CB8AC3E}">
        <p14:creationId xmlns:p14="http://schemas.microsoft.com/office/powerpoint/2010/main" val="4015536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5285E-D270-4D02-9DF9-276E3A5D5F33}" type="slidenum">
              <a:rPr lang="en-US" smtClean="0"/>
              <a:t>16</a:t>
            </a:fld>
            <a:endParaRPr lang="en-US"/>
          </a:p>
        </p:txBody>
      </p:sp>
    </p:spTree>
    <p:extLst>
      <p:ext uri="{BB962C8B-B14F-4D97-AF65-F5344CB8AC3E}">
        <p14:creationId xmlns:p14="http://schemas.microsoft.com/office/powerpoint/2010/main" val="3753138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5285E-D270-4D02-9DF9-276E3A5D5F33}" type="slidenum">
              <a:rPr lang="en-US" smtClean="0"/>
              <a:t>17</a:t>
            </a:fld>
            <a:endParaRPr lang="en-US"/>
          </a:p>
        </p:txBody>
      </p:sp>
    </p:spTree>
    <p:extLst>
      <p:ext uri="{BB962C8B-B14F-4D97-AF65-F5344CB8AC3E}">
        <p14:creationId xmlns:p14="http://schemas.microsoft.com/office/powerpoint/2010/main" val="2881574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5285E-D270-4D02-9DF9-276E3A5D5F33}" type="slidenum">
              <a:rPr lang="en-US" smtClean="0"/>
              <a:t>18</a:t>
            </a:fld>
            <a:endParaRPr lang="en-US"/>
          </a:p>
        </p:txBody>
      </p:sp>
    </p:spTree>
    <p:extLst>
      <p:ext uri="{BB962C8B-B14F-4D97-AF65-F5344CB8AC3E}">
        <p14:creationId xmlns:p14="http://schemas.microsoft.com/office/powerpoint/2010/main" val="3003631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5285E-D270-4D02-9DF9-276E3A5D5F33}" type="slidenum">
              <a:rPr lang="en-US" smtClean="0"/>
              <a:t>19</a:t>
            </a:fld>
            <a:endParaRPr lang="en-US"/>
          </a:p>
        </p:txBody>
      </p:sp>
    </p:spTree>
    <p:extLst>
      <p:ext uri="{BB962C8B-B14F-4D97-AF65-F5344CB8AC3E}">
        <p14:creationId xmlns:p14="http://schemas.microsoft.com/office/powerpoint/2010/main" val="1109446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5285E-D270-4D02-9DF9-276E3A5D5F33}" type="slidenum">
              <a:rPr lang="en-US" smtClean="0"/>
              <a:t>20</a:t>
            </a:fld>
            <a:endParaRPr lang="en-US"/>
          </a:p>
        </p:txBody>
      </p:sp>
    </p:spTree>
    <p:extLst>
      <p:ext uri="{BB962C8B-B14F-4D97-AF65-F5344CB8AC3E}">
        <p14:creationId xmlns:p14="http://schemas.microsoft.com/office/powerpoint/2010/main" val="240484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06e62a6f62_22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106e62a6f62_22_1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
        <p:nvSpPr>
          <p:cNvPr id="434" name="Google Shape;434;g106e62a6f62_22_1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1" i="1">
              <a:solidFill>
                <a:schemeClr val="lt2"/>
              </a:solidFill>
            </a:endParaRPr>
          </a:p>
          <a:p>
            <a:pPr marL="0" lvl="0" indent="0" algn="l" rtl="0">
              <a:spcBef>
                <a:spcPts val="0"/>
              </a:spcBef>
              <a:spcAft>
                <a:spcPts val="0"/>
              </a:spcAft>
              <a:buNone/>
            </a:pPr>
            <a:endParaRPr b="0"/>
          </a:p>
        </p:txBody>
      </p:sp>
    </p:spTree>
    <p:extLst>
      <p:ext uri="{BB962C8B-B14F-4D97-AF65-F5344CB8AC3E}">
        <p14:creationId xmlns:p14="http://schemas.microsoft.com/office/powerpoint/2010/main" val="233382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C2A670D-0121-F840-B8A7-B5F28CFC5A75}" type="slidenum">
              <a:rPr lang="en-US" smtClean="0"/>
              <a:t>4</a:t>
            </a:fld>
            <a:endParaRPr lang="en-US"/>
          </a:p>
        </p:txBody>
      </p:sp>
    </p:spTree>
    <p:extLst>
      <p:ext uri="{BB962C8B-B14F-4D97-AF65-F5344CB8AC3E}">
        <p14:creationId xmlns:p14="http://schemas.microsoft.com/office/powerpoint/2010/main" val="3803165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C2A670D-0121-F840-B8A7-B5F28CFC5A75}" type="slidenum">
              <a:rPr lang="en-US" smtClean="0"/>
              <a:t>5</a:t>
            </a:fld>
            <a:endParaRPr lang="en-US"/>
          </a:p>
        </p:txBody>
      </p:sp>
    </p:spTree>
    <p:extLst>
      <p:ext uri="{BB962C8B-B14F-4D97-AF65-F5344CB8AC3E}">
        <p14:creationId xmlns:p14="http://schemas.microsoft.com/office/powerpoint/2010/main" val="227293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C2A670D-0121-F840-B8A7-B5F28CFC5A75}" type="slidenum">
              <a:rPr lang="en-US" smtClean="0"/>
              <a:t>6</a:t>
            </a:fld>
            <a:endParaRPr lang="en-US"/>
          </a:p>
        </p:txBody>
      </p:sp>
    </p:spTree>
    <p:extLst>
      <p:ext uri="{BB962C8B-B14F-4D97-AF65-F5344CB8AC3E}">
        <p14:creationId xmlns:p14="http://schemas.microsoft.com/office/powerpoint/2010/main" val="866774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5285E-D270-4D02-9DF9-276E3A5D5F33}" type="slidenum">
              <a:rPr lang="en-US" smtClean="0"/>
              <a:t>7</a:t>
            </a:fld>
            <a:endParaRPr lang="en-US"/>
          </a:p>
        </p:txBody>
      </p:sp>
    </p:spTree>
    <p:extLst>
      <p:ext uri="{BB962C8B-B14F-4D97-AF65-F5344CB8AC3E}">
        <p14:creationId xmlns:p14="http://schemas.microsoft.com/office/powerpoint/2010/main" val="2509580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C2A670D-0121-F840-B8A7-B5F28CFC5A75}" type="slidenum">
              <a:rPr lang="en-US" smtClean="0"/>
              <a:t>8</a:t>
            </a:fld>
            <a:endParaRPr lang="en-US"/>
          </a:p>
        </p:txBody>
      </p:sp>
    </p:spTree>
    <p:extLst>
      <p:ext uri="{BB962C8B-B14F-4D97-AF65-F5344CB8AC3E}">
        <p14:creationId xmlns:p14="http://schemas.microsoft.com/office/powerpoint/2010/main" val="758799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C2A670D-0121-F840-B8A7-B5F28CFC5A75}" type="slidenum">
              <a:rPr lang="en-US" smtClean="0"/>
              <a:t>9</a:t>
            </a:fld>
            <a:endParaRPr lang="en-US"/>
          </a:p>
        </p:txBody>
      </p:sp>
    </p:spTree>
    <p:extLst>
      <p:ext uri="{BB962C8B-B14F-4D97-AF65-F5344CB8AC3E}">
        <p14:creationId xmlns:p14="http://schemas.microsoft.com/office/powerpoint/2010/main" val="171168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C2A670D-0121-F840-B8A7-B5F28CFC5A75}" type="slidenum">
              <a:rPr lang="en-US" smtClean="0"/>
              <a:t>10</a:t>
            </a:fld>
            <a:endParaRPr lang="en-US"/>
          </a:p>
        </p:txBody>
      </p:sp>
    </p:spTree>
    <p:extLst>
      <p:ext uri="{BB962C8B-B14F-4D97-AF65-F5344CB8AC3E}">
        <p14:creationId xmlns:p14="http://schemas.microsoft.com/office/powerpoint/2010/main" val="503813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70000"/>
            <a:lum/>
          </a:blip>
          <a:srcRect/>
          <a:stretch>
            <a:fillRect l="12000"/>
          </a:stretch>
        </a:blipFill>
        <a:effectLst/>
      </p:bgPr>
    </p:bg>
    <p:spTree>
      <p:nvGrpSpPr>
        <p:cNvPr id="1" name=""/>
        <p:cNvGrpSpPr/>
        <p:nvPr/>
      </p:nvGrpSpPr>
      <p:grpSpPr>
        <a:xfrm>
          <a:off x="0" y="0"/>
          <a:ext cx="0" cy="0"/>
          <a:chOff x="0" y="0"/>
          <a:chExt cx="0" cy="0"/>
        </a:xfrm>
      </p:grpSpPr>
      <p:sp>
        <p:nvSpPr>
          <p:cNvPr id="9" name="Rectangle 8"/>
          <p:cNvSpPr/>
          <p:nvPr userDrawn="1"/>
        </p:nvSpPr>
        <p:spPr>
          <a:xfrm>
            <a:off x="-4522" y="0"/>
            <a:ext cx="1472184" cy="6858000"/>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393539" y="2007247"/>
            <a:ext cx="6931152" cy="1600200"/>
          </a:xfrm>
        </p:spPr>
        <p:txBody>
          <a:bodyPr anchor="b">
            <a:noAutofit/>
          </a:bodyPr>
          <a:lstStyle>
            <a:lvl1pPr algn="l">
              <a:defRPr sz="4000" b="1">
                <a:solidFill>
                  <a:schemeClr val="bg2">
                    <a:lumMod val="50000"/>
                  </a:schemeClr>
                </a:solidFill>
              </a:defRPr>
            </a:lvl1pPr>
          </a:lstStyle>
          <a:p>
            <a:r>
              <a:rPr lang="en-US" dirty="0"/>
              <a:t>Presentation Title</a:t>
            </a:r>
          </a:p>
        </p:txBody>
      </p:sp>
      <p:sp>
        <p:nvSpPr>
          <p:cNvPr id="5" name="Footer Placeholder 4"/>
          <p:cNvSpPr>
            <a:spLocks noGrp="1"/>
          </p:cNvSpPr>
          <p:nvPr>
            <p:ph type="ftr" sz="quarter" idx="11"/>
          </p:nvPr>
        </p:nvSpPr>
        <p:spPr>
          <a:xfrm>
            <a:off x="110686" y="4015047"/>
            <a:ext cx="1234786" cy="2585259"/>
          </a:xfrm>
        </p:spPr>
        <p:txBody>
          <a:bodyPr anchor="b"/>
          <a:lstStyle>
            <a:lvl1pPr algn="l">
              <a:defRPr sz="1400">
                <a:solidFill>
                  <a:schemeClr val="bg1"/>
                </a:solidFill>
              </a:defRPr>
            </a:lvl1pPr>
          </a:lstStyle>
          <a:p>
            <a:r>
              <a:rPr lang="en-US" smtClean="0"/>
              <a:t>IWAA 2024 - SLAC</a:t>
            </a:r>
            <a:endParaRPr lang="en-US" dirty="0"/>
          </a:p>
        </p:txBody>
      </p:sp>
      <p:sp>
        <p:nvSpPr>
          <p:cNvPr id="15" name="Text Placeholder 14"/>
          <p:cNvSpPr>
            <a:spLocks noGrp="1"/>
          </p:cNvSpPr>
          <p:nvPr>
            <p:ph type="body" sz="quarter" idx="12" hasCustomPrompt="1"/>
          </p:nvPr>
        </p:nvSpPr>
        <p:spPr>
          <a:xfrm>
            <a:off x="3393539" y="3804237"/>
            <a:ext cx="2593467" cy="523220"/>
          </a:xfrm>
        </p:spPr>
        <p:txBody>
          <a:bodyPr wrap="none">
            <a:spAutoFit/>
          </a:bodyPr>
          <a:lstStyle>
            <a:lvl1pPr marL="0" indent="0">
              <a:buNone/>
              <a:defRPr sz="2800" b="1">
                <a:solidFill>
                  <a:schemeClr val="tx2"/>
                </a:solidFill>
              </a:defRPr>
            </a:lvl1pPr>
          </a:lstStyle>
          <a:p>
            <a:pPr lvl="0"/>
            <a:r>
              <a:rPr lang="en-US" dirty="0"/>
              <a:t>Presenter Name</a:t>
            </a:r>
          </a:p>
        </p:txBody>
      </p:sp>
      <p:sp>
        <p:nvSpPr>
          <p:cNvPr id="18" name="Text Placeholder 14"/>
          <p:cNvSpPr>
            <a:spLocks noGrp="1"/>
          </p:cNvSpPr>
          <p:nvPr>
            <p:ph type="body" sz="quarter" idx="13" hasCustomPrompt="1"/>
          </p:nvPr>
        </p:nvSpPr>
        <p:spPr>
          <a:xfrm>
            <a:off x="3393539" y="4257607"/>
            <a:ext cx="1136850" cy="430887"/>
          </a:xfrm>
        </p:spPr>
        <p:txBody>
          <a:bodyPr wrap="none">
            <a:spAutoFit/>
          </a:bodyPr>
          <a:lstStyle>
            <a:lvl1pPr marL="0" indent="0">
              <a:buNone/>
              <a:defRPr sz="2200" b="0" baseline="0">
                <a:solidFill>
                  <a:schemeClr val="bg2">
                    <a:lumMod val="50000"/>
                  </a:schemeClr>
                </a:solidFill>
              </a:defRPr>
            </a:lvl1pPr>
          </a:lstStyle>
          <a:p>
            <a:pPr lvl="0"/>
            <a:r>
              <a:rPr lang="en-US" dirty="0"/>
              <a:t>Job Title</a:t>
            </a:r>
          </a:p>
        </p:txBody>
      </p:sp>
      <p:sp>
        <p:nvSpPr>
          <p:cNvPr id="19" name="Text Placeholder 14"/>
          <p:cNvSpPr>
            <a:spLocks noGrp="1"/>
          </p:cNvSpPr>
          <p:nvPr>
            <p:ph type="body" sz="quarter" idx="14" hasCustomPrompt="1"/>
          </p:nvPr>
        </p:nvSpPr>
        <p:spPr>
          <a:xfrm>
            <a:off x="3393539" y="4616902"/>
            <a:ext cx="2999219" cy="430887"/>
          </a:xfrm>
        </p:spPr>
        <p:txBody>
          <a:bodyPr wrap="none">
            <a:spAutoFit/>
          </a:bodyPr>
          <a:lstStyle>
            <a:lvl1pPr marL="0" indent="0">
              <a:buNone/>
              <a:defRPr sz="2200" b="0" baseline="0">
                <a:solidFill>
                  <a:schemeClr val="bg2">
                    <a:lumMod val="50000"/>
                  </a:schemeClr>
                </a:solidFill>
              </a:defRPr>
            </a:lvl1pPr>
          </a:lstStyle>
          <a:p>
            <a:pPr lvl="0"/>
            <a:r>
              <a:rPr lang="en-US" dirty="0"/>
              <a:t>Affiliation / Group Name</a:t>
            </a:r>
          </a:p>
        </p:txBody>
      </p:sp>
      <p:sp>
        <p:nvSpPr>
          <p:cNvPr id="20" name="Text Placeholder 14"/>
          <p:cNvSpPr>
            <a:spLocks noGrp="1"/>
          </p:cNvSpPr>
          <p:nvPr>
            <p:ph type="body" sz="quarter" idx="15" hasCustomPrompt="1"/>
          </p:nvPr>
        </p:nvSpPr>
        <p:spPr>
          <a:xfrm>
            <a:off x="3393539" y="5915626"/>
            <a:ext cx="625684" cy="369332"/>
          </a:xfrm>
        </p:spPr>
        <p:txBody>
          <a:bodyPr wrap="none">
            <a:spAutoFit/>
          </a:bodyPr>
          <a:lstStyle>
            <a:lvl1pPr marL="0" indent="0">
              <a:buNone/>
              <a:defRPr sz="1800" b="0" baseline="0">
                <a:solidFill>
                  <a:schemeClr val="bg2">
                    <a:lumMod val="50000"/>
                  </a:schemeClr>
                </a:solidFill>
              </a:defRPr>
            </a:lvl1pPr>
          </a:lstStyle>
          <a:p>
            <a:pPr lvl="0"/>
            <a:r>
              <a:rPr lang="en-US" dirty="0"/>
              <a:t>Date</a:t>
            </a:r>
          </a:p>
        </p:txBody>
      </p:sp>
      <p:grpSp>
        <p:nvGrpSpPr>
          <p:cNvPr id="4" name="Group 3"/>
          <p:cNvGrpSpPr/>
          <p:nvPr userDrawn="1"/>
        </p:nvGrpSpPr>
        <p:grpSpPr>
          <a:xfrm>
            <a:off x="-4521" y="248781"/>
            <a:ext cx="1465201" cy="2661247"/>
            <a:chOff x="-4521" y="248781"/>
            <a:chExt cx="1465201" cy="2661247"/>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 r="7545" b="-21357"/>
            <a:stretch/>
          </p:blipFill>
          <p:spPr>
            <a:xfrm>
              <a:off x="139781" y="248781"/>
              <a:ext cx="1176597" cy="499363"/>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1" y="1784873"/>
              <a:ext cx="1465201" cy="1125155"/>
            </a:xfrm>
            <a:prstGeom prst="rect">
              <a:avLst/>
            </a:prstGeom>
          </p:spPr>
        </p:pic>
      </p:grpSp>
      <p:sp>
        <p:nvSpPr>
          <p:cNvPr id="13" name="Text Placeholder 14">
            <a:extLst>
              <a:ext uri="{FF2B5EF4-FFF2-40B4-BE49-F238E27FC236}">
                <a16:creationId xmlns:a16="http://schemas.microsoft.com/office/drawing/2014/main" id="{BE27558B-B723-F549-8445-DD1A528AC819}"/>
              </a:ext>
            </a:extLst>
          </p:cNvPr>
          <p:cNvSpPr>
            <a:spLocks noGrp="1"/>
          </p:cNvSpPr>
          <p:nvPr>
            <p:ph type="body" sz="quarter" idx="16" hasCustomPrompt="1"/>
          </p:nvPr>
        </p:nvSpPr>
        <p:spPr>
          <a:xfrm>
            <a:off x="10592199" y="6230974"/>
            <a:ext cx="1280928" cy="369332"/>
          </a:xfrm>
        </p:spPr>
        <p:txBody>
          <a:bodyPr wrap="none">
            <a:spAutoFit/>
          </a:bodyPr>
          <a:lstStyle>
            <a:lvl1pPr marL="0" indent="0" algn="r">
              <a:buNone/>
              <a:defRPr sz="1800" b="1" baseline="0">
                <a:solidFill>
                  <a:schemeClr val="bg2">
                    <a:lumMod val="50000"/>
                  </a:schemeClr>
                </a:solidFill>
              </a:defRPr>
            </a:lvl1pPr>
          </a:lstStyle>
          <a:p>
            <a:pPr lvl="0"/>
            <a:r>
              <a:rPr lang="en-US" dirty="0"/>
              <a:t>Talk #/code</a:t>
            </a:r>
          </a:p>
        </p:txBody>
      </p:sp>
      <p:pic>
        <p:nvPicPr>
          <p:cNvPr id="8" name="Picture 7">
            <a:extLst>
              <a:ext uri="{FF2B5EF4-FFF2-40B4-BE49-F238E27FC236}">
                <a16:creationId xmlns:a16="http://schemas.microsoft.com/office/drawing/2014/main" id="{38C91C86-375C-6749-B0C4-78A72905263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6249" y="914591"/>
            <a:ext cx="643659" cy="835557"/>
          </a:xfrm>
          <a:prstGeom prst="rect">
            <a:avLst/>
          </a:prstGeom>
        </p:spPr>
      </p:pic>
    </p:spTree>
    <p:extLst>
      <p:ext uri="{BB962C8B-B14F-4D97-AF65-F5344CB8AC3E}">
        <p14:creationId xmlns:p14="http://schemas.microsoft.com/office/powerpoint/2010/main" val="1737906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99274" y="246888"/>
            <a:ext cx="11197192" cy="1143000"/>
          </a:xfrm>
        </p:spPr>
        <p:txBody>
          <a:bodyPr anchor="t"/>
          <a:lstStyle>
            <a:lvl1pPr>
              <a:defRPr/>
            </a:lvl1pPr>
          </a:lstStyle>
          <a:p>
            <a:r>
              <a:rPr lang="en-US" dirty="0"/>
              <a:t>Insert slide title in sentence case</a:t>
            </a:r>
          </a:p>
        </p:txBody>
      </p:sp>
      <p:sp>
        <p:nvSpPr>
          <p:cNvPr id="13"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en-US" smtClean="0"/>
              <a:t>IWAA 2024 - SLAC</a:t>
            </a:r>
            <a:endParaRPr lang="en-US" dirty="0"/>
          </a:p>
        </p:txBody>
      </p:sp>
      <p:grpSp>
        <p:nvGrpSpPr>
          <p:cNvPr id="10" name="Group 9">
            <a:extLst>
              <a:ext uri="{FF2B5EF4-FFF2-40B4-BE49-F238E27FC236}">
                <a16:creationId xmlns:a16="http://schemas.microsoft.com/office/drawing/2014/main" id="{3C303244-C080-354C-93F7-D29CCD9EC7D7}"/>
              </a:ext>
            </a:extLst>
          </p:cNvPr>
          <p:cNvGrpSpPr/>
          <p:nvPr userDrawn="1"/>
        </p:nvGrpSpPr>
        <p:grpSpPr>
          <a:xfrm>
            <a:off x="1713542" y="6427760"/>
            <a:ext cx="1130525" cy="429768"/>
            <a:chOff x="2112930" y="6427760"/>
            <a:chExt cx="1130525" cy="429768"/>
          </a:xfrm>
        </p:grpSpPr>
        <p:cxnSp>
          <p:nvCxnSpPr>
            <p:cNvPr id="19" name="Straight Connector 18">
              <a:extLst>
                <a:ext uri="{FF2B5EF4-FFF2-40B4-BE49-F238E27FC236}">
                  <a16:creationId xmlns:a16="http://schemas.microsoft.com/office/drawing/2014/main" id="{5223CF31-4FFF-9B48-818D-319BE7477064}"/>
                </a:ext>
              </a:extLst>
            </p:cNvPr>
            <p:cNvCxnSpPr/>
            <p:nvPr userDrawn="1"/>
          </p:nvCxnSpPr>
          <p:spPr>
            <a:xfrm>
              <a:off x="2112930" y="6427760"/>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5F16C25-5DC0-364B-8FD1-E8B16BAB1B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7732" y="6476819"/>
              <a:ext cx="985723" cy="301752"/>
            </a:xfrm>
            <a:prstGeom prst="rect">
              <a:avLst/>
            </a:prstGeom>
          </p:spPr>
        </p:pic>
      </p:grpSp>
      <p:pic>
        <p:nvPicPr>
          <p:cNvPr id="21" name="Picture 20">
            <a:extLst>
              <a:ext uri="{FF2B5EF4-FFF2-40B4-BE49-F238E27FC236}">
                <a16:creationId xmlns:a16="http://schemas.microsoft.com/office/drawing/2014/main" id="{E33134F5-A9CE-B249-A00E-28BD9B84F2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435" y="6468817"/>
            <a:ext cx="1355886" cy="292608"/>
          </a:xfrm>
          <a:prstGeom prst="rect">
            <a:avLst/>
          </a:prstGeom>
        </p:spPr>
      </p:pic>
      <p:sp>
        <p:nvSpPr>
          <p:cNvPr id="15" name="Slide Number Placeholder 5">
            <a:extLst>
              <a:ext uri="{FF2B5EF4-FFF2-40B4-BE49-F238E27FC236}">
                <a16:creationId xmlns:a16="http://schemas.microsoft.com/office/drawing/2014/main" id="{1249058B-8663-8844-B22F-952201C47857}"/>
              </a:ext>
            </a:extLst>
          </p:cNvPr>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2"/>
                </a:solidFill>
              </a:defRPr>
            </a:lvl1pPr>
          </a:lstStyle>
          <a:p>
            <a:fld id="{E452C9B3-7572-4512-AD9D-AB04FCD14D82}" type="slidenum">
              <a:rPr lang="en-US" smtClean="0"/>
              <a:pPr/>
              <a:t>‹#›</a:t>
            </a:fld>
            <a:endParaRPr lang="en-US" dirty="0"/>
          </a:p>
        </p:txBody>
      </p:sp>
      <p:cxnSp>
        <p:nvCxnSpPr>
          <p:cNvPr id="16" name="Straight Connector 15">
            <a:extLst>
              <a:ext uri="{FF2B5EF4-FFF2-40B4-BE49-F238E27FC236}">
                <a16:creationId xmlns:a16="http://schemas.microsoft.com/office/drawing/2014/main" id="{36CD0F04-1A6F-BC45-8A50-9E9FD83C6BE1}"/>
              </a:ext>
            </a:extLst>
          </p:cNvPr>
          <p:cNvCxnSpPr/>
          <p:nvPr userDrawn="1"/>
        </p:nvCxnSpPr>
        <p:spPr>
          <a:xfrm>
            <a:off x="11750839" y="6427436"/>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00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en-US" smtClean="0"/>
              <a:t>IWAA 2024 - SLAC</a:t>
            </a:r>
            <a:endParaRPr lang="en-US" dirty="0"/>
          </a:p>
        </p:txBody>
      </p:sp>
      <p:grpSp>
        <p:nvGrpSpPr>
          <p:cNvPr id="9" name="Group 8">
            <a:extLst>
              <a:ext uri="{FF2B5EF4-FFF2-40B4-BE49-F238E27FC236}">
                <a16:creationId xmlns:a16="http://schemas.microsoft.com/office/drawing/2014/main" id="{33C1F782-F60F-D447-AB8E-8F0B790C30B2}"/>
              </a:ext>
            </a:extLst>
          </p:cNvPr>
          <p:cNvGrpSpPr/>
          <p:nvPr userDrawn="1"/>
        </p:nvGrpSpPr>
        <p:grpSpPr>
          <a:xfrm>
            <a:off x="1713542" y="6427760"/>
            <a:ext cx="1130525" cy="429768"/>
            <a:chOff x="2112930" y="6427760"/>
            <a:chExt cx="1130525" cy="429768"/>
          </a:xfrm>
        </p:grpSpPr>
        <p:cxnSp>
          <p:nvCxnSpPr>
            <p:cNvPr id="10" name="Straight Connector 9">
              <a:extLst>
                <a:ext uri="{FF2B5EF4-FFF2-40B4-BE49-F238E27FC236}">
                  <a16:creationId xmlns:a16="http://schemas.microsoft.com/office/drawing/2014/main" id="{6B831AEF-06BB-8748-ACC5-4C58B4A77C06}"/>
                </a:ext>
              </a:extLst>
            </p:cNvPr>
            <p:cNvCxnSpPr/>
            <p:nvPr userDrawn="1"/>
          </p:nvCxnSpPr>
          <p:spPr>
            <a:xfrm>
              <a:off x="2112930" y="6427760"/>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9BD90D8-7B6A-BC4E-8C65-0D5F561C7D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7732" y="6476819"/>
              <a:ext cx="985723" cy="301752"/>
            </a:xfrm>
            <a:prstGeom prst="rect">
              <a:avLst/>
            </a:prstGeom>
          </p:spPr>
        </p:pic>
      </p:grpSp>
      <p:pic>
        <p:nvPicPr>
          <p:cNvPr id="19" name="Picture 18">
            <a:extLst>
              <a:ext uri="{FF2B5EF4-FFF2-40B4-BE49-F238E27FC236}">
                <a16:creationId xmlns:a16="http://schemas.microsoft.com/office/drawing/2014/main" id="{DFE0ABA8-39DB-C545-9EE7-E014E6F374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435" y="6468817"/>
            <a:ext cx="1355886" cy="292608"/>
          </a:xfrm>
          <a:prstGeom prst="rect">
            <a:avLst/>
          </a:prstGeom>
        </p:spPr>
      </p:pic>
      <p:sp>
        <p:nvSpPr>
          <p:cNvPr id="14" name="Slide Number Placeholder 5">
            <a:extLst>
              <a:ext uri="{FF2B5EF4-FFF2-40B4-BE49-F238E27FC236}">
                <a16:creationId xmlns:a16="http://schemas.microsoft.com/office/drawing/2014/main" id="{C47A2538-11E0-1C45-9B6A-AE317A0A569D}"/>
              </a:ext>
            </a:extLst>
          </p:cNvPr>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2"/>
                </a:solidFill>
              </a:defRPr>
            </a:lvl1pPr>
          </a:lstStyle>
          <a:p>
            <a:fld id="{E452C9B3-7572-4512-AD9D-AB04FCD14D82}" type="slidenum">
              <a:rPr lang="en-US" smtClean="0"/>
              <a:pPr/>
              <a:t>‹#›</a:t>
            </a:fld>
            <a:endParaRPr lang="en-US" dirty="0"/>
          </a:p>
        </p:txBody>
      </p:sp>
      <p:cxnSp>
        <p:nvCxnSpPr>
          <p:cNvPr id="15" name="Straight Connector 14">
            <a:extLst>
              <a:ext uri="{FF2B5EF4-FFF2-40B4-BE49-F238E27FC236}">
                <a16:creationId xmlns:a16="http://schemas.microsoft.com/office/drawing/2014/main" id="{F6027550-D85D-B44E-9671-670428087BDD}"/>
              </a:ext>
            </a:extLst>
          </p:cNvPr>
          <p:cNvCxnSpPr/>
          <p:nvPr userDrawn="1"/>
        </p:nvCxnSpPr>
        <p:spPr>
          <a:xfrm>
            <a:off x="11750839" y="6427436"/>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754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 No Graphic">
  <p:cSld name="1_Title and Content - No Graphic">
    <p:spTree>
      <p:nvGrpSpPr>
        <p:cNvPr id="1" name="Shape 291"/>
        <p:cNvGrpSpPr/>
        <p:nvPr/>
      </p:nvGrpSpPr>
      <p:grpSpPr>
        <a:xfrm>
          <a:off x="0" y="0"/>
          <a:ext cx="0" cy="0"/>
          <a:chOff x="0" y="0"/>
          <a:chExt cx="0" cy="0"/>
        </a:xfrm>
      </p:grpSpPr>
      <p:sp>
        <p:nvSpPr>
          <p:cNvPr id="292" name="Google Shape;292;p38"/>
          <p:cNvSpPr txBox="1">
            <a:spLocks noGrp="1"/>
          </p:cNvSpPr>
          <p:nvPr>
            <p:ph type="body" idx="1"/>
          </p:nvPr>
        </p:nvSpPr>
        <p:spPr>
          <a:xfrm>
            <a:off x="499275" y="1545336"/>
            <a:ext cx="11197192" cy="4626864"/>
          </a:xfrm>
          <a:prstGeom prst="rect">
            <a:avLst/>
          </a:prstGeom>
          <a:noFill/>
          <a:ln>
            <a:noFill/>
          </a:ln>
        </p:spPr>
        <p:txBody>
          <a:bodyPr spcFirstLastPara="1" wrap="square" lIns="68575" tIns="34275" rIns="68575" bIns="34275" anchor="t" anchorCtr="0">
            <a:normAutofit/>
          </a:bodyPr>
          <a:lstStyle>
            <a:lvl1pPr marL="609585" lvl="0" indent="-533387" algn="l">
              <a:lnSpc>
                <a:spcPct val="100000"/>
              </a:lnSpc>
              <a:spcBef>
                <a:spcPts val="1067"/>
              </a:spcBef>
              <a:spcAft>
                <a:spcPts val="0"/>
              </a:spcAft>
              <a:buClr>
                <a:schemeClr val="lt2"/>
              </a:buClr>
              <a:buSzPts val="2700"/>
              <a:buChar char="•"/>
              <a:defRPr>
                <a:solidFill>
                  <a:schemeClr val="lt2"/>
                </a:solidFill>
              </a:defRPr>
            </a:lvl1pPr>
            <a:lvl2pPr marL="1219170" lvl="1" indent="-507987" algn="l">
              <a:lnSpc>
                <a:spcPct val="100000"/>
              </a:lnSpc>
              <a:spcBef>
                <a:spcPts val="533"/>
              </a:spcBef>
              <a:spcAft>
                <a:spcPts val="0"/>
              </a:spcAft>
              <a:buClr>
                <a:schemeClr val="lt2"/>
              </a:buClr>
              <a:buSzPts val="2400"/>
              <a:buFont typeface="Calibri"/>
              <a:buChar char="–"/>
              <a:defRPr>
                <a:solidFill>
                  <a:schemeClr val="lt2"/>
                </a:solidFill>
              </a:defRPr>
            </a:lvl2pPr>
            <a:lvl3pPr marL="1828754" lvl="2" indent="-482588" algn="l">
              <a:lnSpc>
                <a:spcPct val="100000"/>
              </a:lnSpc>
              <a:spcBef>
                <a:spcPts val="533"/>
              </a:spcBef>
              <a:spcAft>
                <a:spcPts val="0"/>
              </a:spcAft>
              <a:buClr>
                <a:schemeClr val="lt2"/>
              </a:buClr>
              <a:buSzPts val="2100"/>
              <a:buFont typeface="Calibri"/>
              <a:buChar char="–"/>
              <a:defRPr>
                <a:solidFill>
                  <a:schemeClr val="lt2"/>
                </a:solidFill>
              </a:defRPr>
            </a:lvl3pPr>
            <a:lvl4pPr marL="2438339" lvl="3" indent="-457189" algn="l">
              <a:lnSpc>
                <a:spcPct val="100000"/>
              </a:lnSpc>
              <a:spcBef>
                <a:spcPts val="533"/>
              </a:spcBef>
              <a:spcAft>
                <a:spcPts val="0"/>
              </a:spcAft>
              <a:buClr>
                <a:schemeClr val="lt2"/>
              </a:buClr>
              <a:buSzPts val="1800"/>
              <a:buFont typeface="Calibri"/>
              <a:buChar char="–"/>
              <a:defRPr>
                <a:solidFill>
                  <a:schemeClr val="lt2"/>
                </a:solidFill>
              </a:defRPr>
            </a:lvl4pPr>
            <a:lvl5pPr marL="3047924" lvl="4" indent="-431789" algn="l">
              <a:lnSpc>
                <a:spcPct val="100000"/>
              </a:lnSpc>
              <a:spcBef>
                <a:spcPts val="533"/>
              </a:spcBef>
              <a:spcAft>
                <a:spcPts val="0"/>
              </a:spcAft>
              <a:buClr>
                <a:schemeClr val="lt2"/>
              </a:buClr>
              <a:buSzPts val="1500"/>
              <a:buFont typeface="Calibri"/>
              <a:buChar char="–"/>
              <a:defRPr>
                <a:solidFill>
                  <a:schemeClr val="lt2"/>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93" name="Google Shape;293;p38"/>
          <p:cNvSpPr txBox="1">
            <a:spLocks noGrp="1"/>
          </p:cNvSpPr>
          <p:nvPr>
            <p:ph type="title"/>
          </p:nvPr>
        </p:nvSpPr>
        <p:spPr>
          <a:xfrm>
            <a:off x="499275" y="246888"/>
            <a:ext cx="11197192" cy="11430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4" name="Google Shape;294;p38"/>
          <p:cNvSpPr txBox="1">
            <a:spLocks noGrp="1"/>
          </p:cNvSpPr>
          <p:nvPr>
            <p:ph type="sldNum" idx="12"/>
          </p:nvPr>
        </p:nvSpPr>
        <p:spPr>
          <a:xfrm>
            <a:off x="11693829" y="6442071"/>
            <a:ext cx="536273" cy="369333"/>
          </a:xfrm>
          <a:prstGeom prst="rect">
            <a:avLst/>
          </a:prstGeom>
          <a:noFill/>
          <a:ln>
            <a:noFill/>
          </a:ln>
        </p:spPr>
        <p:txBody>
          <a:bodyPr spcFirstLastPara="1" wrap="square" lIns="68575" tIns="34275" rIns="68575" bIns="68575" anchor="ctr" anchorCtr="0">
            <a:noAutofit/>
          </a:bodyPr>
          <a:lstStyle>
            <a:lvl1pPr marL="0" lvl="0" indent="0" algn="ctr">
              <a:spcBef>
                <a:spcPts val="0"/>
              </a:spcBef>
              <a:buNone/>
              <a:defRPr sz="1200" b="0" i="0" u="none" strike="noStrike" cap="none">
                <a:solidFill>
                  <a:schemeClr val="accent1"/>
                </a:solidFill>
                <a:latin typeface="Calibri"/>
                <a:ea typeface="Calibri"/>
                <a:cs typeface="Calibri"/>
                <a:sym typeface="Calibri"/>
              </a:defRPr>
            </a:lvl1pPr>
            <a:lvl2pPr marL="0" lvl="1" indent="0" algn="ctr">
              <a:spcBef>
                <a:spcPts val="0"/>
              </a:spcBef>
              <a:buNone/>
              <a:defRPr sz="1200" b="0" i="0" u="none" strike="noStrike" cap="none">
                <a:solidFill>
                  <a:schemeClr val="accent1"/>
                </a:solidFill>
                <a:latin typeface="Calibri"/>
                <a:ea typeface="Calibri"/>
                <a:cs typeface="Calibri"/>
                <a:sym typeface="Calibri"/>
              </a:defRPr>
            </a:lvl2pPr>
            <a:lvl3pPr marL="0" lvl="2" indent="0" algn="ctr">
              <a:spcBef>
                <a:spcPts val="0"/>
              </a:spcBef>
              <a:buNone/>
              <a:defRPr sz="1200" b="0" i="0" u="none" strike="noStrike" cap="none">
                <a:solidFill>
                  <a:schemeClr val="accent1"/>
                </a:solidFill>
                <a:latin typeface="Calibri"/>
                <a:ea typeface="Calibri"/>
                <a:cs typeface="Calibri"/>
                <a:sym typeface="Calibri"/>
              </a:defRPr>
            </a:lvl3pPr>
            <a:lvl4pPr marL="0" lvl="3" indent="0" algn="ctr">
              <a:spcBef>
                <a:spcPts val="0"/>
              </a:spcBef>
              <a:buNone/>
              <a:defRPr sz="1200" b="0" i="0" u="none" strike="noStrike" cap="none">
                <a:solidFill>
                  <a:schemeClr val="accent1"/>
                </a:solidFill>
                <a:latin typeface="Calibri"/>
                <a:ea typeface="Calibri"/>
                <a:cs typeface="Calibri"/>
                <a:sym typeface="Calibri"/>
              </a:defRPr>
            </a:lvl4pPr>
            <a:lvl5pPr marL="0" lvl="4" indent="0" algn="ctr">
              <a:spcBef>
                <a:spcPts val="0"/>
              </a:spcBef>
              <a:buNone/>
              <a:defRPr sz="1200" b="0" i="0" u="none" strike="noStrike" cap="none">
                <a:solidFill>
                  <a:schemeClr val="accent1"/>
                </a:solidFill>
                <a:latin typeface="Calibri"/>
                <a:ea typeface="Calibri"/>
                <a:cs typeface="Calibri"/>
                <a:sym typeface="Calibri"/>
              </a:defRPr>
            </a:lvl5pPr>
            <a:lvl6pPr marL="0" lvl="5" indent="0" algn="ctr">
              <a:spcBef>
                <a:spcPts val="0"/>
              </a:spcBef>
              <a:buNone/>
              <a:defRPr sz="1200" b="0" i="0" u="none" strike="noStrike" cap="none">
                <a:solidFill>
                  <a:schemeClr val="accent1"/>
                </a:solidFill>
                <a:latin typeface="Calibri"/>
                <a:ea typeface="Calibri"/>
                <a:cs typeface="Calibri"/>
                <a:sym typeface="Calibri"/>
              </a:defRPr>
            </a:lvl6pPr>
            <a:lvl7pPr marL="0" lvl="6" indent="0" algn="ctr">
              <a:spcBef>
                <a:spcPts val="0"/>
              </a:spcBef>
              <a:buNone/>
              <a:defRPr sz="1200" b="0" i="0" u="none" strike="noStrike" cap="none">
                <a:solidFill>
                  <a:schemeClr val="accent1"/>
                </a:solidFill>
                <a:latin typeface="Calibri"/>
                <a:ea typeface="Calibri"/>
                <a:cs typeface="Calibri"/>
                <a:sym typeface="Calibri"/>
              </a:defRPr>
            </a:lvl7pPr>
            <a:lvl8pPr marL="0" lvl="7" indent="0" algn="ctr">
              <a:spcBef>
                <a:spcPts val="0"/>
              </a:spcBef>
              <a:buNone/>
              <a:defRPr sz="1200" b="0" i="0" u="none" strike="noStrike" cap="none">
                <a:solidFill>
                  <a:schemeClr val="accent1"/>
                </a:solidFill>
                <a:latin typeface="Calibri"/>
                <a:ea typeface="Calibri"/>
                <a:cs typeface="Calibri"/>
                <a:sym typeface="Calibri"/>
              </a:defRPr>
            </a:lvl8pPr>
            <a:lvl9pPr marL="0" lvl="8" indent="0" algn="ctr">
              <a:spcBef>
                <a:spcPts val="0"/>
              </a:spcBef>
              <a:buNone/>
              <a:defRPr sz="1200" b="0" i="0" u="none" strike="noStrike" cap="none">
                <a:solidFill>
                  <a:schemeClr val="accent1"/>
                </a:solidFill>
                <a:latin typeface="Calibri"/>
                <a:ea typeface="Calibri"/>
                <a:cs typeface="Calibri"/>
                <a:sym typeface="Calibri"/>
              </a:defRPr>
            </a:lvl9pPr>
          </a:lstStyle>
          <a:p>
            <a:fld id="{00000000-1234-1234-1234-123412341234}" type="slidenum">
              <a:rPr lang="en" smtClean="0"/>
              <a:pPr/>
              <a:t>‹#›</a:t>
            </a:fld>
            <a:endParaRPr lang="en"/>
          </a:p>
        </p:txBody>
      </p:sp>
      <p:sp>
        <p:nvSpPr>
          <p:cNvPr id="295" name="Google Shape;295;p38"/>
          <p:cNvSpPr txBox="1">
            <a:spLocks noGrp="1"/>
          </p:cNvSpPr>
          <p:nvPr>
            <p:ph type="ftr" idx="11"/>
          </p:nvPr>
        </p:nvSpPr>
        <p:spPr>
          <a:xfrm>
            <a:off x="7636302" y="6449921"/>
            <a:ext cx="4076693" cy="323155"/>
          </a:xfrm>
          <a:prstGeom prst="rect">
            <a:avLst/>
          </a:prstGeom>
          <a:noFill/>
          <a:ln>
            <a:noFill/>
          </a:ln>
        </p:spPr>
        <p:txBody>
          <a:bodyPr spcFirstLastPara="1" wrap="square" lIns="68575" tIns="68575" rIns="68575" bIns="68575" anchor="ctr" anchorCtr="0">
            <a:spAutoFit/>
          </a:bodyPr>
          <a:lstStyle>
            <a:lvl1pPr lvl="0" algn="ctr">
              <a:spcBef>
                <a:spcPts val="0"/>
              </a:spcBef>
              <a:spcAft>
                <a:spcPts val="0"/>
              </a:spcAft>
              <a:buSzPts val="1100"/>
              <a:buNone/>
              <a:defRPr sz="1200" b="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smtClean="0"/>
              <a:t>IWAA 2024 - SLAC</a:t>
            </a:r>
            <a:endParaRPr/>
          </a:p>
        </p:txBody>
      </p:sp>
      <p:cxnSp>
        <p:nvCxnSpPr>
          <p:cNvPr id="296" name="Google Shape;296;p38"/>
          <p:cNvCxnSpPr/>
          <p:nvPr/>
        </p:nvCxnSpPr>
        <p:spPr>
          <a:xfrm>
            <a:off x="11750839" y="6427436"/>
            <a:ext cx="0" cy="429768"/>
          </a:xfrm>
          <a:prstGeom prst="straightConnector1">
            <a:avLst/>
          </a:prstGeom>
          <a:noFill/>
          <a:ln w="19050" cap="flat" cmpd="sng">
            <a:solidFill>
              <a:schemeClr val="accent1"/>
            </a:solidFill>
            <a:prstDash val="solid"/>
            <a:miter lim="800000"/>
            <a:headEnd type="none" w="sm" len="sm"/>
            <a:tailEnd type="none" w="sm" len="sm"/>
          </a:ln>
        </p:spPr>
      </p:cxnSp>
      <p:grpSp>
        <p:nvGrpSpPr>
          <p:cNvPr id="297" name="Google Shape;297;p38"/>
          <p:cNvGrpSpPr/>
          <p:nvPr/>
        </p:nvGrpSpPr>
        <p:grpSpPr>
          <a:xfrm>
            <a:off x="146394" y="6427760"/>
            <a:ext cx="3097061" cy="429768"/>
            <a:chOff x="146393" y="6427760"/>
            <a:chExt cx="3097062" cy="429768"/>
          </a:xfrm>
        </p:grpSpPr>
        <p:cxnSp>
          <p:nvCxnSpPr>
            <p:cNvPr id="298" name="Google Shape;298;p38"/>
            <p:cNvCxnSpPr/>
            <p:nvPr/>
          </p:nvCxnSpPr>
          <p:spPr>
            <a:xfrm>
              <a:off x="2112930" y="6427760"/>
              <a:ext cx="0" cy="429768"/>
            </a:xfrm>
            <a:prstGeom prst="straightConnector1">
              <a:avLst/>
            </a:prstGeom>
            <a:noFill/>
            <a:ln w="19050" cap="flat" cmpd="sng">
              <a:solidFill>
                <a:schemeClr val="accent1"/>
              </a:solidFill>
              <a:prstDash val="solid"/>
              <a:miter lim="800000"/>
              <a:headEnd type="none" w="sm" len="sm"/>
              <a:tailEnd type="none" w="sm" len="sm"/>
            </a:ln>
          </p:spPr>
        </p:cxnSp>
        <p:pic>
          <p:nvPicPr>
            <p:cNvPr id="299" name="Google Shape;299;p38"/>
            <p:cNvPicPr preferRelativeResize="0"/>
            <p:nvPr/>
          </p:nvPicPr>
          <p:blipFill rotWithShape="1">
            <a:blip r:embed="rId2">
              <a:alphaModFix/>
            </a:blip>
            <a:srcRect/>
            <a:stretch/>
          </p:blipFill>
          <p:spPr>
            <a:xfrm>
              <a:off x="2257732" y="6439133"/>
              <a:ext cx="985723" cy="301752"/>
            </a:xfrm>
            <a:prstGeom prst="rect">
              <a:avLst/>
            </a:prstGeom>
            <a:noFill/>
            <a:ln>
              <a:noFill/>
            </a:ln>
          </p:spPr>
        </p:pic>
        <p:pic>
          <p:nvPicPr>
            <p:cNvPr id="300" name="Google Shape;300;p38"/>
            <p:cNvPicPr preferRelativeResize="0"/>
            <p:nvPr/>
          </p:nvPicPr>
          <p:blipFill rotWithShape="1">
            <a:blip r:embed="rId3">
              <a:alphaModFix/>
            </a:blip>
            <a:srcRect/>
            <a:stretch/>
          </p:blipFill>
          <p:spPr>
            <a:xfrm>
              <a:off x="146393" y="6439133"/>
              <a:ext cx="1842124" cy="301752"/>
            </a:xfrm>
            <a:prstGeom prst="rect">
              <a:avLst/>
            </a:prstGeom>
            <a:noFill/>
            <a:ln>
              <a:noFill/>
            </a:ln>
          </p:spPr>
        </p:pic>
      </p:grpSp>
    </p:spTree>
    <p:extLst>
      <p:ext uri="{BB962C8B-B14F-4D97-AF65-F5344CB8AC3E}">
        <p14:creationId xmlns:p14="http://schemas.microsoft.com/office/powerpoint/2010/main" val="2629354709"/>
      </p:ext>
    </p:extLst>
  </p:cSld>
  <p:clrMapOvr>
    <a:masterClrMapping/>
  </p:clrMapOvr>
  <p:transition>
    <p:fade/>
  </p:transition>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With Graphic">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274" y="1545336"/>
            <a:ext cx="11197192" cy="4626864"/>
          </a:xfrm>
          <a:noFill/>
        </p:spPr>
        <p:txBody>
          <a:bodyPr/>
          <a:lstStyle>
            <a:lvl1pPr indent="-274320">
              <a:defRPr>
                <a:solidFill>
                  <a:schemeClr val="bg2"/>
                </a:solidFill>
              </a:defRPr>
            </a:lvl1pPr>
            <a:lvl2pPr marL="685800" indent="-274320">
              <a:buFont typeface="Calibri" panose="020F0502020204030204" pitchFamily="34" charset="0"/>
              <a:buChar char="–"/>
              <a:defRPr>
                <a:solidFill>
                  <a:schemeClr val="bg2"/>
                </a:solidFill>
              </a:defRPr>
            </a:lvl2pPr>
            <a:lvl3pPr marL="1143000" indent="-274320">
              <a:buFont typeface="Calibri" panose="020F0502020204030204" pitchFamily="34" charset="0"/>
              <a:buChar char="–"/>
              <a:defRPr>
                <a:solidFill>
                  <a:schemeClr val="bg2"/>
                </a:solidFill>
              </a:defRPr>
            </a:lvl3pPr>
            <a:lvl4pPr marL="1600200" indent="-274320">
              <a:buFont typeface="Calibri" panose="020F0502020204030204" pitchFamily="34" charset="0"/>
              <a:buChar char="–"/>
              <a:defRPr>
                <a:solidFill>
                  <a:schemeClr val="bg2"/>
                </a:solidFill>
              </a:defRPr>
            </a:lvl4pPr>
            <a:lvl5pPr marL="2057400" indent="-274320">
              <a:buFont typeface="Calibri" panose="020F0502020204030204" pitchFamily="34" charset="0"/>
              <a:buChar char="–"/>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a:xfrm>
            <a:off x="499274" y="246888"/>
            <a:ext cx="11197192" cy="1143000"/>
          </a:xfrm>
        </p:spPr>
        <p:txBody>
          <a:bodyPr anchor="t"/>
          <a:lstStyle>
            <a:lvl1pPr>
              <a:defRPr/>
            </a:lvl1pPr>
          </a:lstStyle>
          <a:p>
            <a:r>
              <a:rPr lang="en-US" dirty="0"/>
              <a:t>Insert slide title in sentence case</a:t>
            </a:r>
          </a:p>
        </p:txBody>
      </p:sp>
      <p:sp>
        <p:nvSpPr>
          <p:cNvPr id="11" name="Slide Number Placeholder 5"/>
          <p:cNvSpPr>
            <a:spLocks noGrp="1"/>
          </p:cNvSpPr>
          <p:nvPr>
            <p:ph type="sldNum" sz="quarter" idx="12"/>
          </p:nvPr>
        </p:nvSpPr>
        <p:spPr>
          <a:xfrm>
            <a:off x="11693827" y="6442071"/>
            <a:ext cx="536273" cy="369334"/>
          </a:xfrm>
          <a:prstGeom prst="rect">
            <a:avLst/>
          </a:prstGeom>
          <a:noFill/>
        </p:spPr>
        <p:txBody>
          <a:bodyPr tIns="45720" bIns="91440" anchor="ctr" anchorCtr="0"/>
          <a:lstStyle>
            <a:lvl1pPr algn="ctr">
              <a:defRPr b="0">
                <a:solidFill>
                  <a:schemeClr val="accent2"/>
                </a:solidFill>
              </a:defRPr>
            </a:lvl1pPr>
          </a:lstStyle>
          <a:p>
            <a:fld id="{E452C9B3-7572-4512-AD9D-AB04FCD14D82}" type="slidenum">
              <a:rPr lang="en-US" smtClean="0"/>
              <a:pPr/>
              <a:t>‹#›</a:t>
            </a:fld>
            <a:endParaRPr lang="en-US" dirty="0"/>
          </a:p>
        </p:txBody>
      </p:sp>
      <p:sp>
        <p:nvSpPr>
          <p:cNvPr id="12"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en-US" smtClean="0"/>
              <a:t>IWAA 2024 - SLAC</a:t>
            </a:r>
            <a:endParaRPr lang="en-US" dirty="0"/>
          </a:p>
        </p:txBody>
      </p:sp>
      <p:cxnSp>
        <p:nvCxnSpPr>
          <p:cNvPr id="13" name="Straight Connector 12"/>
          <p:cNvCxnSpPr/>
          <p:nvPr userDrawn="1"/>
        </p:nvCxnSpPr>
        <p:spPr>
          <a:xfrm>
            <a:off x="11750839" y="6427436"/>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userDrawn="1"/>
        </p:nvGrpSpPr>
        <p:grpSpPr>
          <a:xfrm>
            <a:off x="1713542" y="6427760"/>
            <a:ext cx="1130525" cy="429768"/>
            <a:chOff x="2112930" y="6427760"/>
            <a:chExt cx="1130525" cy="429768"/>
          </a:xfrm>
        </p:grpSpPr>
        <p:cxnSp>
          <p:nvCxnSpPr>
            <p:cNvPr id="17" name="Straight Connector 16"/>
            <p:cNvCxnSpPr/>
            <p:nvPr userDrawn="1"/>
          </p:nvCxnSpPr>
          <p:spPr>
            <a:xfrm>
              <a:off x="2112930" y="6427760"/>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57732" y="6476819"/>
              <a:ext cx="985723" cy="301752"/>
            </a:xfrm>
            <a:prstGeom prst="rect">
              <a:avLst/>
            </a:prstGeom>
          </p:spPr>
        </p:pic>
      </p:grpSp>
      <p:pic>
        <p:nvPicPr>
          <p:cNvPr id="15" name="Picture 14">
            <a:extLst>
              <a:ext uri="{FF2B5EF4-FFF2-40B4-BE49-F238E27FC236}">
                <a16:creationId xmlns:a16="http://schemas.microsoft.com/office/drawing/2014/main" id="{44C42960-7498-174E-B72A-9AD0919A1E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435" y="6468817"/>
            <a:ext cx="1355886" cy="292608"/>
          </a:xfrm>
          <a:prstGeom prst="rect">
            <a:avLst/>
          </a:prstGeom>
        </p:spPr>
      </p:pic>
    </p:spTree>
    <p:extLst>
      <p:ext uri="{BB962C8B-B14F-4D97-AF65-F5344CB8AC3E}">
        <p14:creationId xmlns:p14="http://schemas.microsoft.com/office/powerpoint/2010/main" val="361452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No Graphic">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274" y="1545336"/>
            <a:ext cx="11197192" cy="4626864"/>
          </a:xfrm>
        </p:spPr>
        <p:txBody>
          <a:bodyPr/>
          <a:lstStyle>
            <a:lvl1pPr indent="-274320">
              <a:defRPr>
                <a:solidFill>
                  <a:schemeClr val="bg2"/>
                </a:solidFill>
              </a:defRPr>
            </a:lvl1pPr>
            <a:lvl2pPr marL="685800" indent="-274320">
              <a:buFont typeface="Calibri" panose="020F0502020204030204" pitchFamily="34" charset="0"/>
              <a:buChar char="–"/>
              <a:defRPr>
                <a:solidFill>
                  <a:schemeClr val="bg2"/>
                </a:solidFill>
              </a:defRPr>
            </a:lvl2pPr>
            <a:lvl3pPr marL="1143000" indent="-274320">
              <a:buFont typeface="Calibri" panose="020F0502020204030204" pitchFamily="34" charset="0"/>
              <a:buChar char="–"/>
              <a:defRPr>
                <a:solidFill>
                  <a:schemeClr val="bg2"/>
                </a:solidFill>
              </a:defRPr>
            </a:lvl3pPr>
            <a:lvl4pPr marL="1600200" indent="-274320">
              <a:buFont typeface="Calibri" panose="020F0502020204030204" pitchFamily="34" charset="0"/>
              <a:buChar char="–"/>
              <a:defRPr>
                <a:solidFill>
                  <a:schemeClr val="bg2"/>
                </a:solidFill>
              </a:defRPr>
            </a:lvl4pPr>
            <a:lvl5pPr marL="2057400" indent="-274320">
              <a:buFont typeface="Calibri" panose="020F0502020204030204" pitchFamily="34" charset="0"/>
              <a:buChar char="–"/>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hasCustomPrompt="1"/>
          </p:nvPr>
        </p:nvSpPr>
        <p:spPr>
          <a:xfrm>
            <a:off x="499274" y="246888"/>
            <a:ext cx="11197192" cy="1143000"/>
          </a:xfrm>
        </p:spPr>
        <p:txBody>
          <a:bodyPr anchor="t"/>
          <a:lstStyle>
            <a:lvl1pPr>
              <a:defRPr/>
            </a:lvl1pPr>
          </a:lstStyle>
          <a:p>
            <a:r>
              <a:rPr lang="en-US" dirty="0"/>
              <a:t>Insert slide title in sentence case</a:t>
            </a:r>
          </a:p>
        </p:txBody>
      </p:sp>
      <p:sp>
        <p:nvSpPr>
          <p:cNvPr id="13"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en-US" smtClean="0"/>
              <a:t>IWAA 2024 - SLAC</a:t>
            </a:r>
            <a:endParaRPr lang="en-US" dirty="0"/>
          </a:p>
        </p:txBody>
      </p:sp>
      <p:grpSp>
        <p:nvGrpSpPr>
          <p:cNvPr id="23" name="Group 22">
            <a:extLst>
              <a:ext uri="{FF2B5EF4-FFF2-40B4-BE49-F238E27FC236}">
                <a16:creationId xmlns:a16="http://schemas.microsoft.com/office/drawing/2014/main" id="{6E97AC35-C7D9-DF40-A5BC-E3A9DA225A7A}"/>
              </a:ext>
            </a:extLst>
          </p:cNvPr>
          <p:cNvGrpSpPr/>
          <p:nvPr userDrawn="1"/>
        </p:nvGrpSpPr>
        <p:grpSpPr>
          <a:xfrm>
            <a:off x="1713542" y="6427760"/>
            <a:ext cx="1130525" cy="429768"/>
            <a:chOff x="2112930" y="6427760"/>
            <a:chExt cx="1130525" cy="429768"/>
          </a:xfrm>
        </p:grpSpPr>
        <p:cxnSp>
          <p:nvCxnSpPr>
            <p:cNvPr id="24" name="Straight Connector 23">
              <a:extLst>
                <a:ext uri="{FF2B5EF4-FFF2-40B4-BE49-F238E27FC236}">
                  <a16:creationId xmlns:a16="http://schemas.microsoft.com/office/drawing/2014/main" id="{57E55267-7C81-BF4E-B925-1CA176BF6629}"/>
                </a:ext>
              </a:extLst>
            </p:cNvPr>
            <p:cNvCxnSpPr/>
            <p:nvPr userDrawn="1"/>
          </p:nvCxnSpPr>
          <p:spPr>
            <a:xfrm>
              <a:off x="2112930" y="6427760"/>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98ABE570-1C57-9147-83EB-1D01E53DDD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7732" y="6476819"/>
              <a:ext cx="985723" cy="301752"/>
            </a:xfrm>
            <a:prstGeom prst="rect">
              <a:avLst/>
            </a:prstGeom>
          </p:spPr>
        </p:pic>
      </p:grpSp>
      <p:pic>
        <p:nvPicPr>
          <p:cNvPr id="26" name="Picture 25">
            <a:extLst>
              <a:ext uri="{FF2B5EF4-FFF2-40B4-BE49-F238E27FC236}">
                <a16:creationId xmlns:a16="http://schemas.microsoft.com/office/drawing/2014/main" id="{AB9E5EC4-E367-D242-A81D-31C6E7356A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435" y="6468817"/>
            <a:ext cx="1355886" cy="292608"/>
          </a:xfrm>
          <a:prstGeom prst="rect">
            <a:avLst/>
          </a:prstGeom>
        </p:spPr>
      </p:pic>
      <p:sp>
        <p:nvSpPr>
          <p:cNvPr id="15" name="Slide Number Placeholder 5">
            <a:extLst>
              <a:ext uri="{FF2B5EF4-FFF2-40B4-BE49-F238E27FC236}">
                <a16:creationId xmlns:a16="http://schemas.microsoft.com/office/drawing/2014/main" id="{0FDDEA99-CB1A-224B-91A9-FD42C4B7E8C4}"/>
              </a:ext>
            </a:extLst>
          </p:cNvPr>
          <p:cNvSpPr>
            <a:spLocks noGrp="1"/>
          </p:cNvSpPr>
          <p:nvPr>
            <p:ph type="sldNum" sz="quarter" idx="12"/>
          </p:nvPr>
        </p:nvSpPr>
        <p:spPr>
          <a:xfrm>
            <a:off x="11693827" y="6442071"/>
            <a:ext cx="536273" cy="369334"/>
          </a:xfrm>
          <a:prstGeom prst="rect">
            <a:avLst/>
          </a:prstGeom>
          <a:noFill/>
        </p:spPr>
        <p:txBody>
          <a:bodyPr tIns="45720" bIns="91440" anchor="ctr" anchorCtr="0"/>
          <a:lstStyle>
            <a:lvl1pPr algn="ctr">
              <a:defRPr b="0">
                <a:solidFill>
                  <a:schemeClr val="accent2"/>
                </a:solidFill>
              </a:defRPr>
            </a:lvl1pPr>
          </a:lstStyle>
          <a:p>
            <a:fld id="{E452C9B3-7572-4512-AD9D-AB04FCD14D82}" type="slidenum">
              <a:rPr lang="en-US" smtClean="0"/>
              <a:pPr/>
              <a:t>‹#›</a:t>
            </a:fld>
            <a:endParaRPr lang="en-US" dirty="0"/>
          </a:p>
        </p:txBody>
      </p:sp>
      <p:cxnSp>
        <p:nvCxnSpPr>
          <p:cNvPr id="16" name="Straight Connector 15">
            <a:extLst>
              <a:ext uri="{FF2B5EF4-FFF2-40B4-BE49-F238E27FC236}">
                <a16:creationId xmlns:a16="http://schemas.microsoft.com/office/drawing/2014/main" id="{AF37E5B5-013C-B844-BD49-2705C18DEA15}"/>
              </a:ext>
            </a:extLst>
          </p:cNvPr>
          <p:cNvCxnSpPr/>
          <p:nvPr userDrawn="1"/>
        </p:nvCxnSpPr>
        <p:spPr>
          <a:xfrm>
            <a:off x="11750839" y="6427436"/>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964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dpi="0" rotWithShape="1">
          <a:blip r:embed="rId2">
            <a:alphaModFix amt="7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5295" y="2213396"/>
            <a:ext cx="7294306" cy="1672559"/>
          </a:xfrm>
        </p:spPr>
        <p:txBody>
          <a:bodyPr anchor="b">
            <a:normAutofit/>
          </a:bodyPr>
          <a:lstStyle>
            <a:lvl1pPr algn="l">
              <a:defRPr sz="5400"/>
            </a:lvl1pPr>
          </a:lstStyle>
          <a:p>
            <a:r>
              <a:rPr lang="en-US" dirty="0"/>
              <a:t>Insert section heading</a:t>
            </a:r>
          </a:p>
        </p:txBody>
      </p:sp>
      <p:cxnSp>
        <p:nvCxnSpPr>
          <p:cNvPr id="13" name="Straight Connector 12"/>
          <p:cNvCxnSpPr/>
          <p:nvPr userDrawn="1"/>
        </p:nvCxnSpPr>
        <p:spPr>
          <a:xfrm flipV="1">
            <a:off x="0" y="4038600"/>
            <a:ext cx="8229601" cy="19665"/>
          </a:xfrm>
          <a:prstGeom prst="line">
            <a:avLst/>
          </a:prstGeom>
          <a:ln w="76200">
            <a:gradFill flip="none" rotWithShape="1">
              <a:gsLst>
                <a:gs pos="74000">
                  <a:schemeClr val="accent2">
                    <a:lumMod val="40000"/>
                    <a:lumOff val="60000"/>
                  </a:schemeClr>
                </a:gs>
                <a:gs pos="100000">
                  <a:srgbClr val="F3FAFC"/>
                </a:gs>
                <a:gs pos="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591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alphaModFix amt="70000"/>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9274" y="1545336"/>
            <a:ext cx="5520526" cy="462686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45336"/>
            <a:ext cx="5524266" cy="462686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hasCustomPrompt="1"/>
          </p:nvPr>
        </p:nvSpPr>
        <p:spPr>
          <a:xfrm>
            <a:off x="499274" y="246888"/>
            <a:ext cx="11197192" cy="1143000"/>
          </a:xfrm>
        </p:spPr>
        <p:txBody>
          <a:bodyPr anchor="t"/>
          <a:lstStyle>
            <a:lvl1pPr>
              <a:defRPr baseline="0"/>
            </a:lvl1pPr>
          </a:lstStyle>
          <a:p>
            <a:r>
              <a:rPr lang="en-US" dirty="0"/>
              <a:t>Insert slide title in sentence case</a:t>
            </a:r>
          </a:p>
        </p:txBody>
      </p:sp>
      <p:sp>
        <p:nvSpPr>
          <p:cNvPr id="15"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en-US" smtClean="0"/>
              <a:t>IWAA 2024 - SLAC</a:t>
            </a:r>
            <a:endParaRPr lang="en-US" dirty="0"/>
          </a:p>
        </p:txBody>
      </p:sp>
      <p:grpSp>
        <p:nvGrpSpPr>
          <p:cNvPr id="12" name="Group 11">
            <a:extLst>
              <a:ext uri="{FF2B5EF4-FFF2-40B4-BE49-F238E27FC236}">
                <a16:creationId xmlns:a16="http://schemas.microsoft.com/office/drawing/2014/main" id="{4E7220AB-539F-E648-875C-BF536EFC4C74}"/>
              </a:ext>
            </a:extLst>
          </p:cNvPr>
          <p:cNvGrpSpPr/>
          <p:nvPr userDrawn="1"/>
        </p:nvGrpSpPr>
        <p:grpSpPr>
          <a:xfrm>
            <a:off x="1713542" y="6427760"/>
            <a:ext cx="1130525" cy="429768"/>
            <a:chOff x="2112930" y="6427760"/>
            <a:chExt cx="1130525" cy="429768"/>
          </a:xfrm>
        </p:grpSpPr>
        <p:cxnSp>
          <p:nvCxnSpPr>
            <p:cNvPr id="21" name="Straight Connector 20">
              <a:extLst>
                <a:ext uri="{FF2B5EF4-FFF2-40B4-BE49-F238E27FC236}">
                  <a16:creationId xmlns:a16="http://schemas.microsoft.com/office/drawing/2014/main" id="{CD8FDCE8-C071-FF44-B46E-DB383FDDD2FF}"/>
                </a:ext>
              </a:extLst>
            </p:cNvPr>
            <p:cNvCxnSpPr/>
            <p:nvPr userDrawn="1"/>
          </p:nvCxnSpPr>
          <p:spPr>
            <a:xfrm>
              <a:off x="2112930" y="6427760"/>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3D8D060E-1A58-2A46-A131-A7F839482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57732" y="6476819"/>
              <a:ext cx="985723" cy="301752"/>
            </a:xfrm>
            <a:prstGeom prst="rect">
              <a:avLst/>
            </a:prstGeom>
          </p:spPr>
        </p:pic>
      </p:grpSp>
      <p:pic>
        <p:nvPicPr>
          <p:cNvPr id="23" name="Picture 22">
            <a:extLst>
              <a:ext uri="{FF2B5EF4-FFF2-40B4-BE49-F238E27FC236}">
                <a16:creationId xmlns:a16="http://schemas.microsoft.com/office/drawing/2014/main" id="{569C01A5-477B-D540-8D52-D623512D473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435" y="6468817"/>
            <a:ext cx="1355886" cy="292608"/>
          </a:xfrm>
          <a:prstGeom prst="rect">
            <a:avLst/>
          </a:prstGeom>
        </p:spPr>
      </p:pic>
      <p:sp>
        <p:nvSpPr>
          <p:cNvPr id="17" name="Slide Number Placeholder 5">
            <a:extLst>
              <a:ext uri="{FF2B5EF4-FFF2-40B4-BE49-F238E27FC236}">
                <a16:creationId xmlns:a16="http://schemas.microsoft.com/office/drawing/2014/main" id="{73EF0273-745B-C749-9FB2-0E604BBB8582}"/>
              </a:ext>
            </a:extLst>
          </p:cNvPr>
          <p:cNvSpPr>
            <a:spLocks noGrp="1"/>
          </p:cNvSpPr>
          <p:nvPr>
            <p:ph type="sldNum" sz="quarter" idx="12"/>
          </p:nvPr>
        </p:nvSpPr>
        <p:spPr>
          <a:xfrm>
            <a:off x="11693827" y="6442071"/>
            <a:ext cx="536273" cy="369334"/>
          </a:xfrm>
          <a:prstGeom prst="rect">
            <a:avLst/>
          </a:prstGeom>
          <a:noFill/>
        </p:spPr>
        <p:txBody>
          <a:bodyPr tIns="45720" bIns="91440" anchor="ctr" anchorCtr="0"/>
          <a:lstStyle>
            <a:lvl1pPr algn="ctr">
              <a:defRPr b="0">
                <a:solidFill>
                  <a:schemeClr val="accent2"/>
                </a:solidFill>
              </a:defRPr>
            </a:lvl1pPr>
          </a:lstStyle>
          <a:p>
            <a:fld id="{E452C9B3-7572-4512-AD9D-AB04FCD14D82}" type="slidenum">
              <a:rPr lang="en-US" smtClean="0"/>
              <a:pPr/>
              <a:t>‹#›</a:t>
            </a:fld>
            <a:endParaRPr lang="en-US" dirty="0"/>
          </a:p>
        </p:txBody>
      </p:sp>
      <p:cxnSp>
        <p:nvCxnSpPr>
          <p:cNvPr id="18" name="Straight Connector 17">
            <a:extLst>
              <a:ext uri="{FF2B5EF4-FFF2-40B4-BE49-F238E27FC236}">
                <a16:creationId xmlns:a16="http://schemas.microsoft.com/office/drawing/2014/main" id="{B7584997-0A92-CF43-A970-455EE4A2DEFB}"/>
              </a:ext>
            </a:extLst>
          </p:cNvPr>
          <p:cNvCxnSpPr/>
          <p:nvPr userDrawn="1"/>
        </p:nvCxnSpPr>
        <p:spPr>
          <a:xfrm>
            <a:off x="11750839" y="6427436"/>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97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No Graphic">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9274" y="1545336"/>
            <a:ext cx="5520526" cy="462686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45336"/>
            <a:ext cx="5524266" cy="462686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hasCustomPrompt="1"/>
          </p:nvPr>
        </p:nvSpPr>
        <p:spPr>
          <a:xfrm>
            <a:off x="499274" y="246888"/>
            <a:ext cx="11197192" cy="1143000"/>
          </a:xfrm>
        </p:spPr>
        <p:txBody>
          <a:bodyPr anchor="t"/>
          <a:lstStyle>
            <a:lvl1pPr>
              <a:defRPr baseline="0"/>
            </a:lvl1pPr>
          </a:lstStyle>
          <a:p>
            <a:r>
              <a:rPr lang="en-US" dirty="0"/>
              <a:t>Insert slide title in sentence case</a:t>
            </a:r>
          </a:p>
        </p:txBody>
      </p:sp>
      <p:sp>
        <p:nvSpPr>
          <p:cNvPr id="15"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en-US" smtClean="0"/>
              <a:t>IWAA 2024 - SLAC</a:t>
            </a:r>
            <a:endParaRPr lang="en-US" dirty="0"/>
          </a:p>
        </p:txBody>
      </p:sp>
      <p:grpSp>
        <p:nvGrpSpPr>
          <p:cNvPr id="12" name="Group 11">
            <a:extLst>
              <a:ext uri="{FF2B5EF4-FFF2-40B4-BE49-F238E27FC236}">
                <a16:creationId xmlns:a16="http://schemas.microsoft.com/office/drawing/2014/main" id="{E6A1D2F3-A43B-CF43-9E4A-AA4549789B7F}"/>
              </a:ext>
            </a:extLst>
          </p:cNvPr>
          <p:cNvGrpSpPr/>
          <p:nvPr userDrawn="1"/>
        </p:nvGrpSpPr>
        <p:grpSpPr>
          <a:xfrm>
            <a:off x="1713542" y="6427760"/>
            <a:ext cx="1130525" cy="429768"/>
            <a:chOff x="2112930" y="6427760"/>
            <a:chExt cx="1130525" cy="429768"/>
          </a:xfrm>
        </p:grpSpPr>
        <p:cxnSp>
          <p:nvCxnSpPr>
            <p:cNvPr id="21" name="Straight Connector 20">
              <a:extLst>
                <a:ext uri="{FF2B5EF4-FFF2-40B4-BE49-F238E27FC236}">
                  <a16:creationId xmlns:a16="http://schemas.microsoft.com/office/drawing/2014/main" id="{344ACC20-C5D3-7949-BB99-E86C14BE4982}"/>
                </a:ext>
              </a:extLst>
            </p:cNvPr>
            <p:cNvCxnSpPr/>
            <p:nvPr userDrawn="1"/>
          </p:nvCxnSpPr>
          <p:spPr>
            <a:xfrm>
              <a:off x="2112930" y="6427760"/>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499AD764-333B-7B40-B348-F92916BE14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7732" y="6476819"/>
              <a:ext cx="985723" cy="301752"/>
            </a:xfrm>
            <a:prstGeom prst="rect">
              <a:avLst/>
            </a:prstGeom>
          </p:spPr>
        </p:pic>
      </p:grpSp>
      <p:pic>
        <p:nvPicPr>
          <p:cNvPr id="23" name="Picture 22">
            <a:extLst>
              <a:ext uri="{FF2B5EF4-FFF2-40B4-BE49-F238E27FC236}">
                <a16:creationId xmlns:a16="http://schemas.microsoft.com/office/drawing/2014/main" id="{3E872EC0-98F5-4D46-8610-A1E18AF325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435" y="6468817"/>
            <a:ext cx="1355886" cy="292608"/>
          </a:xfrm>
          <a:prstGeom prst="rect">
            <a:avLst/>
          </a:prstGeom>
        </p:spPr>
      </p:pic>
      <p:sp>
        <p:nvSpPr>
          <p:cNvPr id="17" name="Slide Number Placeholder 5">
            <a:extLst>
              <a:ext uri="{FF2B5EF4-FFF2-40B4-BE49-F238E27FC236}">
                <a16:creationId xmlns:a16="http://schemas.microsoft.com/office/drawing/2014/main" id="{502F7388-D2EB-384B-A33F-B7129277A703}"/>
              </a:ext>
            </a:extLst>
          </p:cNvPr>
          <p:cNvSpPr>
            <a:spLocks noGrp="1"/>
          </p:cNvSpPr>
          <p:nvPr>
            <p:ph type="sldNum" sz="quarter" idx="12"/>
          </p:nvPr>
        </p:nvSpPr>
        <p:spPr>
          <a:xfrm>
            <a:off x="11693827" y="6442071"/>
            <a:ext cx="536273" cy="369334"/>
          </a:xfrm>
          <a:prstGeom prst="rect">
            <a:avLst/>
          </a:prstGeom>
          <a:noFill/>
        </p:spPr>
        <p:txBody>
          <a:bodyPr tIns="45720" bIns="91440" anchor="ctr" anchorCtr="0"/>
          <a:lstStyle>
            <a:lvl1pPr algn="ctr">
              <a:defRPr b="0">
                <a:solidFill>
                  <a:schemeClr val="accent2"/>
                </a:solidFill>
              </a:defRPr>
            </a:lvl1pPr>
          </a:lstStyle>
          <a:p>
            <a:fld id="{E452C9B3-7572-4512-AD9D-AB04FCD14D82}" type="slidenum">
              <a:rPr lang="en-US" smtClean="0"/>
              <a:pPr/>
              <a:t>‹#›</a:t>
            </a:fld>
            <a:endParaRPr lang="en-US" dirty="0"/>
          </a:p>
        </p:txBody>
      </p:sp>
      <p:cxnSp>
        <p:nvCxnSpPr>
          <p:cNvPr id="18" name="Straight Connector 17">
            <a:extLst>
              <a:ext uri="{FF2B5EF4-FFF2-40B4-BE49-F238E27FC236}">
                <a16:creationId xmlns:a16="http://schemas.microsoft.com/office/drawing/2014/main" id="{B4C17348-A6D2-4447-B3A4-B3E311D192C8}"/>
              </a:ext>
            </a:extLst>
          </p:cNvPr>
          <p:cNvCxnSpPr/>
          <p:nvPr userDrawn="1"/>
        </p:nvCxnSpPr>
        <p:spPr>
          <a:xfrm>
            <a:off x="11750839" y="6427436"/>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450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9274" y="1545336"/>
            <a:ext cx="5520526" cy="462686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Picture Placeholder 12"/>
          <p:cNvSpPr>
            <a:spLocks noGrp="1"/>
          </p:cNvSpPr>
          <p:nvPr>
            <p:ph type="pic" sz="quarter" idx="13" hasCustomPrompt="1"/>
          </p:nvPr>
        </p:nvSpPr>
        <p:spPr>
          <a:xfrm>
            <a:off x="6174858" y="1545335"/>
            <a:ext cx="5521608" cy="4114800"/>
          </a:xfrm>
        </p:spPr>
        <p:txBody>
          <a:bodyPr/>
          <a:lstStyle>
            <a:lvl1pPr marL="0" indent="0">
              <a:buNone/>
              <a:defRPr baseline="0">
                <a:solidFill>
                  <a:schemeClr val="bg2"/>
                </a:solidFill>
              </a:defRPr>
            </a:lvl1pPr>
          </a:lstStyle>
          <a:p>
            <a:r>
              <a:rPr lang="en-US" dirty="0"/>
              <a:t>Click icon to insert image</a:t>
            </a:r>
          </a:p>
        </p:txBody>
      </p:sp>
      <p:sp>
        <p:nvSpPr>
          <p:cNvPr id="15" name="Text Placeholder 14"/>
          <p:cNvSpPr>
            <a:spLocks noGrp="1"/>
          </p:cNvSpPr>
          <p:nvPr>
            <p:ph type="body" sz="quarter" idx="14" hasCustomPrompt="1"/>
          </p:nvPr>
        </p:nvSpPr>
        <p:spPr>
          <a:xfrm>
            <a:off x="6174859" y="5722938"/>
            <a:ext cx="5521607" cy="594042"/>
          </a:xfrm>
        </p:spPr>
        <p:txBody>
          <a:bodyPr>
            <a:normAutofit/>
          </a:bodyPr>
          <a:lstStyle>
            <a:lvl1pPr marL="0" indent="0">
              <a:buNone/>
              <a:defRPr sz="1800" b="1" baseline="0">
                <a:solidFill>
                  <a:schemeClr val="tx2"/>
                </a:solidFill>
              </a:defRPr>
            </a:lvl1pPr>
          </a:lstStyle>
          <a:p>
            <a:pPr lvl="0"/>
            <a:r>
              <a:rPr lang="en-US" dirty="0"/>
              <a:t>Click to insert caption.</a:t>
            </a:r>
          </a:p>
        </p:txBody>
      </p:sp>
      <p:sp>
        <p:nvSpPr>
          <p:cNvPr id="16" name="Title 1"/>
          <p:cNvSpPr>
            <a:spLocks noGrp="1"/>
          </p:cNvSpPr>
          <p:nvPr>
            <p:ph type="title" hasCustomPrompt="1"/>
          </p:nvPr>
        </p:nvSpPr>
        <p:spPr>
          <a:xfrm>
            <a:off x="499274" y="246888"/>
            <a:ext cx="11197192" cy="1143000"/>
          </a:xfrm>
        </p:spPr>
        <p:txBody>
          <a:bodyPr anchor="t"/>
          <a:lstStyle>
            <a:lvl1pPr>
              <a:defRPr/>
            </a:lvl1pPr>
          </a:lstStyle>
          <a:p>
            <a:r>
              <a:rPr lang="en-US" dirty="0"/>
              <a:t>Insert slide title in sentence case</a:t>
            </a:r>
          </a:p>
        </p:txBody>
      </p:sp>
      <p:sp>
        <p:nvSpPr>
          <p:cNvPr id="17"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en-US" smtClean="0"/>
              <a:t>IWAA 2024 - SLAC</a:t>
            </a:r>
            <a:endParaRPr lang="en-US" dirty="0"/>
          </a:p>
        </p:txBody>
      </p:sp>
      <p:grpSp>
        <p:nvGrpSpPr>
          <p:cNvPr id="23" name="Group 22">
            <a:extLst>
              <a:ext uri="{FF2B5EF4-FFF2-40B4-BE49-F238E27FC236}">
                <a16:creationId xmlns:a16="http://schemas.microsoft.com/office/drawing/2014/main" id="{C0D9BDE1-05C5-064C-B0C7-39C69F5F04EE}"/>
              </a:ext>
            </a:extLst>
          </p:cNvPr>
          <p:cNvGrpSpPr/>
          <p:nvPr userDrawn="1"/>
        </p:nvGrpSpPr>
        <p:grpSpPr>
          <a:xfrm>
            <a:off x="1713542" y="6427760"/>
            <a:ext cx="1130525" cy="429768"/>
            <a:chOff x="2112930" y="6427760"/>
            <a:chExt cx="1130525" cy="429768"/>
          </a:xfrm>
        </p:grpSpPr>
        <p:cxnSp>
          <p:nvCxnSpPr>
            <p:cNvPr id="24" name="Straight Connector 23">
              <a:extLst>
                <a:ext uri="{FF2B5EF4-FFF2-40B4-BE49-F238E27FC236}">
                  <a16:creationId xmlns:a16="http://schemas.microsoft.com/office/drawing/2014/main" id="{AE2700FD-8C51-6A4F-A76D-21AE119DB62F}"/>
                </a:ext>
              </a:extLst>
            </p:cNvPr>
            <p:cNvCxnSpPr/>
            <p:nvPr userDrawn="1"/>
          </p:nvCxnSpPr>
          <p:spPr>
            <a:xfrm>
              <a:off x="2112930" y="6427760"/>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13314671-2E08-3B40-B5E0-79AB34FC7A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7732" y="6476819"/>
              <a:ext cx="985723" cy="301752"/>
            </a:xfrm>
            <a:prstGeom prst="rect">
              <a:avLst/>
            </a:prstGeom>
          </p:spPr>
        </p:pic>
      </p:grpSp>
      <p:pic>
        <p:nvPicPr>
          <p:cNvPr id="26" name="Picture 25">
            <a:extLst>
              <a:ext uri="{FF2B5EF4-FFF2-40B4-BE49-F238E27FC236}">
                <a16:creationId xmlns:a16="http://schemas.microsoft.com/office/drawing/2014/main" id="{361EFD0E-236A-884E-A112-3C42A25A49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435" y="6468817"/>
            <a:ext cx="1355886" cy="292608"/>
          </a:xfrm>
          <a:prstGeom prst="rect">
            <a:avLst/>
          </a:prstGeom>
        </p:spPr>
      </p:pic>
      <p:sp>
        <p:nvSpPr>
          <p:cNvPr id="19" name="Slide Number Placeholder 5">
            <a:extLst>
              <a:ext uri="{FF2B5EF4-FFF2-40B4-BE49-F238E27FC236}">
                <a16:creationId xmlns:a16="http://schemas.microsoft.com/office/drawing/2014/main" id="{8A6F3DD5-36B1-C44E-84A2-736369E4FF79}"/>
              </a:ext>
            </a:extLst>
          </p:cNvPr>
          <p:cNvSpPr>
            <a:spLocks noGrp="1"/>
          </p:cNvSpPr>
          <p:nvPr>
            <p:ph type="sldNum" sz="quarter" idx="12"/>
          </p:nvPr>
        </p:nvSpPr>
        <p:spPr>
          <a:xfrm>
            <a:off x="11693827" y="6442071"/>
            <a:ext cx="536273" cy="369334"/>
          </a:xfrm>
          <a:prstGeom prst="rect">
            <a:avLst/>
          </a:prstGeom>
          <a:noFill/>
        </p:spPr>
        <p:txBody>
          <a:bodyPr tIns="45720" bIns="91440" anchor="ctr" anchorCtr="0"/>
          <a:lstStyle>
            <a:lvl1pPr algn="ctr">
              <a:defRPr b="0">
                <a:solidFill>
                  <a:schemeClr val="accent2"/>
                </a:solidFill>
              </a:defRPr>
            </a:lvl1pPr>
          </a:lstStyle>
          <a:p>
            <a:fld id="{E452C9B3-7572-4512-AD9D-AB04FCD14D82}" type="slidenum">
              <a:rPr lang="en-US" smtClean="0"/>
              <a:pPr/>
              <a:t>‹#›</a:t>
            </a:fld>
            <a:endParaRPr lang="en-US" dirty="0"/>
          </a:p>
        </p:txBody>
      </p:sp>
      <p:cxnSp>
        <p:nvCxnSpPr>
          <p:cNvPr id="20" name="Straight Connector 19">
            <a:extLst>
              <a:ext uri="{FF2B5EF4-FFF2-40B4-BE49-F238E27FC236}">
                <a16:creationId xmlns:a16="http://schemas.microsoft.com/office/drawing/2014/main" id="{9BBEA991-C6F8-F147-9248-31186F1AE6F3}"/>
              </a:ext>
            </a:extLst>
          </p:cNvPr>
          <p:cNvCxnSpPr/>
          <p:nvPr userDrawn="1"/>
        </p:nvCxnSpPr>
        <p:spPr>
          <a:xfrm>
            <a:off x="11750839" y="6427436"/>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867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alphaModFix amt="70000"/>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9274" y="1545336"/>
            <a:ext cx="5498301" cy="614025"/>
          </a:xfrm>
        </p:spPr>
        <p:txBody>
          <a:bodyPr anchor="b">
            <a:norm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99274" y="2232660"/>
            <a:ext cx="5498301" cy="39570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545336"/>
            <a:ext cx="5524266" cy="614025"/>
          </a:xfrm>
        </p:spPr>
        <p:txBody>
          <a:bodyPr anchor="b">
            <a:norm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232660"/>
            <a:ext cx="5524266" cy="39570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
          <p:cNvSpPr>
            <a:spLocks noGrp="1"/>
          </p:cNvSpPr>
          <p:nvPr>
            <p:ph type="title" hasCustomPrompt="1"/>
          </p:nvPr>
        </p:nvSpPr>
        <p:spPr>
          <a:xfrm>
            <a:off x="499274" y="246888"/>
            <a:ext cx="11197192" cy="1143000"/>
          </a:xfrm>
        </p:spPr>
        <p:txBody>
          <a:bodyPr anchor="t"/>
          <a:lstStyle>
            <a:lvl1pPr>
              <a:defRPr/>
            </a:lvl1pPr>
          </a:lstStyle>
          <a:p>
            <a:r>
              <a:rPr lang="en-US" dirty="0"/>
              <a:t>Insert slide title in sentence case</a:t>
            </a:r>
          </a:p>
        </p:txBody>
      </p:sp>
      <p:sp>
        <p:nvSpPr>
          <p:cNvPr id="17"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en-US" smtClean="0"/>
              <a:t>IWAA 2024 - SLAC</a:t>
            </a:r>
            <a:endParaRPr lang="en-US" dirty="0"/>
          </a:p>
        </p:txBody>
      </p:sp>
      <p:grpSp>
        <p:nvGrpSpPr>
          <p:cNvPr id="14" name="Group 13">
            <a:extLst>
              <a:ext uri="{FF2B5EF4-FFF2-40B4-BE49-F238E27FC236}">
                <a16:creationId xmlns:a16="http://schemas.microsoft.com/office/drawing/2014/main" id="{6DFA8D65-CC3A-3341-9624-84834D96A070}"/>
              </a:ext>
            </a:extLst>
          </p:cNvPr>
          <p:cNvGrpSpPr/>
          <p:nvPr userDrawn="1"/>
        </p:nvGrpSpPr>
        <p:grpSpPr>
          <a:xfrm>
            <a:off x="1713542" y="6427760"/>
            <a:ext cx="1130525" cy="429768"/>
            <a:chOff x="2112930" y="6427760"/>
            <a:chExt cx="1130525" cy="429768"/>
          </a:xfrm>
        </p:grpSpPr>
        <p:cxnSp>
          <p:nvCxnSpPr>
            <p:cNvPr id="23" name="Straight Connector 22">
              <a:extLst>
                <a:ext uri="{FF2B5EF4-FFF2-40B4-BE49-F238E27FC236}">
                  <a16:creationId xmlns:a16="http://schemas.microsoft.com/office/drawing/2014/main" id="{60E9684C-C64E-5442-83F9-5A9D835AA06C}"/>
                </a:ext>
              </a:extLst>
            </p:cNvPr>
            <p:cNvCxnSpPr/>
            <p:nvPr userDrawn="1"/>
          </p:nvCxnSpPr>
          <p:spPr>
            <a:xfrm>
              <a:off x="2112930" y="6427760"/>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22C7A606-6A41-884D-BC2E-62C8F8A544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57732" y="6476819"/>
              <a:ext cx="985723" cy="301752"/>
            </a:xfrm>
            <a:prstGeom prst="rect">
              <a:avLst/>
            </a:prstGeom>
          </p:spPr>
        </p:pic>
      </p:grpSp>
      <p:pic>
        <p:nvPicPr>
          <p:cNvPr id="25" name="Picture 24">
            <a:extLst>
              <a:ext uri="{FF2B5EF4-FFF2-40B4-BE49-F238E27FC236}">
                <a16:creationId xmlns:a16="http://schemas.microsoft.com/office/drawing/2014/main" id="{1E829EDF-11A1-C34F-BFE4-4D3EC625CAE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435" y="6468817"/>
            <a:ext cx="1355886" cy="292608"/>
          </a:xfrm>
          <a:prstGeom prst="rect">
            <a:avLst/>
          </a:prstGeom>
        </p:spPr>
      </p:pic>
      <p:sp>
        <p:nvSpPr>
          <p:cNvPr id="19" name="Slide Number Placeholder 5">
            <a:extLst>
              <a:ext uri="{FF2B5EF4-FFF2-40B4-BE49-F238E27FC236}">
                <a16:creationId xmlns:a16="http://schemas.microsoft.com/office/drawing/2014/main" id="{829E6A07-E47C-C547-93DA-2969090BDF53}"/>
              </a:ext>
            </a:extLst>
          </p:cNvPr>
          <p:cNvSpPr>
            <a:spLocks noGrp="1"/>
          </p:cNvSpPr>
          <p:nvPr>
            <p:ph type="sldNum" sz="quarter" idx="12"/>
          </p:nvPr>
        </p:nvSpPr>
        <p:spPr>
          <a:xfrm>
            <a:off x="11693827" y="6442071"/>
            <a:ext cx="536273" cy="369334"/>
          </a:xfrm>
          <a:prstGeom prst="rect">
            <a:avLst/>
          </a:prstGeom>
          <a:noFill/>
        </p:spPr>
        <p:txBody>
          <a:bodyPr tIns="45720" bIns="91440" anchor="ctr" anchorCtr="0"/>
          <a:lstStyle>
            <a:lvl1pPr algn="ctr">
              <a:defRPr b="0">
                <a:solidFill>
                  <a:schemeClr val="accent2"/>
                </a:solidFill>
              </a:defRPr>
            </a:lvl1pPr>
          </a:lstStyle>
          <a:p>
            <a:fld id="{E452C9B3-7572-4512-AD9D-AB04FCD14D82}" type="slidenum">
              <a:rPr lang="en-US" smtClean="0"/>
              <a:pPr/>
              <a:t>‹#›</a:t>
            </a:fld>
            <a:endParaRPr lang="en-US" dirty="0"/>
          </a:p>
        </p:txBody>
      </p:sp>
      <p:cxnSp>
        <p:nvCxnSpPr>
          <p:cNvPr id="20" name="Straight Connector 19">
            <a:extLst>
              <a:ext uri="{FF2B5EF4-FFF2-40B4-BE49-F238E27FC236}">
                <a16:creationId xmlns:a16="http://schemas.microsoft.com/office/drawing/2014/main" id="{833D2270-3B30-E84B-B6FF-B961F7EDDE4E}"/>
              </a:ext>
            </a:extLst>
          </p:cNvPr>
          <p:cNvCxnSpPr/>
          <p:nvPr userDrawn="1"/>
        </p:nvCxnSpPr>
        <p:spPr>
          <a:xfrm>
            <a:off x="11750839" y="6427436"/>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63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No Graphic">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9274" y="1545336"/>
            <a:ext cx="5498301" cy="614025"/>
          </a:xfrm>
        </p:spPr>
        <p:txBody>
          <a:bodyPr anchor="b">
            <a:norm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99274" y="2232660"/>
            <a:ext cx="5498301" cy="39570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545336"/>
            <a:ext cx="5524266" cy="614025"/>
          </a:xfrm>
        </p:spPr>
        <p:txBody>
          <a:bodyPr anchor="b">
            <a:norm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232660"/>
            <a:ext cx="5524266" cy="39570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
          <p:cNvSpPr>
            <a:spLocks noGrp="1"/>
          </p:cNvSpPr>
          <p:nvPr>
            <p:ph type="title" hasCustomPrompt="1"/>
          </p:nvPr>
        </p:nvSpPr>
        <p:spPr>
          <a:xfrm>
            <a:off x="499274" y="246888"/>
            <a:ext cx="11197192" cy="1143000"/>
          </a:xfrm>
        </p:spPr>
        <p:txBody>
          <a:bodyPr anchor="t"/>
          <a:lstStyle>
            <a:lvl1pPr>
              <a:defRPr/>
            </a:lvl1pPr>
          </a:lstStyle>
          <a:p>
            <a:r>
              <a:rPr lang="en-US" dirty="0"/>
              <a:t>Insert slide title in sentence case</a:t>
            </a:r>
          </a:p>
        </p:txBody>
      </p:sp>
      <p:sp>
        <p:nvSpPr>
          <p:cNvPr id="17"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en-US" smtClean="0"/>
              <a:t>IWAA 2024 - SLAC</a:t>
            </a:r>
            <a:endParaRPr lang="en-US" dirty="0"/>
          </a:p>
        </p:txBody>
      </p:sp>
      <p:grpSp>
        <p:nvGrpSpPr>
          <p:cNvPr id="14" name="Group 13">
            <a:extLst>
              <a:ext uri="{FF2B5EF4-FFF2-40B4-BE49-F238E27FC236}">
                <a16:creationId xmlns:a16="http://schemas.microsoft.com/office/drawing/2014/main" id="{11BE8C3F-A77E-F84B-805D-C8055AB5D0DE}"/>
              </a:ext>
            </a:extLst>
          </p:cNvPr>
          <p:cNvGrpSpPr/>
          <p:nvPr userDrawn="1"/>
        </p:nvGrpSpPr>
        <p:grpSpPr>
          <a:xfrm>
            <a:off x="1713542" y="6427760"/>
            <a:ext cx="1130525" cy="429768"/>
            <a:chOff x="2112930" y="6427760"/>
            <a:chExt cx="1130525" cy="429768"/>
          </a:xfrm>
        </p:grpSpPr>
        <p:cxnSp>
          <p:nvCxnSpPr>
            <p:cNvPr id="23" name="Straight Connector 22">
              <a:extLst>
                <a:ext uri="{FF2B5EF4-FFF2-40B4-BE49-F238E27FC236}">
                  <a16:creationId xmlns:a16="http://schemas.microsoft.com/office/drawing/2014/main" id="{50689FC5-00A7-2640-B4AE-16B3916B3991}"/>
                </a:ext>
              </a:extLst>
            </p:cNvPr>
            <p:cNvCxnSpPr/>
            <p:nvPr userDrawn="1"/>
          </p:nvCxnSpPr>
          <p:spPr>
            <a:xfrm>
              <a:off x="2112930" y="6427760"/>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137F61E4-6095-EB4B-92BD-9BC48ACF7B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7732" y="6476819"/>
              <a:ext cx="985723" cy="301752"/>
            </a:xfrm>
            <a:prstGeom prst="rect">
              <a:avLst/>
            </a:prstGeom>
          </p:spPr>
        </p:pic>
      </p:grpSp>
      <p:pic>
        <p:nvPicPr>
          <p:cNvPr id="25" name="Picture 24">
            <a:extLst>
              <a:ext uri="{FF2B5EF4-FFF2-40B4-BE49-F238E27FC236}">
                <a16:creationId xmlns:a16="http://schemas.microsoft.com/office/drawing/2014/main" id="{251919D3-284C-4841-B944-ACD473172C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435" y="6468817"/>
            <a:ext cx="1355886" cy="292608"/>
          </a:xfrm>
          <a:prstGeom prst="rect">
            <a:avLst/>
          </a:prstGeom>
        </p:spPr>
      </p:pic>
      <p:sp>
        <p:nvSpPr>
          <p:cNvPr id="19" name="Slide Number Placeholder 5">
            <a:extLst>
              <a:ext uri="{FF2B5EF4-FFF2-40B4-BE49-F238E27FC236}">
                <a16:creationId xmlns:a16="http://schemas.microsoft.com/office/drawing/2014/main" id="{56E8DEEC-9075-AC47-AA53-AA497E478DCB}"/>
              </a:ext>
            </a:extLst>
          </p:cNvPr>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2"/>
                </a:solidFill>
              </a:defRPr>
            </a:lvl1pPr>
          </a:lstStyle>
          <a:p>
            <a:fld id="{E452C9B3-7572-4512-AD9D-AB04FCD14D82}" type="slidenum">
              <a:rPr lang="en-US" smtClean="0"/>
              <a:pPr/>
              <a:t>‹#›</a:t>
            </a:fld>
            <a:endParaRPr lang="en-US" dirty="0"/>
          </a:p>
        </p:txBody>
      </p:sp>
      <p:cxnSp>
        <p:nvCxnSpPr>
          <p:cNvPr id="20" name="Straight Connector 19">
            <a:extLst>
              <a:ext uri="{FF2B5EF4-FFF2-40B4-BE49-F238E27FC236}">
                <a16:creationId xmlns:a16="http://schemas.microsoft.com/office/drawing/2014/main" id="{7DD73696-0C58-6B4F-8308-60469AFE4BCE}"/>
              </a:ext>
            </a:extLst>
          </p:cNvPr>
          <p:cNvCxnSpPr/>
          <p:nvPr userDrawn="1"/>
        </p:nvCxnSpPr>
        <p:spPr>
          <a:xfrm>
            <a:off x="11750839" y="6427436"/>
            <a:ext cx="0" cy="4297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924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274" y="245807"/>
            <a:ext cx="11197192" cy="1143000"/>
          </a:xfrm>
          <a:prstGeom prst="rect">
            <a:avLst/>
          </a:prstGeom>
        </p:spPr>
        <p:txBody>
          <a:bodyPr vert="horz" lIns="91440" tIns="45720" rIns="91440" bIns="45720" rtlCol="0" anchor="t">
            <a:normAutofit/>
          </a:bodyPr>
          <a:lstStyle/>
          <a:p>
            <a:endParaRPr lang="en-US" dirty="0"/>
          </a:p>
        </p:txBody>
      </p:sp>
      <p:sp>
        <p:nvSpPr>
          <p:cNvPr id="3" name="Text Placeholder 2"/>
          <p:cNvSpPr>
            <a:spLocks noGrp="1"/>
          </p:cNvSpPr>
          <p:nvPr>
            <p:ph type="body" idx="1"/>
          </p:nvPr>
        </p:nvSpPr>
        <p:spPr>
          <a:xfrm>
            <a:off x="499274" y="1546860"/>
            <a:ext cx="11197192" cy="463010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IWAA 2024 - SLAC</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E452C9B3-7572-4512-AD9D-AB04FCD14D82}" type="slidenum">
              <a:rPr lang="en-US" smtClean="0"/>
              <a:pPr/>
              <a:t>‹#›</a:t>
            </a:fld>
            <a:endParaRPr lang="en-US" dirty="0"/>
          </a:p>
        </p:txBody>
      </p:sp>
    </p:spTree>
    <p:extLst>
      <p:ext uri="{BB962C8B-B14F-4D97-AF65-F5344CB8AC3E}">
        <p14:creationId xmlns:p14="http://schemas.microsoft.com/office/powerpoint/2010/main" val="3575945689"/>
      </p:ext>
    </p:extLst>
  </p:cSld>
  <p:clrMap bg1="lt1" tx1="dk1" bg2="lt2" tx2="dk2" accent1="accent1" accent2="accent2" accent3="accent3" accent4="accent4" accent5="accent5" accent6="accent6" hlink="hlink" folHlink="folHlink"/>
  <p:sldLayoutIdLst>
    <p:sldLayoutId id="2147483724" r:id="rId1"/>
    <p:sldLayoutId id="2147483710" r:id="rId2"/>
    <p:sldLayoutId id="2147483720" r:id="rId3"/>
    <p:sldLayoutId id="2147483711" r:id="rId4"/>
    <p:sldLayoutId id="2147483712" r:id="rId5"/>
    <p:sldLayoutId id="2147483726" r:id="rId6"/>
    <p:sldLayoutId id="2147483722" r:id="rId7"/>
    <p:sldLayoutId id="2147483713" r:id="rId8"/>
    <p:sldLayoutId id="2147483725" r:id="rId9"/>
    <p:sldLayoutId id="2147483714" r:id="rId10"/>
    <p:sldLayoutId id="2147483721" r:id="rId11"/>
    <p:sldLayoutId id="2147483727" r:id="rId12"/>
  </p:sldLayoutIdLst>
  <p:transition>
    <p:fade/>
  </p:transition>
  <p:hf hdr="0" dt="0"/>
  <p:txStyles>
    <p:titleStyle>
      <a:lvl1pPr algn="l" defTabSz="914400" rtl="0" eaLnBrk="1" latinLnBrk="0" hangingPunct="1">
        <a:lnSpc>
          <a:spcPct val="90000"/>
        </a:lnSpc>
        <a:spcBef>
          <a:spcPct val="0"/>
        </a:spcBef>
        <a:buNone/>
        <a:defRPr sz="4400" b="1" kern="1200" baseline="0">
          <a:solidFill>
            <a:schemeClr val="tx2"/>
          </a:solidFill>
          <a:latin typeface="+mj-lt"/>
          <a:ea typeface="+mj-ea"/>
          <a:cs typeface="+mj-cs"/>
        </a:defRPr>
      </a:lvl1pPr>
    </p:titleStyle>
    <p:bodyStyle>
      <a:lvl1pPr marL="274320" indent="-274320" algn="l" defTabSz="914400" rtl="0" eaLnBrk="1" latinLnBrk="0" hangingPunct="1">
        <a:lnSpc>
          <a:spcPct val="100000"/>
        </a:lnSpc>
        <a:spcBef>
          <a:spcPts val="1000"/>
        </a:spcBef>
        <a:buFont typeface="Arial" panose="020B0604020202020204" pitchFamily="34" charset="0"/>
        <a:buChar char="•"/>
        <a:defRPr sz="3600" kern="1200">
          <a:solidFill>
            <a:schemeClr val="bg2"/>
          </a:solidFill>
          <a:latin typeface="+mn-lt"/>
          <a:ea typeface="+mn-ea"/>
          <a:cs typeface="+mn-cs"/>
        </a:defRPr>
      </a:lvl1pPr>
      <a:lvl2pPr marL="685800" indent="-274320" algn="l" defTabSz="914400" rtl="0" eaLnBrk="1" latinLnBrk="0" hangingPunct="1">
        <a:lnSpc>
          <a:spcPct val="100000"/>
        </a:lnSpc>
        <a:spcBef>
          <a:spcPts val="500"/>
        </a:spcBef>
        <a:buFont typeface="Calibri" panose="020F0502020204030204" pitchFamily="34" charset="0"/>
        <a:buChar char="–"/>
        <a:defRPr sz="3200" kern="1200">
          <a:solidFill>
            <a:schemeClr val="bg2"/>
          </a:solidFill>
          <a:latin typeface="+mn-lt"/>
          <a:ea typeface="+mn-ea"/>
          <a:cs typeface="+mn-cs"/>
        </a:defRPr>
      </a:lvl2pPr>
      <a:lvl3pPr marL="1143000" indent="-274320" algn="l" defTabSz="914400" rtl="0" eaLnBrk="1" latinLnBrk="0" hangingPunct="1">
        <a:lnSpc>
          <a:spcPct val="100000"/>
        </a:lnSpc>
        <a:spcBef>
          <a:spcPts val="500"/>
        </a:spcBef>
        <a:buFont typeface="Calibri" panose="020F0502020204030204" pitchFamily="34" charset="0"/>
        <a:buChar char="–"/>
        <a:defRPr sz="2800" kern="1200">
          <a:solidFill>
            <a:schemeClr val="bg2"/>
          </a:solidFill>
          <a:latin typeface="+mn-lt"/>
          <a:ea typeface="+mn-ea"/>
          <a:cs typeface="+mn-cs"/>
        </a:defRPr>
      </a:lvl3pPr>
      <a:lvl4pPr marL="1600200" indent="-274320" algn="l" defTabSz="914400" rtl="0" eaLnBrk="1" latinLnBrk="0" hangingPunct="1">
        <a:lnSpc>
          <a:spcPct val="100000"/>
        </a:lnSpc>
        <a:spcBef>
          <a:spcPts val="500"/>
        </a:spcBef>
        <a:buFont typeface="Calibri" panose="020F0502020204030204" pitchFamily="34" charset="0"/>
        <a:buChar char="–"/>
        <a:defRPr sz="2400" kern="1200">
          <a:solidFill>
            <a:schemeClr val="bg2"/>
          </a:solidFill>
          <a:latin typeface="+mn-lt"/>
          <a:ea typeface="+mn-ea"/>
          <a:cs typeface="+mn-cs"/>
        </a:defRPr>
      </a:lvl4pPr>
      <a:lvl5pPr marL="2057400" indent="-274320" algn="l" defTabSz="914400" rtl="0" eaLnBrk="1" latinLnBrk="0" hangingPunct="1">
        <a:lnSpc>
          <a:spcPct val="100000"/>
        </a:lnSpc>
        <a:spcBef>
          <a:spcPts val="500"/>
        </a:spcBef>
        <a:buFont typeface="Calibri" panose="020F0502020204030204" pitchFamily="34" charset="0"/>
        <a:buChar char="–"/>
        <a:defRPr sz="2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E8145-400B-F341-876D-670CAA0DF801}"/>
              </a:ext>
            </a:extLst>
          </p:cNvPr>
          <p:cNvSpPr>
            <a:spLocks noGrp="1"/>
          </p:cNvSpPr>
          <p:nvPr>
            <p:ph type="ctrTitle"/>
          </p:nvPr>
        </p:nvSpPr>
        <p:spPr>
          <a:xfrm>
            <a:off x="3298005" y="1318851"/>
            <a:ext cx="6931152" cy="1174257"/>
          </a:xfrm>
        </p:spPr>
        <p:txBody>
          <a:bodyPr/>
          <a:lstStyle/>
          <a:p>
            <a:r>
              <a:rPr lang="en-US" dirty="0" smtClean="0"/>
              <a:t>ALS-U Alignment Status</a:t>
            </a:r>
            <a:endParaRPr lang="en-US" dirty="0"/>
          </a:p>
        </p:txBody>
      </p:sp>
      <p:sp>
        <p:nvSpPr>
          <p:cNvPr id="3" name="Footer Placeholder 2">
            <a:extLst>
              <a:ext uri="{FF2B5EF4-FFF2-40B4-BE49-F238E27FC236}">
                <a16:creationId xmlns:a16="http://schemas.microsoft.com/office/drawing/2014/main" id="{DFC7F557-F0CD-BD4C-9A9B-71EC9BCC5AC0}"/>
              </a:ext>
            </a:extLst>
          </p:cNvPr>
          <p:cNvSpPr>
            <a:spLocks noGrp="1"/>
          </p:cNvSpPr>
          <p:nvPr>
            <p:ph type="ftr" sz="quarter" idx="11"/>
          </p:nvPr>
        </p:nvSpPr>
        <p:spPr>
          <a:xfrm>
            <a:off x="10508720" y="6475614"/>
            <a:ext cx="1683280" cy="382386"/>
          </a:xfrm>
        </p:spPr>
        <p:txBody>
          <a:bodyPr/>
          <a:lstStyle/>
          <a:p>
            <a:r>
              <a:rPr lang="en-US" dirty="0" smtClean="0"/>
              <a:t>IWAA 2024 - SLAC</a:t>
            </a:r>
            <a:endParaRPr lang="en-US" dirty="0"/>
          </a:p>
        </p:txBody>
      </p:sp>
      <p:sp>
        <p:nvSpPr>
          <p:cNvPr id="4" name="Text Placeholder 3">
            <a:extLst>
              <a:ext uri="{FF2B5EF4-FFF2-40B4-BE49-F238E27FC236}">
                <a16:creationId xmlns:a16="http://schemas.microsoft.com/office/drawing/2014/main" id="{AA6F3DF6-EA8D-F340-AF34-AAEBB5698776}"/>
              </a:ext>
            </a:extLst>
          </p:cNvPr>
          <p:cNvSpPr>
            <a:spLocks noGrp="1"/>
          </p:cNvSpPr>
          <p:nvPr>
            <p:ph type="body" sz="quarter" idx="12"/>
          </p:nvPr>
        </p:nvSpPr>
        <p:spPr>
          <a:xfrm>
            <a:off x="3359420" y="2578905"/>
            <a:ext cx="3758208" cy="523220"/>
          </a:xfrm>
        </p:spPr>
        <p:txBody>
          <a:bodyPr/>
          <a:lstStyle/>
          <a:p>
            <a:r>
              <a:rPr lang="en-US" dirty="0" smtClean="0"/>
              <a:t>Presenter: Hongyan Zhu</a:t>
            </a:r>
            <a:endParaRPr lang="en-US" dirty="0"/>
          </a:p>
        </p:txBody>
      </p:sp>
      <p:sp>
        <p:nvSpPr>
          <p:cNvPr id="6" name="Text Placeholder 5">
            <a:extLst>
              <a:ext uri="{FF2B5EF4-FFF2-40B4-BE49-F238E27FC236}">
                <a16:creationId xmlns:a16="http://schemas.microsoft.com/office/drawing/2014/main" id="{7CA3945D-90F6-304B-B63C-70079CD7908F}"/>
              </a:ext>
            </a:extLst>
          </p:cNvPr>
          <p:cNvSpPr>
            <a:spLocks noGrp="1"/>
          </p:cNvSpPr>
          <p:nvPr>
            <p:ph type="body" sz="quarter" idx="14"/>
          </p:nvPr>
        </p:nvSpPr>
        <p:spPr>
          <a:xfrm>
            <a:off x="3464331" y="3187922"/>
            <a:ext cx="2934714" cy="2092881"/>
          </a:xfrm>
        </p:spPr>
        <p:txBody>
          <a:bodyPr/>
          <a:lstStyle/>
          <a:p>
            <a:pPr>
              <a:spcBef>
                <a:spcPts val="0"/>
              </a:spcBef>
            </a:pPr>
            <a:r>
              <a:rPr lang="en-US" sz="1800" b="1" dirty="0">
                <a:solidFill>
                  <a:schemeClr val="tx2"/>
                </a:solidFill>
              </a:rPr>
              <a:t>Survey and Alignment Group</a:t>
            </a:r>
          </a:p>
          <a:p>
            <a:pPr>
              <a:spcBef>
                <a:spcPts val="0"/>
              </a:spcBef>
            </a:pPr>
            <a:r>
              <a:rPr lang="en-US" sz="1800" dirty="0">
                <a:solidFill>
                  <a:schemeClr val="tx2"/>
                </a:solidFill>
              </a:rPr>
              <a:t>Federico Carrara</a:t>
            </a:r>
          </a:p>
          <a:p>
            <a:pPr>
              <a:spcBef>
                <a:spcPts val="0"/>
              </a:spcBef>
            </a:pPr>
            <a:r>
              <a:rPr lang="en-US" sz="1800" dirty="0">
                <a:solidFill>
                  <a:schemeClr val="tx2"/>
                </a:solidFill>
              </a:rPr>
              <a:t>Dan Ellis</a:t>
            </a:r>
          </a:p>
          <a:p>
            <a:pPr>
              <a:spcBef>
                <a:spcPts val="0"/>
              </a:spcBef>
            </a:pPr>
            <a:r>
              <a:rPr lang="en-US" sz="1800" dirty="0">
                <a:solidFill>
                  <a:schemeClr val="tx2"/>
                </a:solidFill>
              </a:rPr>
              <a:t>Chris </a:t>
            </a:r>
            <a:r>
              <a:rPr lang="en-US" sz="1800" dirty="0" err="1">
                <a:solidFill>
                  <a:schemeClr val="tx2"/>
                </a:solidFill>
              </a:rPr>
              <a:t>Hernikl</a:t>
            </a:r>
            <a:endParaRPr lang="en-US" sz="1800" dirty="0">
              <a:solidFill>
                <a:schemeClr val="tx2"/>
              </a:solidFill>
            </a:endParaRPr>
          </a:p>
          <a:p>
            <a:pPr>
              <a:spcBef>
                <a:spcPts val="0"/>
              </a:spcBef>
            </a:pPr>
            <a:r>
              <a:rPr lang="en-US" sz="1800" dirty="0">
                <a:solidFill>
                  <a:schemeClr val="tx2"/>
                </a:solidFill>
              </a:rPr>
              <a:t>Katherine Ray</a:t>
            </a:r>
          </a:p>
          <a:p>
            <a:pPr>
              <a:spcBef>
                <a:spcPts val="0"/>
              </a:spcBef>
            </a:pPr>
            <a:r>
              <a:rPr lang="en-US" sz="1800" dirty="0">
                <a:solidFill>
                  <a:schemeClr val="tx2"/>
                </a:solidFill>
              </a:rPr>
              <a:t>Wylie </a:t>
            </a:r>
            <a:r>
              <a:rPr lang="en-US" sz="1800" dirty="0" smtClean="0">
                <a:solidFill>
                  <a:schemeClr val="tx2"/>
                </a:solidFill>
              </a:rPr>
              <a:t>Rosenthal</a:t>
            </a:r>
            <a:endParaRPr lang="en-US" sz="1800" dirty="0"/>
          </a:p>
          <a:p>
            <a:pPr>
              <a:spcBef>
                <a:spcPts val="0"/>
              </a:spcBef>
            </a:pPr>
            <a:endParaRPr lang="en-US" dirty="0"/>
          </a:p>
        </p:txBody>
      </p:sp>
      <p:sp>
        <p:nvSpPr>
          <p:cNvPr id="7" name="Text Placeholder 6">
            <a:extLst>
              <a:ext uri="{FF2B5EF4-FFF2-40B4-BE49-F238E27FC236}">
                <a16:creationId xmlns:a16="http://schemas.microsoft.com/office/drawing/2014/main" id="{B84D7500-0362-DA4F-9D82-9B57F169DC47}"/>
              </a:ext>
            </a:extLst>
          </p:cNvPr>
          <p:cNvSpPr>
            <a:spLocks noGrp="1"/>
          </p:cNvSpPr>
          <p:nvPr>
            <p:ph type="body" sz="quarter" idx="15"/>
          </p:nvPr>
        </p:nvSpPr>
        <p:spPr>
          <a:xfrm>
            <a:off x="1489676" y="6488668"/>
            <a:ext cx="1050288" cy="369332"/>
          </a:xfrm>
        </p:spPr>
        <p:txBody>
          <a:bodyPr/>
          <a:lstStyle/>
          <a:p>
            <a:r>
              <a:rPr lang="en-US" dirty="0" smtClean="0"/>
              <a:t>2024-Oct</a:t>
            </a:r>
            <a:endParaRPr lang="en-US" dirty="0"/>
          </a:p>
        </p:txBody>
      </p:sp>
      <p:sp>
        <p:nvSpPr>
          <p:cNvPr id="8" name="Text Placeholder 5">
            <a:extLst>
              <a:ext uri="{FF2B5EF4-FFF2-40B4-BE49-F238E27FC236}">
                <a16:creationId xmlns:a16="http://schemas.microsoft.com/office/drawing/2014/main" id="{7CA3945D-90F6-304B-B63C-70079CD7908F}"/>
              </a:ext>
            </a:extLst>
          </p:cNvPr>
          <p:cNvSpPr>
            <a:spLocks noGrp="1"/>
          </p:cNvSpPr>
          <p:nvPr>
            <p:ph type="body" sz="quarter" idx="14"/>
          </p:nvPr>
        </p:nvSpPr>
        <p:spPr>
          <a:xfrm>
            <a:off x="6857365" y="3249477"/>
            <a:ext cx="1644233" cy="1538883"/>
          </a:xfrm>
        </p:spPr>
        <p:txBody>
          <a:bodyPr/>
          <a:lstStyle/>
          <a:p>
            <a:pPr>
              <a:spcBef>
                <a:spcPts val="0"/>
              </a:spcBef>
            </a:pPr>
            <a:r>
              <a:rPr lang="en-US" sz="1800" b="1" dirty="0" smtClean="0">
                <a:solidFill>
                  <a:schemeClr val="tx2"/>
                </a:solidFill>
              </a:rPr>
              <a:t>Magnet Group</a:t>
            </a:r>
          </a:p>
          <a:p>
            <a:pPr>
              <a:spcBef>
                <a:spcPts val="0"/>
              </a:spcBef>
            </a:pPr>
            <a:r>
              <a:rPr lang="en-US" sz="1800" dirty="0" smtClean="0">
                <a:solidFill>
                  <a:schemeClr val="tx2"/>
                </a:solidFill>
              </a:rPr>
              <a:t>Chuck Swenson</a:t>
            </a:r>
          </a:p>
          <a:p>
            <a:pPr>
              <a:spcBef>
                <a:spcPts val="0"/>
              </a:spcBef>
            </a:pPr>
            <a:r>
              <a:rPr lang="en-US" sz="1800" dirty="0" smtClean="0">
                <a:solidFill>
                  <a:schemeClr val="tx2"/>
                </a:solidFill>
              </a:rPr>
              <a:t>Erik </a:t>
            </a:r>
            <a:r>
              <a:rPr lang="en-US" sz="1800" dirty="0" err="1" smtClean="0">
                <a:solidFill>
                  <a:schemeClr val="tx2"/>
                </a:solidFill>
              </a:rPr>
              <a:t>Wallen</a:t>
            </a:r>
            <a:endParaRPr lang="en-US" sz="1800" dirty="0" smtClean="0">
              <a:solidFill>
                <a:schemeClr val="tx2"/>
              </a:solidFill>
            </a:endParaRPr>
          </a:p>
          <a:p>
            <a:pPr>
              <a:spcBef>
                <a:spcPts val="0"/>
              </a:spcBef>
            </a:pPr>
            <a:endParaRPr lang="en-US" sz="1800" dirty="0"/>
          </a:p>
          <a:p>
            <a:pPr>
              <a:spcBef>
                <a:spcPts val="0"/>
              </a:spcBef>
            </a:pPr>
            <a:endParaRPr lang="en-US" dirty="0"/>
          </a:p>
        </p:txBody>
      </p:sp>
    </p:spTree>
    <p:extLst>
      <p:ext uri="{BB962C8B-B14F-4D97-AF65-F5344CB8AC3E}">
        <p14:creationId xmlns:p14="http://schemas.microsoft.com/office/powerpoint/2010/main" val="1734006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AEC1-DB5C-6446-BCEE-EDACB5FB56A8}"/>
              </a:ext>
            </a:extLst>
          </p:cNvPr>
          <p:cNvSpPr>
            <a:spLocks noGrp="1"/>
          </p:cNvSpPr>
          <p:nvPr>
            <p:ph type="title"/>
          </p:nvPr>
        </p:nvSpPr>
        <p:spPr>
          <a:xfrm>
            <a:off x="499273" y="246888"/>
            <a:ext cx="11379613" cy="634261"/>
          </a:xfrm>
        </p:spPr>
        <p:txBody>
          <a:bodyPr>
            <a:noAutofit/>
          </a:bodyPr>
          <a:lstStyle/>
          <a:p>
            <a:r>
              <a:rPr lang="en-US" sz="3700" dirty="0" smtClean="0"/>
              <a:t>ALS-U Accelerator Alignment tolerance</a:t>
            </a:r>
            <a:endParaRPr lang="en-US" sz="3700" dirty="0"/>
          </a:p>
        </p:txBody>
      </p:sp>
      <p:sp>
        <p:nvSpPr>
          <p:cNvPr id="3" name="Footer Placeholder 2">
            <a:extLst>
              <a:ext uri="{FF2B5EF4-FFF2-40B4-BE49-F238E27FC236}">
                <a16:creationId xmlns:a16="http://schemas.microsoft.com/office/drawing/2014/main" id="{02AF8EC3-E88E-594F-B332-6DF0EF2E7D4F}"/>
              </a:ext>
            </a:extLst>
          </p:cNvPr>
          <p:cNvSpPr>
            <a:spLocks noGrp="1"/>
          </p:cNvSpPr>
          <p:nvPr>
            <p:ph type="ftr" sz="quarter" idx="11"/>
          </p:nvPr>
        </p:nvSpPr>
        <p:spPr>
          <a:xfrm>
            <a:off x="8196390" y="6426832"/>
            <a:ext cx="3516604" cy="369332"/>
          </a:xfrm>
        </p:spPr>
        <p:txBody>
          <a:bodyPr/>
          <a:lstStyle/>
          <a:p>
            <a:pPr algn="r"/>
            <a:r>
              <a:rPr lang="en-US" smtClean="0"/>
              <a:t>IWAA 2024 - SLAC</a:t>
            </a:r>
            <a:endParaRPr lang="en-US" dirty="0"/>
          </a:p>
        </p:txBody>
      </p:sp>
      <p:sp>
        <p:nvSpPr>
          <p:cNvPr id="14" name="Slide Number Placeholder 5">
            <a:extLst>
              <a:ext uri="{FF2B5EF4-FFF2-40B4-BE49-F238E27FC236}">
                <a16:creationId xmlns:a16="http://schemas.microsoft.com/office/drawing/2014/main" id="{45A1AE82-96B1-DF44-94A9-A4F932474473}"/>
              </a:ext>
            </a:extLst>
          </p:cNvPr>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1"/>
                </a:solidFill>
              </a:defRPr>
            </a:lvl1pPr>
          </a:lstStyle>
          <a:p>
            <a:fld id="{E452C9B3-7572-4512-AD9D-AB04FCD14D82}" type="slidenum">
              <a:rPr lang="en-US" smtClean="0"/>
              <a:pPr/>
              <a:t>10</a:t>
            </a:fld>
            <a:endParaRPr lang="en-US" dirty="0"/>
          </a:p>
        </p:txBody>
      </p:sp>
      <p:sp>
        <p:nvSpPr>
          <p:cNvPr id="21" name="Rectangle 20">
            <a:extLst>
              <a:ext uri="{FF2B5EF4-FFF2-40B4-BE49-F238E27FC236}">
                <a16:creationId xmlns:a16="http://schemas.microsoft.com/office/drawing/2014/main" id="{F51FDBAC-2485-9446-B17E-72237339A682}"/>
              </a:ext>
            </a:extLst>
          </p:cNvPr>
          <p:cNvSpPr/>
          <p:nvPr/>
        </p:nvSpPr>
        <p:spPr>
          <a:xfrm>
            <a:off x="664907" y="3632781"/>
            <a:ext cx="10532955" cy="1631216"/>
          </a:xfrm>
          <a:prstGeom prst="rect">
            <a:avLst/>
          </a:prstGeom>
        </p:spPr>
        <p:txBody>
          <a:bodyPr wrap="square">
            <a:spAutoFit/>
          </a:bodyPr>
          <a:lstStyle/>
          <a:p>
            <a:pPr marL="285750" lvl="1" indent="-285750">
              <a:buClr>
                <a:schemeClr val="bg2">
                  <a:lumMod val="75000"/>
                </a:schemeClr>
              </a:buClr>
              <a:buFont typeface="Arial" panose="020B0604020202020204" pitchFamily="34" charset="0"/>
              <a:buChar char="•"/>
            </a:pPr>
            <a:r>
              <a:rPr lang="en-US" sz="2000" dirty="0" smtClean="0"/>
              <a:t>The </a:t>
            </a:r>
            <a:r>
              <a:rPr lang="en-US" sz="2000" b="1" dirty="0"/>
              <a:t>sector-to-sector</a:t>
            </a:r>
            <a:r>
              <a:rPr lang="en-US" sz="2000" dirty="0"/>
              <a:t> alignment tolerance for each sector (i.e. set of rafts) relates to its relative positioning with respect to its nearest neighboring (adjacent) sectors. This is determined by least square fit of all magnets in either sector. </a:t>
            </a:r>
          </a:p>
          <a:p>
            <a:pPr marL="285750" lvl="1" indent="-285750">
              <a:buClr>
                <a:schemeClr val="bg2">
                  <a:lumMod val="75000"/>
                </a:schemeClr>
              </a:buClr>
              <a:buFont typeface="Arial" panose="020B0604020202020204" pitchFamily="34" charset="0"/>
              <a:buChar char="•"/>
            </a:pPr>
            <a:r>
              <a:rPr lang="en-US" sz="2000" dirty="0"/>
              <a:t>The specified error interval corresponds to a 95</a:t>
            </a:r>
            <a:r>
              <a:rPr lang="en-US" sz="2000" dirty="0" smtClean="0"/>
              <a:t>%(</a:t>
            </a:r>
            <a:r>
              <a:rPr lang="zh-CN" altLang="en-US" sz="2000" dirty="0" smtClean="0"/>
              <a:t>≈</a:t>
            </a:r>
            <a:r>
              <a:rPr lang="en-US" sz="2000" dirty="0" smtClean="0"/>
              <a:t>2</a:t>
            </a:r>
            <a:r>
              <a:rPr lang="el-GR" sz="2000" dirty="0">
                <a:latin typeface="Calibri" panose="020F0502020204030204" pitchFamily="34" charset="0"/>
                <a:cs typeface="Calibri" panose="020F0502020204030204" pitchFamily="34" charset="0"/>
              </a:rPr>
              <a:t>σ</a:t>
            </a:r>
            <a:r>
              <a:rPr lang="en-US" sz="2000" dirty="0" smtClean="0"/>
              <a:t>) </a:t>
            </a:r>
            <a:r>
              <a:rPr lang="en-US" sz="2000" dirty="0"/>
              <a:t>confidence based on a Gaussian error distribution</a:t>
            </a:r>
            <a:r>
              <a:rPr lang="en-US" sz="2000" dirty="0" smtClean="0"/>
              <a:t>.</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100731216"/>
              </p:ext>
            </p:extLst>
          </p:nvPr>
        </p:nvGraphicFramePr>
        <p:xfrm>
          <a:off x="664908" y="969185"/>
          <a:ext cx="9457516" cy="2575560"/>
        </p:xfrm>
        <a:graphic>
          <a:graphicData uri="http://schemas.openxmlformats.org/drawingml/2006/table">
            <a:tbl>
              <a:tblPr firstRow="1" bandRow="1">
                <a:tableStyleId>{5C22544A-7EE6-4342-B048-85BDC9FD1C3A}</a:tableStyleId>
              </a:tblPr>
              <a:tblGrid>
                <a:gridCol w="1847469">
                  <a:extLst>
                    <a:ext uri="{9D8B030D-6E8A-4147-A177-3AD203B41FA5}">
                      <a16:colId xmlns:a16="http://schemas.microsoft.com/office/drawing/2014/main" val="1579797278"/>
                    </a:ext>
                  </a:extLst>
                </a:gridCol>
                <a:gridCol w="1980057">
                  <a:extLst>
                    <a:ext uri="{9D8B030D-6E8A-4147-A177-3AD203B41FA5}">
                      <a16:colId xmlns:a16="http://schemas.microsoft.com/office/drawing/2014/main" val="2553938420"/>
                    </a:ext>
                  </a:extLst>
                </a:gridCol>
                <a:gridCol w="803179">
                  <a:extLst>
                    <a:ext uri="{9D8B030D-6E8A-4147-A177-3AD203B41FA5}">
                      <a16:colId xmlns:a16="http://schemas.microsoft.com/office/drawing/2014/main" val="793698570"/>
                    </a:ext>
                  </a:extLst>
                </a:gridCol>
                <a:gridCol w="796943">
                  <a:extLst>
                    <a:ext uri="{9D8B030D-6E8A-4147-A177-3AD203B41FA5}">
                      <a16:colId xmlns:a16="http://schemas.microsoft.com/office/drawing/2014/main" val="1055559493"/>
                    </a:ext>
                  </a:extLst>
                </a:gridCol>
                <a:gridCol w="865505">
                  <a:extLst>
                    <a:ext uri="{9D8B030D-6E8A-4147-A177-3AD203B41FA5}">
                      <a16:colId xmlns:a16="http://schemas.microsoft.com/office/drawing/2014/main" val="4101303902"/>
                    </a:ext>
                  </a:extLst>
                </a:gridCol>
                <a:gridCol w="1018067">
                  <a:extLst>
                    <a:ext uri="{9D8B030D-6E8A-4147-A177-3AD203B41FA5}">
                      <a16:colId xmlns:a16="http://schemas.microsoft.com/office/drawing/2014/main" val="4062459894"/>
                    </a:ext>
                  </a:extLst>
                </a:gridCol>
                <a:gridCol w="1032784">
                  <a:extLst>
                    <a:ext uri="{9D8B030D-6E8A-4147-A177-3AD203B41FA5}">
                      <a16:colId xmlns:a16="http://schemas.microsoft.com/office/drawing/2014/main" val="1068655293"/>
                    </a:ext>
                  </a:extLst>
                </a:gridCol>
                <a:gridCol w="1113512">
                  <a:extLst>
                    <a:ext uri="{9D8B030D-6E8A-4147-A177-3AD203B41FA5}">
                      <a16:colId xmlns:a16="http://schemas.microsoft.com/office/drawing/2014/main" val="1390808092"/>
                    </a:ext>
                  </a:extLst>
                </a:gridCol>
              </a:tblGrid>
              <a:tr h="370840">
                <a:tc>
                  <a:txBody>
                    <a:bodyPr/>
                    <a:lstStyle/>
                    <a:p>
                      <a:endParaRPr lang="en-US" sz="1800" dirty="0"/>
                    </a:p>
                  </a:txBody>
                  <a:tcPr/>
                </a:tc>
                <a:tc>
                  <a:txBody>
                    <a:bodyPr/>
                    <a:lstStyle/>
                    <a:p>
                      <a:endParaRPr lang="en-US" sz="1800" dirty="0"/>
                    </a:p>
                  </a:txBody>
                  <a:tcPr/>
                </a:tc>
                <a:tc>
                  <a:txBody>
                    <a:bodyPr/>
                    <a:lstStyle/>
                    <a:p>
                      <a:r>
                        <a:rPr lang="en-US" sz="1800" dirty="0" smtClean="0"/>
                        <a:t>X(</a:t>
                      </a:r>
                      <a:r>
                        <a:rPr lang="en-US" sz="1800" b="1" kern="1200" dirty="0" smtClean="0">
                          <a:solidFill>
                            <a:schemeClr val="lt1"/>
                          </a:solidFill>
                          <a:effectLst/>
                          <a:latin typeface="+mn-lt"/>
                          <a:ea typeface="+mn-ea"/>
                          <a:cs typeface="+mn-cs"/>
                        </a:rPr>
                        <a:t>µm)</a:t>
                      </a:r>
                      <a:endParaRPr lang="en-US" sz="1800" dirty="0"/>
                    </a:p>
                  </a:txBody>
                  <a:tcPr/>
                </a:tc>
                <a:tc>
                  <a:txBody>
                    <a:bodyPr/>
                    <a:lstStyle/>
                    <a:p>
                      <a:r>
                        <a:rPr lang="en-US" sz="1800" dirty="0" smtClean="0"/>
                        <a:t>Y(</a:t>
                      </a:r>
                      <a:r>
                        <a:rPr lang="en-US" sz="1800" b="1" kern="1200" dirty="0" smtClean="0">
                          <a:solidFill>
                            <a:schemeClr val="lt1"/>
                          </a:solidFill>
                          <a:effectLst/>
                          <a:latin typeface="+mn-lt"/>
                          <a:ea typeface="+mn-ea"/>
                          <a:cs typeface="+mn-cs"/>
                        </a:rPr>
                        <a:t>µm)</a:t>
                      </a:r>
                      <a:endParaRPr lang="en-US" sz="1800" dirty="0"/>
                    </a:p>
                  </a:txBody>
                  <a:tcPr/>
                </a:tc>
                <a:tc>
                  <a:txBody>
                    <a:bodyPr/>
                    <a:lstStyle/>
                    <a:p>
                      <a:r>
                        <a:rPr lang="en-US" sz="1800" dirty="0" smtClean="0"/>
                        <a:t>Z(</a:t>
                      </a:r>
                      <a:r>
                        <a:rPr lang="en-US" sz="1800" b="1" kern="1200" dirty="0" smtClean="0">
                          <a:solidFill>
                            <a:schemeClr val="lt1"/>
                          </a:solidFill>
                          <a:effectLst/>
                          <a:latin typeface="+mn-lt"/>
                          <a:ea typeface="+mn-ea"/>
                          <a:cs typeface="+mn-cs"/>
                        </a:rPr>
                        <a:t>µm)</a:t>
                      </a:r>
                      <a:endParaRPr lang="en-US" sz="1800" dirty="0"/>
                    </a:p>
                  </a:txBody>
                  <a:tcPr/>
                </a:tc>
                <a:tc>
                  <a:txBody>
                    <a:bodyPr/>
                    <a:lstStyle/>
                    <a:p>
                      <a:r>
                        <a:rPr lang="en-US" sz="1800" dirty="0" smtClean="0"/>
                        <a:t>Rx(</a:t>
                      </a:r>
                      <a:r>
                        <a:rPr lang="en-US" sz="1800" b="1" kern="1200" dirty="0" smtClean="0">
                          <a:solidFill>
                            <a:schemeClr val="lt1"/>
                          </a:solidFill>
                          <a:effectLst/>
                          <a:latin typeface="+mn-lt"/>
                          <a:ea typeface="+mn-ea"/>
                          <a:cs typeface="+mn-cs"/>
                        </a:rPr>
                        <a:t>µrad)</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Ry(</a:t>
                      </a:r>
                      <a:r>
                        <a:rPr lang="en-US" sz="1800" b="1" kern="1200" dirty="0" smtClean="0">
                          <a:solidFill>
                            <a:schemeClr val="lt1"/>
                          </a:solidFill>
                          <a:effectLst/>
                          <a:latin typeface="+mn-lt"/>
                          <a:ea typeface="+mn-ea"/>
                          <a:cs typeface="+mn-cs"/>
                        </a:rPr>
                        <a:t>µrad)</a:t>
                      </a:r>
                      <a:endParaRPr lang="en-US"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smtClean="0"/>
                        <a:t>Rz</a:t>
                      </a:r>
                      <a:r>
                        <a:rPr lang="en-US" sz="1800" dirty="0" smtClean="0"/>
                        <a:t>(</a:t>
                      </a:r>
                      <a:r>
                        <a:rPr lang="en-US" sz="1800" b="1" kern="1200" dirty="0" smtClean="0">
                          <a:solidFill>
                            <a:schemeClr val="lt1"/>
                          </a:solidFill>
                          <a:effectLst/>
                          <a:latin typeface="+mn-lt"/>
                          <a:ea typeface="+mn-ea"/>
                          <a:cs typeface="+mn-cs"/>
                        </a:rPr>
                        <a:t>µrad)</a:t>
                      </a:r>
                      <a:endParaRPr lang="en-US" sz="1800" dirty="0" smtClean="0"/>
                    </a:p>
                  </a:txBody>
                  <a:tcPr/>
                </a:tc>
                <a:extLst>
                  <a:ext uri="{0D108BD9-81ED-4DB2-BD59-A6C34878D82A}">
                    <a16:rowId xmlns:a16="http://schemas.microsoft.com/office/drawing/2014/main" val="2974110425"/>
                  </a:ext>
                </a:extLst>
              </a:tr>
              <a:tr h="370840">
                <a:tc rowSpan="3">
                  <a:txBody>
                    <a:bodyPr/>
                    <a:lstStyle/>
                    <a:p>
                      <a:pPr algn="ctr"/>
                      <a:r>
                        <a:rPr lang="en-US" sz="2000" b="1" dirty="0" smtClean="0"/>
                        <a:t>AR &amp; BTA</a:t>
                      </a:r>
                      <a:endParaRPr lang="en-US" sz="2000" b="1" dirty="0"/>
                    </a:p>
                  </a:txBody>
                  <a:tcPr anchor="ctr"/>
                </a:tc>
                <a:tc>
                  <a:txBody>
                    <a:bodyPr/>
                    <a:lstStyle/>
                    <a:p>
                      <a:r>
                        <a:rPr lang="en-US" sz="1800" dirty="0" smtClean="0"/>
                        <a:t>Magnet to Magnet</a:t>
                      </a:r>
                      <a:endParaRPr lang="en-US" sz="1800" dirty="0"/>
                    </a:p>
                  </a:txBody>
                  <a:tcPr/>
                </a:tc>
                <a:tc>
                  <a:txBody>
                    <a:bodyPr/>
                    <a:lstStyle/>
                    <a:p>
                      <a:r>
                        <a:rPr lang="en-US" sz="1800" kern="1200" dirty="0" smtClean="0">
                          <a:solidFill>
                            <a:schemeClr val="dk1"/>
                          </a:solidFill>
                          <a:effectLst/>
                          <a:latin typeface="+mn-lt"/>
                          <a:ea typeface="+mn-ea"/>
                          <a:cs typeface="+mn-cs"/>
                        </a:rPr>
                        <a:t>± 100</a:t>
                      </a:r>
                      <a:endParaRPr lang="en-US" sz="1800" dirty="0"/>
                    </a:p>
                  </a:txBody>
                  <a:tcPr/>
                </a:tc>
                <a:tc>
                  <a:txBody>
                    <a:bodyPr/>
                    <a:lstStyle/>
                    <a:p>
                      <a:r>
                        <a:rPr lang="en-US" sz="1800" kern="1200" dirty="0" smtClean="0">
                          <a:solidFill>
                            <a:schemeClr val="dk1"/>
                          </a:solidFill>
                          <a:effectLst/>
                          <a:latin typeface="+mn-lt"/>
                          <a:ea typeface="+mn-ea"/>
                          <a:cs typeface="+mn-cs"/>
                        </a:rPr>
                        <a:t>± 100</a:t>
                      </a:r>
                      <a:endParaRPr lang="en-US" sz="1800" dirty="0"/>
                    </a:p>
                  </a:txBody>
                  <a:tcPr/>
                </a:tc>
                <a:tc>
                  <a:txBody>
                    <a:bodyPr/>
                    <a:lstStyle/>
                    <a:p>
                      <a:r>
                        <a:rPr lang="en-US" sz="1800" kern="1200" dirty="0" smtClean="0">
                          <a:solidFill>
                            <a:schemeClr val="dk1"/>
                          </a:solidFill>
                          <a:effectLst/>
                          <a:latin typeface="+mn-lt"/>
                          <a:ea typeface="+mn-ea"/>
                          <a:cs typeface="+mn-cs"/>
                        </a:rPr>
                        <a:t>± 400</a:t>
                      </a:r>
                      <a:endParaRPr lang="en-US" sz="1800" dirty="0"/>
                    </a:p>
                  </a:txBody>
                  <a:tcPr/>
                </a:tc>
                <a:tc>
                  <a:txBody>
                    <a:bodyPr/>
                    <a:lstStyle/>
                    <a:p>
                      <a:r>
                        <a:rPr lang="en-US" sz="1800" kern="1200" dirty="0" smtClean="0">
                          <a:solidFill>
                            <a:schemeClr val="dk1"/>
                          </a:solidFill>
                          <a:effectLst/>
                          <a:latin typeface="+mn-lt"/>
                          <a:ea typeface="+mn-ea"/>
                          <a:cs typeface="+mn-cs"/>
                        </a:rPr>
                        <a:t>± 1000</a:t>
                      </a:r>
                      <a:endParaRPr lang="en-US" sz="1800" dirty="0"/>
                    </a:p>
                  </a:txBody>
                  <a:tcPr/>
                </a:tc>
                <a:tc>
                  <a:txBody>
                    <a:bodyPr/>
                    <a:lstStyle/>
                    <a:p>
                      <a:r>
                        <a:rPr lang="en-US" sz="1800" kern="1200" dirty="0" smtClean="0">
                          <a:solidFill>
                            <a:schemeClr val="dk1"/>
                          </a:solidFill>
                          <a:effectLst/>
                          <a:latin typeface="+mn-lt"/>
                          <a:ea typeface="+mn-ea"/>
                          <a:cs typeface="+mn-cs"/>
                        </a:rPr>
                        <a:t>± 1000</a:t>
                      </a:r>
                      <a:endParaRPr lang="en-US" sz="1800" dirty="0"/>
                    </a:p>
                  </a:txBody>
                  <a:tcPr/>
                </a:tc>
                <a:tc>
                  <a:txBody>
                    <a:bodyPr/>
                    <a:lstStyle/>
                    <a:p>
                      <a:r>
                        <a:rPr lang="en-US" sz="1800" kern="1200" dirty="0" smtClean="0">
                          <a:solidFill>
                            <a:schemeClr val="dk1"/>
                          </a:solidFill>
                          <a:effectLst/>
                          <a:latin typeface="+mn-lt"/>
                          <a:ea typeface="+mn-ea"/>
                          <a:cs typeface="+mn-cs"/>
                        </a:rPr>
                        <a:t>± 1000</a:t>
                      </a:r>
                      <a:endParaRPr lang="en-US" sz="1800" dirty="0"/>
                    </a:p>
                  </a:txBody>
                  <a:tcPr/>
                </a:tc>
                <a:extLst>
                  <a:ext uri="{0D108BD9-81ED-4DB2-BD59-A6C34878D82A}">
                    <a16:rowId xmlns:a16="http://schemas.microsoft.com/office/drawing/2014/main" val="2619462570"/>
                  </a:ext>
                </a:extLst>
              </a:tr>
              <a:tr h="185420">
                <a:tc vMerge="1">
                  <a:txBody>
                    <a:bodyPr/>
                    <a:lstStyle/>
                    <a:p>
                      <a:pPr algn="ctr"/>
                      <a:endParaRPr lang="en-US" sz="2000" b="1" dirty="0"/>
                    </a:p>
                  </a:txBody>
                  <a:tcPr anchor="ctr"/>
                </a:tc>
                <a:tc>
                  <a:txBody>
                    <a:bodyPr/>
                    <a:lstStyle/>
                    <a:p>
                      <a:r>
                        <a:rPr lang="en-US" sz="1800" dirty="0" smtClean="0"/>
                        <a:t>Raft</a:t>
                      </a:r>
                      <a:r>
                        <a:rPr lang="en-US" sz="1800" baseline="0" dirty="0" smtClean="0"/>
                        <a:t> to Raft</a:t>
                      </a:r>
                      <a:endParaRPr lang="en-US" sz="1800" dirty="0"/>
                    </a:p>
                  </a:txBody>
                  <a:tcPr/>
                </a:tc>
                <a:tc>
                  <a:txBody>
                    <a:bodyPr/>
                    <a:lstStyle/>
                    <a:p>
                      <a:r>
                        <a:rPr lang="en-US" sz="1800" kern="1200" dirty="0" smtClean="0">
                          <a:solidFill>
                            <a:schemeClr val="dk1"/>
                          </a:solidFill>
                          <a:effectLst/>
                          <a:latin typeface="+mn-lt"/>
                          <a:ea typeface="+mn-ea"/>
                          <a:cs typeface="+mn-cs"/>
                        </a:rPr>
                        <a:t>± 100</a:t>
                      </a:r>
                      <a:endParaRPr lang="en-US" sz="1800" dirty="0"/>
                    </a:p>
                  </a:txBody>
                  <a:tcPr/>
                </a:tc>
                <a:tc>
                  <a:txBody>
                    <a:bodyPr/>
                    <a:lstStyle/>
                    <a:p>
                      <a:r>
                        <a:rPr lang="en-US" sz="1800" kern="1200" dirty="0" smtClean="0">
                          <a:solidFill>
                            <a:schemeClr val="dk1"/>
                          </a:solidFill>
                          <a:effectLst/>
                          <a:latin typeface="+mn-lt"/>
                          <a:ea typeface="+mn-ea"/>
                          <a:cs typeface="+mn-cs"/>
                        </a:rPr>
                        <a:t>± 100</a:t>
                      </a:r>
                      <a:endParaRPr lang="en-US" sz="1800" dirty="0"/>
                    </a:p>
                  </a:txBody>
                  <a:tcPr/>
                </a:tc>
                <a:tc>
                  <a:txBody>
                    <a:bodyPr/>
                    <a:lstStyle/>
                    <a:p>
                      <a:r>
                        <a:rPr lang="en-US" sz="1800" kern="1200" dirty="0" smtClean="0">
                          <a:solidFill>
                            <a:schemeClr val="dk1"/>
                          </a:solidFill>
                          <a:effectLst/>
                          <a:latin typeface="+mn-lt"/>
                          <a:ea typeface="+mn-ea"/>
                          <a:cs typeface="+mn-cs"/>
                        </a:rPr>
                        <a:t>± 1000</a:t>
                      </a:r>
                      <a:endParaRPr lang="en-US" sz="1800" dirty="0"/>
                    </a:p>
                  </a:txBody>
                  <a:tcPr/>
                </a:tc>
                <a:tc>
                  <a:txBody>
                    <a:bodyPr/>
                    <a:lstStyle/>
                    <a:p>
                      <a:r>
                        <a:rPr lang="en-US" sz="1800" kern="1200" dirty="0" smtClean="0">
                          <a:solidFill>
                            <a:schemeClr val="dk1"/>
                          </a:solidFill>
                          <a:effectLst/>
                          <a:latin typeface="+mn-lt"/>
                          <a:ea typeface="+mn-ea"/>
                          <a:cs typeface="+mn-cs"/>
                        </a:rPr>
                        <a:t>± 200</a:t>
                      </a:r>
                      <a:endParaRPr lang="en-US" sz="1800" dirty="0"/>
                    </a:p>
                  </a:txBody>
                  <a:tcPr/>
                </a:tc>
                <a:tc>
                  <a:txBody>
                    <a:bodyPr/>
                    <a:lstStyle/>
                    <a:p>
                      <a:r>
                        <a:rPr lang="en-US" sz="1800" kern="1200" dirty="0" smtClean="0">
                          <a:solidFill>
                            <a:schemeClr val="dk1"/>
                          </a:solidFill>
                          <a:effectLst/>
                          <a:latin typeface="+mn-lt"/>
                          <a:ea typeface="+mn-ea"/>
                          <a:cs typeface="+mn-cs"/>
                        </a:rPr>
                        <a:t>± 200</a:t>
                      </a:r>
                      <a:endParaRPr lang="en-US" sz="1800" dirty="0"/>
                    </a:p>
                  </a:txBody>
                  <a:tcPr/>
                </a:tc>
                <a:tc>
                  <a:txBody>
                    <a:bodyPr/>
                    <a:lstStyle/>
                    <a:p>
                      <a:r>
                        <a:rPr lang="en-US" sz="1800" kern="1200" dirty="0" smtClean="0">
                          <a:solidFill>
                            <a:schemeClr val="dk1"/>
                          </a:solidFill>
                          <a:effectLst/>
                          <a:latin typeface="+mn-lt"/>
                          <a:ea typeface="+mn-ea"/>
                          <a:cs typeface="+mn-cs"/>
                        </a:rPr>
                        <a:t>± 200</a:t>
                      </a:r>
                      <a:endParaRPr lang="en-US" sz="1800" dirty="0"/>
                    </a:p>
                  </a:txBody>
                  <a:tcPr/>
                </a:tc>
                <a:extLst>
                  <a:ext uri="{0D108BD9-81ED-4DB2-BD59-A6C34878D82A}">
                    <a16:rowId xmlns:a16="http://schemas.microsoft.com/office/drawing/2014/main" val="1629196944"/>
                  </a:ext>
                </a:extLst>
              </a:tr>
              <a:tr h="185420">
                <a:tc vMerge="1">
                  <a:txBody>
                    <a:bodyPr/>
                    <a:lstStyle/>
                    <a:p>
                      <a:endParaRPr lang="en-US"/>
                    </a:p>
                  </a:txBody>
                  <a:tcPr/>
                </a:tc>
                <a:tc>
                  <a:txBody>
                    <a:bodyPr/>
                    <a:lstStyle/>
                    <a:p>
                      <a:r>
                        <a:rPr lang="en-US" sz="1800" b="1" dirty="0" smtClean="0"/>
                        <a:t>Sector to Sector</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200 </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200 </a:t>
                      </a:r>
                      <a:endParaRPr lang="en-US" sz="1800" b="1" dirty="0"/>
                    </a:p>
                  </a:txBody>
                  <a:tcPr>
                    <a:solidFill>
                      <a:srgbClr val="FFFF00"/>
                    </a:solidFill>
                  </a:tcPr>
                </a:tc>
                <a:tc>
                  <a:txBody>
                    <a:bodyPr/>
                    <a:lstStyle/>
                    <a:p>
                      <a:r>
                        <a:rPr lang="en-US" sz="1800" b="1" dirty="0" smtClean="0"/>
                        <a:t>NA</a:t>
                      </a:r>
                      <a:endParaRPr lang="en-US" sz="1800" b="1" dirty="0"/>
                    </a:p>
                  </a:txBody>
                  <a:tcPr>
                    <a:solidFill>
                      <a:srgbClr val="FFFF00"/>
                    </a:solidFill>
                  </a:tcPr>
                </a:tc>
                <a:tc>
                  <a:txBody>
                    <a:bodyPr/>
                    <a:lstStyle/>
                    <a:p>
                      <a:r>
                        <a:rPr lang="en-US" sz="1800" b="1" dirty="0" smtClean="0"/>
                        <a:t>NA</a:t>
                      </a:r>
                      <a:endParaRPr lang="en-US" sz="1800" b="1" dirty="0"/>
                    </a:p>
                  </a:txBody>
                  <a:tcPr>
                    <a:solidFill>
                      <a:srgbClr val="FFFF00"/>
                    </a:solidFill>
                  </a:tcPr>
                </a:tc>
                <a:tc>
                  <a:txBody>
                    <a:bodyPr/>
                    <a:lstStyle/>
                    <a:p>
                      <a:r>
                        <a:rPr lang="en-US" sz="1800" b="1" dirty="0" smtClean="0"/>
                        <a:t>NA</a:t>
                      </a:r>
                      <a:endParaRPr lang="en-US" sz="1800" b="1" dirty="0"/>
                    </a:p>
                  </a:txBody>
                  <a:tcPr>
                    <a:solidFill>
                      <a:srgbClr val="FFFF00"/>
                    </a:solidFill>
                  </a:tcPr>
                </a:tc>
                <a:tc>
                  <a:txBody>
                    <a:bodyPr/>
                    <a:lstStyle/>
                    <a:p>
                      <a:r>
                        <a:rPr lang="en-US" sz="1800" b="1" dirty="0" smtClean="0"/>
                        <a:t>NA</a:t>
                      </a:r>
                      <a:endParaRPr lang="en-US" sz="1800" b="1" dirty="0"/>
                    </a:p>
                  </a:txBody>
                  <a:tcPr>
                    <a:solidFill>
                      <a:srgbClr val="FFFF00"/>
                    </a:solidFill>
                  </a:tcPr>
                </a:tc>
                <a:extLst>
                  <a:ext uri="{0D108BD9-81ED-4DB2-BD59-A6C34878D82A}">
                    <a16:rowId xmlns:a16="http://schemas.microsoft.com/office/drawing/2014/main" val="4005467451"/>
                  </a:ext>
                </a:extLst>
              </a:tr>
              <a:tr h="370840">
                <a:tc rowSpan="3">
                  <a:txBody>
                    <a:bodyPr/>
                    <a:lstStyle/>
                    <a:p>
                      <a:pPr algn="ctr"/>
                      <a:r>
                        <a:rPr lang="en-US" sz="2000" b="1" dirty="0" smtClean="0"/>
                        <a:t>SR &amp; ATS</a:t>
                      </a:r>
                      <a:r>
                        <a:rPr lang="en-US" sz="2000" b="1" baseline="0" dirty="0" smtClean="0"/>
                        <a:t> &amp; STA</a:t>
                      </a:r>
                      <a:endParaRPr lang="en-US" sz="2000" b="1" dirty="0"/>
                    </a:p>
                  </a:txBody>
                  <a:tcPr anchor="ctr"/>
                </a:tc>
                <a:tc>
                  <a:txBody>
                    <a:bodyPr/>
                    <a:lstStyle/>
                    <a:p>
                      <a:r>
                        <a:rPr lang="en-US" sz="1800" dirty="0" smtClean="0"/>
                        <a:t>Magnet to Magnet</a:t>
                      </a:r>
                      <a:endParaRPr lang="en-US" sz="1800" dirty="0"/>
                    </a:p>
                  </a:txBody>
                  <a:tcPr/>
                </a:tc>
                <a:tc>
                  <a:txBody>
                    <a:bodyPr/>
                    <a:lstStyle/>
                    <a:p>
                      <a:r>
                        <a:rPr lang="en-US" sz="1800" kern="1200" dirty="0" smtClean="0">
                          <a:solidFill>
                            <a:schemeClr val="dk1"/>
                          </a:solidFill>
                          <a:effectLst/>
                          <a:latin typeface="+mn-lt"/>
                          <a:ea typeface="+mn-ea"/>
                          <a:cs typeface="+mn-cs"/>
                        </a:rPr>
                        <a:t>± 60</a:t>
                      </a:r>
                      <a:endParaRPr lang="en-US" sz="1800" dirty="0"/>
                    </a:p>
                  </a:txBody>
                  <a:tcPr/>
                </a:tc>
                <a:tc>
                  <a:txBody>
                    <a:bodyPr/>
                    <a:lstStyle/>
                    <a:p>
                      <a:r>
                        <a:rPr lang="en-US" sz="1800" kern="1200" dirty="0" smtClean="0">
                          <a:solidFill>
                            <a:schemeClr val="dk1"/>
                          </a:solidFill>
                          <a:effectLst/>
                          <a:latin typeface="+mn-lt"/>
                          <a:ea typeface="+mn-ea"/>
                          <a:cs typeface="+mn-cs"/>
                        </a:rPr>
                        <a:t>± 60</a:t>
                      </a:r>
                      <a:endParaRPr lang="en-US" sz="1800" dirty="0"/>
                    </a:p>
                  </a:txBody>
                  <a:tcPr/>
                </a:tc>
                <a:tc>
                  <a:txBody>
                    <a:bodyPr/>
                    <a:lstStyle/>
                    <a:p>
                      <a:r>
                        <a:rPr lang="en-US" sz="1800" kern="1200" dirty="0" smtClean="0">
                          <a:solidFill>
                            <a:schemeClr val="dk1"/>
                          </a:solidFill>
                          <a:effectLst/>
                          <a:latin typeface="+mn-lt"/>
                          <a:ea typeface="+mn-ea"/>
                          <a:cs typeface="+mn-cs"/>
                        </a:rPr>
                        <a:t>± 200</a:t>
                      </a:r>
                      <a:endParaRPr lang="en-US" sz="1800" dirty="0"/>
                    </a:p>
                  </a:txBody>
                  <a:tcPr/>
                </a:tc>
                <a:tc>
                  <a:txBody>
                    <a:bodyPr/>
                    <a:lstStyle/>
                    <a:p>
                      <a:r>
                        <a:rPr lang="en-US" sz="1800" kern="1200" dirty="0" smtClean="0">
                          <a:solidFill>
                            <a:schemeClr val="dk1"/>
                          </a:solidFill>
                          <a:effectLst/>
                          <a:latin typeface="+mn-lt"/>
                          <a:ea typeface="+mn-ea"/>
                          <a:cs typeface="+mn-cs"/>
                        </a:rPr>
                        <a:t>± 400 </a:t>
                      </a:r>
                      <a:endParaRPr lang="en-US" sz="1800" dirty="0"/>
                    </a:p>
                  </a:txBody>
                  <a:tcPr/>
                </a:tc>
                <a:tc>
                  <a:txBody>
                    <a:bodyPr/>
                    <a:lstStyle/>
                    <a:p>
                      <a:r>
                        <a:rPr lang="en-US" sz="1800" kern="1200" dirty="0" smtClean="0">
                          <a:solidFill>
                            <a:schemeClr val="dk1"/>
                          </a:solidFill>
                          <a:effectLst/>
                          <a:latin typeface="+mn-lt"/>
                          <a:ea typeface="+mn-ea"/>
                          <a:cs typeface="+mn-cs"/>
                        </a:rPr>
                        <a:t>± 400 </a:t>
                      </a:r>
                      <a:endParaRPr lang="en-US" sz="1800" dirty="0"/>
                    </a:p>
                  </a:txBody>
                  <a:tcPr/>
                </a:tc>
                <a:tc>
                  <a:txBody>
                    <a:bodyPr/>
                    <a:lstStyle/>
                    <a:p>
                      <a:r>
                        <a:rPr lang="en-US" sz="1800" kern="1200" dirty="0" smtClean="0">
                          <a:solidFill>
                            <a:schemeClr val="dk1"/>
                          </a:solidFill>
                          <a:effectLst/>
                          <a:latin typeface="+mn-lt"/>
                          <a:ea typeface="+mn-ea"/>
                          <a:cs typeface="+mn-cs"/>
                        </a:rPr>
                        <a:t>± 400 </a:t>
                      </a:r>
                      <a:endParaRPr lang="en-US" sz="1800" dirty="0"/>
                    </a:p>
                  </a:txBody>
                  <a:tcPr/>
                </a:tc>
                <a:extLst>
                  <a:ext uri="{0D108BD9-81ED-4DB2-BD59-A6C34878D82A}">
                    <a16:rowId xmlns:a16="http://schemas.microsoft.com/office/drawing/2014/main" val="3116462677"/>
                  </a:ext>
                </a:extLst>
              </a:tr>
              <a:tr h="185420">
                <a:tc vMerge="1">
                  <a:txBody>
                    <a:bodyPr/>
                    <a:lstStyle/>
                    <a:p>
                      <a:pPr algn="ctr"/>
                      <a:endParaRPr lang="en-US" sz="2000" b="1" dirty="0"/>
                    </a:p>
                  </a:txBody>
                  <a:tcPr anchor="ctr"/>
                </a:tc>
                <a:tc>
                  <a:txBody>
                    <a:bodyPr/>
                    <a:lstStyle/>
                    <a:p>
                      <a:pPr marL="0" algn="l" defTabSz="914400" rtl="0" eaLnBrk="1" latinLnBrk="0" hangingPunct="1"/>
                      <a:r>
                        <a:rPr lang="en-US" sz="1800" b="0" kern="1200" dirty="0" smtClean="0">
                          <a:solidFill>
                            <a:schemeClr val="dk1"/>
                          </a:solidFill>
                          <a:latin typeface="+mn-lt"/>
                          <a:ea typeface="+mn-ea"/>
                          <a:cs typeface="+mn-cs"/>
                        </a:rPr>
                        <a:t>Raft to Raft</a:t>
                      </a:r>
                      <a:endParaRPr lang="en-US" sz="1800" b="0" kern="1200" dirty="0">
                        <a:solidFill>
                          <a:schemeClr val="dk1"/>
                        </a:solidFill>
                        <a:latin typeface="+mn-lt"/>
                        <a:ea typeface="+mn-ea"/>
                        <a:cs typeface="+mn-cs"/>
                      </a:endParaRPr>
                    </a:p>
                  </a:txBody>
                  <a:tcPr>
                    <a:solidFill>
                      <a:schemeClr val="bg1"/>
                    </a:solidFill>
                  </a:tcPr>
                </a:tc>
                <a:tc>
                  <a:txBody>
                    <a:bodyPr/>
                    <a:lstStyle/>
                    <a:p>
                      <a:pPr marL="0" algn="l" defTabSz="914400" rtl="0" eaLnBrk="1" latinLnBrk="0" hangingPunct="1"/>
                      <a:r>
                        <a:rPr lang="en-US" sz="1800" b="0" kern="1200" dirty="0" smtClean="0">
                          <a:solidFill>
                            <a:schemeClr val="dk1"/>
                          </a:solidFill>
                          <a:latin typeface="+mn-lt"/>
                          <a:ea typeface="+mn-ea"/>
                          <a:cs typeface="+mn-cs"/>
                        </a:rPr>
                        <a:t>± 60</a:t>
                      </a:r>
                      <a:endParaRPr lang="en-US" sz="1800" b="0" kern="1200" dirty="0">
                        <a:solidFill>
                          <a:schemeClr val="dk1"/>
                        </a:solidFill>
                        <a:latin typeface="+mn-lt"/>
                        <a:ea typeface="+mn-ea"/>
                        <a:cs typeface="+mn-cs"/>
                      </a:endParaRPr>
                    </a:p>
                  </a:txBody>
                  <a:tcPr>
                    <a:solidFill>
                      <a:schemeClr val="bg1"/>
                    </a:solidFill>
                  </a:tcPr>
                </a:tc>
                <a:tc>
                  <a:txBody>
                    <a:bodyPr/>
                    <a:lstStyle/>
                    <a:p>
                      <a:pPr marL="0" algn="l" defTabSz="914400" rtl="0" eaLnBrk="1" latinLnBrk="0" hangingPunct="1"/>
                      <a:r>
                        <a:rPr lang="en-US" sz="1800" b="0" kern="1200" dirty="0" smtClean="0">
                          <a:solidFill>
                            <a:schemeClr val="dk1"/>
                          </a:solidFill>
                          <a:latin typeface="+mn-lt"/>
                          <a:ea typeface="+mn-ea"/>
                          <a:cs typeface="+mn-cs"/>
                        </a:rPr>
                        <a:t>± 60</a:t>
                      </a:r>
                      <a:endParaRPr lang="en-US" sz="1800" b="0" kern="1200" dirty="0">
                        <a:solidFill>
                          <a:schemeClr val="dk1"/>
                        </a:solidFill>
                        <a:latin typeface="+mn-lt"/>
                        <a:ea typeface="+mn-ea"/>
                        <a:cs typeface="+mn-cs"/>
                      </a:endParaRPr>
                    </a:p>
                  </a:txBody>
                  <a:tcPr>
                    <a:solidFill>
                      <a:schemeClr val="bg1"/>
                    </a:solidFill>
                  </a:tcPr>
                </a:tc>
                <a:tc>
                  <a:txBody>
                    <a:bodyPr/>
                    <a:lstStyle/>
                    <a:p>
                      <a:pPr marL="0" algn="l" defTabSz="914400" rtl="0" eaLnBrk="1" latinLnBrk="0" hangingPunct="1"/>
                      <a:r>
                        <a:rPr lang="en-US" sz="1800" b="0" kern="1200" dirty="0" smtClean="0">
                          <a:solidFill>
                            <a:schemeClr val="dk1"/>
                          </a:solidFill>
                          <a:latin typeface="+mn-lt"/>
                          <a:ea typeface="+mn-ea"/>
                          <a:cs typeface="+mn-cs"/>
                        </a:rPr>
                        <a:t>± 200</a:t>
                      </a:r>
                      <a:endParaRPr lang="en-US" sz="1800" b="0" kern="1200" dirty="0">
                        <a:solidFill>
                          <a:schemeClr val="dk1"/>
                        </a:solidFill>
                        <a:latin typeface="+mn-lt"/>
                        <a:ea typeface="+mn-ea"/>
                        <a:cs typeface="+mn-cs"/>
                      </a:endParaRPr>
                    </a:p>
                  </a:txBody>
                  <a:tcPr>
                    <a:solidFill>
                      <a:schemeClr val="bg1"/>
                    </a:solidFill>
                  </a:tcPr>
                </a:tc>
                <a:tc>
                  <a:txBody>
                    <a:bodyPr/>
                    <a:lstStyle/>
                    <a:p>
                      <a:pPr marL="0" algn="l" defTabSz="914400" rtl="0" eaLnBrk="1" latinLnBrk="0" hangingPunct="1"/>
                      <a:r>
                        <a:rPr lang="en-US" sz="1800" b="0" kern="1200" dirty="0" smtClean="0">
                          <a:solidFill>
                            <a:schemeClr val="dk1"/>
                          </a:solidFill>
                          <a:latin typeface="+mn-lt"/>
                          <a:ea typeface="+mn-ea"/>
                          <a:cs typeface="+mn-cs"/>
                        </a:rPr>
                        <a:t>± 35 </a:t>
                      </a:r>
                      <a:endParaRPr lang="en-US" sz="1800" b="0" kern="1200" dirty="0">
                        <a:solidFill>
                          <a:schemeClr val="dk1"/>
                        </a:solidFill>
                        <a:latin typeface="+mn-lt"/>
                        <a:ea typeface="+mn-ea"/>
                        <a:cs typeface="+mn-cs"/>
                      </a:endParaRPr>
                    </a:p>
                  </a:txBody>
                  <a:tcPr>
                    <a:solidFill>
                      <a:schemeClr val="bg1"/>
                    </a:solidFill>
                  </a:tcPr>
                </a:tc>
                <a:tc>
                  <a:txBody>
                    <a:bodyPr/>
                    <a:lstStyle/>
                    <a:p>
                      <a:pPr marL="0" algn="l" defTabSz="914400" rtl="0" eaLnBrk="1" latinLnBrk="0" hangingPunct="1"/>
                      <a:r>
                        <a:rPr lang="en-US" sz="1800" b="0" kern="1200" dirty="0" smtClean="0">
                          <a:solidFill>
                            <a:schemeClr val="dk1"/>
                          </a:solidFill>
                          <a:latin typeface="+mn-lt"/>
                          <a:ea typeface="+mn-ea"/>
                          <a:cs typeface="+mn-cs"/>
                        </a:rPr>
                        <a:t>± 35 </a:t>
                      </a:r>
                      <a:endParaRPr lang="en-US" sz="1800" b="0" kern="1200" dirty="0">
                        <a:solidFill>
                          <a:schemeClr val="dk1"/>
                        </a:solidFill>
                        <a:latin typeface="+mn-lt"/>
                        <a:ea typeface="+mn-ea"/>
                        <a:cs typeface="+mn-cs"/>
                      </a:endParaRPr>
                    </a:p>
                  </a:txBody>
                  <a:tcPr>
                    <a:solidFill>
                      <a:schemeClr val="bg1"/>
                    </a:solidFill>
                  </a:tcPr>
                </a:tc>
                <a:tc>
                  <a:txBody>
                    <a:bodyPr/>
                    <a:lstStyle/>
                    <a:p>
                      <a:pPr marL="0" algn="l" defTabSz="914400" rtl="0" eaLnBrk="1" latinLnBrk="0" hangingPunct="1"/>
                      <a:r>
                        <a:rPr lang="en-US" sz="1800" b="0" kern="1200" dirty="0" smtClean="0">
                          <a:solidFill>
                            <a:schemeClr val="dk1"/>
                          </a:solidFill>
                          <a:latin typeface="+mn-lt"/>
                          <a:ea typeface="+mn-ea"/>
                          <a:cs typeface="+mn-cs"/>
                        </a:rPr>
                        <a:t>± 200</a:t>
                      </a:r>
                      <a:endParaRPr lang="en-US" sz="1800" b="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3386274088"/>
                  </a:ext>
                </a:extLst>
              </a:tr>
              <a:tr h="18542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Sector to Sector</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 200 </a:t>
                      </a:r>
                      <a:endParaRPr lang="en-US" sz="1800" b="1" dirty="0" smtClean="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 200 </a:t>
                      </a:r>
                      <a:endParaRPr lang="en-US" sz="1800" b="1" dirty="0" smtClean="0"/>
                    </a:p>
                  </a:txBody>
                  <a:tcPr>
                    <a:solidFill>
                      <a:srgbClr val="FFFF00"/>
                    </a:solidFill>
                  </a:tcPr>
                </a:tc>
                <a:tc>
                  <a:txBody>
                    <a:bodyPr/>
                    <a:lstStyle/>
                    <a:p>
                      <a:r>
                        <a:rPr lang="en-US" sz="1800" b="1" dirty="0" smtClean="0"/>
                        <a:t>NA</a:t>
                      </a:r>
                      <a:endParaRPr lang="en-US" sz="1800" b="1" dirty="0"/>
                    </a:p>
                  </a:txBody>
                  <a:tcPr>
                    <a:solidFill>
                      <a:srgbClr val="FFFF00"/>
                    </a:solidFill>
                  </a:tcPr>
                </a:tc>
                <a:tc>
                  <a:txBody>
                    <a:bodyPr/>
                    <a:lstStyle/>
                    <a:p>
                      <a:r>
                        <a:rPr lang="en-US" sz="1800" b="1" dirty="0" smtClean="0"/>
                        <a:t>NA</a:t>
                      </a:r>
                      <a:endParaRPr lang="en-US" sz="1800" b="1" dirty="0"/>
                    </a:p>
                  </a:txBody>
                  <a:tcPr>
                    <a:solidFill>
                      <a:srgbClr val="FFFF00"/>
                    </a:solidFill>
                  </a:tcPr>
                </a:tc>
                <a:tc>
                  <a:txBody>
                    <a:bodyPr/>
                    <a:lstStyle/>
                    <a:p>
                      <a:r>
                        <a:rPr lang="en-US" sz="1800" b="1" dirty="0" smtClean="0"/>
                        <a:t>NA</a:t>
                      </a:r>
                      <a:endParaRPr lang="en-US" sz="1800" b="1" dirty="0"/>
                    </a:p>
                  </a:txBody>
                  <a:tcPr>
                    <a:solidFill>
                      <a:srgbClr val="FFFF00"/>
                    </a:solidFill>
                  </a:tcPr>
                </a:tc>
                <a:tc>
                  <a:txBody>
                    <a:bodyPr/>
                    <a:lstStyle/>
                    <a:p>
                      <a:r>
                        <a:rPr lang="en-US" sz="1800" b="1" dirty="0" smtClean="0"/>
                        <a:t>NA</a:t>
                      </a:r>
                      <a:endParaRPr lang="en-US" sz="1800" b="1" dirty="0"/>
                    </a:p>
                  </a:txBody>
                  <a:tcPr>
                    <a:solidFill>
                      <a:srgbClr val="FFFF00"/>
                    </a:solidFill>
                  </a:tcPr>
                </a:tc>
                <a:extLst>
                  <a:ext uri="{0D108BD9-81ED-4DB2-BD59-A6C34878D82A}">
                    <a16:rowId xmlns:a16="http://schemas.microsoft.com/office/drawing/2014/main" val="408519773"/>
                  </a:ext>
                </a:extLst>
              </a:tr>
            </a:tbl>
          </a:graphicData>
        </a:graphic>
      </p:graphicFrame>
    </p:spTree>
    <p:extLst>
      <p:ext uri="{BB962C8B-B14F-4D97-AF65-F5344CB8AC3E}">
        <p14:creationId xmlns:p14="http://schemas.microsoft.com/office/powerpoint/2010/main" val="1224054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AEC1-DB5C-6446-BCEE-EDACB5FB56A8}"/>
              </a:ext>
            </a:extLst>
          </p:cNvPr>
          <p:cNvSpPr>
            <a:spLocks noGrp="1"/>
          </p:cNvSpPr>
          <p:nvPr>
            <p:ph type="title"/>
          </p:nvPr>
        </p:nvSpPr>
        <p:spPr>
          <a:xfrm>
            <a:off x="499273" y="246888"/>
            <a:ext cx="11379613" cy="634261"/>
          </a:xfrm>
        </p:spPr>
        <p:txBody>
          <a:bodyPr>
            <a:noAutofit/>
          </a:bodyPr>
          <a:lstStyle/>
          <a:p>
            <a:r>
              <a:rPr lang="en-US" sz="3700" dirty="0" smtClean="0"/>
              <a:t>ALS-U Accelerator Alignment tolerance</a:t>
            </a:r>
            <a:endParaRPr lang="en-US" sz="3700" dirty="0"/>
          </a:p>
        </p:txBody>
      </p:sp>
      <p:sp>
        <p:nvSpPr>
          <p:cNvPr id="3" name="Footer Placeholder 2">
            <a:extLst>
              <a:ext uri="{FF2B5EF4-FFF2-40B4-BE49-F238E27FC236}">
                <a16:creationId xmlns:a16="http://schemas.microsoft.com/office/drawing/2014/main" id="{02AF8EC3-E88E-594F-B332-6DF0EF2E7D4F}"/>
              </a:ext>
            </a:extLst>
          </p:cNvPr>
          <p:cNvSpPr>
            <a:spLocks noGrp="1"/>
          </p:cNvSpPr>
          <p:nvPr>
            <p:ph type="ftr" sz="quarter" idx="11"/>
          </p:nvPr>
        </p:nvSpPr>
        <p:spPr>
          <a:xfrm>
            <a:off x="8196390" y="6426832"/>
            <a:ext cx="3516604" cy="369332"/>
          </a:xfrm>
        </p:spPr>
        <p:txBody>
          <a:bodyPr/>
          <a:lstStyle/>
          <a:p>
            <a:pPr algn="r"/>
            <a:r>
              <a:rPr lang="en-US" dirty="0" smtClean="0"/>
              <a:t>IWAA 2024 - SLAC</a:t>
            </a:r>
            <a:endParaRPr lang="en-US" dirty="0"/>
          </a:p>
        </p:txBody>
      </p:sp>
      <p:sp>
        <p:nvSpPr>
          <p:cNvPr id="14" name="Slide Number Placeholder 5">
            <a:extLst>
              <a:ext uri="{FF2B5EF4-FFF2-40B4-BE49-F238E27FC236}">
                <a16:creationId xmlns:a16="http://schemas.microsoft.com/office/drawing/2014/main" id="{45A1AE82-96B1-DF44-94A9-A4F932474473}"/>
              </a:ext>
            </a:extLst>
          </p:cNvPr>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1"/>
                </a:solidFill>
              </a:defRPr>
            </a:lvl1pPr>
          </a:lstStyle>
          <a:p>
            <a:fld id="{E452C9B3-7572-4512-AD9D-AB04FCD14D82}" type="slidenum">
              <a:rPr lang="en-US" smtClean="0"/>
              <a:pPr/>
              <a:t>11</a:t>
            </a:fld>
            <a:endParaRPr lang="en-US" dirty="0"/>
          </a:p>
        </p:txBody>
      </p:sp>
      <p:pic>
        <p:nvPicPr>
          <p:cNvPr id="7" name="Picture 6"/>
          <p:cNvPicPr/>
          <p:nvPr/>
        </p:nvPicPr>
        <p:blipFill rotWithShape="1">
          <a:blip r:embed="rId3">
            <a:extLst>
              <a:ext uri="{28A0092B-C50C-407E-A947-70E740481C1C}">
                <a14:useLocalDpi xmlns:a14="http://schemas.microsoft.com/office/drawing/2010/main" val="0"/>
              </a:ext>
            </a:extLst>
          </a:blip>
          <a:srcRect b="-377"/>
          <a:stretch/>
        </p:blipFill>
        <p:spPr bwMode="auto">
          <a:xfrm>
            <a:off x="649744" y="1207843"/>
            <a:ext cx="8710499" cy="2953610"/>
          </a:xfrm>
          <a:prstGeom prst="rect">
            <a:avLst/>
          </a:prstGeom>
          <a:noFill/>
          <a:ln>
            <a:noFill/>
          </a:ln>
        </p:spPr>
      </p:pic>
      <p:sp>
        <p:nvSpPr>
          <p:cNvPr id="5" name="Rectangle 4"/>
          <p:cNvSpPr/>
          <p:nvPr/>
        </p:nvSpPr>
        <p:spPr>
          <a:xfrm>
            <a:off x="499273" y="778655"/>
            <a:ext cx="7868690" cy="461665"/>
          </a:xfrm>
          <a:prstGeom prst="rect">
            <a:avLst/>
          </a:prstGeom>
        </p:spPr>
        <p:txBody>
          <a:bodyPr wrap="square">
            <a:spAutoFit/>
          </a:bodyPr>
          <a:lstStyle/>
          <a:p>
            <a:pPr marL="457189" lvl="1" indent="-440256">
              <a:spcBef>
                <a:spcPts val="0"/>
              </a:spcBef>
              <a:buClr>
                <a:srgbClr val="006BA6"/>
              </a:buClr>
              <a:buSzPts val="2100"/>
              <a:buNone/>
            </a:pPr>
            <a:r>
              <a:rPr lang="en-US" sz="2400" b="1" dirty="0" smtClean="0">
                <a:solidFill>
                  <a:srgbClr val="006BA6"/>
                </a:solidFill>
                <a:ea typeface="Calibri"/>
                <a:cs typeface="Calibri"/>
                <a:sym typeface="Calibri"/>
              </a:rPr>
              <a:t>AR Magnet to magnet Alignment tolerance breakdown</a:t>
            </a:r>
            <a:endParaRPr lang="en-US" sz="1600" dirty="0"/>
          </a:p>
        </p:txBody>
      </p:sp>
      <p:sp>
        <p:nvSpPr>
          <p:cNvPr id="4" name="Rectangle 3"/>
          <p:cNvSpPr/>
          <p:nvPr/>
        </p:nvSpPr>
        <p:spPr>
          <a:xfrm>
            <a:off x="9423963" y="1438951"/>
            <a:ext cx="2658770" cy="3600986"/>
          </a:xfrm>
          <a:prstGeom prst="rect">
            <a:avLst/>
          </a:prstGeom>
        </p:spPr>
        <p:txBody>
          <a:bodyPr wrap="square">
            <a:spAutoFit/>
          </a:bodyPr>
          <a:lstStyle/>
          <a:p>
            <a:pPr marL="285750" indent="-285750">
              <a:buFont typeface="Arial" panose="020B0604020202020204" pitchFamily="34" charset="0"/>
              <a:buChar char="•"/>
            </a:pPr>
            <a:r>
              <a:rPr lang="en-US" sz="1600" dirty="0" smtClean="0"/>
              <a:t>Survey Alignment contributes to three attributes in the list, two will be covered in the following slides.</a:t>
            </a:r>
          </a:p>
          <a:p>
            <a:pPr marL="285750" indent="-285750">
              <a:buFont typeface="Arial" panose="020B0604020202020204" pitchFamily="34" charset="0"/>
              <a:buChar char="•"/>
            </a:pPr>
            <a:r>
              <a:rPr lang="en-US" sz="1600" dirty="0" smtClean="0"/>
              <a:t>The cumulative position error can meet the 95%(</a:t>
            </a:r>
            <a:r>
              <a:rPr lang="zh-CN" altLang="en-US" sz="1600" dirty="0"/>
              <a:t>≈</a:t>
            </a:r>
            <a:r>
              <a:rPr lang="en-US" sz="1600" dirty="0"/>
              <a:t>2</a:t>
            </a:r>
            <a:r>
              <a:rPr lang="el-GR" sz="1600" dirty="0">
                <a:latin typeface="Calibri" panose="020F0502020204030204" pitchFamily="34" charset="0"/>
                <a:cs typeface="Calibri" panose="020F0502020204030204" pitchFamily="34" charset="0"/>
              </a:rPr>
              <a:t>σ</a:t>
            </a:r>
            <a:r>
              <a:rPr lang="en-US" sz="1600" dirty="0" smtClean="0"/>
              <a:t>) confidence level.</a:t>
            </a:r>
          </a:p>
          <a:p>
            <a:pPr marL="285750" indent="-285750">
              <a:buFont typeface="Arial" panose="020B0604020202020204" pitchFamily="34" charset="0"/>
              <a:buChar char="•"/>
            </a:pPr>
            <a:r>
              <a:rPr lang="en-US" sz="1600" dirty="0" smtClean="0">
                <a:sym typeface="Calibri"/>
              </a:rPr>
              <a:t>The AR R2R and SR M2M,R2R Tolerance breakdown are in progress.</a:t>
            </a:r>
            <a:endParaRPr lang="en-US" sz="1600" dirty="0" smtClean="0"/>
          </a:p>
          <a:p>
            <a:pPr marL="285750" indent="-285750">
              <a:buFont typeface="Arial" panose="020B0604020202020204" pitchFamily="34" charset="0"/>
              <a:buChar char="•"/>
            </a:pPr>
            <a:endParaRPr lang="en-US" sz="1600" dirty="0" smtClean="0"/>
          </a:p>
        </p:txBody>
      </p:sp>
      <p:sp>
        <p:nvSpPr>
          <p:cNvPr id="12" name="Rounded Rectangle 11"/>
          <p:cNvSpPr/>
          <p:nvPr/>
        </p:nvSpPr>
        <p:spPr>
          <a:xfrm>
            <a:off x="1926859" y="2323491"/>
            <a:ext cx="2125760" cy="193608"/>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926859" y="2876821"/>
            <a:ext cx="2886098" cy="354616"/>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03107" y="6508481"/>
            <a:ext cx="2327304" cy="369332"/>
          </a:xfrm>
          <a:prstGeom prst="rect">
            <a:avLst/>
          </a:prstGeom>
        </p:spPr>
        <p:txBody>
          <a:bodyPr wrap="none">
            <a:spAutoFit/>
          </a:bodyPr>
          <a:lstStyle/>
          <a:p>
            <a:r>
              <a:rPr lang="en-US" dirty="0" smtClean="0">
                <a:sym typeface="Calibri"/>
              </a:rPr>
              <a:t>Credit: Chuck Swenson</a:t>
            </a:r>
            <a:endParaRPr lang="en-US" dirty="0"/>
          </a:p>
        </p:txBody>
      </p:sp>
    </p:spTree>
    <p:extLst>
      <p:ext uri="{BB962C8B-B14F-4D97-AF65-F5344CB8AC3E}">
        <p14:creationId xmlns:p14="http://schemas.microsoft.com/office/powerpoint/2010/main" val="3504580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6" y="176091"/>
            <a:ext cx="11830098" cy="742706"/>
          </a:xfrm>
        </p:spPr>
        <p:txBody>
          <a:bodyPr>
            <a:noAutofit/>
          </a:bodyPr>
          <a:lstStyle/>
          <a:p>
            <a:r>
              <a:rPr lang="en-US" sz="3200" dirty="0" smtClean="0"/>
              <a:t>Stretch Wire Magnetic Measurement</a:t>
            </a:r>
            <a:endParaRPr lang="en-US" sz="3200" dirty="0"/>
          </a:p>
        </p:txBody>
      </p:sp>
      <p:sp>
        <p:nvSpPr>
          <p:cNvPr id="63" name="Rectangle 62"/>
          <p:cNvSpPr/>
          <p:nvPr/>
        </p:nvSpPr>
        <p:spPr>
          <a:xfrm>
            <a:off x="391163" y="1823174"/>
            <a:ext cx="3580092" cy="3293209"/>
          </a:xfrm>
          <a:prstGeom prst="rect">
            <a:avLst/>
          </a:prstGeom>
        </p:spPr>
        <p:txBody>
          <a:bodyPr wrap="square">
            <a:spAutoFit/>
          </a:bodyPr>
          <a:lstStyle/>
          <a:p>
            <a:r>
              <a:rPr lang="en-US" sz="1600" b="1" dirty="0" smtClean="0"/>
              <a:t>SW System:</a:t>
            </a:r>
          </a:p>
          <a:p>
            <a:pPr marL="285750" indent="-285750">
              <a:buFont typeface="Arial" panose="020B0604020202020204" pitchFamily="34" charset="0"/>
              <a:buChar char="•"/>
            </a:pPr>
            <a:r>
              <a:rPr lang="en-US" sz="1600" dirty="0" smtClean="0"/>
              <a:t>The Perpendicularity of Upstream(US) and Downstream(DS) </a:t>
            </a:r>
            <a:r>
              <a:rPr lang="en-US" sz="1600" dirty="0"/>
              <a:t>XY 2-axes </a:t>
            </a:r>
            <a:r>
              <a:rPr lang="en-US" sz="1600" dirty="0" smtClean="0"/>
              <a:t>stages are better than 100µrad.</a:t>
            </a:r>
          </a:p>
          <a:p>
            <a:pPr marL="285750" indent="-285750">
              <a:buFont typeface="Arial" panose="020B0604020202020204" pitchFamily="34" charset="0"/>
              <a:buChar char="•"/>
            </a:pPr>
            <a:r>
              <a:rPr lang="en-US" sz="1600" dirty="0" smtClean="0"/>
              <a:t>The Parallelism between US and DS stages are better </a:t>
            </a:r>
            <a:r>
              <a:rPr lang="en-US" sz="1600" dirty="0"/>
              <a:t>than </a:t>
            </a:r>
            <a:r>
              <a:rPr lang="en-US" sz="1600" dirty="0" smtClean="0"/>
              <a:t>100µrad</a:t>
            </a:r>
          </a:p>
          <a:p>
            <a:pPr marL="285750" indent="-285750">
              <a:buFont typeface="Arial" panose="020B0604020202020204" pitchFamily="34" charset="0"/>
              <a:buChar char="•"/>
            </a:pPr>
            <a:r>
              <a:rPr lang="en-US" sz="1600" dirty="0" smtClean="0"/>
              <a:t>Two Laser Micrometers:</a:t>
            </a:r>
          </a:p>
          <a:p>
            <a:pPr marL="742950" lvl="1" indent="-285750">
              <a:buFont typeface="Arial" panose="020B0604020202020204" pitchFamily="34" charset="0"/>
              <a:buChar char="•"/>
            </a:pPr>
            <a:r>
              <a:rPr lang="en-US" sz="1600" dirty="0" smtClean="0"/>
              <a:t>Repeatability: 3 </a:t>
            </a:r>
          </a:p>
          <a:p>
            <a:pPr marL="742950" lvl="1" indent="-285750">
              <a:buFont typeface="Arial" panose="020B0604020202020204" pitchFamily="34" charset="0"/>
              <a:buChar char="•"/>
            </a:pPr>
            <a:r>
              <a:rPr lang="en-US" sz="1600" dirty="0" smtClean="0"/>
              <a:t>Non-Linearity:  &lt; 10µm</a:t>
            </a:r>
          </a:p>
          <a:p>
            <a:pPr marL="742950" lvl="1" indent="-285750">
              <a:buFont typeface="Arial" panose="020B0604020202020204" pitchFamily="34" charset="0"/>
              <a:buChar char="•"/>
            </a:pPr>
            <a:r>
              <a:rPr lang="en-US" sz="1600" dirty="0" err="1" smtClean="0"/>
              <a:t>Fiducialized</a:t>
            </a:r>
            <a:r>
              <a:rPr lang="en-US" sz="1600" dirty="0" smtClean="0"/>
              <a:t> with CMM, Mapped with Laser tracker: 225 mapping points.</a:t>
            </a:r>
          </a:p>
        </p:txBody>
      </p:sp>
      <p:grpSp>
        <p:nvGrpSpPr>
          <p:cNvPr id="3" name="Group 2"/>
          <p:cNvGrpSpPr/>
          <p:nvPr/>
        </p:nvGrpSpPr>
        <p:grpSpPr>
          <a:xfrm>
            <a:off x="3875605" y="1313419"/>
            <a:ext cx="8338601" cy="4114800"/>
            <a:chOff x="115476" y="1598035"/>
            <a:chExt cx="8338601" cy="4114800"/>
          </a:xfrm>
        </p:grpSpPr>
        <p:grpSp>
          <p:nvGrpSpPr>
            <p:cNvPr id="62" name="Group 61"/>
            <p:cNvGrpSpPr/>
            <p:nvPr/>
          </p:nvGrpSpPr>
          <p:grpSpPr>
            <a:xfrm>
              <a:off x="115476" y="1598035"/>
              <a:ext cx="8338601" cy="4114800"/>
              <a:chOff x="1237436" y="1458311"/>
              <a:chExt cx="8338601" cy="411480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447" r="12394"/>
              <a:stretch/>
            </p:blipFill>
            <p:spPr>
              <a:xfrm>
                <a:off x="1237436" y="1458311"/>
                <a:ext cx="8338601" cy="4114800"/>
              </a:xfrm>
              <a:prstGeom prst="rect">
                <a:avLst/>
              </a:prstGeom>
            </p:spPr>
          </p:pic>
          <p:grpSp>
            <p:nvGrpSpPr>
              <p:cNvPr id="55" name="Group 54"/>
              <p:cNvGrpSpPr/>
              <p:nvPr/>
            </p:nvGrpSpPr>
            <p:grpSpPr>
              <a:xfrm>
                <a:off x="2194115" y="1904126"/>
                <a:ext cx="1451242" cy="1175337"/>
                <a:chOff x="2194115" y="1904126"/>
                <a:chExt cx="1451242" cy="1175337"/>
              </a:xfrm>
            </p:grpSpPr>
            <p:sp>
              <p:nvSpPr>
                <p:cNvPr id="8" name="Rounded Rectangle 7"/>
                <p:cNvSpPr/>
                <p:nvPr/>
              </p:nvSpPr>
              <p:spPr>
                <a:xfrm>
                  <a:off x="2194115" y="1904126"/>
                  <a:ext cx="1451242" cy="5808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US Laser Micrometer</a:t>
                  </a:r>
                  <a:endParaRPr lang="en-US" sz="1400" b="1" dirty="0"/>
                </a:p>
              </p:txBody>
            </p:sp>
            <p:cxnSp>
              <p:nvCxnSpPr>
                <p:cNvPr id="22" name="Straight Arrow Connector 21"/>
                <p:cNvCxnSpPr/>
                <p:nvPr/>
              </p:nvCxnSpPr>
              <p:spPr>
                <a:xfrm>
                  <a:off x="2825791" y="2383765"/>
                  <a:ext cx="235974" cy="695698"/>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088254" y="1535885"/>
                <a:ext cx="2677870" cy="577346"/>
                <a:chOff x="4088254" y="1535885"/>
                <a:chExt cx="2677870" cy="577346"/>
              </a:xfrm>
            </p:grpSpPr>
            <p:sp>
              <p:nvSpPr>
                <p:cNvPr id="24" name="Rounded Rectangle 23"/>
                <p:cNvSpPr/>
                <p:nvPr/>
              </p:nvSpPr>
              <p:spPr>
                <a:xfrm>
                  <a:off x="4542301" y="1535885"/>
                  <a:ext cx="1451242" cy="3544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ABEND Fiducials</a:t>
                  </a:r>
                  <a:endParaRPr lang="en-US" sz="1400" b="1" dirty="0"/>
                </a:p>
              </p:txBody>
            </p:sp>
            <p:cxnSp>
              <p:nvCxnSpPr>
                <p:cNvPr id="25" name="Straight Arrow Connector 24"/>
                <p:cNvCxnSpPr/>
                <p:nvPr/>
              </p:nvCxnSpPr>
              <p:spPr>
                <a:xfrm flipH="1">
                  <a:off x="4088254" y="1822901"/>
                  <a:ext cx="996050" cy="290330"/>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480501" y="1822901"/>
                  <a:ext cx="1285623" cy="290330"/>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4176542" y="4248605"/>
                <a:ext cx="2418937" cy="354471"/>
                <a:chOff x="4176542" y="4248605"/>
                <a:chExt cx="2418937" cy="354471"/>
              </a:xfrm>
            </p:grpSpPr>
            <p:sp>
              <p:nvSpPr>
                <p:cNvPr id="34" name="Rounded Rectangle 33"/>
                <p:cNvSpPr/>
                <p:nvPr/>
              </p:nvSpPr>
              <p:spPr>
                <a:xfrm>
                  <a:off x="4692626" y="4248605"/>
                  <a:ext cx="1451242" cy="3544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ABEND Fiducials</a:t>
                  </a:r>
                  <a:endParaRPr lang="en-US" sz="1400" b="1" dirty="0">
                    <a:solidFill>
                      <a:schemeClr val="bg1"/>
                    </a:solidFill>
                  </a:endParaRPr>
                </a:p>
              </p:txBody>
            </p:sp>
            <p:cxnSp>
              <p:nvCxnSpPr>
                <p:cNvPr id="35" name="Straight Arrow Connector 34"/>
                <p:cNvCxnSpPr/>
                <p:nvPr/>
              </p:nvCxnSpPr>
              <p:spPr>
                <a:xfrm flipH="1" flipV="1">
                  <a:off x="4176542" y="4316060"/>
                  <a:ext cx="596036" cy="109780"/>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046839" y="4316060"/>
                  <a:ext cx="548640" cy="109780"/>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7396902" y="1889888"/>
                <a:ext cx="1451242" cy="1175805"/>
                <a:chOff x="7396902" y="1889888"/>
                <a:chExt cx="1451242" cy="1175805"/>
              </a:xfrm>
            </p:grpSpPr>
            <p:sp>
              <p:nvSpPr>
                <p:cNvPr id="40" name="Rounded Rectangle 39"/>
                <p:cNvSpPr/>
                <p:nvPr/>
              </p:nvSpPr>
              <p:spPr>
                <a:xfrm>
                  <a:off x="7396902" y="1889888"/>
                  <a:ext cx="1451242" cy="5808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D</a:t>
                  </a:r>
                  <a:r>
                    <a:rPr lang="en-US" sz="1400" b="1" dirty="0" smtClean="0"/>
                    <a:t>S Laser Micrometer</a:t>
                  </a:r>
                  <a:endParaRPr lang="en-US" sz="1400" b="1" dirty="0"/>
                </a:p>
              </p:txBody>
            </p:sp>
            <p:cxnSp>
              <p:nvCxnSpPr>
                <p:cNvPr id="41" name="Straight Arrow Connector 40"/>
                <p:cNvCxnSpPr/>
                <p:nvPr/>
              </p:nvCxnSpPr>
              <p:spPr>
                <a:xfrm flipH="1">
                  <a:off x="7756723" y="2383765"/>
                  <a:ext cx="365800" cy="681928"/>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741637" y="3515711"/>
                <a:ext cx="1451242" cy="1200562"/>
                <a:chOff x="1741637" y="3515711"/>
                <a:chExt cx="1451242" cy="1200562"/>
              </a:xfrm>
            </p:grpSpPr>
            <p:sp>
              <p:nvSpPr>
                <p:cNvPr id="45" name="Rounded Rectangle 44"/>
                <p:cNvSpPr/>
                <p:nvPr/>
              </p:nvSpPr>
              <p:spPr>
                <a:xfrm>
                  <a:off x="1741637" y="4135406"/>
                  <a:ext cx="1451242" cy="5808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US Laser-XY</a:t>
                  </a:r>
                </a:p>
                <a:p>
                  <a:pPr algn="ctr"/>
                  <a:r>
                    <a:rPr lang="en-US" sz="1200" b="1" dirty="0" smtClean="0"/>
                    <a:t>Wire Sensor</a:t>
                  </a:r>
                </a:p>
                <a:p>
                  <a:pPr algn="ctr"/>
                  <a:r>
                    <a:rPr lang="en-US" sz="1200" b="1" dirty="0" smtClean="0"/>
                    <a:t>Fiducials</a:t>
                  </a:r>
                  <a:endParaRPr lang="en-US" sz="1200" b="1" dirty="0"/>
                </a:p>
              </p:txBody>
            </p:sp>
            <p:cxnSp>
              <p:nvCxnSpPr>
                <p:cNvPr id="46" name="Straight Arrow Connector 45"/>
                <p:cNvCxnSpPr/>
                <p:nvPr/>
              </p:nvCxnSpPr>
              <p:spPr>
                <a:xfrm flipV="1">
                  <a:off x="2479351" y="3515711"/>
                  <a:ext cx="713528" cy="619695"/>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7616068" y="3274141"/>
                <a:ext cx="1351965" cy="1276513"/>
                <a:chOff x="7616068" y="3274141"/>
                <a:chExt cx="1351965" cy="1276513"/>
              </a:xfrm>
            </p:grpSpPr>
            <p:sp>
              <p:nvSpPr>
                <p:cNvPr id="48" name="Rounded Rectangle 47"/>
                <p:cNvSpPr/>
                <p:nvPr/>
              </p:nvSpPr>
              <p:spPr>
                <a:xfrm>
                  <a:off x="7869740" y="3969787"/>
                  <a:ext cx="1098293" cy="5808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r>
                    <a:rPr lang="en-US" sz="1200" b="1" dirty="0" smtClean="0"/>
                    <a:t>S Laser-XY</a:t>
                  </a:r>
                </a:p>
                <a:p>
                  <a:pPr algn="ctr"/>
                  <a:r>
                    <a:rPr lang="en-US" sz="1200" b="1" dirty="0" smtClean="0"/>
                    <a:t>Wire Sensor</a:t>
                  </a:r>
                </a:p>
                <a:p>
                  <a:pPr algn="ctr"/>
                  <a:r>
                    <a:rPr lang="en-US" sz="1200" b="1" dirty="0" smtClean="0"/>
                    <a:t>Fiducials</a:t>
                  </a:r>
                  <a:endParaRPr lang="en-US" sz="1200" b="1" dirty="0"/>
                </a:p>
              </p:txBody>
            </p:sp>
            <p:cxnSp>
              <p:nvCxnSpPr>
                <p:cNvPr id="49" name="Straight Arrow Connector 48"/>
                <p:cNvCxnSpPr/>
                <p:nvPr/>
              </p:nvCxnSpPr>
              <p:spPr>
                <a:xfrm flipH="1" flipV="1">
                  <a:off x="7616068" y="3559571"/>
                  <a:ext cx="589935" cy="463789"/>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7804848" y="3274141"/>
                  <a:ext cx="418793" cy="713344"/>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39" name="Rounded Rectangle 38"/>
            <p:cNvSpPr/>
            <p:nvPr/>
          </p:nvSpPr>
          <p:spPr>
            <a:xfrm>
              <a:off x="3373408" y="5301232"/>
              <a:ext cx="1648499" cy="3544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XY 2-</a:t>
              </a:r>
              <a:r>
                <a:rPr lang="en-US" sz="1400" dirty="0"/>
                <a:t>axes</a:t>
              </a:r>
              <a:r>
                <a:rPr lang="en-US" sz="1400" b="1" dirty="0" smtClean="0"/>
                <a:t> Linear Stages</a:t>
              </a:r>
              <a:endParaRPr lang="en-US" sz="1400" b="1" dirty="0"/>
            </a:p>
          </p:txBody>
        </p:sp>
        <p:cxnSp>
          <p:nvCxnSpPr>
            <p:cNvPr id="42" name="Straight Arrow Connector 41"/>
            <p:cNvCxnSpPr/>
            <p:nvPr/>
          </p:nvCxnSpPr>
          <p:spPr>
            <a:xfrm flipV="1">
              <a:off x="4782704" y="4897316"/>
              <a:ext cx="3401485" cy="581151"/>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29389" y="4808699"/>
              <a:ext cx="3200895" cy="669769"/>
            </a:xfrm>
            <a:prstGeom prst="straightConnector1">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rot="9989092">
            <a:off x="10257311" y="24076"/>
            <a:ext cx="1543446" cy="1239798"/>
            <a:chOff x="2093491" y="2383262"/>
            <a:chExt cx="1543446" cy="1239798"/>
          </a:xfrm>
        </p:grpSpPr>
        <p:grpSp>
          <p:nvGrpSpPr>
            <p:cNvPr id="47" name="Group 46"/>
            <p:cNvGrpSpPr/>
            <p:nvPr/>
          </p:nvGrpSpPr>
          <p:grpSpPr>
            <a:xfrm>
              <a:off x="2093491" y="2383262"/>
              <a:ext cx="1543446" cy="1239798"/>
              <a:chOff x="2093491" y="2383262"/>
              <a:chExt cx="1543446" cy="1239798"/>
            </a:xfrm>
          </p:grpSpPr>
          <p:grpSp>
            <p:nvGrpSpPr>
              <p:cNvPr id="51" name="Group 50"/>
              <p:cNvGrpSpPr/>
              <p:nvPr/>
            </p:nvGrpSpPr>
            <p:grpSpPr>
              <a:xfrm rot="20155098">
                <a:off x="2093491" y="2598677"/>
                <a:ext cx="997880" cy="369332"/>
                <a:chOff x="5141213" y="2882315"/>
                <a:chExt cx="997880" cy="369332"/>
              </a:xfrm>
            </p:grpSpPr>
            <p:cxnSp>
              <p:nvCxnSpPr>
                <p:cNvPr id="67" name="Straight Arrow Connector 66"/>
                <p:cNvCxnSpPr/>
                <p:nvPr/>
              </p:nvCxnSpPr>
              <p:spPr>
                <a:xfrm rot="13055810" flipV="1">
                  <a:off x="5316133" y="2993002"/>
                  <a:ext cx="822960" cy="0"/>
                </a:xfrm>
                <a:prstGeom prst="straightConnector1">
                  <a:avLst/>
                </a:prstGeom>
                <a:ln w="57150">
                  <a:solidFill>
                    <a:srgbClr val="0303D7"/>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rot="2255810">
                  <a:off x="5141213" y="2882315"/>
                  <a:ext cx="561913" cy="369332"/>
                </a:xfrm>
                <a:prstGeom prst="rect">
                  <a:avLst/>
                </a:prstGeom>
                <a:noFill/>
              </p:spPr>
              <p:txBody>
                <a:bodyPr wrap="square" rtlCol="0">
                  <a:spAutoFit/>
                </a:bodyPr>
                <a:lstStyle/>
                <a:p>
                  <a:r>
                    <a:rPr lang="en-US" b="1" dirty="0" smtClean="0">
                      <a:latin typeface="Georgia" panose="02040502050405020303" pitchFamily="18" charset="0"/>
                    </a:rPr>
                    <a:t>Z</a:t>
                  </a:r>
                  <a:endParaRPr lang="en-US" b="1" dirty="0">
                    <a:latin typeface="Georgia" panose="02040502050405020303" pitchFamily="18" charset="0"/>
                  </a:endParaRPr>
                </a:p>
              </p:txBody>
            </p:sp>
          </p:grpSp>
          <p:grpSp>
            <p:nvGrpSpPr>
              <p:cNvPr id="53" name="Group 52"/>
              <p:cNvGrpSpPr/>
              <p:nvPr/>
            </p:nvGrpSpPr>
            <p:grpSpPr>
              <a:xfrm>
                <a:off x="2718945" y="2728170"/>
                <a:ext cx="561913" cy="894890"/>
                <a:chOff x="5604392" y="2775984"/>
                <a:chExt cx="561913" cy="894890"/>
              </a:xfrm>
            </p:grpSpPr>
            <p:cxnSp>
              <p:nvCxnSpPr>
                <p:cNvPr id="65" name="Straight Arrow Connector 64"/>
                <p:cNvCxnSpPr/>
                <p:nvPr/>
              </p:nvCxnSpPr>
              <p:spPr>
                <a:xfrm rot="11610908" flipV="1">
                  <a:off x="5827566" y="2775984"/>
                  <a:ext cx="0" cy="82296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11610908">
                  <a:off x="5604392" y="3270764"/>
                  <a:ext cx="561913" cy="400110"/>
                </a:xfrm>
                <a:prstGeom prst="rect">
                  <a:avLst/>
                </a:prstGeom>
                <a:noFill/>
              </p:spPr>
              <p:txBody>
                <a:bodyPr wrap="square" rtlCol="0">
                  <a:spAutoFit/>
                </a:bodyPr>
                <a:lstStyle/>
                <a:p>
                  <a:r>
                    <a:rPr lang="en-US" sz="2000" b="1" dirty="0" smtClean="0">
                      <a:latin typeface="Georgia" panose="02040502050405020303" pitchFamily="18" charset="0"/>
                    </a:rPr>
                    <a:t>Y</a:t>
                  </a:r>
                  <a:endParaRPr lang="en-US" sz="2000" b="1" dirty="0">
                    <a:latin typeface="Georgia" panose="02040502050405020303" pitchFamily="18" charset="0"/>
                  </a:endParaRPr>
                </a:p>
              </p:txBody>
            </p:sp>
          </p:grpSp>
          <p:grpSp>
            <p:nvGrpSpPr>
              <p:cNvPr id="54" name="Group 53"/>
              <p:cNvGrpSpPr/>
              <p:nvPr/>
            </p:nvGrpSpPr>
            <p:grpSpPr>
              <a:xfrm rot="18976864">
                <a:off x="3203817" y="2383262"/>
                <a:ext cx="433120" cy="670275"/>
                <a:chOff x="5995274" y="2700411"/>
                <a:chExt cx="433120" cy="670275"/>
              </a:xfrm>
            </p:grpSpPr>
            <p:cxnSp>
              <p:nvCxnSpPr>
                <p:cNvPr id="60" name="Straight Arrow Connector 59"/>
                <p:cNvCxnSpPr/>
                <p:nvPr/>
              </p:nvCxnSpPr>
              <p:spPr>
                <a:xfrm rot="14234044" flipH="1">
                  <a:off x="5930529" y="2765156"/>
                  <a:ext cx="440485" cy="31099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rot="14234044">
                  <a:off x="5947382" y="2889675"/>
                  <a:ext cx="561913" cy="400110"/>
                </a:xfrm>
                <a:prstGeom prst="rect">
                  <a:avLst/>
                </a:prstGeom>
                <a:noFill/>
              </p:spPr>
              <p:txBody>
                <a:bodyPr wrap="square" rtlCol="0">
                  <a:spAutoFit/>
                </a:bodyPr>
                <a:lstStyle/>
                <a:p>
                  <a:r>
                    <a:rPr lang="en-US" sz="2000" b="1" dirty="0">
                      <a:latin typeface="Georgia" panose="02040502050405020303" pitchFamily="18" charset="0"/>
                    </a:rPr>
                    <a:t>X</a:t>
                  </a:r>
                </a:p>
              </p:txBody>
            </p:sp>
          </p:grpSp>
        </p:grpSp>
        <p:sp>
          <p:nvSpPr>
            <p:cNvPr id="50" name="Oval 49"/>
            <p:cNvSpPr/>
            <p:nvPr/>
          </p:nvSpPr>
          <p:spPr>
            <a:xfrm>
              <a:off x="2936172" y="2712432"/>
              <a:ext cx="182880" cy="182880"/>
            </a:xfrm>
            <a:prstGeom prst="ellipse">
              <a:avLst/>
            </a:prstGeom>
            <a:solidFill>
              <a:srgbClr val="FF000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Georgia" panose="02040502050405020303" pitchFamily="18" charset="0"/>
              </a:endParaRPr>
            </a:p>
          </p:txBody>
        </p:sp>
      </p:grpSp>
      <p:sp>
        <p:nvSpPr>
          <p:cNvPr id="6" name="Footer Placeholder 5"/>
          <p:cNvSpPr>
            <a:spLocks noGrp="1"/>
          </p:cNvSpPr>
          <p:nvPr>
            <p:ph type="ftr" sz="quarter" idx="11"/>
          </p:nvPr>
        </p:nvSpPr>
        <p:spPr/>
        <p:txBody>
          <a:bodyPr/>
          <a:lstStyle/>
          <a:p>
            <a:pPr algn="r"/>
            <a:r>
              <a:rPr lang="en-US" smtClean="0"/>
              <a:t>IWAA 2024 - SLAC</a:t>
            </a:r>
            <a:endParaRPr lang="en-US" dirty="0"/>
          </a:p>
        </p:txBody>
      </p:sp>
      <p:sp>
        <p:nvSpPr>
          <p:cNvPr id="7" name="Slide Number Placeholder 6"/>
          <p:cNvSpPr>
            <a:spLocks noGrp="1"/>
          </p:cNvSpPr>
          <p:nvPr>
            <p:ph type="sldNum" sz="quarter" idx="12"/>
          </p:nvPr>
        </p:nvSpPr>
        <p:spPr/>
        <p:txBody>
          <a:bodyPr/>
          <a:lstStyle/>
          <a:p>
            <a:fld id="{E452C9B3-7572-4512-AD9D-AB04FCD14D82}" type="slidenum">
              <a:rPr lang="en-US" smtClean="0"/>
              <a:pPr/>
              <a:t>12</a:t>
            </a:fld>
            <a:endParaRPr lang="en-US" dirty="0"/>
          </a:p>
        </p:txBody>
      </p:sp>
    </p:spTree>
    <p:extLst>
      <p:ext uri="{BB962C8B-B14F-4D97-AF65-F5344CB8AC3E}">
        <p14:creationId xmlns:p14="http://schemas.microsoft.com/office/powerpoint/2010/main" val="3082015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6" y="176091"/>
            <a:ext cx="11830098" cy="742706"/>
          </a:xfrm>
        </p:spPr>
        <p:txBody>
          <a:bodyPr>
            <a:noAutofit/>
          </a:bodyPr>
          <a:lstStyle/>
          <a:p>
            <a:r>
              <a:rPr lang="en-US" sz="3200" dirty="0"/>
              <a:t>Stretch Wire Magnetic </a:t>
            </a:r>
            <a:r>
              <a:rPr lang="en-US" sz="3200" dirty="0" smtClean="0"/>
              <a:t>Measurement</a:t>
            </a:r>
            <a:endParaRPr lang="en-US" sz="3200" dirty="0"/>
          </a:p>
        </p:txBody>
      </p:sp>
      <p:sp>
        <p:nvSpPr>
          <p:cNvPr id="69" name="Rectangle 68"/>
          <p:cNvSpPr/>
          <p:nvPr/>
        </p:nvSpPr>
        <p:spPr>
          <a:xfrm>
            <a:off x="805049" y="816602"/>
            <a:ext cx="5469394" cy="4832092"/>
          </a:xfrm>
          <a:prstGeom prst="rect">
            <a:avLst/>
          </a:prstGeom>
        </p:spPr>
        <p:txBody>
          <a:bodyPr wrap="square">
            <a:spAutoFit/>
          </a:bodyPr>
          <a:lstStyle/>
          <a:p>
            <a:r>
              <a:rPr lang="en-US" sz="2000" b="1" dirty="0" smtClean="0"/>
              <a:t>Procedures</a:t>
            </a:r>
            <a:r>
              <a:rPr lang="en-US" sz="1600" b="1" dirty="0" smtClean="0"/>
              <a:t>:</a:t>
            </a:r>
            <a:endParaRPr lang="en-US" sz="1600" dirty="0" smtClean="0"/>
          </a:p>
          <a:p>
            <a:pPr marL="285750" indent="-285750">
              <a:buFont typeface="Arial" panose="020B0604020202020204" pitchFamily="34" charset="0"/>
              <a:buChar char="•"/>
            </a:pPr>
            <a:r>
              <a:rPr lang="en-US" dirty="0" smtClean="0"/>
              <a:t>Bisect the US and DS stage coordinate system(CS) to get the SW CS.</a:t>
            </a:r>
          </a:p>
          <a:p>
            <a:pPr marL="285750" indent="-285750">
              <a:buFont typeface="Arial" panose="020B0604020202020204" pitchFamily="34" charset="0"/>
              <a:buChar char="•"/>
            </a:pPr>
            <a:r>
              <a:rPr lang="en-US" dirty="0" smtClean="0"/>
              <a:t>Align the CMM </a:t>
            </a:r>
            <a:r>
              <a:rPr lang="en-US" dirty="0" err="1" smtClean="0"/>
              <a:t>fiducialized</a:t>
            </a:r>
            <a:r>
              <a:rPr lang="en-US" dirty="0" smtClean="0"/>
              <a:t> magnets to </a:t>
            </a:r>
            <a:r>
              <a:rPr lang="en-US" dirty="0"/>
              <a:t>the SW </a:t>
            </a:r>
            <a:r>
              <a:rPr lang="en-US" dirty="0" smtClean="0"/>
              <a:t>CS within +/-5mm @X&amp;Y and +/-3mrad @</a:t>
            </a:r>
            <a:r>
              <a:rPr lang="en-US" dirty="0" err="1" smtClean="0"/>
              <a:t>Rx,Ry</a:t>
            </a:r>
            <a:r>
              <a:rPr lang="en-US" dirty="0" smtClean="0"/>
              <a:t> &amp;</a:t>
            </a:r>
            <a:r>
              <a:rPr lang="en-US" dirty="0" err="1" smtClean="0"/>
              <a:t>Rz</a:t>
            </a:r>
            <a:r>
              <a:rPr lang="en-US" dirty="0" smtClean="0"/>
              <a:t>.</a:t>
            </a:r>
          </a:p>
          <a:p>
            <a:pPr marL="285750" indent="-285750">
              <a:buFont typeface="Arial" panose="020B0604020202020204" pitchFamily="34" charset="0"/>
              <a:buChar char="•"/>
            </a:pPr>
            <a:r>
              <a:rPr lang="en-US" dirty="0" smtClean="0"/>
              <a:t>Use Two Laser tracker stations to measure all the Magnet’s fiducials and Laser Micrometers’ fiducials.</a:t>
            </a:r>
          </a:p>
          <a:p>
            <a:pPr marL="285750" indent="-285750">
              <a:buFont typeface="Arial" panose="020B0604020202020204" pitchFamily="34" charset="0"/>
              <a:buChar char="•"/>
            </a:pPr>
            <a:r>
              <a:rPr lang="en-US" dirty="0" smtClean="0"/>
              <a:t>Calculate the intersections between the Magnet’s mechanical axis and the Laser Micrometers’ laser curtain.</a:t>
            </a:r>
          </a:p>
          <a:p>
            <a:pPr marL="285750" indent="-285750">
              <a:buFont typeface="Arial" panose="020B0604020202020204" pitchFamily="34" charset="0"/>
              <a:buChar char="•"/>
            </a:pPr>
            <a:r>
              <a:rPr lang="en-US" dirty="0" smtClean="0"/>
              <a:t>Stages drive the wire to the intersections to start magnetic measurement.</a:t>
            </a:r>
          </a:p>
          <a:p>
            <a:pPr marL="285750" indent="-285750">
              <a:buFont typeface="Arial" panose="020B0604020202020204" pitchFamily="34" charset="0"/>
              <a:buChar char="•"/>
            </a:pPr>
            <a:r>
              <a:rPr lang="en-US" dirty="0" smtClean="0"/>
              <a:t>The offset between mechanical and magnetic center in X and Y direction can be measured and applied to the magnet fiducialization data.</a:t>
            </a:r>
          </a:p>
          <a:p>
            <a:pPr marL="285750" indent="-285750">
              <a:buFont typeface="Arial" panose="020B0604020202020204" pitchFamily="34" charset="0"/>
              <a:buChar char="•"/>
            </a:pPr>
            <a:r>
              <a:rPr lang="en-US" dirty="0" smtClean="0"/>
              <a:t>Data processing is integrated in one Spatial Analyzer measurement plan, increase efficiency.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443" y="1451224"/>
            <a:ext cx="5480158" cy="3657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4443" y="1451224"/>
            <a:ext cx="5480158" cy="3657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4443" y="1451224"/>
            <a:ext cx="5480158" cy="36576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4443" y="1451224"/>
            <a:ext cx="5480158" cy="3657600"/>
          </a:xfrm>
          <a:prstGeom prst="rect">
            <a:avLst/>
          </a:prstGeom>
        </p:spPr>
      </p:pic>
      <p:sp>
        <p:nvSpPr>
          <p:cNvPr id="8" name="Footer Placeholder 7"/>
          <p:cNvSpPr>
            <a:spLocks noGrp="1"/>
          </p:cNvSpPr>
          <p:nvPr>
            <p:ph type="ftr" sz="quarter" idx="11"/>
          </p:nvPr>
        </p:nvSpPr>
        <p:spPr/>
        <p:txBody>
          <a:bodyPr/>
          <a:lstStyle/>
          <a:p>
            <a:pPr algn="r"/>
            <a:r>
              <a:rPr lang="en-US" smtClean="0"/>
              <a:t>IWAA 2024 - SLAC</a:t>
            </a:r>
            <a:endParaRPr lang="en-US" dirty="0"/>
          </a:p>
        </p:txBody>
      </p:sp>
      <p:sp>
        <p:nvSpPr>
          <p:cNvPr id="12" name="Slide Number Placeholder 11"/>
          <p:cNvSpPr>
            <a:spLocks noGrp="1"/>
          </p:cNvSpPr>
          <p:nvPr>
            <p:ph type="sldNum" sz="quarter" idx="12"/>
          </p:nvPr>
        </p:nvSpPr>
        <p:spPr/>
        <p:txBody>
          <a:bodyPr/>
          <a:lstStyle/>
          <a:p>
            <a:fld id="{E452C9B3-7572-4512-AD9D-AB04FCD14D82}" type="slidenum">
              <a:rPr lang="en-US" smtClean="0"/>
              <a:pPr/>
              <a:t>13</a:t>
            </a:fld>
            <a:endParaRPr lang="en-US" dirty="0"/>
          </a:p>
        </p:txBody>
      </p:sp>
    </p:spTree>
    <p:extLst>
      <p:ext uri="{BB962C8B-B14F-4D97-AF65-F5344CB8AC3E}">
        <p14:creationId xmlns:p14="http://schemas.microsoft.com/office/powerpoint/2010/main" val="184287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6" y="176091"/>
            <a:ext cx="11830098" cy="742706"/>
          </a:xfrm>
        </p:spPr>
        <p:txBody>
          <a:bodyPr>
            <a:noAutofit/>
          </a:bodyPr>
          <a:lstStyle/>
          <a:p>
            <a:r>
              <a:rPr lang="en-US" sz="3200" dirty="0"/>
              <a:t>Stretch Wire Magnetic </a:t>
            </a:r>
            <a:r>
              <a:rPr lang="en-US" sz="3200" dirty="0" smtClean="0"/>
              <a:t>Measurement</a:t>
            </a:r>
            <a:endParaRPr lang="en-US" sz="32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734" y="1187731"/>
            <a:ext cx="5480158" cy="3657600"/>
          </a:xfrm>
          <a:prstGeom prst="rect">
            <a:avLst/>
          </a:prstGeom>
        </p:spPr>
      </p:pic>
      <p:sp>
        <p:nvSpPr>
          <p:cNvPr id="3" name="Rectangle 2"/>
          <p:cNvSpPr/>
          <p:nvPr/>
        </p:nvSpPr>
        <p:spPr>
          <a:xfrm>
            <a:off x="409264" y="1085974"/>
            <a:ext cx="5329619" cy="4524315"/>
          </a:xfrm>
          <a:prstGeom prst="rect">
            <a:avLst/>
          </a:prstGeom>
        </p:spPr>
        <p:txBody>
          <a:bodyPr wrap="square">
            <a:spAutoFit/>
          </a:bodyPr>
          <a:lstStyle/>
          <a:p>
            <a:pPr marL="285750" indent="-285750">
              <a:buFont typeface="Arial" panose="020B0604020202020204" pitchFamily="34" charset="0"/>
              <a:buChar char="•"/>
            </a:pPr>
            <a:r>
              <a:rPr lang="en-US" b="1" dirty="0" smtClean="0"/>
              <a:t>Uncertainty attribute: Sensitivity </a:t>
            </a:r>
            <a:r>
              <a:rPr lang="en-US" b="1" dirty="0"/>
              <a:t>of SW magnetic </a:t>
            </a:r>
            <a:r>
              <a:rPr lang="en-US" b="1" dirty="0" smtClean="0"/>
              <a:t>apparatus.</a:t>
            </a:r>
          </a:p>
          <a:p>
            <a:pPr marL="742950" lvl="1" indent="-285750">
              <a:buFont typeface="Arial" panose="020B0604020202020204" pitchFamily="34" charset="0"/>
              <a:buChar char="•"/>
            </a:pPr>
            <a:r>
              <a:rPr lang="en-US" dirty="0" smtClean="0"/>
              <a:t>Utilizing </a:t>
            </a:r>
            <a:r>
              <a:rPr lang="en-US" dirty="0"/>
              <a:t>the standard deviation of the differential errors determined by comparing the magnetic field </a:t>
            </a:r>
            <a:r>
              <a:rPr lang="en-US" dirty="0" err="1"/>
              <a:t>fiducialization’s</a:t>
            </a:r>
            <a:r>
              <a:rPr lang="en-US" dirty="0"/>
              <a:t> positional estimate to the mechanical fiducialization estimate made with a CMM</a:t>
            </a:r>
            <a:r>
              <a:rPr lang="en-US" dirty="0" smtClean="0"/>
              <a:t>. And Including the Laser micrometer fiducialization error and  mapping error.</a:t>
            </a:r>
            <a:endParaRPr lang="en-US" dirty="0" smtClean="0"/>
          </a:p>
          <a:p>
            <a:pPr marL="742950" lvl="1" indent="-285750">
              <a:buFont typeface="Arial" panose="020B0604020202020204" pitchFamily="34" charset="0"/>
              <a:buChar char="•"/>
            </a:pPr>
            <a:r>
              <a:rPr lang="en-US" dirty="0" smtClean="0"/>
              <a:t>The </a:t>
            </a:r>
            <a:r>
              <a:rPr lang="en-US" dirty="0"/>
              <a:t>fiducialization uncertainties reported by magnetic measurements </a:t>
            </a:r>
            <a:r>
              <a:rPr lang="en-US" dirty="0" smtClean="0"/>
              <a:t>implicitly </a:t>
            </a:r>
            <a:r>
              <a:rPr lang="en-US" dirty="0"/>
              <a:t>have underlying uncertainties introduced by the LT utilized to position the magnet, and apparatus on the bench.  The reported magnetic measurement uncertainties may therefore be a bit </a:t>
            </a:r>
            <a:r>
              <a:rPr lang="en-US" dirty="0" smtClean="0"/>
              <a:t>optimistic. </a:t>
            </a:r>
            <a:endParaRPr lang="en-US" b="1" dirty="0"/>
          </a:p>
        </p:txBody>
      </p:sp>
      <p:sp>
        <p:nvSpPr>
          <p:cNvPr id="8" name="Footer Placeholder 7"/>
          <p:cNvSpPr>
            <a:spLocks noGrp="1"/>
          </p:cNvSpPr>
          <p:nvPr>
            <p:ph type="ftr" sz="quarter" idx="11"/>
          </p:nvPr>
        </p:nvSpPr>
        <p:spPr/>
        <p:txBody>
          <a:bodyPr/>
          <a:lstStyle/>
          <a:p>
            <a:pPr algn="r"/>
            <a:r>
              <a:rPr lang="en-US" smtClean="0"/>
              <a:t>IWAA 2024 - SLAC</a:t>
            </a:r>
            <a:endParaRPr lang="en-US" dirty="0"/>
          </a:p>
        </p:txBody>
      </p:sp>
      <p:sp>
        <p:nvSpPr>
          <p:cNvPr id="12" name="Slide Number Placeholder 11"/>
          <p:cNvSpPr>
            <a:spLocks noGrp="1"/>
          </p:cNvSpPr>
          <p:nvPr>
            <p:ph type="sldNum" sz="quarter" idx="12"/>
          </p:nvPr>
        </p:nvSpPr>
        <p:spPr/>
        <p:txBody>
          <a:bodyPr/>
          <a:lstStyle/>
          <a:p>
            <a:fld id="{E452C9B3-7572-4512-AD9D-AB04FCD14D82}" type="slidenum">
              <a:rPr lang="en-US" smtClean="0"/>
              <a:pPr/>
              <a:t>14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5042171"/>
              </p:ext>
            </p:extLst>
          </p:nvPr>
        </p:nvGraphicFramePr>
        <p:xfrm>
          <a:off x="1155155" y="5525309"/>
          <a:ext cx="7610047" cy="741680"/>
        </p:xfrm>
        <a:graphic>
          <a:graphicData uri="http://schemas.openxmlformats.org/drawingml/2006/table">
            <a:tbl>
              <a:tblPr firstRow="1" bandRow="1">
                <a:tableStyleId>{5C22544A-7EE6-4342-B048-85BDC9FD1C3A}</a:tableStyleId>
              </a:tblPr>
              <a:tblGrid>
                <a:gridCol w="1980057">
                  <a:extLst>
                    <a:ext uri="{9D8B030D-6E8A-4147-A177-3AD203B41FA5}">
                      <a16:colId xmlns:a16="http://schemas.microsoft.com/office/drawing/2014/main" val="4247135261"/>
                    </a:ext>
                  </a:extLst>
                </a:gridCol>
                <a:gridCol w="803179">
                  <a:extLst>
                    <a:ext uri="{9D8B030D-6E8A-4147-A177-3AD203B41FA5}">
                      <a16:colId xmlns:a16="http://schemas.microsoft.com/office/drawing/2014/main" val="2268154838"/>
                    </a:ext>
                  </a:extLst>
                </a:gridCol>
                <a:gridCol w="796943">
                  <a:extLst>
                    <a:ext uri="{9D8B030D-6E8A-4147-A177-3AD203B41FA5}">
                      <a16:colId xmlns:a16="http://schemas.microsoft.com/office/drawing/2014/main" val="3357457566"/>
                    </a:ext>
                  </a:extLst>
                </a:gridCol>
                <a:gridCol w="865505">
                  <a:extLst>
                    <a:ext uri="{9D8B030D-6E8A-4147-A177-3AD203B41FA5}">
                      <a16:colId xmlns:a16="http://schemas.microsoft.com/office/drawing/2014/main" val="2523866553"/>
                    </a:ext>
                  </a:extLst>
                </a:gridCol>
                <a:gridCol w="1018067">
                  <a:extLst>
                    <a:ext uri="{9D8B030D-6E8A-4147-A177-3AD203B41FA5}">
                      <a16:colId xmlns:a16="http://schemas.microsoft.com/office/drawing/2014/main" val="755473219"/>
                    </a:ext>
                  </a:extLst>
                </a:gridCol>
                <a:gridCol w="1032784">
                  <a:extLst>
                    <a:ext uri="{9D8B030D-6E8A-4147-A177-3AD203B41FA5}">
                      <a16:colId xmlns:a16="http://schemas.microsoft.com/office/drawing/2014/main" val="2292308102"/>
                    </a:ext>
                  </a:extLst>
                </a:gridCol>
                <a:gridCol w="1113512">
                  <a:extLst>
                    <a:ext uri="{9D8B030D-6E8A-4147-A177-3AD203B41FA5}">
                      <a16:colId xmlns:a16="http://schemas.microsoft.com/office/drawing/2014/main" val="1572135787"/>
                    </a:ext>
                  </a:extLst>
                </a:gridCol>
              </a:tblGrid>
              <a:tr h="370840">
                <a:tc>
                  <a:txBody>
                    <a:bodyPr/>
                    <a:lstStyle/>
                    <a:p>
                      <a:endParaRPr lang="en-US" sz="1800" dirty="0"/>
                    </a:p>
                  </a:txBody>
                  <a:tcPr/>
                </a:tc>
                <a:tc>
                  <a:txBody>
                    <a:bodyPr/>
                    <a:lstStyle/>
                    <a:p>
                      <a:r>
                        <a:rPr lang="en-US" sz="1800" dirty="0" smtClean="0"/>
                        <a:t>X(</a:t>
                      </a:r>
                      <a:r>
                        <a:rPr lang="en-US" sz="1800" b="1" kern="1200" dirty="0" smtClean="0">
                          <a:solidFill>
                            <a:schemeClr val="lt1"/>
                          </a:solidFill>
                          <a:effectLst/>
                          <a:latin typeface="+mn-lt"/>
                          <a:ea typeface="+mn-ea"/>
                          <a:cs typeface="+mn-cs"/>
                        </a:rPr>
                        <a:t>µm)</a:t>
                      </a:r>
                      <a:endParaRPr lang="en-US" sz="1800" dirty="0"/>
                    </a:p>
                  </a:txBody>
                  <a:tcPr/>
                </a:tc>
                <a:tc>
                  <a:txBody>
                    <a:bodyPr/>
                    <a:lstStyle/>
                    <a:p>
                      <a:r>
                        <a:rPr lang="en-US" sz="1800" dirty="0" smtClean="0"/>
                        <a:t>Y(</a:t>
                      </a:r>
                      <a:r>
                        <a:rPr lang="en-US" sz="1800" b="1" kern="1200" dirty="0" smtClean="0">
                          <a:solidFill>
                            <a:schemeClr val="lt1"/>
                          </a:solidFill>
                          <a:effectLst/>
                          <a:latin typeface="+mn-lt"/>
                          <a:ea typeface="+mn-ea"/>
                          <a:cs typeface="+mn-cs"/>
                        </a:rPr>
                        <a:t>µm)</a:t>
                      </a:r>
                      <a:endParaRPr lang="en-US" sz="1800" dirty="0"/>
                    </a:p>
                  </a:txBody>
                  <a:tcPr/>
                </a:tc>
                <a:tc>
                  <a:txBody>
                    <a:bodyPr/>
                    <a:lstStyle/>
                    <a:p>
                      <a:r>
                        <a:rPr lang="en-US" sz="1800" dirty="0" smtClean="0"/>
                        <a:t>Z(</a:t>
                      </a:r>
                      <a:r>
                        <a:rPr lang="en-US" sz="1800" b="1" kern="1200" dirty="0" smtClean="0">
                          <a:solidFill>
                            <a:schemeClr val="lt1"/>
                          </a:solidFill>
                          <a:effectLst/>
                          <a:latin typeface="+mn-lt"/>
                          <a:ea typeface="+mn-ea"/>
                          <a:cs typeface="+mn-cs"/>
                        </a:rPr>
                        <a:t>µm)</a:t>
                      </a:r>
                      <a:endParaRPr lang="en-US" sz="1800" dirty="0"/>
                    </a:p>
                  </a:txBody>
                  <a:tcPr/>
                </a:tc>
                <a:tc>
                  <a:txBody>
                    <a:bodyPr/>
                    <a:lstStyle/>
                    <a:p>
                      <a:r>
                        <a:rPr lang="en-US" sz="1800" dirty="0" smtClean="0"/>
                        <a:t>Rx(</a:t>
                      </a:r>
                      <a:r>
                        <a:rPr lang="en-US" sz="1800" b="1" kern="1200" dirty="0" smtClean="0">
                          <a:solidFill>
                            <a:schemeClr val="lt1"/>
                          </a:solidFill>
                          <a:effectLst/>
                          <a:latin typeface="+mn-lt"/>
                          <a:ea typeface="+mn-ea"/>
                          <a:cs typeface="+mn-cs"/>
                        </a:rPr>
                        <a:t>µrad)</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Ry(</a:t>
                      </a:r>
                      <a:r>
                        <a:rPr lang="en-US" sz="1800" b="1" kern="1200" dirty="0" smtClean="0">
                          <a:solidFill>
                            <a:schemeClr val="lt1"/>
                          </a:solidFill>
                          <a:effectLst/>
                          <a:latin typeface="+mn-lt"/>
                          <a:ea typeface="+mn-ea"/>
                          <a:cs typeface="+mn-cs"/>
                        </a:rPr>
                        <a:t>µrad)</a:t>
                      </a:r>
                      <a:endParaRPr lang="en-US"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smtClean="0"/>
                        <a:t>Rz</a:t>
                      </a:r>
                      <a:r>
                        <a:rPr lang="en-US" sz="1800" dirty="0" smtClean="0"/>
                        <a:t>(</a:t>
                      </a:r>
                      <a:r>
                        <a:rPr lang="en-US" sz="1800" b="1" kern="1200" dirty="0" smtClean="0">
                          <a:solidFill>
                            <a:schemeClr val="lt1"/>
                          </a:solidFill>
                          <a:effectLst/>
                          <a:latin typeface="+mn-lt"/>
                          <a:ea typeface="+mn-ea"/>
                          <a:cs typeface="+mn-cs"/>
                        </a:rPr>
                        <a:t>µrad)</a:t>
                      </a:r>
                      <a:endParaRPr lang="en-US" sz="1800" dirty="0" smtClean="0"/>
                    </a:p>
                  </a:txBody>
                  <a:tcPr/>
                </a:tc>
                <a:extLst>
                  <a:ext uri="{0D108BD9-81ED-4DB2-BD59-A6C34878D82A}">
                    <a16:rowId xmlns:a16="http://schemas.microsoft.com/office/drawing/2014/main" val="4283883932"/>
                  </a:ext>
                </a:extLst>
              </a:tr>
              <a:tr h="370840">
                <a:tc>
                  <a:txBody>
                    <a:bodyPr/>
                    <a:lstStyle/>
                    <a:p>
                      <a:r>
                        <a:rPr lang="en-US" sz="1800" dirty="0" smtClean="0"/>
                        <a:t>Uncertainty(1</a:t>
                      </a:r>
                      <a:r>
                        <a:rPr lang="el-GR" sz="1800" baseline="0" dirty="0" smtClean="0">
                          <a:latin typeface="Calibri" panose="020F0502020204030204" pitchFamily="34" charset="0"/>
                          <a:cs typeface="Calibri" panose="020F0502020204030204" pitchFamily="34" charset="0"/>
                        </a:rPr>
                        <a:t>σ</a:t>
                      </a:r>
                      <a:r>
                        <a:rPr lang="en-US" sz="1800" dirty="0" smtClean="0"/>
                        <a:t>)</a:t>
                      </a:r>
                      <a:endParaRPr lang="en-US" sz="1800" dirty="0"/>
                    </a:p>
                  </a:txBody>
                  <a:tcPr/>
                </a:tc>
                <a:tc>
                  <a:txBody>
                    <a:bodyPr/>
                    <a:lstStyle/>
                    <a:p>
                      <a:r>
                        <a:rPr lang="en-US" sz="1800" kern="1200" dirty="0" smtClean="0">
                          <a:solidFill>
                            <a:schemeClr val="dk1"/>
                          </a:solidFill>
                          <a:effectLst/>
                          <a:latin typeface="+mn-lt"/>
                          <a:ea typeface="+mn-ea"/>
                          <a:cs typeface="+mn-cs"/>
                        </a:rPr>
                        <a:t>± 15</a:t>
                      </a:r>
                      <a:endParaRPr lang="en-US" sz="1800" dirty="0"/>
                    </a:p>
                  </a:txBody>
                  <a:tcPr/>
                </a:tc>
                <a:tc>
                  <a:txBody>
                    <a:bodyPr/>
                    <a:lstStyle/>
                    <a:p>
                      <a:r>
                        <a:rPr lang="en-US" sz="1800" kern="1200" dirty="0" smtClean="0">
                          <a:solidFill>
                            <a:schemeClr val="dk1"/>
                          </a:solidFill>
                          <a:effectLst/>
                          <a:latin typeface="+mn-lt"/>
                          <a:ea typeface="+mn-ea"/>
                          <a:cs typeface="+mn-cs"/>
                        </a:rPr>
                        <a:t>± 15</a:t>
                      </a:r>
                      <a:endParaRPr lang="en-US" sz="1800" dirty="0"/>
                    </a:p>
                  </a:txBody>
                  <a:tcPr/>
                </a:tc>
                <a:tc>
                  <a:txBody>
                    <a:bodyPr/>
                    <a:lstStyle/>
                    <a:p>
                      <a:r>
                        <a:rPr lang="en-US" sz="1800" kern="1200" dirty="0" smtClean="0">
                          <a:solidFill>
                            <a:schemeClr val="dk1"/>
                          </a:solidFill>
                          <a:effectLst/>
                          <a:latin typeface="+mn-lt"/>
                          <a:ea typeface="+mn-ea"/>
                          <a:cs typeface="+mn-cs"/>
                        </a:rPr>
                        <a:t>NA</a:t>
                      </a:r>
                      <a:endParaRPr lang="en-US" sz="1800" dirty="0"/>
                    </a:p>
                  </a:txBody>
                  <a:tcPr/>
                </a:tc>
                <a:tc>
                  <a:txBody>
                    <a:bodyPr/>
                    <a:lstStyle/>
                    <a:p>
                      <a:r>
                        <a:rPr lang="en-US" sz="1800" kern="1200" dirty="0" smtClean="0">
                          <a:solidFill>
                            <a:schemeClr val="dk1"/>
                          </a:solidFill>
                          <a:effectLst/>
                          <a:latin typeface="+mn-lt"/>
                          <a:ea typeface="+mn-ea"/>
                          <a:cs typeface="+mn-cs"/>
                        </a:rPr>
                        <a:t>± 60</a:t>
                      </a:r>
                      <a:endParaRPr lang="en-US" sz="1800" dirty="0"/>
                    </a:p>
                  </a:txBody>
                  <a:tcPr/>
                </a:tc>
                <a:tc>
                  <a:txBody>
                    <a:bodyPr/>
                    <a:lstStyle/>
                    <a:p>
                      <a:r>
                        <a:rPr lang="en-US" sz="1800" kern="1200" dirty="0" smtClean="0">
                          <a:solidFill>
                            <a:schemeClr val="dk1"/>
                          </a:solidFill>
                          <a:effectLst/>
                          <a:latin typeface="+mn-lt"/>
                          <a:ea typeface="+mn-ea"/>
                          <a:cs typeface="+mn-cs"/>
                        </a:rPr>
                        <a:t>± 60</a:t>
                      </a:r>
                      <a:endParaRPr lang="en-US" sz="1800" dirty="0"/>
                    </a:p>
                  </a:txBody>
                  <a:tcPr/>
                </a:tc>
                <a:tc>
                  <a:txBody>
                    <a:bodyPr/>
                    <a:lstStyle/>
                    <a:p>
                      <a:r>
                        <a:rPr lang="en-US" sz="1800" kern="1200" dirty="0" smtClean="0">
                          <a:solidFill>
                            <a:schemeClr val="dk1"/>
                          </a:solidFill>
                          <a:effectLst/>
                          <a:latin typeface="+mn-lt"/>
                          <a:ea typeface="+mn-ea"/>
                          <a:cs typeface="+mn-cs"/>
                        </a:rPr>
                        <a:t>± 60</a:t>
                      </a:r>
                      <a:endParaRPr lang="en-US" sz="1800" dirty="0"/>
                    </a:p>
                  </a:txBody>
                  <a:tcPr/>
                </a:tc>
                <a:extLst>
                  <a:ext uri="{0D108BD9-81ED-4DB2-BD59-A6C34878D82A}">
                    <a16:rowId xmlns:a16="http://schemas.microsoft.com/office/drawing/2014/main" val="3239429861"/>
                  </a:ext>
                </a:extLst>
              </a:tr>
            </a:tbl>
          </a:graphicData>
        </a:graphic>
      </p:graphicFrame>
      <p:sp>
        <p:nvSpPr>
          <p:cNvPr id="5" name="Rectangle 4"/>
          <p:cNvSpPr/>
          <p:nvPr/>
        </p:nvSpPr>
        <p:spPr>
          <a:xfrm>
            <a:off x="5616146" y="6257406"/>
            <a:ext cx="3149056" cy="369332"/>
          </a:xfrm>
          <a:prstGeom prst="rect">
            <a:avLst/>
          </a:prstGeom>
          <a:ln>
            <a:solidFill>
              <a:schemeClr val="accent6">
                <a:lumMod val="60000"/>
                <a:lumOff val="40000"/>
              </a:schemeClr>
            </a:solidFill>
          </a:ln>
        </p:spPr>
        <p:txBody>
          <a:bodyPr wrap="square">
            <a:spAutoFit/>
          </a:bodyPr>
          <a:lstStyle/>
          <a:p>
            <a:pPr algn="ctr"/>
            <a:r>
              <a:rPr lang="en-US" dirty="0" smtClean="0"/>
              <a:t>Estimated</a:t>
            </a:r>
            <a:endParaRPr lang="en-US" dirty="0"/>
          </a:p>
        </p:txBody>
      </p:sp>
    </p:spTree>
    <p:extLst>
      <p:ext uri="{BB962C8B-B14F-4D97-AF65-F5344CB8AC3E}">
        <p14:creationId xmlns:p14="http://schemas.microsoft.com/office/powerpoint/2010/main" val="1608333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6" y="176091"/>
            <a:ext cx="11830098" cy="742706"/>
          </a:xfrm>
        </p:spPr>
        <p:txBody>
          <a:bodyPr>
            <a:noAutofit/>
          </a:bodyPr>
          <a:lstStyle/>
          <a:p>
            <a:r>
              <a:rPr lang="en-US" sz="3200" dirty="0"/>
              <a:t>Stretch Wire Magnetic </a:t>
            </a:r>
            <a:r>
              <a:rPr lang="en-US" sz="3200" dirty="0" smtClean="0"/>
              <a:t>Measurement</a:t>
            </a:r>
            <a:endParaRPr lang="en-US" sz="3200" dirty="0"/>
          </a:p>
        </p:txBody>
      </p:sp>
      <p:sp>
        <p:nvSpPr>
          <p:cNvPr id="10" name="Rectangle 9"/>
          <p:cNvSpPr/>
          <p:nvPr/>
        </p:nvSpPr>
        <p:spPr>
          <a:xfrm>
            <a:off x="674420" y="1541518"/>
            <a:ext cx="9140140" cy="1323439"/>
          </a:xfrm>
          <a:prstGeom prst="rect">
            <a:avLst/>
          </a:prstGeom>
        </p:spPr>
        <p:txBody>
          <a:bodyPr wrap="square">
            <a:spAutoFit/>
          </a:bodyPr>
          <a:lstStyle/>
          <a:p>
            <a:pPr marL="285750" indent="-285750">
              <a:buFont typeface="Arial" panose="020B0604020202020204" pitchFamily="34" charset="0"/>
              <a:buChar char="•"/>
            </a:pPr>
            <a:r>
              <a:rPr lang="en-US" sz="2000" b="1" dirty="0" smtClean="0"/>
              <a:t>AR 100% Dipole and 25% Non-Dipole are measured by SW.</a:t>
            </a:r>
          </a:p>
          <a:p>
            <a:pPr marL="285750" indent="-285750">
              <a:buFont typeface="Arial" panose="020B0604020202020204" pitchFamily="34" charset="0"/>
              <a:buChar char="•"/>
            </a:pPr>
            <a:r>
              <a:rPr lang="en-US" sz="2000" b="1" dirty="0" smtClean="0"/>
              <a:t>The magnetic and mechanical center offset are applied for all Dipoles, not for Non-dipole magnets. </a:t>
            </a:r>
          </a:p>
          <a:p>
            <a:pPr marL="285750" indent="-285750">
              <a:buFont typeface="Arial" panose="020B0604020202020204" pitchFamily="34" charset="0"/>
              <a:buChar char="•"/>
            </a:pPr>
            <a:r>
              <a:rPr lang="en-US" sz="2000" b="1" dirty="0" smtClean="0"/>
              <a:t>Completed all AR magnets SW measurements.</a:t>
            </a:r>
          </a:p>
        </p:txBody>
      </p:sp>
      <p:sp>
        <p:nvSpPr>
          <p:cNvPr id="3" name="Footer Placeholder 2"/>
          <p:cNvSpPr>
            <a:spLocks noGrp="1"/>
          </p:cNvSpPr>
          <p:nvPr>
            <p:ph type="ftr" sz="quarter" idx="11"/>
          </p:nvPr>
        </p:nvSpPr>
        <p:spPr/>
        <p:txBody>
          <a:bodyPr/>
          <a:lstStyle/>
          <a:p>
            <a:pPr algn="r"/>
            <a:r>
              <a:rPr lang="en-US" smtClean="0"/>
              <a:t>IWAA 2024 - SLAC</a:t>
            </a:r>
            <a:endParaRPr lang="en-US" dirty="0"/>
          </a:p>
        </p:txBody>
      </p:sp>
      <p:sp>
        <p:nvSpPr>
          <p:cNvPr id="4" name="Slide Number Placeholder 3"/>
          <p:cNvSpPr>
            <a:spLocks noGrp="1"/>
          </p:cNvSpPr>
          <p:nvPr>
            <p:ph type="sldNum" sz="quarter" idx="12"/>
          </p:nvPr>
        </p:nvSpPr>
        <p:spPr/>
        <p:txBody>
          <a:bodyPr/>
          <a:lstStyle/>
          <a:p>
            <a:fld id="{E452C9B3-7572-4512-AD9D-AB04FCD14D82}" type="slidenum">
              <a:rPr lang="en-US" smtClean="0"/>
              <a:pPr/>
              <a:t>15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5831" y="2864957"/>
            <a:ext cx="3972697" cy="2979523"/>
          </a:xfrm>
          <a:prstGeom prst="rect">
            <a:avLst/>
          </a:prstGeom>
        </p:spPr>
      </p:pic>
    </p:spTree>
    <p:extLst>
      <p:ext uri="{BB962C8B-B14F-4D97-AF65-F5344CB8AC3E}">
        <p14:creationId xmlns:p14="http://schemas.microsoft.com/office/powerpoint/2010/main" val="3040294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6" y="176091"/>
            <a:ext cx="11830098" cy="742706"/>
          </a:xfrm>
        </p:spPr>
        <p:txBody>
          <a:bodyPr>
            <a:noAutofit/>
          </a:bodyPr>
          <a:lstStyle/>
          <a:p>
            <a:r>
              <a:rPr lang="en-US" sz="3200" dirty="0" smtClean="0"/>
              <a:t>Prestaging</a:t>
            </a:r>
            <a:endParaRPr lang="en-US" sz="3200" dirty="0"/>
          </a:p>
        </p:txBody>
      </p:sp>
      <p:sp>
        <p:nvSpPr>
          <p:cNvPr id="69" name="Rectangle 68"/>
          <p:cNvSpPr/>
          <p:nvPr/>
        </p:nvSpPr>
        <p:spPr>
          <a:xfrm>
            <a:off x="805049" y="1155097"/>
            <a:ext cx="5153690" cy="3323987"/>
          </a:xfrm>
          <a:prstGeom prst="rect">
            <a:avLst/>
          </a:prstGeom>
        </p:spPr>
        <p:txBody>
          <a:bodyPr wrap="square">
            <a:spAutoFit/>
          </a:bodyPr>
          <a:lstStyle/>
          <a:p>
            <a:r>
              <a:rPr lang="en-US" b="1" dirty="0" smtClean="0"/>
              <a:t>Procedures</a:t>
            </a:r>
            <a:r>
              <a:rPr lang="en-US" sz="1400" b="1" dirty="0" smtClean="0"/>
              <a:t>:</a:t>
            </a:r>
            <a:endParaRPr lang="en-US" sz="1400" dirty="0" smtClean="0"/>
          </a:p>
          <a:p>
            <a:pPr marL="285750" indent="-285750">
              <a:buFont typeface="Arial" panose="020B0604020202020204" pitchFamily="34" charset="0"/>
              <a:buChar char="•"/>
            </a:pPr>
            <a:r>
              <a:rPr lang="en-US" sz="1600" dirty="0" smtClean="0"/>
              <a:t>Measure Raft weldment X,Y,Z datum to align laser tracker to the Model.</a:t>
            </a:r>
          </a:p>
          <a:p>
            <a:pPr marL="285750" indent="-285750">
              <a:buFont typeface="Arial" panose="020B0604020202020204" pitchFamily="34" charset="0"/>
              <a:buChar char="•"/>
            </a:pPr>
            <a:r>
              <a:rPr lang="en-US" sz="1600" dirty="0" smtClean="0"/>
              <a:t>Align the middle Quad relative to the Raft weldment.</a:t>
            </a:r>
          </a:p>
          <a:p>
            <a:pPr marL="285750" indent="-285750">
              <a:buFont typeface="Arial" panose="020B0604020202020204" pitchFamily="34" charset="0"/>
              <a:buChar char="•"/>
            </a:pPr>
            <a:r>
              <a:rPr lang="en-US" sz="1600" dirty="0" smtClean="0"/>
              <a:t>Align the two adjacent </a:t>
            </a:r>
            <a:r>
              <a:rPr lang="en-US" sz="1600" dirty="0" err="1" smtClean="0"/>
              <a:t>Sextupoles</a:t>
            </a:r>
            <a:r>
              <a:rPr lang="en-US" sz="1600" dirty="0" smtClean="0"/>
              <a:t> relative to the Quad.</a:t>
            </a:r>
          </a:p>
          <a:p>
            <a:pPr marL="285750" indent="-285750">
              <a:buFont typeface="Arial" panose="020B0604020202020204" pitchFamily="34" charset="0"/>
              <a:buChar char="•"/>
            </a:pPr>
            <a:r>
              <a:rPr lang="en-US" sz="1600" dirty="0" smtClean="0"/>
              <a:t>Align the end Quad to the adjacent </a:t>
            </a:r>
            <a:r>
              <a:rPr lang="en-US" sz="1600" dirty="0" err="1" smtClean="0"/>
              <a:t>Sextupole</a:t>
            </a:r>
            <a:r>
              <a:rPr lang="en-US" sz="1600" dirty="0" smtClean="0"/>
              <a:t>.</a:t>
            </a:r>
          </a:p>
          <a:p>
            <a:pPr marL="285750" indent="-285750">
              <a:buFont typeface="Arial" panose="020B0604020202020204" pitchFamily="34" charset="0"/>
              <a:buChar char="•"/>
            </a:pPr>
            <a:r>
              <a:rPr lang="en-US" sz="1600" dirty="0" smtClean="0"/>
              <a:t>Align the BPMs, vacuum pumps and chambers.</a:t>
            </a:r>
          </a:p>
          <a:p>
            <a:pPr marL="285750" indent="-285750">
              <a:buFont typeface="Arial" panose="020B0604020202020204" pitchFamily="34" charset="0"/>
              <a:buChar char="•"/>
            </a:pPr>
            <a:r>
              <a:rPr lang="en-US" sz="1600" dirty="0" smtClean="0"/>
              <a:t>Multiple laser tracker stations to record the magnet fiducials, BPM fiducials and critical features of Vacuum system.</a:t>
            </a:r>
          </a:p>
          <a:p>
            <a:pPr marL="285750" indent="-285750">
              <a:buFont typeface="Arial" panose="020B0604020202020204" pitchFamily="34" charset="0"/>
              <a:buChar char="•"/>
            </a:pPr>
            <a:r>
              <a:rPr lang="en-US" sz="1600" dirty="0" smtClean="0"/>
              <a:t>Data processing, report generating and </a:t>
            </a:r>
            <a:r>
              <a:rPr lang="en-US" sz="1600" dirty="0"/>
              <a:t>alignment </a:t>
            </a:r>
            <a:r>
              <a:rPr lang="en-US" sz="1600" dirty="0" smtClean="0"/>
              <a:t>requirements checking are integrated in one measurement plan. </a:t>
            </a:r>
          </a:p>
        </p:txBody>
      </p:sp>
      <p:grpSp>
        <p:nvGrpSpPr>
          <p:cNvPr id="11" name="Group 10"/>
          <p:cNvGrpSpPr/>
          <p:nvPr/>
        </p:nvGrpSpPr>
        <p:grpSpPr>
          <a:xfrm>
            <a:off x="6075123" y="992259"/>
            <a:ext cx="5180741" cy="3343451"/>
            <a:chOff x="6075123" y="992259"/>
            <a:chExt cx="5180741" cy="3343451"/>
          </a:xfrm>
        </p:grpSpPr>
        <p:pic>
          <p:nvPicPr>
            <p:cNvPr id="71" name="Picture 70"/>
            <p:cNvPicPr>
              <a:picLocks noChangeAspect="1"/>
            </p:cNvPicPr>
            <p:nvPr/>
          </p:nvPicPr>
          <p:blipFill rotWithShape="1">
            <a:blip r:embed="rId3" cstate="print">
              <a:extLst>
                <a:ext uri="{28A0092B-C50C-407E-A947-70E740481C1C}">
                  <a14:useLocalDpi xmlns:a14="http://schemas.microsoft.com/office/drawing/2010/main" val="0"/>
                </a:ext>
              </a:extLst>
            </a:blip>
            <a:srcRect l="28018" t="19753"/>
            <a:stretch/>
          </p:blipFill>
          <p:spPr>
            <a:xfrm>
              <a:off x="6075123" y="992259"/>
              <a:ext cx="5180741" cy="3343451"/>
            </a:xfrm>
            <a:prstGeom prst="rect">
              <a:avLst/>
            </a:prstGeom>
          </p:spPr>
        </p:pic>
        <p:sp>
          <p:nvSpPr>
            <p:cNvPr id="72" name="Rectangle 71"/>
            <p:cNvSpPr/>
            <p:nvPr/>
          </p:nvSpPr>
          <p:spPr>
            <a:xfrm>
              <a:off x="9100158" y="3597046"/>
              <a:ext cx="1875326" cy="738664"/>
            </a:xfrm>
            <a:prstGeom prst="rect">
              <a:avLst/>
            </a:prstGeom>
          </p:spPr>
          <p:txBody>
            <a:bodyPr wrap="square">
              <a:spAutoFit/>
            </a:bodyPr>
            <a:lstStyle/>
            <a:p>
              <a:r>
                <a:rPr lang="en-US" sz="1400" dirty="0" smtClean="0"/>
                <a:t>Laser tracker monitoring during alignment</a:t>
              </a:r>
              <a:endParaRPr lang="en-US" sz="1400" dirty="0"/>
            </a:p>
          </p:txBody>
        </p:sp>
      </p:grpSp>
      <p:sp>
        <p:nvSpPr>
          <p:cNvPr id="13" name="Footer Placeholder 12"/>
          <p:cNvSpPr>
            <a:spLocks noGrp="1"/>
          </p:cNvSpPr>
          <p:nvPr>
            <p:ph type="ftr" sz="quarter" idx="11"/>
          </p:nvPr>
        </p:nvSpPr>
        <p:spPr/>
        <p:txBody>
          <a:bodyPr/>
          <a:lstStyle/>
          <a:p>
            <a:pPr algn="r"/>
            <a:r>
              <a:rPr lang="en-US" smtClean="0"/>
              <a:t>IWAA 2024 - SLAC</a:t>
            </a:r>
            <a:endParaRPr lang="en-US" dirty="0"/>
          </a:p>
        </p:txBody>
      </p:sp>
      <p:sp>
        <p:nvSpPr>
          <p:cNvPr id="14" name="Slide Number Placeholder 13"/>
          <p:cNvSpPr>
            <a:spLocks noGrp="1"/>
          </p:cNvSpPr>
          <p:nvPr>
            <p:ph type="sldNum" sz="quarter" idx="12"/>
          </p:nvPr>
        </p:nvSpPr>
        <p:spPr/>
        <p:txBody>
          <a:bodyPr/>
          <a:lstStyle/>
          <a:p>
            <a:fld id="{E452C9B3-7572-4512-AD9D-AB04FCD14D82}" type="slidenum">
              <a:rPr lang="en-US" smtClean="0"/>
              <a:pPr/>
              <a:t>16</a:t>
            </a:fld>
            <a:endParaRPr lang="en-US" dirty="0"/>
          </a:p>
        </p:txBody>
      </p:sp>
      <p:grpSp>
        <p:nvGrpSpPr>
          <p:cNvPr id="15" name="Group 14"/>
          <p:cNvGrpSpPr/>
          <p:nvPr/>
        </p:nvGrpSpPr>
        <p:grpSpPr>
          <a:xfrm>
            <a:off x="6391768" y="4627548"/>
            <a:ext cx="3348434" cy="1799284"/>
            <a:chOff x="8047973" y="3912585"/>
            <a:chExt cx="3348434" cy="1799284"/>
          </a:xfrm>
        </p:grpSpPr>
        <p:pic>
          <p:nvPicPr>
            <p:cNvPr id="16" name="Picture 4" descr="https://lh7-rt.googleusercontent.com/docsz/AD_4nXdZ1ajNPUdr0Na-m_7VGIb3Z7CKAH5GI_MR0eiN2NgyAignfSeRSLVw3dNuSkM7e9Lzh0XGmJmY6vnZ3Oou-j6-QHH3U3MePWKhlxSvytaA0Ipc8GGH0uqqlxi12vJ-VGhEhemvtgQMop2-0TXCPGDUMt1U?key=j_1bA5X4Fir-cM2u8l6vx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537" b="16327"/>
            <a:stretch/>
          </p:blipFill>
          <p:spPr bwMode="auto">
            <a:xfrm>
              <a:off x="8047973" y="3964487"/>
              <a:ext cx="3348434" cy="174738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056634" y="3912585"/>
              <a:ext cx="798873" cy="369332"/>
            </a:xfrm>
            <a:prstGeom prst="rect">
              <a:avLst/>
            </a:prstGeom>
          </p:spPr>
          <p:txBody>
            <a:bodyPr wrap="none">
              <a:spAutoFit/>
            </a:bodyPr>
            <a:lstStyle/>
            <a:p>
              <a:r>
                <a:rPr lang="en-US" dirty="0" smtClean="0"/>
                <a:t>Raft#2</a:t>
              </a:r>
              <a:endParaRPr lang="en-US" dirty="0"/>
            </a:p>
          </p:txBody>
        </p:sp>
      </p:grpSp>
      <p:sp>
        <p:nvSpPr>
          <p:cNvPr id="3" name="Rectangle 2"/>
          <p:cNvSpPr/>
          <p:nvPr/>
        </p:nvSpPr>
        <p:spPr>
          <a:xfrm>
            <a:off x="6075123" y="992259"/>
            <a:ext cx="798873" cy="369332"/>
          </a:xfrm>
          <a:prstGeom prst="rect">
            <a:avLst/>
          </a:prstGeom>
        </p:spPr>
        <p:txBody>
          <a:bodyPr wrap="none">
            <a:spAutoFit/>
          </a:bodyPr>
          <a:lstStyle/>
          <a:p>
            <a:r>
              <a:rPr lang="en-US" dirty="0" smtClean="0"/>
              <a:t>Raft#1</a:t>
            </a:r>
            <a:endParaRPr lang="en-US" dirty="0"/>
          </a:p>
        </p:txBody>
      </p:sp>
    </p:spTree>
    <p:extLst>
      <p:ext uri="{BB962C8B-B14F-4D97-AF65-F5344CB8AC3E}">
        <p14:creationId xmlns:p14="http://schemas.microsoft.com/office/powerpoint/2010/main" val="1649788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6" y="176091"/>
            <a:ext cx="11830098" cy="742706"/>
          </a:xfrm>
        </p:spPr>
        <p:txBody>
          <a:bodyPr>
            <a:noAutofit/>
          </a:bodyPr>
          <a:lstStyle/>
          <a:p>
            <a:r>
              <a:rPr lang="en-US" sz="3200" dirty="0" smtClean="0"/>
              <a:t>Prestaging</a:t>
            </a:r>
            <a:endParaRPr lang="en-US" sz="3200" dirty="0"/>
          </a:p>
        </p:txBody>
      </p:sp>
      <mc:AlternateContent xmlns:mc="http://schemas.openxmlformats.org/markup-compatibility/2006" xmlns:a14="http://schemas.microsoft.com/office/drawing/2010/main">
        <mc:Choice Requires="a14">
          <p:sp>
            <p:nvSpPr>
              <p:cNvPr id="12" name="Rectangle 11"/>
              <p:cNvSpPr/>
              <p:nvPr/>
            </p:nvSpPr>
            <p:spPr>
              <a:xfrm>
                <a:off x="836363" y="1105488"/>
                <a:ext cx="9722100" cy="1352422"/>
              </a:xfrm>
              <a:prstGeom prst="rect">
                <a:avLst/>
              </a:prstGeom>
            </p:spPr>
            <p:txBody>
              <a:bodyPr wrap="square">
                <a:spAutoFit/>
              </a:bodyPr>
              <a:lstStyle/>
              <a:p>
                <a:pPr marL="285750" indent="-285750">
                  <a:buFont typeface="Arial" panose="020B0604020202020204" pitchFamily="34" charset="0"/>
                  <a:buChar char="•"/>
                </a:pPr>
                <a:r>
                  <a:rPr lang="en-US" sz="2000" b="1" dirty="0"/>
                  <a:t>Uncertainty </a:t>
                </a:r>
                <a:r>
                  <a:rPr lang="en-US" sz="2000" b="1" dirty="0" smtClean="0"/>
                  <a:t>attribute</a:t>
                </a:r>
                <a:r>
                  <a:rPr lang="en-US" sz="2000" b="1" dirty="0"/>
                  <a:t>: </a:t>
                </a:r>
                <a:r>
                  <a:rPr lang="en-US" sz="2000" b="1" dirty="0" smtClean="0"/>
                  <a:t>Magnet position error on AR Raft.</a:t>
                </a:r>
                <a:endParaRPr lang="en-US" sz="2000" b="1" dirty="0"/>
              </a:p>
              <a:p>
                <a:pPr marL="742950" lvl="1" indent="-285750">
                  <a:buFont typeface="Arial" panose="020B0604020202020204" pitchFamily="34" charset="0"/>
                  <a:buChar char="•"/>
                </a:pPr>
                <a:r>
                  <a:rPr lang="en-US" sz="2000" b="1" dirty="0"/>
                  <a:t>Magnet Position Error </a:t>
                </a:r>
                <a:r>
                  <a:rPr lang="en-US" sz="2000" dirty="0"/>
                  <a:t>is treated as Uniform distribution, +/-20</a:t>
                </a:r>
                <a:r>
                  <a:rPr lang="en-US" sz="2000" b="1" dirty="0">
                    <a:solidFill>
                      <a:schemeClr val="lt1"/>
                    </a:solidFill>
                  </a:rPr>
                  <a:t> </a:t>
                </a:r>
                <a:r>
                  <a:rPr lang="en-US" sz="2000" dirty="0"/>
                  <a:t>µm( the beam direction is updated to +/-40 µm) </a:t>
                </a:r>
                <a:r>
                  <a:rPr lang="en-US" sz="2000" dirty="0" smtClean="0"/>
                  <a:t>converted </a:t>
                </a:r>
                <a:r>
                  <a:rPr lang="en-US" sz="2000" dirty="0"/>
                  <a:t>to Gaussian distribution 1sigma value by </a:t>
                </a:r>
                <a:r>
                  <a:rPr lang="en-US" sz="2000" dirty="0" smtClean="0"/>
                  <a:t>dividing by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oMath>
                </a14:m>
                <a:r>
                  <a:rPr lang="en-US" sz="2000" dirty="0" smtClean="0"/>
                  <a:t>.</a:t>
                </a:r>
              </a:p>
            </p:txBody>
          </p:sp>
        </mc:Choice>
        <mc:Fallback xmlns="">
          <p:sp>
            <p:nvSpPr>
              <p:cNvPr id="12" name="Rectangle 11"/>
              <p:cNvSpPr>
                <a:spLocks noRot="1" noChangeAspect="1" noMove="1" noResize="1" noEditPoints="1" noAdjustHandles="1" noChangeArrowheads="1" noChangeShapeType="1" noTextEdit="1"/>
              </p:cNvSpPr>
              <p:nvPr/>
            </p:nvSpPr>
            <p:spPr>
              <a:xfrm>
                <a:off x="836363" y="1105488"/>
                <a:ext cx="9722100" cy="1352422"/>
              </a:xfrm>
              <a:prstGeom prst="rect">
                <a:avLst/>
              </a:prstGeom>
              <a:blipFill>
                <a:blip r:embed="rId3"/>
                <a:stretch>
                  <a:fillRect l="-564" t="-2252" r="-752" b="-7207"/>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pPr algn="r"/>
            <a:r>
              <a:rPr lang="en-US" smtClean="0"/>
              <a:t>IWAA 2024 - SLAC</a:t>
            </a:r>
            <a:endParaRPr lang="en-US" dirty="0"/>
          </a:p>
        </p:txBody>
      </p:sp>
      <p:sp>
        <p:nvSpPr>
          <p:cNvPr id="4" name="Slide Number Placeholder 3"/>
          <p:cNvSpPr>
            <a:spLocks noGrp="1"/>
          </p:cNvSpPr>
          <p:nvPr>
            <p:ph type="sldNum" sz="quarter" idx="12"/>
          </p:nvPr>
        </p:nvSpPr>
        <p:spPr/>
        <p:txBody>
          <a:bodyPr/>
          <a:lstStyle/>
          <a:p>
            <a:fld id="{E452C9B3-7572-4512-AD9D-AB04FCD14D82}" type="slidenum">
              <a:rPr lang="en-US" smtClean="0"/>
              <a:pPr/>
              <a:t>17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656520635"/>
              </p:ext>
            </p:extLst>
          </p:nvPr>
        </p:nvGraphicFramePr>
        <p:xfrm>
          <a:off x="3191715" y="2502218"/>
          <a:ext cx="4689976" cy="1010920"/>
        </p:xfrm>
        <a:graphic>
          <a:graphicData uri="http://schemas.openxmlformats.org/drawingml/2006/table">
            <a:tbl>
              <a:tblPr firstRow="1" bandRow="1">
                <a:tableStyleId>{5C22544A-7EE6-4342-B048-85BDC9FD1C3A}</a:tableStyleId>
              </a:tblPr>
              <a:tblGrid>
                <a:gridCol w="2088862">
                  <a:extLst>
                    <a:ext uri="{9D8B030D-6E8A-4147-A177-3AD203B41FA5}">
                      <a16:colId xmlns:a16="http://schemas.microsoft.com/office/drawing/2014/main" val="4247135261"/>
                    </a:ext>
                  </a:extLst>
                </a:gridCol>
                <a:gridCol w="847314">
                  <a:extLst>
                    <a:ext uri="{9D8B030D-6E8A-4147-A177-3AD203B41FA5}">
                      <a16:colId xmlns:a16="http://schemas.microsoft.com/office/drawing/2014/main" val="2268154838"/>
                    </a:ext>
                  </a:extLst>
                </a:gridCol>
                <a:gridCol w="840735">
                  <a:extLst>
                    <a:ext uri="{9D8B030D-6E8A-4147-A177-3AD203B41FA5}">
                      <a16:colId xmlns:a16="http://schemas.microsoft.com/office/drawing/2014/main" val="3357457566"/>
                    </a:ext>
                  </a:extLst>
                </a:gridCol>
                <a:gridCol w="913065">
                  <a:extLst>
                    <a:ext uri="{9D8B030D-6E8A-4147-A177-3AD203B41FA5}">
                      <a16:colId xmlns:a16="http://schemas.microsoft.com/office/drawing/2014/main" val="2523866553"/>
                    </a:ext>
                  </a:extLst>
                </a:gridCol>
              </a:tblGrid>
              <a:tr h="370840">
                <a:tc>
                  <a:txBody>
                    <a:bodyPr/>
                    <a:lstStyle/>
                    <a:p>
                      <a:pPr algn="ctr"/>
                      <a:endParaRPr lang="en-US" sz="1800" dirty="0"/>
                    </a:p>
                  </a:txBody>
                  <a:tcPr/>
                </a:tc>
                <a:tc>
                  <a:txBody>
                    <a:bodyPr/>
                    <a:lstStyle/>
                    <a:p>
                      <a:pPr algn="ctr"/>
                      <a:r>
                        <a:rPr lang="en-US" sz="1800" dirty="0" smtClean="0"/>
                        <a:t>X(</a:t>
                      </a:r>
                      <a:r>
                        <a:rPr lang="en-US" sz="1800" b="1" kern="1200" dirty="0" smtClean="0">
                          <a:solidFill>
                            <a:schemeClr val="lt1"/>
                          </a:solidFill>
                          <a:effectLst/>
                          <a:latin typeface="+mn-lt"/>
                          <a:ea typeface="+mn-ea"/>
                          <a:cs typeface="+mn-cs"/>
                        </a:rPr>
                        <a:t>µm)</a:t>
                      </a:r>
                      <a:endParaRPr lang="en-US" sz="1800" dirty="0"/>
                    </a:p>
                  </a:txBody>
                  <a:tcPr/>
                </a:tc>
                <a:tc>
                  <a:txBody>
                    <a:bodyPr/>
                    <a:lstStyle/>
                    <a:p>
                      <a:pPr algn="ctr"/>
                      <a:r>
                        <a:rPr lang="en-US" sz="1800" dirty="0" smtClean="0"/>
                        <a:t>Y(</a:t>
                      </a:r>
                      <a:r>
                        <a:rPr lang="en-US" sz="1800" b="1" kern="1200" dirty="0" smtClean="0">
                          <a:solidFill>
                            <a:schemeClr val="lt1"/>
                          </a:solidFill>
                          <a:effectLst/>
                          <a:latin typeface="+mn-lt"/>
                          <a:ea typeface="+mn-ea"/>
                          <a:cs typeface="+mn-cs"/>
                        </a:rPr>
                        <a:t>µm)</a:t>
                      </a:r>
                      <a:endParaRPr lang="en-US" sz="1800" dirty="0"/>
                    </a:p>
                  </a:txBody>
                  <a:tcPr/>
                </a:tc>
                <a:tc>
                  <a:txBody>
                    <a:bodyPr/>
                    <a:lstStyle/>
                    <a:p>
                      <a:pPr algn="ctr"/>
                      <a:r>
                        <a:rPr lang="en-US" sz="1800" dirty="0" smtClean="0"/>
                        <a:t>Z(</a:t>
                      </a:r>
                      <a:r>
                        <a:rPr lang="en-US" sz="1800" b="1" kern="1200" dirty="0" smtClean="0">
                          <a:solidFill>
                            <a:schemeClr val="lt1"/>
                          </a:solidFill>
                          <a:effectLst/>
                          <a:latin typeface="+mn-lt"/>
                          <a:ea typeface="+mn-ea"/>
                          <a:cs typeface="+mn-cs"/>
                        </a:rPr>
                        <a:t>µm)</a:t>
                      </a:r>
                      <a:endParaRPr lang="en-US" sz="1800" dirty="0"/>
                    </a:p>
                  </a:txBody>
                  <a:tcPr/>
                </a:tc>
                <a:extLst>
                  <a:ext uri="{0D108BD9-81ED-4DB2-BD59-A6C34878D82A}">
                    <a16:rowId xmlns:a16="http://schemas.microsoft.com/office/drawing/2014/main" val="4283883932"/>
                  </a:ext>
                </a:extLst>
              </a:tr>
              <a:tr h="370840">
                <a:tc>
                  <a:txBody>
                    <a:bodyPr/>
                    <a:lstStyle/>
                    <a:p>
                      <a:pPr algn="ctr"/>
                      <a:r>
                        <a:rPr lang="en-US" sz="1800" dirty="0" smtClean="0"/>
                        <a:t>Magnet position error on AR Raft(1</a:t>
                      </a:r>
                      <a:r>
                        <a:rPr lang="el-GR" sz="1800" baseline="0" dirty="0" smtClean="0">
                          <a:latin typeface="Calibri" panose="020F0502020204030204" pitchFamily="34" charset="0"/>
                          <a:cs typeface="Calibri" panose="020F0502020204030204" pitchFamily="34" charset="0"/>
                        </a:rPr>
                        <a:t>σ</a:t>
                      </a:r>
                      <a:r>
                        <a:rPr lang="en-US" sz="1800" dirty="0" smtClean="0"/>
                        <a:t>)</a:t>
                      </a:r>
                      <a:endParaRPr lang="en-US" sz="1800" dirty="0"/>
                    </a:p>
                  </a:txBody>
                  <a:tcPr anchor="ctr"/>
                </a:tc>
                <a:tc>
                  <a:txBody>
                    <a:bodyPr/>
                    <a:lstStyle/>
                    <a:p>
                      <a:pPr algn="ctr"/>
                      <a:r>
                        <a:rPr lang="en-US" sz="1800" kern="1200" dirty="0" smtClean="0">
                          <a:solidFill>
                            <a:schemeClr val="dk1"/>
                          </a:solidFill>
                          <a:effectLst/>
                          <a:latin typeface="+mn-lt"/>
                          <a:ea typeface="+mn-ea"/>
                          <a:cs typeface="+mn-cs"/>
                        </a:rPr>
                        <a:t>± 11.5</a:t>
                      </a:r>
                      <a:endParaRPr lang="en-US" sz="1800" dirty="0"/>
                    </a:p>
                  </a:txBody>
                  <a:tcPr anchor="ctr"/>
                </a:tc>
                <a:tc>
                  <a:txBody>
                    <a:bodyPr/>
                    <a:lstStyle/>
                    <a:p>
                      <a:pPr algn="ctr"/>
                      <a:r>
                        <a:rPr lang="en-US" sz="1800" kern="1200" dirty="0" smtClean="0">
                          <a:solidFill>
                            <a:schemeClr val="dk1"/>
                          </a:solidFill>
                          <a:effectLst/>
                          <a:latin typeface="+mn-lt"/>
                          <a:ea typeface="+mn-ea"/>
                          <a:cs typeface="+mn-cs"/>
                        </a:rPr>
                        <a:t>± 11.5</a:t>
                      </a:r>
                      <a:endParaRPr lang="en-US" sz="1800" dirty="0"/>
                    </a:p>
                  </a:txBody>
                  <a:tcPr anchor="ctr"/>
                </a:tc>
                <a:tc>
                  <a:txBody>
                    <a:bodyPr/>
                    <a:lstStyle/>
                    <a:p>
                      <a:pPr algn="ctr"/>
                      <a:r>
                        <a:rPr lang="en-US" sz="1800" kern="1200" dirty="0" smtClean="0">
                          <a:solidFill>
                            <a:schemeClr val="dk1"/>
                          </a:solidFill>
                          <a:effectLst/>
                          <a:latin typeface="+mn-lt"/>
                          <a:ea typeface="+mn-ea"/>
                          <a:cs typeface="+mn-cs"/>
                        </a:rPr>
                        <a:t>± 23</a:t>
                      </a:r>
                      <a:endParaRPr lang="en-US" sz="1800" dirty="0"/>
                    </a:p>
                  </a:txBody>
                  <a:tcPr anchor="ctr"/>
                </a:tc>
                <a:extLst>
                  <a:ext uri="{0D108BD9-81ED-4DB2-BD59-A6C34878D82A}">
                    <a16:rowId xmlns:a16="http://schemas.microsoft.com/office/drawing/2014/main" val="3239429861"/>
                  </a:ext>
                </a:extLst>
              </a:tr>
            </a:tbl>
          </a:graphicData>
        </a:graphic>
      </p:graphicFrame>
      <p:grpSp>
        <p:nvGrpSpPr>
          <p:cNvPr id="34" name="Group 33"/>
          <p:cNvGrpSpPr/>
          <p:nvPr/>
        </p:nvGrpSpPr>
        <p:grpSpPr>
          <a:xfrm>
            <a:off x="3191715" y="3765545"/>
            <a:ext cx="5372566" cy="2742283"/>
            <a:chOff x="3191715" y="3765545"/>
            <a:chExt cx="5372566" cy="2742283"/>
          </a:xfrm>
        </p:grpSpPr>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715" y="4140028"/>
              <a:ext cx="5372566" cy="2027096"/>
            </a:xfrm>
            <a:prstGeom prst="rect">
              <a:avLst/>
            </a:prstGeom>
          </p:spPr>
        </p:pic>
        <p:grpSp>
          <p:nvGrpSpPr>
            <p:cNvPr id="26" name="Group 25"/>
            <p:cNvGrpSpPr/>
            <p:nvPr/>
          </p:nvGrpSpPr>
          <p:grpSpPr>
            <a:xfrm>
              <a:off x="3421734" y="4236691"/>
              <a:ext cx="4632146" cy="2271137"/>
              <a:chOff x="2640558" y="4002766"/>
              <a:chExt cx="4632146" cy="2271137"/>
            </a:xfrm>
          </p:grpSpPr>
          <p:grpSp>
            <p:nvGrpSpPr>
              <p:cNvPr id="22" name="Group 21"/>
              <p:cNvGrpSpPr/>
              <p:nvPr/>
            </p:nvGrpSpPr>
            <p:grpSpPr>
              <a:xfrm>
                <a:off x="3681823" y="4002766"/>
                <a:ext cx="2815867" cy="1889693"/>
                <a:chOff x="3681823" y="4244995"/>
                <a:chExt cx="2815867" cy="1889693"/>
              </a:xfrm>
            </p:grpSpPr>
            <p:cxnSp>
              <p:nvCxnSpPr>
                <p:cNvPr id="20" name="Straight Arrow Connector 19"/>
                <p:cNvCxnSpPr/>
                <p:nvPr/>
              </p:nvCxnSpPr>
              <p:spPr>
                <a:xfrm flipV="1">
                  <a:off x="3681823" y="4584111"/>
                  <a:ext cx="0" cy="155057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6497690" y="4244995"/>
                  <a:ext cx="0" cy="188363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2640558" y="5904571"/>
                <a:ext cx="489236" cy="369332"/>
              </a:xfrm>
              <a:prstGeom prst="rect">
                <a:avLst/>
              </a:prstGeom>
            </p:spPr>
            <p:txBody>
              <a:bodyPr wrap="none">
                <a:spAutoFit/>
              </a:bodyPr>
              <a:lstStyle/>
              <a:p>
                <a:r>
                  <a:rPr lang="en-US" dirty="0" smtClean="0"/>
                  <a:t>-20</a:t>
                </a:r>
                <a:endParaRPr lang="en-US" dirty="0"/>
              </a:p>
            </p:txBody>
          </p:sp>
          <p:sp>
            <p:nvSpPr>
              <p:cNvPr id="27" name="Rectangle 26"/>
              <p:cNvSpPr/>
              <p:nvPr/>
            </p:nvSpPr>
            <p:spPr>
              <a:xfrm>
                <a:off x="3530980" y="5892731"/>
                <a:ext cx="301686" cy="369332"/>
              </a:xfrm>
              <a:prstGeom prst="rect">
                <a:avLst/>
              </a:prstGeom>
            </p:spPr>
            <p:txBody>
              <a:bodyPr wrap="none">
                <a:spAutoFit/>
              </a:bodyPr>
              <a:lstStyle/>
              <a:p>
                <a:r>
                  <a:rPr lang="en-US" dirty="0" smtClean="0"/>
                  <a:t>0</a:t>
                </a:r>
                <a:endParaRPr lang="en-US" dirty="0"/>
              </a:p>
            </p:txBody>
          </p:sp>
          <p:sp>
            <p:nvSpPr>
              <p:cNvPr id="28" name="Rectangle 27"/>
              <p:cNvSpPr/>
              <p:nvPr/>
            </p:nvSpPr>
            <p:spPr>
              <a:xfrm>
                <a:off x="4187049" y="5872305"/>
                <a:ext cx="418704" cy="369332"/>
              </a:xfrm>
              <a:prstGeom prst="rect">
                <a:avLst/>
              </a:prstGeom>
            </p:spPr>
            <p:txBody>
              <a:bodyPr wrap="none">
                <a:spAutoFit/>
              </a:bodyPr>
              <a:lstStyle/>
              <a:p>
                <a:r>
                  <a:rPr lang="en-US" dirty="0" smtClean="0"/>
                  <a:t>20</a:t>
                </a:r>
                <a:endParaRPr lang="en-US" dirty="0"/>
              </a:p>
            </p:txBody>
          </p:sp>
          <p:sp>
            <p:nvSpPr>
              <p:cNvPr id="29" name="Rectangle 28"/>
              <p:cNvSpPr/>
              <p:nvPr/>
            </p:nvSpPr>
            <p:spPr>
              <a:xfrm>
                <a:off x="5674714" y="5904571"/>
                <a:ext cx="663964" cy="369332"/>
              </a:xfrm>
              <a:prstGeom prst="rect">
                <a:avLst/>
              </a:prstGeom>
            </p:spPr>
            <p:txBody>
              <a:bodyPr wrap="none">
                <a:spAutoFit/>
              </a:bodyPr>
              <a:lstStyle/>
              <a:p>
                <a:r>
                  <a:rPr lang="en-US" dirty="0" smtClean="0"/>
                  <a:t>-11.5</a:t>
                </a:r>
                <a:endParaRPr lang="en-US" dirty="0"/>
              </a:p>
            </p:txBody>
          </p:sp>
          <p:sp>
            <p:nvSpPr>
              <p:cNvPr id="30" name="Rectangle 29"/>
              <p:cNvSpPr/>
              <p:nvPr/>
            </p:nvSpPr>
            <p:spPr>
              <a:xfrm>
                <a:off x="6377586" y="5890608"/>
                <a:ext cx="301686" cy="369332"/>
              </a:xfrm>
              <a:prstGeom prst="rect">
                <a:avLst/>
              </a:prstGeom>
            </p:spPr>
            <p:txBody>
              <a:bodyPr wrap="none">
                <a:spAutoFit/>
              </a:bodyPr>
              <a:lstStyle/>
              <a:p>
                <a:r>
                  <a:rPr lang="en-US" dirty="0" smtClean="0"/>
                  <a:t>0</a:t>
                </a:r>
                <a:endParaRPr lang="en-US" dirty="0"/>
              </a:p>
            </p:txBody>
          </p:sp>
          <p:sp>
            <p:nvSpPr>
              <p:cNvPr id="31" name="Rectangle 30"/>
              <p:cNvSpPr/>
              <p:nvPr/>
            </p:nvSpPr>
            <p:spPr>
              <a:xfrm>
                <a:off x="6679272" y="5886403"/>
                <a:ext cx="593432" cy="369332"/>
              </a:xfrm>
              <a:prstGeom prst="rect">
                <a:avLst/>
              </a:prstGeom>
            </p:spPr>
            <p:txBody>
              <a:bodyPr wrap="none">
                <a:spAutoFit/>
              </a:bodyPr>
              <a:lstStyle/>
              <a:p>
                <a:r>
                  <a:rPr lang="en-US" dirty="0" smtClean="0"/>
                  <a:t>11.5</a:t>
                </a:r>
                <a:endParaRPr lang="en-US" dirty="0"/>
              </a:p>
            </p:txBody>
          </p:sp>
        </p:grpSp>
        <p:sp>
          <p:nvSpPr>
            <p:cNvPr id="25" name="Rectangle 24"/>
            <p:cNvSpPr/>
            <p:nvPr/>
          </p:nvSpPr>
          <p:spPr>
            <a:xfrm>
              <a:off x="3579181" y="3772846"/>
              <a:ext cx="1951175" cy="338554"/>
            </a:xfrm>
            <a:prstGeom prst="rect">
              <a:avLst/>
            </a:prstGeom>
          </p:spPr>
          <p:txBody>
            <a:bodyPr wrap="none">
              <a:spAutoFit/>
            </a:bodyPr>
            <a:lstStyle/>
            <a:p>
              <a:r>
                <a:rPr lang="en-US" sz="1600" dirty="0" smtClean="0">
                  <a:solidFill>
                    <a:srgbClr val="111111"/>
                  </a:solidFill>
                  <a:latin typeface="Roboto"/>
                </a:rPr>
                <a:t>Uniform </a:t>
              </a:r>
              <a:r>
                <a:rPr lang="en-US" sz="1600" dirty="0">
                  <a:solidFill>
                    <a:srgbClr val="111111"/>
                  </a:solidFill>
                  <a:latin typeface="Roboto"/>
                </a:rPr>
                <a:t>distribution</a:t>
              </a:r>
              <a:endParaRPr lang="en-US" sz="1600" b="0" i="0" dirty="0">
                <a:solidFill>
                  <a:srgbClr val="111111"/>
                </a:solidFill>
                <a:effectLst/>
                <a:latin typeface="Roboto"/>
              </a:endParaRPr>
            </a:p>
          </p:txBody>
        </p:sp>
        <p:sp>
          <p:nvSpPr>
            <p:cNvPr id="32" name="Rectangle 31"/>
            <p:cNvSpPr/>
            <p:nvPr/>
          </p:nvSpPr>
          <p:spPr>
            <a:xfrm>
              <a:off x="6109315" y="3765545"/>
              <a:ext cx="2339102" cy="369332"/>
            </a:xfrm>
            <a:prstGeom prst="rect">
              <a:avLst/>
            </a:prstGeom>
          </p:spPr>
          <p:txBody>
            <a:bodyPr wrap="none">
              <a:spAutoFit/>
            </a:bodyPr>
            <a:lstStyle/>
            <a:p>
              <a:r>
                <a:rPr lang="en-US" dirty="0">
                  <a:solidFill>
                    <a:srgbClr val="111111"/>
                  </a:solidFill>
                  <a:latin typeface="Roboto"/>
                </a:rPr>
                <a:t>Gaussian distribution</a:t>
              </a:r>
              <a:endParaRPr lang="en-US" b="0" i="0" dirty="0">
                <a:solidFill>
                  <a:srgbClr val="111111"/>
                </a:solidFill>
                <a:effectLst/>
                <a:latin typeface="Roboto"/>
              </a:endParaRPr>
            </a:p>
          </p:txBody>
        </p:sp>
      </p:grpSp>
      <p:sp>
        <p:nvSpPr>
          <p:cNvPr id="35" name="Rectangle 34"/>
          <p:cNvSpPr/>
          <p:nvPr/>
        </p:nvSpPr>
        <p:spPr>
          <a:xfrm>
            <a:off x="6529347" y="4949632"/>
            <a:ext cx="378630" cy="369332"/>
          </a:xfrm>
          <a:prstGeom prst="rect">
            <a:avLst/>
          </a:prstGeom>
        </p:spPr>
        <p:txBody>
          <a:bodyPr wrap="none">
            <a:spAutoFit/>
          </a:bodyPr>
          <a:lstStyle/>
          <a:p>
            <a:r>
              <a:rPr lang="en-US" dirty="0" smtClean="0">
                <a:latin typeface="Calibri" panose="020F0502020204030204" pitchFamily="34" charset="0"/>
                <a:cs typeface="Calibri" panose="020F0502020204030204" pitchFamily="34" charset="0"/>
              </a:rPr>
              <a:t>-</a:t>
            </a:r>
            <a:r>
              <a:rPr lang="el-GR" dirty="0" smtClean="0">
                <a:latin typeface="Calibri" panose="020F0502020204030204" pitchFamily="34" charset="0"/>
                <a:cs typeface="Calibri" panose="020F0502020204030204" pitchFamily="34" charset="0"/>
              </a:rPr>
              <a:t>σ</a:t>
            </a:r>
            <a:endParaRPr lang="en-US" dirty="0"/>
          </a:p>
        </p:txBody>
      </p:sp>
      <p:sp>
        <p:nvSpPr>
          <p:cNvPr id="38" name="Rectangle 37"/>
          <p:cNvSpPr/>
          <p:nvPr/>
        </p:nvSpPr>
        <p:spPr>
          <a:xfrm>
            <a:off x="7636301" y="4968910"/>
            <a:ext cx="308098" cy="369332"/>
          </a:xfrm>
          <a:prstGeom prst="rect">
            <a:avLst/>
          </a:prstGeom>
        </p:spPr>
        <p:txBody>
          <a:bodyPr wrap="none">
            <a:spAutoFit/>
          </a:bodyPr>
          <a:lstStyle/>
          <a:p>
            <a:r>
              <a:rPr lang="el-GR" dirty="0" smtClean="0">
                <a:latin typeface="Calibri" panose="020F0502020204030204" pitchFamily="34" charset="0"/>
                <a:cs typeface="Calibri" panose="020F0502020204030204" pitchFamily="34" charset="0"/>
              </a:rPr>
              <a:t>σ</a:t>
            </a:r>
            <a:endParaRPr lang="en-US" dirty="0"/>
          </a:p>
        </p:txBody>
      </p:sp>
    </p:spTree>
    <p:extLst>
      <p:ext uri="{BB962C8B-B14F-4D97-AF65-F5344CB8AC3E}">
        <p14:creationId xmlns:p14="http://schemas.microsoft.com/office/powerpoint/2010/main" val="538813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6" y="176091"/>
            <a:ext cx="11830098" cy="742706"/>
          </a:xfrm>
        </p:spPr>
        <p:txBody>
          <a:bodyPr>
            <a:noAutofit/>
          </a:bodyPr>
          <a:lstStyle/>
          <a:p>
            <a:r>
              <a:rPr lang="en-US" sz="3200" dirty="0" smtClean="0"/>
              <a:t>Prestaging</a:t>
            </a:r>
            <a:endParaRPr lang="en-US" sz="3200" dirty="0"/>
          </a:p>
        </p:txBody>
      </p:sp>
      <p:sp>
        <p:nvSpPr>
          <p:cNvPr id="12" name="Rectangle 11"/>
          <p:cNvSpPr/>
          <p:nvPr/>
        </p:nvSpPr>
        <p:spPr>
          <a:xfrm>
            <a:off x="732732" y="764790"/>
            <a:ext cx="7744778" cy="2554545"/>
          </a:xfrm>
          <a:prstGeom prst="rect">
            <a:avLst/>
          </a:prstGeom>
        </p:spPr>
        <p:txBody>
          <a:bodyPr wrap="square">
            <a:spAutoFit/>
          </a:bodyPr>
          <a:lstStyle/>
          <a:p>
            <a:pPr marL="285750" indent="-285750">
              <a:buFont typeface="Arial" panose="020B0604020202020204" pitchFamily="34" charset="0"/>
              <a:buChar char="•"/>
            </a:pPr>
            <a:r>
              <a:rPr lang="en-US" sz="2000" b="1" dirty="0"/>
              <a:t>Uncertainty tribute: </a:t>
            </a:r>
            <a:r>
              <a:rPr lang="en-US" sz="2000" b="1" dirty="0" smtClean="0"/>
              <a:t>Magnet position error on AR Raft.</a:t>
            </a:r>
            <a:endParaRPr lang="en-US" sz="2000" b="1" dirty="0"/>
          </a:p>
          <a:p>
            <a:pPr marL="742950" lvl="1" indent="-285750">
              <a:buFont typeface="Arial" panose="020B0604020202020204" pitchFamily="34" charset="0"/>
              <a:buChar char="•"/>
            </a:pPr>
            <a:r>
              <a:rPr lang="en-US" sz="2000" dirty="0" smtClean="0"/>
              <a:t>Statistics of the finished 30 Rafts, there are 88 magnets pairs, the magnet to magnet position error distributions on three axes are different.  </a:t>
            </a:r>
          </a:p>
          <a:p>
            <a:pPr marL="742950" lvl="1" indent="-285750">
              <a:buFont typeface="Arial" panose="020B0604020202020204" pitchFamily="34" charset="0"/>
              <a:buChar char="•"/>
            </a:pPr>
            <a:r>
              <a:rPr lang="en-US" sz="2000" dirty="0" smtClean="0"/>
              <a:t>X and Z are slightly better than Uniform distribution. Y direction is close to Gaussian distribution. </a:t>
            </a:r>
          </a:p>
          <a:p>
            <a:pPr marL="742950" lvl="1" indent="-285750">
              <a:buFont typeface="Arial" panose="020B0604020202020204" pitchFamily="34" charset="0"/>
              <a:buChar char="•"/>
            </a:pPr>
            <a:r>
              <a:rPr lang="en-US" sz="2000" dirty="0" smtClean="0"/>
              <a:t>Treating three directions position error as Uniform distribution is </a:t>
            </a:r>
            <a:r>
              <a:rPr lang="en-US" sz="2000" dirty="0" smtClean="0"/>
              <a:t>reasonable </a:t>
            </a:r>
            <a:r>
              <a:rPr lang="en-US" sz="2000" dirty="0" smtClean="0"/>
              <a:t>when allocating error budget in the designing phase. </a:t>
            </a:r>
          </a:p>
        </p:txBody>
      </p:sp>
      <p:sp>
        <p:nvSpPr>
          <p:cNvPr id="3" name="Footer Placeholder 2"/>
          <p:cNvSpPr>
            <a:spLocks noGrp="1"/>
          </p:cNvSpPr>
          <p:nvPr>
            <p:ph type="ftr" sz="quarter" idx="11"/>
          </p:nvPr>
        </p:nvSpPr>
        <p:spPr/>
        <p:txBody>
          <a:bodyPr/>
          <a:lstStyle/>
          <a:p>
            <a:pPr algn="r"/>
            <a:r>
              <a:rPr lang="en-US" smtClean="0"/>
              <a:t>IWAA 2024 - SLAC</a:t>
            </a:r>
            <a:endParaRPr lang="en-US" dirty="0"/>
          </a:p>
        </p:txBody>
      </p:sp>
      <p:sp>
        <p:nvSpPr>
          <p:cNvPr id="4" name="Slide Number Placeholder 3"/>
          <p:cNvSpPr>
            <a:spLocks noGrp="1"/>
          </p:cNvSpPr>
          <p:nvPr>
            <p:ph type="sldNum" sz="quarter" idx="12"/>
          </p:nvPr>
        </p:nvSpPr>
        <p:spPr/>
        <p:txBody>
          <a:bodyPr/>
          <a:lstStyle/>
          <a:p>
            <a:fld id="{E452C9B3-7572-4512-AD9D-AB04FCD14D82}" type="slidenum">
              <a:rPr lang="en-US" smtClean="0"/>
              <a:pPr/>
              <a:t>18</a:t>
            </a:fld>
            <a:endParaRPr lang="en-US" dirty="0"/>
          </a:p>
        </p:txBody>
      </p:sp>
      <p:grpSp>
        <p:nvGrpSpPr>
          <p:cNvPr id="8" name="Group 7"/>
          <p:cNvGrpSpPr/>
          <p:nvPr/>
        </p:nvGrpSpPr>
        <p:grpSpPr>
          <a:xfrm>
            <a:off x="8468849" y="1814002"/>
            <a:ext cx="3348434" cy="1799284"/>
            <a:chOff x="8047973" y="3912585"/>
            <a:chExt cx="3348434" cy="1799284"/>
          </a:xfrm>
        </p:grpSpPr>
        <p:pic>
          <p:nvPicPr>
            <p:cNvPr id="9" name="Picture 4" descr="https://lh7-rt.googleusercontent.com/docsz/AD_4nXdZ1ajNPUdr0Na-m_7VGIb3Z7CKAH5GI_MR0eiN2NgyAignfSeRSLVw3dNuSkM7e9Lzh0XGmJmY6vnZ3Oou-j6-QHH3U3MePWKhlxSvytaA0Ipc8GGH0uqqlxi12vJ-VGhEhemvtgQMop2-0TXCPGDUMt1U?key=j_1bA5X4Fir-cM2u8l6vx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37" b="16327"/>
            <a:stretch/>
          </p:blipFill>
          <p:spPr bwMode="auto">
            <a:xfrm>
              <a:off x="8047973" y="3964487"/>
              <a:ext cx="3348434" cy="174738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056634" y="3912585"/>
              <a:ext cx="798873" cy="369332"/>
            </a:xfrm>
            <a:prstGeom prst="rect">
              <a:avLst/>
            </a:prstGeom>
          </p:spPr>
          <p:txBody>
            <a:bodyPr wrap="none">
              <a:spAutoFit/>
            </a:bodyPr>
            <a:lstStyle/>
            <a:p>
              <a:r>
                <a:rPr lang="en-US" dirty="0" smtClean="0"/>
                <a:t>Raft#2</a:t>
              </a:r>
              <a:endParaRPr lang="en-US" dirty="0"/>
            </a:p>
          </p:txBody>
        </p:sp>
      </p:grpSp>
      <p:grpSp>
        <p:nvGrpSpPr>
          <p:cNvPr id="11" name="Group 10"/>
          <p:cNvGrpSpPr/>
          <p:nvPr/>
        </p:nvGrpSpPr>
        <p:grpSpPr>
          <a:xfrm>
            <a:off x="8468849" y="33111"/>
            <a:ext cx="3483622" cy="1832793"/>
            <a:chOff x="4499198" y="3912585"/>
            <a:chExt cx="3483622" cy="1832793"/>
          </a:xfrm>
        </p:grpSpPr>
        <p:pic>
          <p:nvPicPr>
            <p:cNvPr id="13" name="Picture 2" descr="https://lh7-rt.googleusercontent.com/docsz/AD_4nXeskkSnKAZeFdXxiXE3YcQ7edK-t93QepgsIUaKdrZGtD8kLp6cTHaGhRWX_761_iDzC4EptuE6IWLEY1rgNDAIbSoYf3oLVHjmBbHHb5d0NHbmfiUbWBDmYsAJLOqsMzJ8SwUJ_rBwmos4R2YGdkO6jbTR?key=j_1bA5X4Fir-cM2u8l6vx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198" y="3964487"/>
              <a:ext cx="3483622" cy="178089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499198" y="3912585"/>
              <a:ext cx="798873" cy="369332"/>
            </a:xfrm>
            <a:prstGeom prst="rect">
              <a:avLst/>
            </a:prstGeom>
          </p:spPr>
          <p:txBody>
            <a:bodyPr wrap="none">
              <a:spAutoFit/>
            </a:bodyPr>
            <a:lstStyle/>
            <a:p>
              <a:r>
                <a:rPr lang="en-US" dirty="0" smtClean="0"/>
                <a:t>Raft#1</a:t>
              </a:r>
              <a:endParaRPr lang="en-US" dirty="0"/>
            </a:p>
          </p:txBody>
        </p:sp>
      </p:grpSp>
      <p:graphicFrame>
        <p:nvGraphicFramePr>
          <p:cNvPr id="15" name="Chart 14"/>
          <p:cNvGraphicFramePr>
            <a:graphicFrameLocks/>
          </p:cNvGraphicFramePr>
          <p:nvPr>
            <p:extLst>
              <p:ext uri="{D42A27DB-BD31-4B8C-83A1-F6EECF244321}">
                <p14:modId xmlns:p14="http://schemas.microsoft.com/office/powerpoint/2010/main" val="4124870457"/>
              </p:ext>
            </p:extLst>
          </p:nvPr>
        </p:nvGraphicFramePr>
        <p:xfrm>
          <a:off x="237203" y="3627111"/>
          <a:ext cx="3477912" cy="25649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322094597"/>
              </p:ext>
            </p:extLst>
          </p:nvPr>
        </p:nvGraphicFramePr>
        <p:xfrm>
          <a:off x="7410880" y="3805881"/>
          <a:ext cx="3465030" cy="25290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1603568845"/>
              </p:ext>
            </p:extLst>
          </p:nvPr>
        </p:nvGraphicFramePr>
        <p:xfrm>
          <a:off x="3762557" y="3627111"/>
          <a:ext cx="3600880" cy="256492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7510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6" y="176091"/>
            <a:ext cx="11830098" cy="742706"/>
          </a:xfrm>
        </p:spPr>
        <p:txBody>
          <a:bodyPr>
            <a:noAutofit/>
          </a:bodyPr>
          <a:lstStyle/>
          <a:p>
            <a:r>
              <a:rPr lang="en-US" sz="3200" dirty="0" smtClean="0"/>
              <a:t>AR Prestaging and Installation progress</a:t>
            </a:r>
            <a:endParaRPr lang="en-US" sz="3200" dirty="0"/>
          </a:p>
        </p:txBody>
      </p:sp>
      <p:sp>
        <p:nvSpPr>
          <p:cNvPr id="73" name="Rectangle 72"/>
          <p:cNvSpPr/>
          <p:nvPr/>
        </p:nvSpPr>
        <p:spPr>
          <a:xfrm>
            <a:off x="1044058" y="1343608"/>
            <a:ext cx="9140140" cy="1015663"/>
          </a:xfrm>
          <a:prstGeom prst="rect">
            <a:avLst/>
          </a:prstGeom>
        </p:spPr>
        <p:txBody>
          <a:bodyPr wrap="square">
            <a:spAutoFit/>
          </a:bodyPr>
          <a:lstStyle/>
          <a:p>
            <a:pPr marL="285750" indent="-285750">
              <a:buFont typeface="Arial" panose="020B0604020202020204" pitchFamily="34" charset="0"/>
              <a:buChar char="•"/>
            </a:pPr>
            <a:r>
              <a:rPr lang="en-US" sz="2000" b="1" dirty="0" smtClean="0"/>
              <a:t>75% Rafts prestaging.</a:t>
            </a:r>
          </a:p>
          <a:p>
            <a:pPr marL="285750" indent="-285750">
              <a:buFont typeface="Arial" panose="020B0604020202020204" pitchFamily="34" charset="0"/>
              <a:buChar char="•"/>
            </a:pPr>
            <a:r>
              <a:rPr lang="en-US" sz="2000" b="1" dirty="0" smtClean="0"/>
              <a:t>56% Rafts initial tunnel alignment.</a:t>
            </a:r>
            <a:endParaRPr lang="en-US" sz="2000" b="1" dirty="0"/>
          </a:p>
          <a:p>
            <a:pPr marL="285750" indent="-285750">
              <a:buFont typeface="Arial" panose="020B0604020202020204" pitchFamily="34" charset="0"/>
              <a:buChar char="•"/>
            </a:pPr>
            <a:r>
              <a:rPr lang="en-US" sz="2000" b="1" dirty="0" smtClean="0"/>
              <a:t>52% Dipoles initial tunnel alignment.</a:t>
            </a:r>
          </a:p>
        </p:txBody>
      </p:sp>
      <p:sp>
        <p:nvSpPr>
          <p:cNvPr id="3" name="Footer Placeholder 2"/>
          <p:cNvSpPr>
            <a:spLocks noGrp="1"/>
          </p:cNvSpPr>
          <p:nvPr>
            <p:ph type="ftr" sz="quarter" idx="11"/>
          </p:nvPr>
        </p:nvSpPr>
        <p:spPr/>
        <p:txBody>
          <a:bodyPr/>
          <a:lstStyle/>
          <a:p>
            <a:pPr algn="r"/>
            <a:r>
              <a:rPr lang="en-US" smtClean="0"/>
              <a:t>IWAA 2024 - SLAC</a:t>
            </a:r>
            <a:endParaRPr lang="en-US" dirty="0"/>
          </a:p>
        </p:txBody>
      </p:sp>
      <p:sp>
        <p:nvSpPr>
          <p:cNvPr id="4" name="Slide Number Placeholder 3"/>
          <p:cNvSpPr>
            <a:spLocks noGrp="1"/>
          </p:cNvSpPr>
          <p:nvPr>
            <p:ph type="sldNum" sz="quarter" idx="12"/>
          </p:nvPr>
        </p:nvSpPr>
        <p:spPr/>
        <p:txBody>
          <a:bodyPr/>
          <a:lstStyle/>
          <a:p>
            <a:fld id="{E452C9B3-7572-4512-AD9D-AB04FCD14D82}" type="slidenum">
              <a:rPr lang="en-US" smtClean="0"/>
              <a:pPr/>
              <a:t>19</a:t>
            </a:fld>
            <a:endParaRPr lang="en-US" dirty="0"/>
          </a:p>
        </p:txBody>
      </p:sp>
      <p:sp>
        <p:nvSpPr>
          <p:cNvPr id="5" name="Rectangle 4"/>
          <p:cNvSpPr/>
          <p:nvPr/>
        </p:nvSpPr>
        <p:spPr>
          <a:xfrm>
            <a:off x="988541" y="3068838"/>
            <a:ext cx="5548184" cy="1477328"/>
          </a:xfrm>
          <a:prstGeom prst="rect">
            <a:avLst/>
          </a:prstGeom>
        </p:spPr>
        <p:txBody>
          <a:bodyPr wrap="square">
            <a:spAutoFit/>
          </a:bodyPr>
          <a:lstStyle/>
          <a:p>
            <a:r>
              <a:rPr lang="en-US" dirty="0" smtClean="0"/>
              <a:t>In initial tunnel alignment phase, all Rafts and Dipoles are aligned to nominal position, then vacuum connection can be made. After the completion of initial tunnel alignment and vacuum connection, there will be fine alignment for the whole AR.</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0653" t="17134" r="41490" b="49538"/>
          <a:stretch/>
        </p:blipFill>
        <p:spPr>
          <a:xfrm>
            <a:off x="6660292" y="1705234"/>
            <a:ext cx="4769709" cy="3209892"/>
          </a:xfrm>
          <a:prstGeom prst="rect">
            <a:avLst/>
          </a:prstGeom>
        </p:spPr>
      </p:pic>
    </p:spTree>
    <p:extLst>
      <p:ext uri="{BB962C8B-B14F-4D97-AF65-F5344CB8AC3E}">
        <p14:creationId xmlns:p14="http://schemas.microsoft.com/office/powerpoint/2010/main" val="1047657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0"/>
          <p:cNvSpPr txBox="1">
            <a:spLocks noGrp="1"/>
          </p:cNvSpPr>
          <p:nvPr>
            <p:ph type="body" idx="1"/>
          </p:nvPr>
        </p:nvSpPr>
        <p:spPr>
          <a:xfrm>
            <a:off x="499275" y="1545336"/>
            <a:ext cx="11197192" cy="4626864"/>
          </a:xfrm>
          <a:prstGeom prst="rect">
            <a:avLst/>
          </a:prstGeom>
          <a:noFill/>
          <a:ln>
            <a:noFill/>
          </a:ln>
        </p:spPr>
        <p:txBody>
          <a:bodyPr spcFirstLastPara="1" vert="horz" wrap="square" lIns="91433" tIns="45700" rIns="91433" bIns="45700" rtlCol="0" anchor="t" anchorCtr="0">
            <a:normAutofit/>
          </a:bodyPr>
          <a:lstStyle/>
          <a:p>
            <a:pPr marL="601130" indent="-457200">
              <a:lnSpc>
                <a:spcPct val="115000"/>
              </a:lnSpc>
              <a:spcBef>
                <a:spcPts val="0"/>
              </a:spcBef>
              <a:buClr>
                <a:srgbClr val="222222"/>
              </a:buClr>
              <a:buSzPts val="1900"/>
            </a:pPr>
            <a:r>
              <a:rPr lang="en-US" sz="2533" dirty="0" smtClean="0">
                <a:solidFill>
                  <a:srgbClr val="222222"/>
                </a:solidFill>
                <a:highlight>
                  <a:srgbClr val="FFFFFF"/>
                </a:highlight>
                <a:latin typeface="Arial"/>
                <a:ea typeface="Arial"/>
                <a:cs typeface="Arial"/>
                <a:sym typeface="Arial"/>
              </a:rPr>
              <a:t>ALS-U Project Introduction</a:t>
            </a:r>
          </a:p>
          <a:p>
            <a:pPr marL="601130" indent="-457200">
              <a:lnSpc>
                <a:spcPct val="115000"/>
              </a:lnSpc>
              <a:spcBef>
                <a:spcPts val="0"/>
              </a:spcBef>
              <a:buClr>
                <a:srgbClr val="222222"/>
              </a:buClr>
              <a:buSzPts val="1900"/>
            </a:pPr>
            <a:r>
              <a:rPr lang="en-US" sz="2533" dirty="0" smtClean="0">
                <a:solidFill>
                  <a:srgbClr val="222222"/>
                </a:solidFill>
                <a:highlight>
                  <a:srgbClr val="FFFFFF"/>
                </a:highlight>
                <a:latin typeface="Arial"/>
                <a:ea typeface="Arial"/>
                <a:cs typeface="Arial"/>
                <a:sym typeface="Arial"/>
              </a:rPr>
              <a:t>Accumulator Ring</a:t>
            </a:r>
          </a:p>
          <a:p>
            <a:pPr marL="1012610" lvl="1" indent="-457200">
              <a:lnSpc>
                <a:spcPct val="115000"/>
              </a:lnSpc>
              <a:spcBef>
                <a:spcPts val="0"/>
              </a:spcBef>
              <a:buClr>
                <a:srgbClr val="222222"/>
              </a:buClr>
              <a:buSzPts val="1900"/>
            </a:pPr>
            <a:r>
              <a:rPr lang="en-US" sz="2133" dirty="0" smtClean="0">
                <a:solidFill>
                  <a:srgbClr val="222222"/>
                </a:solidFill>
                <a:highlight>
                  <a:srgbClr val="FFFFFF"/>
                </a:highlight>
                <a:latin typeface="Arial"/>
                <a:ea typeface="Arial"/>
                <a:cs typeface="Arial"/>
                <a:sym typeface="Arial"/>
              </a:rPr>
              <a:t>Magnet to magnet Alignment tolerance breakdown</a:t>
            </a:r>
          </a:p>
          <a:p>
            <a:pPr marL="1012610" lvl="1" indent="-457200">
              <a:lnSpc>
                <a:spcPct val="115000"/>
              </a:lnSpc>
              <a:spcBef>
                <a:spcPts val="0"/>
              </a:spcBef>
              <a:buClr>
                <a:srgbClr val="222222"/>
              </a:buClr>
              <a:buSzPts val="1900"/>
            </a:pPr>
            <a:r>
              <a:rPr lang="en-US" sz="2133" dirty="0" smtClean="0">
                <a:solidFill>
                  <a:srgbClr val="222222"/>
                </a:solidFill>
                <a:highlight>
                  <a:srgbClr val="FFFFFF"/>
                </a:highlight>
                <a:latin typeface="Arial"/>
                <a:ea typeface="Arial"/>
                <a:cs typeface="Arial"/>
                <a:sym typeface="Arial"/>
              </a:rPr>
              <a:t>Stretch Wire magnetic measurement</a:t>
            </a:r>
          </a:p>
          <a:p>
            <a:pPr marL="1012610" lvl="1" indent="-457200">
              <a:lnSpc>
                <a:spcPct val="115000"/>
              </a:lnSpc>
              <a:spcBef>
                <a:spcPts val="0"/>
              </a:spcBef>
              <a:buClr>
                <a:srgbClr val="222222"/>
              </a:buClr>
              <a:buSzPts val="1900"/>
            </a:pPr>
            <a:r>
              <a:rPr lang="en-US" sz="2133" dirty="0" smtClean="0">
                <a:solidFill>
                  <a:srgbClr val="222222"/>
                </a:solidFill>
                <a:highlight>
                  <a:srgbClr val="FFFFFF"/>
                </a:highlight>
                <a:latin typeface="Arial"/>
                <a:ea typeface="Arial"/>
                <a:cs typeface="Arial"/>
                <a:sym typeface="Arial"/>
              </a:rPr>
              <a:t>Prestaging</a:t>
            </a:r>
          </a:p>
          <a:p>
            <a:pPr marL="1012610" lvl="1" indent="-457200">
              <a:lnSpc>
                <a:spcPct val="115000"/>
              </a:lnSpc>
              <a:spcBef>
                <a:spcPts val="0"/>
              </a:spcBef>
              <a:buClr>
                <a:srgbClr val="222222"/>
              </a:buClr>
              <a:buSzPts val="1900"/>
            </a:pPr>
            <a:r>
              <a:rPr lang="en-US" sz="2133" dirty="0">
                <a:solidFill>
                  <a:srgbClr val="222222"/>
                </a:solidFill>
                <a:highlight>
                  <a:srgbClr val="FFFFFF"/>
                </a:highlight>
                <a:latin typeface="Arial"/>
                <a:ea typeface="Arial"/>
                <a:cs typeface="Arial"/>
              </a:rPr>
              <a:t>AR Prestaging and Installation progress</a:t>
            </a:r>
            <a:endParaRPr lang="en-US" sz="2133" dirty="0">
              <a:solidFill>
                <a:srgbClr val="222222"/>
              </a:solidFill>
              <a:highlight>
                <a:srgbClr val="FFFFFF"/>
              </a:highlight>
              <a:latin typeface="Arial"/>
              <a:ea typeface="Arial"/>
              <a:cs typeface="Arial"/>
              <a:sym typeface="Arial"/>
            </a:endParaRPr>
          </a:p>
          <a:p>
            <a:pPr marL="1012610" lvl="1" indent="-457200">
              <a:lnSpc>
                <a:spcPct val="115000"/>
              </a:lnSpc>
              <a:spcBef>
                <a:spcPts val="0"/>
              </a:spcBef>
              <a:buClr>
                <a:srgbClr val="222222"/>
              </a:buClr>
              <a:buSzPts val="1900"/>
            </a:pPr>
            <a:endParaRPr lang="en-US" sz="2133" dirty="0" smtClean="0">
              <a:solidFill>
                <a:srgbClr val="222222"/>
              </a:solidFill>
              <a:highlight>
                <a:srgbClr val="FFFFFF"/>
              </a:highlight>
              <a:latin typeface="Arial"/>
              <a:ea typeface="Arial"/>
              <a:cs typeface="Arial"/>
              <a:sym typeface="Arial"/>
            </a:endParaRPr>
          </a:p>
        </p:txBody>
      </p:sp>
      <p:sp>
        <p:nvSpPr>
          <p:cNvPr id="416" name="Google Shape;416;p50"/>
          <p:cNvSpPr txBox="1">
            <a:spLocks noGrp="1"/>
          </p:cNvSpPr>
          <p:nvPr>
            <p:ph type="title"/>
          </p:nvPr>
        </p:nvSpPr>
        <p:spPr>
          <a:xfrm>
            <a:off x="499275" y="246888"/>
            <a:ext cx="11197192" cy="1143000"/>
          </a:xfrm>
          <a:prstGeom prst="rect">
            <a:avLst/>
          </a:prstGeom>
          <a:noFill/>
          <a:ln>
            <a:noFill/>
          </a:ln>
        </p:spPr>
        <p:txBody>
          <a:bodyPr spcFirstLastPara="1" vert="horz" wrap="square" lIns="91433" tIns="45700" rIns="91433" bIns="45700" rtlCol="0" anchor="t" anchorCtr="0">
            <a:normAutofit/>
          </a:bodyPr>
          <a:lstStyle/>
          <a:p>
            <a:pPr>
              <a:spcBef>
                <a:spcPts val="0"/>
              </a:spcBef>
              <a:buClr>
                <a:schemeClr val="dk2"/>
              </a:buClr>
              <a:buSzPts val="3300"/>
            </a:pPr>
            <a:r>
              <a:rPr lang="en" dirty="0" smtClean="0"/>
              <a:t>Outline</a:t>
            </a:r>
            <a:endParaRPr dirty="0"/>
          </a:p>
        </p:txBody>
      </p:sp>
      <p:sp>
        <p:nvSpPr>
          <p:cNvPr id="417" name="Google Shape;417;p50"/>
          <p:cNvSpPr txBox="1">
            <a:spLocks noGrp="1"/>
          </p:cNvSpPr>
          <p:nvPr>
            <p:ph type="sldNum" idx="12"/>
          </p:nvPr>
        </p:nvSpPr>
        <p:spPr>
          <a:xfrm>
            <a:off x="11693829" y="6442071"/>
            <a:ext cx="536273" cy="369333"/>
          </a:xfrm>
          <a:prstGeom prst="rect">
            <a:avLst/>
          </a:prstGeom>
          <a:noFill/>
          <a:ln>
            <a:noFill/>
          </a:ln>
        </p:spPr>
        <p:txBody>
          <a:bodyPr spcFirstLastPara="1" vert="horz" wrap="square" lIns="91433" tIns="45700" rIns="91433" bIns="91433" rtlCol="0" anchor="ctr" anchorCtr="0">
            <a:noAutofit/>
          </a:bodyPr>
          <a:lstStyle/>
          <a:p>
            <a:fld id="{00000000-1234-1234-1234-123412341234}" type="slidenum">
              <a:rPr lang="en"/>
              <a:pPr/>
              <a:t>2</a:t>
            </a:fld>
            <a:endParaRPr/>
          </a:p>
        </p:txBody>
      </p:sp>
      <p:sp>
        <p:nvSpPr>
          <p:cNvPr id="2" name="Footer Placeholder 1"/>
          <p:cNvSpPr>
            <a:spLocks noGrp="1"/>
          </p:cNvSpPr>
          <p:nvPr>
            <p:ph type="ftr" sz="quarter" idx="11"/>
          </p:nvPr>
        </p:nvSpPr>
        <p:spPr/>
        <p:txBody>
          <a:bodyPr/>
          <a:lstStyle/>
          <a:p>
            <a:pPr algn="r"/>
            <a:r>
              <a:rPr lang="en-US" smtClean="0"/>
              <a:t>IWAA 2024 - SLAC</a:t>
            </a:r>
            <a:endParaRPr lang="en-US" dirty="0"/>
          </a:p>
        </p:txBody>
      </p:sp>
    </p:spTree>
    <p:extLst>
      <p:ext uri="{BB962C8B-B14F-4D97-AF65-F5344CB8AC3E}">
        <p14:creationId xmlns:p14="http://schemas.microsoft.com/office/powerpoint/2010/main" val="1506014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r"/>
            <a:r>
              <a:rPr lang="en-US" smtClean="0"/>
              <a:t>IWAA 2024 - SLAC</a:t>
            </a:r>
            <a:endParaRPr lang="en-US" dirty="0"/>
          </a:p>
        </p:txBody>
      </p:sp>
      <p:sp>
        <p:nvSpPr>
          <p:cNvPr id="4" name="Slide Number Placeholder 3"/>
          <p:cNvSpPr>
            <a:spLocks noGrp="1"/>
          </p:cNvSpPr>
          <p:nvPr>
            <p:ph type="sldNum" sz="quarter" idx="12"/>
          </p:nvPr>
        </p:nvSpPr>
        <p:spPr/>
        <p:txBody>
          <a:bodyPr/>
          <a:lstStyle/>
          <a:p>
            <a:fld id="{E452C9B3-7572-4512-AD9D-AB04FCD14D82}" type="slidenum">
              <a:rPr lang="en-US" smtClean="0"/>
              <a:pPr/>
              <a:t>20</a:t>
            </a:fld>
            <a:endParaRPr lang="en-US" dirty="0"/>
          </a:p>
        </p:txBody>
      </p:sp>
      <p:sp>
        <p:nvSpPr>
          <p:cNvPr id="6" name="Title 1"/>
          <p:cNvSpPr txBox="1">
            <a:spLocks/>
          </p:cNvSpPr>
          <p:nvPr/>
        </p:nvSpPr>
        <p:spPr>
          <a:xfrm>
            <a:off x="1303397" y="1353698"/>
            <a:ext cx="8236800" cy="596160"/>
          </a:xfrm>
          <a:prstGeom prst="rect">
            <a:avLst/>
          </a:prstGeom>
        </p:spPr>
        <p:txBody>
          <a:bodyPr vert="horz" lIns="91440" tIns="45720" rIns="91440" bIns="45720" rtlCol="0" anchor="t">
            <a:normAutofit fontScale="55000" lnSpcReduction="20000"/>
          </a:bodyPr>
          <a:lstStyle>
            <a:lvl1pPr algn="l" defTabSz="914400" rtl="0" eaLnBrk="1" latinLnBrk="0" hangingPunct="1">
              <a:lnSpc>
                <a:spcPct val="90000"/>
              </a:lnSpc>
              <a:spcBef>
                <a:spcPct val="0"/>
              </a:spcBef>
              <a:buNone/>
              <a:defRPr sz="4400" b="1" kern="1200" baseline="0">
                <a:solidFill>
                  <a:schemeClr val="tx2"/>
                </a:solidFill>
                <a:latin typeface="+mj-lt"/>
                <a:ea typeface="+mj-ea"/>
                <a:cs typeface="+mj-cs"/>
              </a:defRPr>
            </a:lvl1pPr>
          </a:lstStyle>
          <a:p>
            <a:r>
              <a:rPr lang="en-US" dirty="0" smtClean="0"/>
              <a:t>What has been presented is very much a Group Effort…</a:t>
            </a:r>
            <a:endParaRPr lang="en-US" dirty="0"/>
          </a:p>
        </p:txBody>
      </p:sp>
      <p:sp>
        <p:nvSpPr>
          <p:cNvPr id="7" name="TextBox 6"/>
          <p:cNvSpPr txBox="1"/>
          <p:nvPr/>
        </p:nvSpPr>
        <p:spPr>
          <a:xfrm>
            <a:off x="1441184" y="1949858"/>
            <a:ext cx="3685708" cy="2646878"/>
          </a:xfrm>
          <a:prstGeom prst="rect">
            <a:avLst/>
          </a:prstGeom>
          <a:noFill/>
        </p:spPr>
        <p:txBody>
          <a:bodyPr wrap="square" rtlCol="0">
            <a:spAutoFit/>
          </a:bodyPr>
          <a:lstStyle/>
          <a:p>
            <a:r>
              <a:rPr lang="en-US" sz="2000" b="1" dirty="0" smtClean="0">
                <a:solidFill>
                  <a:schemeClr val="accent6"/>
                </a:solidFill>
              </a:rPr>
              <a:t>Survey </a:t>
            </a:r>
            <a:r>
              <a:rPr lang="en-US" sz="2000" b="1" dirty="0">
                <a:solidFill>
                  <a:schemeClr val="accent6"/>
                </a:solidFill>
              </a:rPr>
              <a:t>and Alignment </a:t>
            </a:r>
            <a:r>
              <a:rPr lang="en-US" sz="2000" b="1" dirty="0" smtClean="0">
                <a:solidFill>
                  <a:schemeClr val="accent6"/>
                </a:solidFill>
              </a:rPr>
              <a:t>Group</a:t>
            </a:r>
            <a:r>
              <a:rPr lang="en-US" b="1" dirty="0" smtClean="0">
                <a:solidFill>
                  <a:schemeClr val="accent6"/>
                </a:solidFill>
              </a:rPr>
              <a:t>:</a:t>
            </a:r>
          </a:p>
          <a:p>
            <a:pPr marL="285750" indent="-285750">
              <a:buFont typeface="Arial" panose="020B0604020202020204" pitchFamily="34" charset="0"/>
              <a:buChar char="•"/>
            </a:pPr>
            <a:r>
              <a:rPr lang="en-US" b="1" dirty="0" smtClean="0">
                <a:solidFill>
                  <a:schemeClr val="accent6"/>
                </a:solidFill>
              </a:rPr>
              <a:t>Federico Carrara</a:t>
            </a:r>
          </a:p>
          <a:p>
            <a:pPr marL="285750" indent="-285750">
              <a:buFont typeface="Arial" panose="020B0604020202020204" pitchFamily="34" charset="0"/>
              <a:buChar char="•"/>
            </a:pPr>
            <a:r>
              <a:rPr lang="en-US" b="1" dirty="0" smtClean="0">
                <a:solidFill>
                  <a:schemeClr val="accent6"/>
                </a:solidFill>
              </a:rPr>
              <a:t>Dan Ellis</a:t>
            </a:r>
          </a:p>
          <a:p>
            <a:pPr marL="285750" indent="-285750">
              <a:buFont typeface="Arial" panose="020B0604020202020204" pitchFamily="34" charset="0"/>
              <a:buChar char="•"/>
            </a:pPr>
            <a:r>
              <a:rPr lang="en-US" b="1" dirty="0" smtClean="0">
                <a:solidFill>
                  <a:schemeClr val="accent6"/>
                </a:solidFill>
              </a:rPr>
              <a:t>Chris </a:t>
            </a:r>
            <a:r>
              <a:rPr lang="en-US" b="1" dirty="0" err="1" smtClean="0">
                <a:solidFill>
                  <a:schemeClr val="accent6"/>
                </a:solidFill>
              </a:rPr>
              <a:t>Hernikl</a:t>
            </a:r>
            <a:endParaRPr lang="en-US" b="1" dirty="0" smtClean="0">
              <a:solidFill>
                <a:schemeClr val="accent6"/>
              </a:solidFill>
            </a:endParaRPr>
          </a:p>
          <a:p>
            <a:pPr marL="285750" indent="-285750">
              <a:buFont typeface="Arial" panose="020B0604020202020204" pitchFamily="34" charset="0"/>
              <a:buChar char="•"/>
            </a:pPr>
            <a:r>
              <a:rPr lang="en-US" b="1" dirty="0" smtClean="0">
                <a:solidFill>
                  <a:schemeClr val="accent6"/>
                </a:solidFill>
              </a:rPr>
              <a:t>Katherine Ray</a:t>
            </a:r>
          </a:p>
          <a:p>
            <a:pPr marL="285750" indent="-285750">
              <a:buFont typeface="Arial" panose="020B0604020202020204" pitchFamily="34" charset="0"/>
              <a:buChar char="•"/>
            </a:pPr>
            <a:r>
              <a:rPr lang="en-US" b="1" dirty="0" smtClean="0">
                <a:solidFill>
                  <a:schemeClr val="accent6"/>
                </a:solidFill>
              </a:rPr>
              <a:t>Wylie Rosenthal</a:t>
            </a:r>
          </a:p>
          <a:p>
            <a:r>
              <a:rPr lang="en-US" sz="2000" b="1" dirty="0">
                <a:solidFill>
                  <a:schemeClr val="accent6"/>
                </a:solidFill>
              </a:rPr>
              <a:t>Magnet Group</a:t>
            </a:r>
            <a:r>
              <a:rPr lang="en-US" b="1" dirty="0">
                <a:solidFill>
                  <a:schemeClr val="accent6"/>
                </a:solidFill>
              </a:rPr>
              <a:t>:</a:t>
            </a:r>
          </a:p>
          <a:p>
            <a:pPr marL="285750" indent="-285750">
              <a:buFont typeface="Arial" panose="020B0604020202020204" pitchFamily="34" charset="0"/>
              <a:buChar char="•"/>
            </a:pPr>
            <a:r>
              <a:rPr lang="en-US" b="1" dirty="0">
                <a:solidFill>
                  <a:schemeClr val="accent6"/>
                </a:solidFill>
              </a:rPr>
              <a:t>Chuck </a:t>
            </a:r>
            <a:r>
              <a:rPr lang="en-US" b="1" dirty="0" smtClean="0">
                <a:solidFill>
                  <a:schemeClr val="accent6"/>
                </a:solidFill>
              </a:rPr>
              <a:t>Swenson</a:t>
            </a:r>
          </a:p>
          <a:p>
            <a:pPr marL="285750" indent="-285750">
              <a:buFont typeface="Arial" panose="020B0604020202020204" pitchFamily="34" charset="0"/>
              <a:buChar char="•"/>
            </a:pPr>
            <a:r>
              <a:rPr lang="en-US" b="1" dirty="0" smtClean="0">
                <a:solidFill>
                  <a:schemeClr val="accent6"/>
                </a:solidFill>
              </a:rPr>
              <a:t>Erik </a:t>
            </a:r>
            <a:r>
              <a:rPr lang="en-US" b="1" dirty="0" err="1" smtClean="0">
                <a:solidFill>
                  <a:schemeClr val="accent6"/>
                </a:solidFill>
              </a:rPr>
              <a:t>Wallen</a:t>
            </a:r>
            <a:endParaRPr lang="en-US" b="1" dirty="0">
              <a:solidFill>
                <a:schemeClr val="accent6"/>
              </a:solidFill>
            </a:endParaRPr>
          </a:p>
        </p:txBody>
      </p:sp>
      <p:sp>
        <p:nvSpPr>
          <p:cNvPr id="9" name="Title 1"/>
          <p:cNvSpPr txBox="1">
            <a:spLocks/>
          </p:cNvSpPr>
          <p:nvPr/>
        </p:nvSpPr>
        <p:spPr>
          <a:xfrm>
            <a:off x="1386905" y="5016896"/>
            <a:ext cx="8236800" cy="596160"/>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b="1" kern="1200" baseline="0">
                <a:solidFill>
                  <a:schemeClr val="tx2"/>
                </a:solidFill>
                <a:latin typeface="+mj-lt"/>
                <a:ea typeface="+mj-ea"/>
                <a:cs typeface="+mj-cs"/>
              </a:defRPr>
            </a:lvl1pPr>
          </a:lstStyle>
          <a:p>
            <a:r>
              <a:rPr lang="en-US" dirty="0" smtClean="0"/>
              <a:t>Thanks for your attention!</a:t>
            </a:r>
            <a:endParaRPr lang="en-US" dirty="0"/>
          </a:p>
        </p:txBody>
      </p:sp>
    </p:spTree>
    <p:extLst>
      <p:ext uri="{BB962C8B-B14F-4D97-AF65-F5344CB8AC3E}">
        <p14:creationId xmlns:p14="http://schemas.microsoft.com/office/powerpoint/2010/main" val="3095837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2"/>
          <p:cNvSpPr txBox="1">
            <a:spLocks noGrp="1"/>
          </p:cNvSpPr>
          <p:nvPr>
            <p:ph type="body" idx="1"/>
          </p:nvPr>
        </p:nvSpPr>
        <p:spPr>
          <a:xfrm>
            <a:off x="479007" y="1285825"/>
            <a:ext cx="7316101" cy="4626864"/>
          </a:xfrm>
          <a:prstGeom prst="rect">
            <a:avLst/>
          </a:prstGeom>
          <a:noFill/>
          <a:ln>
            <a:noFill/>
          </a:ln>
        </p:spPr>
        <p:txBody>
          <a:bodyPr spcFirstLastPara="1" vert="horz" wrap="square" lIns="91433" tIns="45700" rIns="91433" bIns="45700" rtlCol="0" anchor="t" anchorCtr="0">
            <a:normAutofit/>
          </a:bodyPr>
          <a:lstStyle/>
          <a:p>
            <a:pPr marL="457189" lvl="1" indent="-440256">
              <a:spcBef>
                <a:spcPts val="0"/>
              </a:spcBef>
              <a:buClr>
                <a:srgbClr val="006BA6"/>
              </a:buClr>
              <a:buSzPts val="2100"/>
              <a:buNone/>
            </a:pPr>
            <a:r>
              <a:rPr lang="en" sz="2800" b="1" dirty="0">
                <a:solidFill>
                  <a:srgbClr val="006BA6"/>
                </a:solidFill>
                <a:latin typeface="Calibri"/>
                <a:ea typeface="Calibri"/>
                <a:cs typeface="Calibri"/>
                <a:sym typeface="Calibri"/>
              </a:rPr>
              <a:t>High-level goals:</a:t>
            </a:r>
            <a:endParaRPr dirty="0"/>
          </a:p>
          <a:p>
            <a:pPr marL="355591" lvl="1" indent="-237061">
              <a:spcBef>
                <a:spcPts val="267"/>
              </a:spcBef>
              <a:buSzPts val="1800"/>
              <a:buFont typeface="Arial"/>
              <a:buChar char="•"/>
            </a:pPr>
            <a:r>
              <a:rPr lang="en" sz="2400" dirty="0">
                <a:latin typeface="Calibri"/>
                <a:ea typeface="Calibri"/>
                <a:cs typeface="Calibri"/>
                <a:sym typeface="Calibri"/>
              </a:rPr>
              <a:t>Achieve an increase in brightness and coherent flux of soft x-rays (@1 keV) of at least 2 orders of magnitude beyond today’s ALS capabilities</a:t>
            </a:r>
            <a:endParaRPr dirty="0"/>
          </a:p>
          <a:p>
            <a:pPr marL="355591" lvl="1" indent="-237061">
              <a:spcBef>
                <a:spcPts val="0"/>
              </a:spcBef>
              <a:buSzPts val="1800"/>
              <a:buFont typeface="Arial"/>
              <a:buChar char="•"/>
            </a:pPr>
            <a:r>
              <a:rPr lang="en" sz="2400" dirty="0">
                <a:latin typeface="Calibri"/>
                <a:ea typeface="Calibri"/>
                <a:cs typeface="Calibri"/>
                <a:sym typeface="Calibri"/>
              </a:rPr>
              <a:t>Develop a set of world-class experimental capabilities that will push the frontiers in soft x-ray science and maintain ALS leadership in this area</a:t>
            </a:r>
            <a:endParaRPr dirty="0"/>
          </a:p>
          <a:p>
            <a:pPr marL="355591" lvl="1" indent="-237061">
              <a:spcBef>
                <a:spcPts val="0"/>
              </a:spcBef>
              <a:buSzPts val="1800"/>
              <a:buFont typeface="Arial"/>
              <a:buChar char="•"/>
            </a:pPr>
            <a:r>
              <a:rPr lang="en" sz="2400" dirty="0">
                <a:latin typeface="Calibri"/>
                <a:ea typeface="Calibri"/>
                <a:cs typeface="Calibri"/>
                <a:sym typeface="Calibri"/>
              </a:rPr>
              <a:t>Provide infrared and hard x-ray capabilities comparable to present-day ALS</a:t>
            </a:r>
            <a:endParaRPr dirty="0"/>
          </a:p>
        </p:txBody>
      </p:sp>
      <p:sp>
        <p:nvSpPr>
          <p:cNvPr id="437" name="Google Shape;437;p52"/>
          <p:cNvSpPr txBox="1">
            <a:spLocks noGrp="1"/>
          </p:cNvSpPr>
          <p:nvPr>
            <p:ph type="ftr" idx="11"/>
          </p:nvPr>
        </p:nvSpPr>
        <p:spPr>
          <a:xfrm>
            <a:off x="7636302" y="6334506"/>
            <a:ext cx="4076693" cy="553984"/>
          </a:xfrm>
          <a:prstGeom prst="rect">
            <a:avLst/>
          </a:prstGeom>
          <a:noFill/>
          <a:ln>
            <a:noFill/>
          </a:ln>
        </p:spPr>
        <p:txBody>
          <a:bodyPr spcFirstLastPara="1" vert="horz" wrap="square" lIns="91433" tIns="91433" rIns="91433" bIns="91433" rtlCol="0" anchor="ctr" anchorCtr="0">
            <a:spAutoFit/>
          </a:bodyPr>
          <a:lstStyle/>
          <a:p>
            <a:r>
              <a:rPr lang="en-US" smtClean="0"/>
              <a:t>IWAA 2024 - SLAC</a:t>
            </a:r>
            <a:endParaRPr/>
          </a:p>
        </p:txBody>
      </p:sp>
      <p:grpSp>
        <p:nvGrpSpPr>
          <p:cNvPr id="438" name="Google Shape;438;p52"/>
          <p:cNvGrpSpPr/>
          <p:nvPr/>
        </p:nvGrpSpPr>
        <p:grpSpPr>
          <a:xfrm>
            <a:off x="8531051" y="964642"/>
            <a:ext cx="2970621" cy="4895460"/>
            <a:chOff x="8493651" y="1008862"/>
            <a:chExt cx="2525845" cy="4663986"/>
          </a:xfrm>
        </p:grpSpPr>
        <p:pic>
          <p:nvPicPr>
            <p:cNvPr id="439" name="Google Shape;439;p52" descr="beamspot_als.pdf"/>
            <p:cNvPicPr preferRelativeResize="0"/>
            <p:nvPr/>
          </p:nvPicPr>
          <p:blipFill rotWithShape="1">
            <a:blip r:embed="rId3">
              <a:alphaModFix/>
            </a:blip>
            <a:srcRect/>
            <a:stretch/>
          </p:blipFill>
          <p:spPr>
            <a:xfrm>
              <a:off x="8494616" y="1314860"/>
              <a:ext cx="2521821" cy="1891367"/>
            </a:xfrm>
            <a:prstGeom prst="rect">
              <a:avLst/>
            </a:prstGeom>
            <a:noFill/>
            <a:ln>
              <a:noFill/>
            </a:ln>
          </p:spPr>
        </p:pic>
        <p:sp>
          <p:nvSpPr>
            <p:cNvPr id="440" name="Google Shape;440;p52"/>
            <p:cNvSpPr/>
            <p:nvPr/>
          </p:nvSpPr>
          <p:spPr>
            <a:xfrm rot="5400000">
              <a:off x="9554131" y="3353430"/>
              <a:ext cx="533400" cy="304800"/>
            </a:xfrm>
            <a:prstGeom prst="rightArrow">
              <a:avLst>
                <a:gd name="adj1" fmla="val 50000"/>
                <a:gd name="adj2" fmla="val 50000"/>
              </a:avLst>
            </a:prstGeom>
            <a:solidFill>
              <a:schemeClr val="dk2"/>
            </a:solidFill>
            <a:ln w="9525" cap="flat" cmpd="sng">
              <a:solidFill>
                <a:schemeClr val="dk2"/>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rgbClr val="FFFFFF"/>
                </a:solidFill>
                <a:latin typeface="Arial"/>
                <a:ea typeface="Arial"/>
                <a:cs typeface="Arial"/>
                <a:sym typeface="Arial"/>
              </a:endParaRPr>
            </a:p>
          </p:txBody>
        </p:sp>
        <p:pic>
          <p:nvPicPr>
            <p:cNvPr id="441" name="Google Shape;441;p52" descr="beamspot_alsu.pdf"/>
            <p:cNvPicPr preferRelativeResize="0"/>
            <p:nvPr/>
          </p:nvPicPr>
          <p:blipFill rotWithShape="1">
            <a:blip r:embed="rId4">
              <a:alphaModFix/>
            </a:blip>
            <a:srcRect/>
            <a:stretch/>
          </p:blipFill>
          <p:spPr>
            <a:xfrm>
              <a:off x="8493651" y="3780040"/>
              <a:ext cx="2523744" cy="1892808"/>
            </a:xfrm>
            <a:prstGeom prst="rect">
              <a:avLst/>
            </a:prstGeom>
            <a:noFill/>
            <a:ln>
              <a:noFill/>
            </a:ln>
          </p:spPr>
        </p:pic>
        <p:sp>
          <p:nvSpPr>
            <p:cNvPr id="442" name="Google Shape;442;p52"/>
            <p:cNvSpPr txBox="1"/>
            <p:nvPr/>
          </p:nvSpPr>
          <p:spPr>
            <a:xfrm>
              <a:off x="9156411" y="1482263"/>
              <a:ext cx="1291940" cy="361666"/>
            </a:xfrm>
            <a:prstGeom prst="rect">
              <a:avLst/>
            </a:prstGeom>
            <a:noFill/>
            <a:ln>
              <a:noFill/>
            </a:ln>
          </p:spPr>
          <p:txBody>
            <a:bodyPr spcFirstLastPara="1" wrap="square" lIns="91433" tIns="45700" rIns="91433" bIns="45700" anchor="t" anchorCtr="0">
              <a:spAutoFit/>
            </a:bodyPr>
            <a:lstStyle/>
            <a:p>
              <a:pPr algn="ctr"/>
              <a:r>
                <a:rPr lang="en" sz="1867">
                  <a:solidFill>
                    <a:srgbClr val="FFFFFF"/>
                  </a:solidFill>
                  <a:latin typeface="Calibri"/>
                  <a:ea typeface="Calibri"/>
                  <a:cs typeface="Calibri"/>
                  <a:sym typeface="Calibri"/>
                </a:rPr>
                <a:t>Today’s ALS</a:t>
              </a:r>
              <a:endParaRPr sz="1467"/>
            </a:p>
          </p:txBody>
        </p:sp>
        <p:sp>
          <p:nvSpPr>
            <p:cNvPr id="443" name="Google Shape;443;p52"/>
            <p:cNvSpPr txBox="1"/>
            <p:nvPr/>
          </p:nvSpPr>
          <p:spPr>
            <a:xfrm>
              <a:off x="9196857" y="3943410"/>
              <a:ext cx="1194783" cy="361666"/>
            </a:xfrm>
            <a:prstGeom prst="rect">
              <a:avLst/>
            </a:prstGeom>
            <a:noFill/>
            <a:ln>
              <a:noFill/>
            </a:ln>
          </p:spPr>
          <p:txBody>
            <a:bodyPr spcFirstLastPara="1" wrap="square" lIns="91433" tIns="45700" rIns="91433" bIns="45700" anchor="t" anchorCtr="0">
              <a:spAutoFit/>
            </a:bodyPr>
            <a:lstStyle/>
            <a:p>
              <a:pPr algn="ctr"/>
              <a:r>
                <a:rPr lang="en" sz="1867">
                  <a:solidFill>
                    <a:srgbClr val="FFFFFF"/>
                  </a:solidFill>
                  <a:latin typeface="Calibri"/>
                  <a:ea typeface="Calibri"/>
                  <a:cs typeface="Calibri"/>
                  <a:sym typeface="Calibri"/>
                </a:rPr>
                <a:t>Future ALS</a:t>
              </a:r>
              <a:endParaRPr sz="1467"/>
            </a:p>
          </p:txBody>
        </p:sp>
        <p:sp>
          <p:nvSpPr>
            <p:cNvPr id="444" name="Google Shape;444;p52"/>
            <p:cNvSpPr txBox="1"/>
            <p:nvPr/>
          </p:nvSpPr>
          <p:spPr>
            <a:xfrm>
              <a:off x="8495752" y="1008862"/>
              <a:ext cx="2523744" cy="361666"/>
            </a:xfrm>
            <a:prstGeom prst="rect">
              <a:avLst/>
            </a:prstGeom>
            <a:solidFill>
              <a:schemeClr val="lt1"/>
            </a:solidFill>
            <a:ln>
              <a:noFill/>
            </a:ln>
          </p:spPr>
          <p:txBody>
            <a:bodyPr spcFirstLastPara="1" wrap="square" lIns="91433" tIns="45700" rIns="91433" bIns="45700" anchor="t" anchorCtr="0">
              <a:spAutoFit/>
            </a:bodyPr>
            <a:lstStyle/>
            <a:p>
              <a:pPr algn="ctr"/>
              <a:r>
                <a:rPr lang="en" sz="1867" b="1">
                  <a:solidFill>
                    <a:srgbClr val="006BA6"/>
                  </a:solidFill>
                  <a:latin typeface="Calibri"/>
                  <a:ea typeface="Calibri"/>
                  <a:cs typeface="Calibri"/>
                  <a:sym typeface="Calibri"/>
                </a:rPr>
                <a:t>Electron Beam Profiles</a:t>
              </a:r>
              <a:endParaRPr sz="1467"/>
            </a:p>
          </p:txBody>
        </p:sp>
      </p:grpSp>
      <p:sp>
        <p:nvSpPr>
          <p:cNvPr id="445" name="Google Shape;445;p52"/>
          <p:cNvSpPr txBox="1">
            <a:spLocks noGrp="1"/>
          </p:cNvSpPr>
          <p:nvPr>
            <p:ph type="title"/>
          </p:nvPr>
        </p:nvSpPr>
        <p:spPr>
          <a:xfrm>
            <a:off x="198103" y="114689"/>
            <a:ext cx="11495724" cy="849953"/>
          </a:xfrm>
          <a:prstGeom prst="rect">
            <a:avLst/>
          </a:prstGeom>
          <a:noFill/>
          <a:ln>
            <a:noFill/>
          </a:ln>
        </p:spPr>
        <p:txBody>
          <a:bodyPr spcFirstLastPara="1" vert="horz" wrap="square" lIns="91433" tIns="45700" rIns="91433" bIns="45700" rtlCol="0" anchor="t" anchorCtr="0">
            <a:noAutofit/>
          </a:bodyPr>
          <a:lstStyle/>
          <a:p>
            <a:pPr>
              <a:buSzPts val="2100"/>
            </a:pPr>
            <a:r>
              <a:rPr lang="en" dirty="0"/>
              <a:t>ALS-U </a:t>
            </a:r>
            <a:r>
              <a:rPr lang="en" dirty="0" smtClean="0"/>
              <a:t>Project</a:t>
            </a:r>
            <a:endParaRPr sz="6600" dirty="0"/>
          </a:p>
        </p:txBody>
      </p:sp>
      <p:sp>
        <p:nvSpPr>
          <p:cNvPr id="2" name="Slide Number Placeholder 1"/>
          <p:cNvSpPr>
            <a:spLocks noGrp="1"/>
          </p:cNvSpPr>
          <p:nvPr>
            <p:ph type="sldNum" idx="12"/>
          </p:nvPr>
        </p:nvSpPr>
        <p:spPr/>
        <p:txBody>
          <a:bodyPr/>
          <a:lstStyle/>
          <a:p>
            <a:fld id="{00000000-1234-1234-1234-123412341234}" type="slidenum">
              <a:rPr lang="en" smtClean="0"/>
              <a:pPr/>
              <a:t>3</a:t>
            </a:fld>
            <a:endParaRPr lang="en"/>
          </a:p>
        </p:txBody>
      </p:sp>
      <p:sp>
        <p:nvSpPr>
          <p:cNvPr id="14" name="Rectangle 13"/>
          <p:cNvSpPr/>
          <p:nvPr/>
        </p:nvSpPr>
        <p:spPr>
          <a:xfrm>
            <a:off x="4684294" y="6488668"/>
            <a:ext cx="2463751" cy="369332"/>
          </a:xfrm>
          <a:prstGeom prst="rect">
            <a:avLst/>
          </a:prstGeom>
        </p:spPr>
        <p:txBody>
          <a:bodyPr wrap="none">
            <a:spAutoFit/>
          </a:bodyPr>
          <a:lstStyle/>
          <a:p>
            <a:r>
              <a:rPr lang="en-US" dirty="0" smtClean="0"/>
              <a:t>Slide credit: David Robin</a:t>
            </a:r>
            <a:endParaRPr lang="en-US" dirty="0"/>
          </a:p>
        </p:txBody>
      </p:sp>
    </p:spTree>
    <p:extLst>
      <p:ext uri="{BB962C8B-B14F-4D97-AF65-F5344CB8AC3E}">
        <p14:creationId xmlns:p14="http://schemas.microsoft.com/office/powerpoint/2010/main" val="89074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3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36">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436">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4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AEC1-DB5C-6446-BCEE-EDACB5FB56A8}"/>
              </a:ext>
            </a:extLst>
          </p:cNvPr>
          <p:cNvSpPr>
            <a:spLocks noGrp="1"/>
          </p:cNvSpPr>
          <p:nvPr>
            <p:ph type="title"/>
          </p:nvPr>
        </p:nvSpPr>
        <p:spPr>
          <a:xfrm>
            <a:off x="499274" y="246888"/>
            <a:ext cx="11357446" cy="1143000"/>
          </a:xfrm>
        </p:spPr>
        <p:txBody>
          <a:bodyPr>
            <a:noAutofit/>
          </a:bodyPr>
          <a:lstStyle/>
          <a:p>
            <a:r>
              <a:rPr lang="en-US" sz="3700" dirty="0" smtClean="0"/>
              <a:t>ALS-U Accelerators</a:t>
            </a:r>
            <a:endParaRPr lang="en-US" sz="3700" dirty="0"/>
          </a:p>
        </p:txBody>
      </p:sp>
      <p:sp>
        <p:nvSpPr>
          <p:cNvPr id="11" name="TextBox 10">
            <a:extLst>
              <a:ext uri="{FF2B5EF4-FFF2-40B4-BE49-F238E27FC236}">
                <a16:creationId xmlns:a16="http://schemas.microsoft.com/office/drawing/2014/main" id="{68D5EE9B-481D-1248-9B6C-41EC56557F0D}"/>
              </a:ext>
            </a:extLst>
          </p:cNvPr>
          <p:cNvSpPr txBox="1"/>
          <p:nvPr/>
        </p:nvSpPr>
        <p:spPr>
          <a:xfrm>
            <a:off x="4681271" y="3451287"/>
            <a:ext cx="782587" cy="553998"/>
          </a:xfrm>
          <a:prstGeom prst="rect">
            <a:avLst/>
          </a:prstGeom>
          <a:noFill/>
        </p:spPr>
        <p:txBody>
          <a:bodyPr wrap="none" rtlCol="0">
            <a:spAutoFit/>
          </a:bodyPr>
          <a:lstStyle/>
          <a:p>
            <a:pPr algn="ctr"/>
            <a:r>
              <a:rPr lang="en-US" sz="1600" b="1" dirty="0">
                <a:solidFill>
                  <a:schemeClr val="bg1">
                    <a:lumMod val="50000"/>
                  </a:schemeClr>
                </a:solidFill>
                <a:latin typeface="Arial Narrow" charset="0"/>
                <a:ea typeface="Arial Narrow" charset="0"/>
                <a:cs typeface="Arial Narrow" charset="0"/>
              </a:rPr>
              <a:t>Linac</a:t>
            </a:r>
          </a:p>
          <a:p>
            <a:pPr algn="ctr"/>
            <a:r>
              <a:rPr lang="en-US" sz="1400" dirty="0">
                <a:solidFill>
                  <a:schemeClr val="bg1">
                    <a:lumMod val="50000"/>
                  </a:schemeClr>
                </a:solidFill>
                <a:latin typeface="Arial Narrow" charset="0"/>
                <a:ea typeface="Arial Narrow" charset="0"/>
                <a:cs typeface="Arial Narrow" charset="0"/>
              </a:rPr>
              <a:t>(existing)</a:t>
            </a:r>
          </a:p>
        </p:txBody>
      </p:sp>
      <p:sp>
        <p:nvSpPr>
          <p:cNvPr id="12" name="TextBox 11">
            <a:extLst>
              <a:ext uri="{FF2B5EF4-FFF2-40B4-BE49-F238E27FC236}">
                <a16:creationId xmlns:a16="http://schemas.microsoft.com/office/drawing/2014/main" id="{6DAB97D2-74F5-2A4E-9BF7-E00930A43B14}"/>
              </a:ext>
            </a:extLst>
          </p:cNvPr>
          <p:cNvSpPr txBox="1"/>
          <p:nvPr/>
        </p:nvSpPr>
        <p:spPr>
          <a:xfrm>
            <a:off x="6566401" y="3276980"/>
            <a:ext cx="819455" cy="553998"/>
          </a:xfrm>
          <a:prstGeom prst="rect">
            <a:avLst/>
          </a:prstGeom>
          <a:noFill/>
        </p:spPr>
        <p:txBody>
          <a:bodyPr wrap="none" rtlCol="0">
            <a:spAutoFit/>
          </a:bodyPr>
          <a:lstStyle/>
          <a:p>
            <a:pPr algn="ctr"/>
            <a:r>
              <a:rPr lang="en-US" sz="1600" b="1" dirty="0">
                <a:solidFill>
                  <a:schemeClr val="bg1">
                    <a:lumMod val="50000"/>
                  </a:schemeClr>
                </a:solidFill>
                <a:latin typeface="Arial Narrow" charset="0"/>
                <a:ea typeface="Arial Narrow" charset="0"/>
                <a:cs typeface="Arial Narrow" charset="0"/>
              </a:rPr>
              <a:t>Booster</a:t>
            </a:r>
          </a:p>
          <a:p>
            <a:pPr algn="ctr"/>
            <a:r>
              <a:rPr lang="en-US" sz="1400" dirty="0">
                <a:solidFill>
                  <a:schemeClr val="bg1">
                    <a:lumMod val="50000"/>
                  </a:schemeClr>
                </a:solidFill>
                <a:latin typeface="Arial Narrow" charset="0"/>
                <a:ea typeface="Arial Narrow" charset="0"/>
                <a:cs typeface="Arial Narrow" charset="0"/>
              </a:rPr>
              <a:t>(existing)</a:t>
            </a:r>
          </a:p>
        </p:txBody>
      </p:sp>
      <p:cxnSp>
        <p:nvCxnSpPr>
          <p:cNvPr id="18" name="Straight Arrow Connector 17">
            <a:extLst>
              <a:ext uri="{FF2B5EF4-FFF2-40B4-BE49-F238E27FC236}">
                <a16:creationId xmlns:a16="http://schemas.microsoft.com/office/drawing/2014/main" id="{7CE9A616-779B-1F49-908E-88DAE073C807}"/>
              </a:ext>
            </a:extLst>
          </p:cNvPr>
          <p:cNvCxnSpPr>
            <a:cxnSpLocks/>
            <a:stCxn id="15" idx="2"/>
          </p:cNvCxnSpPr>
          <p:nvPr/>
        </p:nvCxnSpPr>
        <p:spPr>
          <a:xfrm flipH="1">
            <a:off x="9083867" y="2168071"/>
            <a:ext cx="1296116" cy="1159463"/>
          </a:xfrm>
          <a:prstGeom prst="straightConnector1">
            <a:avLst/>
          </a:prstGeom>
          <a:ln w="25400" cap="rnd">
            <a:solidFill>
              <a:schemeClr val="bg2">
                <a:lumMod val="75000"/>
              </a:schemeClr>
            </a:solidFill>
            <a:tailEnd type="arrow"/>
          </a:ln>
          <a:effectLst>
            <a:glow rad="25400">
              <a:schemeClr val="bg1">
                <a:alpha val="98000"/>
              </a:schemeClr>
            </a:glow>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288668" y="635835"/>
            <a:ext cx="11993227" cy="5685110"/>
            <a:chOff x="360096" y="1572682"/>
            <a:chExt cx="11993227" cy="5685110"/>
          </a:xfrm>
        </p:grpSpPr>
        <p:pic>
          <p:nvPicPr>
            <p:cNvPr id="10" name="Picture 9">
              <a:extLst>
                <a:ext uri="{FF2B5EF4-FFF2-40B4-BE49-F238E27FC236}">
                  <a16:creationId xmlns:a16="http://schemas.microsoft.com/office/drawing/2014/main" id="{01579B97-BA40-A34B-B2DB-5E6753CD756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1037248" y="2768237"/>
              <a:ext cx="10213532" cy="3584609"/>
            </a:xfrm>
            <a:prstGeom prst="rect">
              <a:avLst/>
            </a:prstGeom>
          </p:spPr>
        </p:pic>
        <p:sp>
          <p:nvSpPr>
            <p:cNvPr id="15" name="TextBox 14">
              <a:extLst>
                <a:ext uri="{FF2B5EF4-FFF2-40B4-BE49-F238E27FC236}">
                  <a16:creationId xmlns:a16="http://schemas.microsoft.com/office/drawing/2014/main" id="{3DCA6938-D0B0-AF4E-9081-6E3723E9FD43}"/>
                </a:ext>
              </a:extLst>
            </p:cNvPr>
            <p:cNvSpPr txBox="1"/>
            <p:nvPr/>
          </p:nvSpPr>
          <p:spPr>
            <a:xfrm>
              <a:off x="8549498" y="1572682"/>
              <a:ext cx="3803825" cy="1508105"/>
            </a:xfrm>
            <a:prstGeom prst="rect">
              <a:avLst/>
            </a:prstGeom>
            <a:noFill/>
          </p:spPr>
          <p:txBody>
            <a:bodyPr wrap="square" rtlCol="0">
              <a:spAutoFit/>
            </a:bodyPr>
            <a:lstStyle/>
            <a:p>
              <a:r>
                <a:rPr lang="en-US" sz="3200" b="1" dirty="0" smtClean="0">
                  <a:solidFill>
                    <a:schemeClr val="bg2">
                      <a:lumMod val="75000"/>
                    </a:schemeClr>
                  </a:solidFill>
                  <a:latin typeface="Calibri" panose="020F0502020204030204" pitchFamily="34" charset="0"/>
                  <a:ea typeface="Arial Narrow" charset="0"/>
                  <a:cs typeface="Calibri" panose="020F0502020204030204" pitchFamily="34" charset="0"/>
                </a:rPr>
                <a:t>Three Transfer Lines:</a:t>
              </a:r>
            </a:p>
            <a:p>
              <a:pPr marL="342900" indent="-342900">
                <a:buFont typeface="Arial" panose="020B0604020202020204" pitchFamily="34" charset="0"/>
                <a:buChar char="•"/>
              </a:pPr>
              <a:r>
                <a:rPr lang="en-US" sz="2000" dirty="0" smtClean="0">
                  <a:solidFill>
                    <a:schemeClr val="bg2">
                      <a:lumMod val="75000"/>
                    </a:schemeClr>
                  </a:solidFill>
                  <a:latin typeface="Calibri" panose="020F0502020204030204" pitchFamily="34" charset="0"/>
                  <a:ea typeface="Arial Narrow" charset="0"/>
                  <a:cs typeface="Calibri" panose="020F0502020204030204" pitchFamily="34" charset="0"/>
                </a:rPr>
                <a:t>Booster to AR </a:t>
              </a:r>
              <a:r>
                <a:rPr lang="en-US" sz="2000" b="1" dirty="0" smtClean="0">
                  <a:solidFill>
                    <a:schemeClr val="bg2">
                      <a:lumMod val="75000"/>
                    </a:schemeClr>
                  </a:solidFill>
                  <a:latin typeface="Calibri" panose="020F0502020204030204" pitchFamily="34" charset="0"/>
                  <a:ea typeface="Arial Narrow" charset="0"/>
                  <a:cs typeface="Calibri" panose="020F0502020204030204" pitchFamily="34" charset="0"/>
                </a:rPr>
                <a:t>(BTA)</a:t>
              </a:r>
            </a:p>
            <a:p>
              <a:pPr marL="342900" indent="-342900">
                <a:buFont typeface="Arial" panose="020B0604020202020204" pitchFamily="34" charset="0"/>
                <a:buChar char="•"/>
              </a:pPr>
              <a:r>
                <a:rPr lang="en-US" sz="2000" dirty="0" smtClean="0">
                  <a:solidFill>
                    <a:schemeClr val="bg2">
                      <a:lumMod val="75000"/>
                    </a:schemeClr>
                  </a:solidFill>
                  <a:latin typeface="Calibri" panose="020F0502020204030204" pitchFamily="34" charset="0"/>
                  <a:ea typeface="Arial Narrow" charset="0"/>
                  <a:cs typeface="Calibri" panose="020F0502020204030204" pitchFamily="34" charset="0"/>
                </a:rPr>
                <a:t>AR to SR </a:t>
              </a:r>
              <a:r>
                <a:rPr lang="en-US" sz="2000" b="1" dirty="0" smtClean="0">
                  <a:solidFill>
                    <a:schemeClr val="bg2">
                      <a:lumMod val="75000"/>
                    </a:schemeClr>
                  </a:solidFill>
                  <a:latin typeface="Calibri" panose="020F0502020204030204" pitchFamily="34" charset="0"/>
                  <a:ea typeface="Arial Narrow" charset="0"/>
                  <a:cs typeface="Calibri" panose="020F0502020204030204" pitchFamily="34" charset="0"/>
                </a:rPr>
                <a:t>(ATS)</a:t>
              </a:r>
            </a:p>
            <a:p>
              <a:pPr marL="342900" indent="-342900">
                <a:buFont typeface="Arial" panose="020B0604020202020204" pitchFamily="34" charset="0"/>
                <a:buChar char="•"/>
              </a:pPr>
              <a:r>
                <a:rPr lang="en-US" sz="2000" dirty="0" smtClean="0">
                  <a:solidFill>
                    <a:schemeClr val="bg2">
                      <a:lumMod val="75000"/>
                    </a:schemeClr>
                  </a:solidFill>
                  <a:latin typeface="Calibri" panose="020F0502020204030204" pitchFamily="34" charset="0"/>
                  <a:ea typeface="Arial Narrow" charset="0"/>
                  <a:cs typeface="Calibri" panose="020F0502020204030204" pitchFamily="34" charset="0"/>
                </a:rPr>
                <a:t>SR to AR </a:t>
              </a:r>
              <a:r>
                <a:rPr lang="en-US" sz="2000" b="1" dirty="0" smtClean="0">
                  <a:solidFill>
                    <a:schemeClr val="bg2">
                      <a:lumMod val="75000"/>
                    </a:schemeClr>
                  </a:solidFill>
                  <a:latin typeface="Calibri" panose="020F0502020204030204" pitchFamily="34" charset="0"/>
                  <a:ea typeface="Arial Narrow" charset="0"/>
                  <a:cs typeface="Calibri" panose="020F0502020204030204" pitchFamily="34" charset="0"/>
                </a:rPr>
                <a:t>(STA)</a:t>
              </a:r>
              <a:endParaRPr lang="en-US" sz="2000" b="1" dirty="0">
                <a:solidFill>
                  <a:schemeClr val="bg2">
                    <a:lumMod val="75000"/>
                  </a:schemeClr>
                </a:solidFill>
                <a:latin typeface="Calibri" panose="020F0502020204030204" pitchFamily="34" charset="0"/>
                <a:ea typeface="Arial Narrow"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5F867308-2561-D348-8852-788BC6917866}"/>
                </a:ext>
              </a:extLst>
            </p:cNvPr>
            <p:cNvCxnSpPr>
              <a:cxnSpLocks/>
            </p:cNvCxnSpPr>
            <p:nvPr/>
          </p:nvCxnSpPr>
          <p:spPr>
            <a:xfrm flipV="1">
              <a:off x="1292655" y="5288965"/>
              <a:ext cx="534560" cy="600453"/>
            </a:xfrm>
            <a:prstGeom prst="straightConnector1">
              <a:avLst/>
            </a:prstGeom>
            <a:ln w="25400" cap="rnd">
              <a:solidFill>
                <a:schemeClr val="bg2">
                  <a:lumMod val="75000"/>
                </a:schemeClr>
              </a:solidFill>
              <a:tailEnd type="arrow"/>
            </a:ln>
            <a:effectLst>
              <a:glow rad="25400">
                <a:schemeClr val="bg1">
                  <a:alpha val="98000"/>
                </a:schemeClr>
              </a:glow>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F51FDBAC-2485-9446-B17E-72237339A682}"/>
                </a:ext>
              </a:extLst>
            </p:cNvPr>
            <p:cNvSpPr/>
            <p:nvPr/>
          </p:nvSpPr>
          <p:spPr>
            <a:xfrm>
              <a:off x="360096" y="5749687"/>
              <a:ext cx="3536452" cy="1508105"/>
            </a:xfrm>
            <a:prstGeom prst="rect">
              <a:avLst/>
            </a:prstGeom>
          </p:spPr>
          <p:txBody>
            <a:bodyPr wrap="square">
              <a:spAutoFit/>
            </a:bodyPr>
            <a:lstStyle/>
            <a:p>
              <a:pPr marL="0" lvl="1">
                <a:buClr>
                  <a:schemeClr val="bg2">
                    <a:lumMod val="75000"/>
                  </a:schemeClr>
                </a:buClr>
              </a:pPr>
              <a:r>
                <a:rPr lang="en-US" sz="3200" b="1" dirty="0">
                  <a:solidFill>
                    <a:schemeClr val="bg2">
                      <a:lumMod val="75000"/>
                    </a:schemeClr>
                  </a:solidFill>
                  <a:latin typeface="Calibri" panose="020F0502020204030204" pitchFamily="34" charset="0"/>
                  <a:cs typeface="Calibri" panose="020F0502020204030204" pitchFamily="34" charset="0"/>
                </a:rPr>
                <a:t>Storage </a:t>
              </a:r>
              <a:r>
                <a:rPr lang="en-US" sz="3200" b="1" dirty="0" smtClean="0">
                  <a:solidFill>
                    <a:schemeClr val="bg2">
                      <a:lumMod val="75000"/>
                    </a:schemeClr>
                  </a:solidFill>
                  <a:latin typeface="Calibri" panose="020F0502020204030204" pitchFamily="34" charset="0"/>
                  <a:cs typeface="Calibri" panose="020F0502020204030204" pitchFamily="34" charset="0"/>
                </a:rPr>
                <a:t>Ring (SR)</a:t>
              </a:r>
            </a:p>
            <a:p>
              <a:pPr marL="182880" lvl="1" indent="-182880">
                <a:buClr>
                  <a:schemeClr val="bg2">
                    <a:lumMod val="75000"/>
                  </a:schemeClr>
                </a:buClr>
                <a:buFont typeface="Arial" panose="020B0604020202020204" pitchFamily="34" charset="0"/>
                <a:buChar char="•"/>
              </a:pPr>
              <a:r>
                <a:rPr lang="en-US" sz="2000" dirty="0" smtClean="0">
                  <a:solidFill>
                    <a:schemeClr val="bg2">
                      <a:lumMod val="75000"/>
                    </a:schemeClr>
                  </a:solidFill>
                  <a:latin typeface="Calibri" panose="020F0502020204030204" pitchFamily="34" charset="0"/>
                  <a:cs typeface="Calibri" panose="020F0502020204030204" pitchFamily="34" charset="0"/>
                </a:rPr>
                <a:t>4</a:t>
              </a:r>
              <a:r>
                <a:rPr lang="en-US" sz="2000" baseline="30000" dirty="0" smtClean="0">
                  <a:solidFill>
                    <a:schemeClr val="bg2">
                      <a:lumMod val="75000"/>
                    </a:schemeClr>
                  </a:solidFill>
                  <a:latin typeface="Calibri" panose="020F0502020204030204" pitchFamily="34" charset="0"/>
                  <a:cs typeface="Calibri" panose="020F0502020204030204" pitchFamily="34" charset="0"/>
                </a:rPr>
                <a:t>th</a:t>
              </a:r>
              <a:r>
                <a:rPr lang="en-US" sz="2000" dirty="0" smtClean="0">
                  <a:solidFill>
                    <a:schemeClr val="bg2">
                      <a:lumMod val="75000"/>
                    </a:schemeClr>
                  </a:solidFill>
                  <a:latin typeface="Calibri" panose="020F0502020204030204" pitchFamily="34" charset="0"/>
                  <a:cs typeface="Calibri" panose="020F0502020204030204" pitchFamily="34" charset="0"/>
                </a:rPr>
                <a:t> </a:t>
              </a:r>
              <a:r>
                <a:rPr lang="en-US" sz="2000" dirty="0">
                  <a:solidFill>
                    <a:schemeClr val="bg2">
                      <a:lumMod val="75000"/>
                    </a:schemeClr>
                  </a:solidFill>
                  <a:latin typeface="Calibri" panose="020F0502020204030204" pitchFamily="34" charset="0"/>
                  <a:cs typeface="Calibri" panose="020F0502020204030204" pitchFamily="34" charset="0"/>
                </a:rPr>
                <a:t>Generation light source</a:t>
              </a:r>
            </a:p>
            <a:p>
              <a:pPr marL="182880" lvl="1" indent="-182880">
                <a:buClr>
                  <a:schemeClr val="bg2">
                    <a:lumMod val="75000"/>
                  </a:schemeClr>
                </a:buClr>
                <a:buFont typeface="Arial" panose="020B0604020202020204" pitchFamily="34" charset="0"/>
                <a:buChar char="•"/>
              </a:pPr>
              <a:r>
                <a:rPr lang="en-US" sz="2000" dirty="0" smtClean="0">
                  <a:solidFill>
                    <a:schemeClr val="bg2">
                      <a:lumMod val="75000"/>
                    </a:schemeClr>
                  </a:solidFill>
                  <a:latin typeface="Calibri" panose="020F0502020204030204" pitchFamily="34" charset="0"/>
                  <a:cs typeface="Calibri" panose="020F0502020204030204" pitchFamily="34" charset="0"/>
                </a:rPr>
                <a:t>Circumference:196.5097m</a:t>
              </a:r>
            </a:p>
            <a:p>
              <a:pPr marL="182880" lvl="1" indent="-182880">
                <a:buClr>
                  <a:schemeClr val="bg2">
                    <a:lumMod val="75000"/>
                  </a:schemeClr>
                </a:buClr>
                <a:buFont typeface="Arial" panose="020B0604020202020204" pitchFamily="34" charset="0"/>
                <a:buChar char="•"/>
              </a:pPr>
              <a:r>
                <a:rPr lang="en-US" sz="2000" dirty="0">
                  <a:solidFill>
                    <a:schemeClr val="bg2"/>
                  </a:solidFill>
                  <a:cs typeface="Calibri"/>
                </a:rPr>
                <a:t>9-bend </a:t>
              </a:r>
              <a:r>
                <a:rPr lang="en-US" sz="2000" dirty="0" err="1">
                  <a:solidFill>
                    <a:schemeClr val="bg2"/>
                  </a:solidFill>
                  <a:cs typeface="Calibri"/>
                </a:rPr>
                <a:t>achromat</a:t>
              </a:r>
              <a:r>
                <a:rPr lang="en-US" sz="2000" dirty="0">
                  <a:solidFill>
                    <a:schemeClr val="bg2"/>
                  </a:solidFill>
                  <a:cs typeface="Calibri"/>
                </a:rPr>
                <a:t> lattice</a:t>
              </a:r>
              <a:endParaRPr lang="en-US" sz="2000" dirty="0">
                <a:solidFill>
                  <a:schemeClr val="bg2">
                    <a:lumMod val="75000"/>
                  </a:schemeClr>
                </a:solidFill>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91605D15-4271-C740-95E4-396419A84139}"/>
                </a:ext>
              </a:extLst>
            </p:cNvPr>
            <p:cNvSpPr/>
            <p:nvPr/>
          </p:nvSpPr>
          <p:spPr>
            <a:xfrm>
              <a:off x="709446" y="2026872"/>
              <a:ext cx="3944983" cy="1200329"/>
            </a:xfrm>
            <a:prstGeom prst="rect">
              <a:avLst/>
            </a:prstGeom>
          </p:spPr>
          <p:txBody>
            <a:bodyPr wrap="square">
              <a:spAutoFit/>
            </a:bodyPr>
            <a:lstStyle/>
            <a:p>
              <a:pPr marL="0" lvl="1">
                <a:buClr>
                  <a:schemeClr val="bg2">
                    <a:lumMod val="75000"/>
                  </a:schemeClr>
                </a:buClr>
              </a:pPr>
              <a:r>
                <a:rPr lang="en-US" sz="3200" b="1" dirty="0">
                  <a:solidFill>
                    <a:schemeClr val="bg2">
                      <a:lumMod val="75000"/>
                    </a:schemeClr>
                  </a:solidFill>
                  <a:latin typeface="Calibri" panose="020F0502020204030204" pitchFamily="34" charset="0"/>
                  <a:cs typeface="Calibri" panose="020F0502020204030204" pitchFamily="34" charset="0"/>
                </a:rPr>
                <a:t>Accumulator </a:t>
              </a:r>
              <a:r>
                <a:rPr lang="en-US" sz="3200" b="1" dirty="0" smtClean="0">
                  <a:solidFill>
                    <a:schemeClr val="bg2">
                      <a:lumMod val="75000"/>
                    </a:schemeClr>
                  </a:solidFill>
                  <a:latin typeface="Calibri" panose="020F0502020204030204" pitchFamily="34" charset="0"/>
                  <a:cs typeface="Calibri" panose="020F0502020204030204" pitchFamily="34" charset="0"/>
                </a:rPr>
                <a:t>Ring(AR)</a:t>
              </a:r>
              <a:endParaRPr lang="en-US" sz="3200" b="1" dirty="0">
                <a:solidFill>
                  <a:schemeClr val="bg2">
                    <a:lumMod val="75000"/>
                  </a:schemeClr>
                </a:solidFill>
                <a:latin typeface="Calibri" panose="020F0502020204030204" pitchFamily="34" charset="0"/>
                <a:cs typeface="Calibri" panose="020F0502020204030204" pitchFamily="34" charset="0"/>
              </a:endParaRPr>
            </a:p>
            <a:p>
              <a:pPr marL="182880" lvl="1" indent="-182880">
                <a:buClr>
                  <a:schemeClr val="bg2">
                    <a:lumMod val="75000"/>
                  </a:schemeClr>
                </a:buClr>
                <a:buFont typeface="Arial" panose="020B0604020202020204" pitchFamily="34" charset="0"/>
                <a:buChar char="•"/>
              </a:pPr>
              <a:r>
                <a:rPr lang="en-US" sz="2000" dirty="0" smtClean="0">
                  <a:solidFill>
                    <a:schemeClr val="bg2">
                      <a:lumMod val="75000"/>
                    </a:schemeClr>
                  </a:solidFill>
                  <a:latin typeface="Calibri" panose="020F0502020204030204" pitchFamily="34" charset="0"/>
                  <a:cs typeface="Calibri" panose="020F0502020204030204" pitchFamily="34" charset="0"/>
                </a:rPr>
                <a:t>3</a:t>
              </a:r>
              <a:r>
                <a:rPr lang="en-US" sz="2000" baseline="30000" dirty="0" smtClean="0">
                  <a:solidFill>
                    <a:schemeClr val="bg2">
                      <a:lumMod val="75000"/>
                    </a:schemeClr>
                  </a:solidFill>
                  <a:latin typeface="Calibri" panose="020F0502020204030204" pitchFamily="34" charset="0"/>
                  <a:cs typeface="Calibri" panose="020F0502020204030204" pitchFamily="34" charset="0"/>
                </a:rPr>
                <a:t>rd</a:t>
              </a:r>
              <a:r>
                <a:rPr lang="en-US" sz="2000" dirty="0" smtClean="0">
                  <a:solidFill>
                    <a:schemeClr val="bg2">
                      <a:lumMod val="75000"/>
                    </a:schemeClr>
                  </a:solidFill>
                  <a:latin typeface="Calibri" panose="020F0502020204030204" pitchFamily="34" charset="0"/>
                  <a:cs typeface="Calibri" panose="020F0502020204030204" pitchFamily="34" charset="0"/>
                </a:rPr>
                <a:t> Generation light source</a:t>
              </a:r>
            </a:p>
            <a:p>
              <a:pPr marL="182880" lvl="1" indent="-182880">
                <a:buClr>
                  <a:schemeClr val="bg2">
                    <a:lumMod val="75000"/>
                  </a:schemeClr>
                </a:buClr>
                <a:buFont typeface="Arial" panose="020B0604020202020204" pitchFamily="34" charset="0"/>
                <a:buChar char="•"/>
              </a:pPr>
              <a:r>
                <a:rPr lang="en-US" sz="2000" dirty="0" smtClean="0">
                  <a:solidFill>
                    <a:schemeClr val="bg2">
                      <a:lumMod val="75000"/>
                    </a:schemeClr>
                  </a:solidFill>
                  <a:latin typeface="Calibri" panose="020F0502020204030204" pitchFamily="34" charset="0"/>
                  <a:cs typeface="Calibri" panose="020F0502020204030204" pitchFamily="34" charset="0"/>
                </a:rPr>
                <a:t>Circumference:182.130m</a:t>
              </a:r>
            </a:p>
          </p:txBody>
        </p:sp>
        <p:cxnSp>
          <p:nvCxnSpPr>
            <p:cNvPr id="33" name="Straight Arrow Connector 32">
              <a:extLst>
                <a:ext uri="{FF2B5EF4-FFF2-40B4-BE49-F238E27FC236}">
                  <a16:creationId xmlns:a16="http://schemas.microsoft.com/office/drawing/2014/main" id="{6DD87FAF-B94F-F44E-8432-BD553EE99A21}"/>
                </a:ext>
              </a:extLst>
            </p:cNvPr>
            <p:cNvCxnSpPr>
              <a:cxnSpLocks/>
            </p:cNvCxnSpPr>
            <p:nvPr/>
          </p:nvCxnSpPr>
          <p:spPr>
            <a:xfrm flipH="1">
              <a:off x="1931120" y="3227201"/>
              <a:ext cx="718045" cy="1333340"/>
            </a:xfrm>
            <a:prstGeom prst="straightConnector1">
              <a:avLst/>
            </a:prstGeom>
            <a:ln w="25400" cap="rnd">
              <a:solidFill>
                <a:schemeClr val="bg2">
                  <a:lumMod val="75000"/>
                </a:schemeClr>
              </a:solidFill>
              <a:tailEnd type="arrow"/>
            </a:ln>
            <a:effectLst>
              <a:glow rad="25400">
                <a:schemeClr val="bg1">
                  <a:alpha val="98000"/>
                </a:schemeClr>
              </a:glow>
            </a:effectLst>
          </p:spPr>
          <p:style>
            <a:lnRef idx="2">
              <a:schemeClr val="accent1"/>
            </a:lnRef>
            <a:fillRef idx="0">
              <a:schemeClr val="accent1"/>
            </a:fillRef>
            <a:effectRef idx="1">
              <a:schemeClr val="accent1"/>
            </a:effectRef>
            <a:fontRef idx="minor">
              <a:schemeClr val="tx1"/>
            </a:fontRef>
          </p:style>
        </p:cxnSp>
      </p:grpSp>
      <p:sp>
        <p:nvSpPr>
          <p:cNvPr id="3" name="Footer Placeholder 2">
            <a:extLst>
              <a:ext uri="{FF2B5EF4-FFF2-40B4-BE49-F238E27FC236}">
                <a16:creationId xmlns:a16="http://schemas.microsoft.com/office/drawing/2014/main" id="{02AF8EC3-E88E-594F-B332-6DF0EF2E7D4F}"/>
              </a:ext>
            </a:extLst>
          </p:cNvPr>
          <p:cNvSpPr>
            <a:spLocks noGrp="1"/>
          </p:cNvSpPr>
          <p:nvPr>
            <p:ph type="ftr" sz="quarter" idx="11"/>
          </p:nvPr>
        </p:nvSpPr>
        <p:spPr>
          <a:xfrm>
            <a:off x="8196390" y="6426832"/>
            <a:ext cx="3516604" cy="369332"/>
          </a:xfrm>
        </p:spPr>
        <p:txBody>
          <a:bodyPr/>
          <a:lstStyle/>
          <a:p>
            <a:pPr algn="r"/>
            <a:r>
              <a:rPr lang="en-US" smtClean="0"/>
              <a:t>IWAA 2024 - SLAC</a:t>
            </a:r>
            <a:endParaRPr lang="en-US" dirty="0"/>
          </a:p>
        </p:txBody>
      </p:sp>
      <p:sp>
        <p:nvSpPr>
          <p:cNvPr id="14" name="Slide Number Placeholder 5">
            <a:extLst>
              <a:ext uri="{FF2B5EF4-FFF2-40B4-BE49-F238E27FC236}">
                <a16:creationId xmlns:a16="http://schemas.microsoft.com/office/drawing/2014/main" id="{45A1AE82-96B1-DF44-94A9-A4F932474473}"/>
              </a:ext>
            </a:extLst>
          </p:cNvPr>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1"/>
                </a:solidFill>
              </a:defRPr>
            </a:lvl1pPr>
          </a:lstStyle>
          <a:p>
            <a:fld id="{E452C9B3-7572-4512-AD9D-AB04FCD14D82}" type="slidenum">
              <a:rPr lang="en-US" smtClean="0"/>
              <a:pPr/>
              <a:t>4</a:t>
            </a:fld>
            <a:endParaRPr lang="en-US" dirty="0"/>
          </a:p>
        </p:txBody>
      </p:sp>
      <p:sp>
        <p:nvSpPr>
          <p:cNvPr id="17" name="Rectangle 16">
            <a:extLst>
              <a:ext uri="{FF2B5EF4-FFF2-40B4-BE49-F238E27FC236}">
                <a16:creationId xmlns:a16="http://schemas.microsoft.com/office/drawing/2014/main" id="{91605D15-4271-C740-95E4-396419A84139}"/>
              </a:ext>
            </a:extLst>
          </p:cNvPr>
          <p:cNvSpPr/>
          <p:nvPr/>
        </p:nvSpPr>
        <p:spPr>
          <a:xfrm>
            <a:off x="4100094" y="3048987"/>
            <a:ext cx="3944983" cy="892552"/>
          </a:xfrm>
          <a:prstGeom prst="rect">
            <a:avLst/>
          </a:prstGeom>
        </p:spPr>
        <p:txBody>
          <a:bodyPr wrap="square">
            <a:spAutoFit/>
          </a:bodyPr>
          <a:lstStyle/>
          <a:p>
            <a:pPr marL="0" lvl="1">
              <a:buClr>
                <a:schemeClr val="bg2">
                  <a:lumMod val="75000"/>
                </a:schemeClr>
              </a:buClr>
            </a:pPr>
            <a:r>
              <a:rPr lang="en-US" sz="3200" b="1" dirty="0" smtClean="0">
                <a:solidFill>
                  <a:schemeClr val="bg2">
                    <a:lumMod val="75000"/>
                  </a:schemeClr>
                </a:solidFill>
                <a:latin typeface="Calibri" panose="020F0502020204030204" pitchFamily="34" charset="0"/>
                <a:cs typeface="Calibri" panose="020F0502020204030204" pitchFamily="34" charset="0"/>
              </a:rPr>
              <a:t>LINAC, Booster</a:t>
            </a:r>
            <a:endParaRPr lang="en-US" sz="3200" b="1" dirty="0">
              <a:solidFill>
                <a:schemeClr val="bg2">
                  <a:lumMod val="75000"/>
                </a:schemeClr>
              </a:solidFill>
              <a:latin typeface="Calibri" panose="020F0502020204030204" pitchFamily="34" charset="0"/>
              <a:cs typeface="Calibri" panose="020F0502020204030204" pitchFamily="34" charset="0"/>
            </a:endParaRPr>
          </a:p>
          <a:p>
            <a:pPr marL="182880" lvl="1" indent="-182880">
              <a:buClr>
                <a:schemeClr val="bg2">
                  <a:lumMod val="75000"/>
                </a:schemeClr>
              </a:buClr>
              <a:buFont typeface="Arial" panose="020B0604020202020204" pitchFamily="34" charset="0"/>
              <a:buChar char="•"/>
            </a:pPr>
            <a:r>
              <a:rPr lang="en-US" sz="2000" b="1" dirty="0" smtClean="0">
                <a:solidFill>
                  <a:schemeClr val="bg2">
                    <a:lumMod val="75000"/>
                  </a:schemeClr>
                </a:solidFill>
                <a:latin typeface="Calibri" panose="020F0502020204030204" pitchFamily="34" charset="0"/>
                <a:cs typeface="Calibri" panose="020F0502020204030204" pitchFamily="34" charset="0"/>
              </a:rPr>
              <a:t>Existing, no Change</a:t>
            </a:r>
          </a:p>
        </p:txBody>
      </p:sp>
      <p:cxnSp>
        <p:nvCxnSpPr>
          <p:cNvPr id="20" name="Straight Arrow Connector 19">
            <a:extLst>
              <a:ext uri="{FF2B5EF4-FFF2-40B4-BE49-F238E27FC236}">
                <a16:creationId xmlns:a16="http://schemas.microsoft.com/office/drawing/2014/main" id="{6DD87FAF-B94F-F44E-8432-BD553EE99A21}"/>
              </a:ext>
            </a:extLst>
          </p:cNvPr>
          <p:cNvCxnSpPr>
            <a:cxnSpLocks/>
          </p:cNvCxnSpPr>
          <p:nvPr/>
        </p:nvCxnSpPr>
        <p:spPr>
          <a:xfrm flipH="1" flipV="1">
            <a:off x="4713523" y="2634309"/>
            <a:ext cx="53097" cy="527505"/>
          </a:xfrm>
          <a:prstGeom prst="straightConnector1">
            <a:avLst/>
          </a:prstGeom>
          <a:ln w="25400" cap="rnd">
            <a:solidFill>
              <a:schemeClr val="bg2">
                <a:lumMod val="75000"/>
              </a:schemeClr>
            </a:solidFill>
            <a:tailEnd type="arrow"/>
          </a:ln>
          <a:effectLst>
            <a:glow rad="25400">
              <a:schemeClr val="bg1">
                <a:alpha val="98000"/>
              </a:schemeClr>
            </a:glo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6DD87FAF-B94F-F44E-8432-BD553EE99A21}"/>
              </a:ext>
            </a:extLst>
          </p:cNvPr>
          <p:cNvCxnSpPr>
            <a:cxnSpLocks/>
          </p:cNvCxnSpPr>
          <p:nvPr/>
        </p:nvCxnSpPr>
        <p:spPr>
          <a:xfrm flipV="1">
            <a:off x="5787308" y="2899564"/>
            <a:ext cx="31461" cy="399769"/>
          </a:xfrm>
          <a:prstGeom prst="straightConnector1">
            <a:avLst/>
          </a:prstGeom>
          <a:ln w="25400" cap="rnd">
            <a:solidFill>
              <a:schemeClr val="bg2">
                <a:lumMod val="75000"/>
              </a:schemeClr>
            </a:solidFill>
            <a:tailEnd type="arrow"/>
          </a:ln>
          <a:effectLst>
            <a:glow rad="25400">
              <a:schemeClr val="bg1">
                <a:alpha val="98000"/>
              </a:schemeClr>
            </a:glow>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a:off x="10565027" y="1597971"/>
            <a:ext cx="73550" cy="2130315"/>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032130" y="5503502"/>
            <a:ext cx="5631833" cy="923330"/>
          </a:xfrm>
          <a:prstGeom prst="rect">
            <a:avLst/>
          </a:prstGeom>
        </p:spPr>
        <p:txBody>
          <a:bodyPr wrap="square">
            <a:spAutoFit/>
          </a:bodyPr>
          <a:lstStyle/>
          <a:p>
            <a:pPr marL="285750" indent="-285750">
              <a:buFont typeface="Arial" panose="020B0604020202020204" pitchFamily="34" charset="0"/>
              <a:buChar char="•"/>
            </a:pPr>
            <a:r>
              <a:rPr lang="en-US" dirty="0" smtClean="0"/>
              <a:t>All accelerators will be installed on a level plane.</a:t>
            </a:r>
          </a:p>
          <a:p>
            <a:pPr marL="285750" indent="-285750">
              <a:buFont typeface="Arial" panose="020B0604020202020204" pitchFamily="34" charset="0"/>
              <a:buChar char="•"/>
            </a:pPr>
            <a:r>
              <a:rPr lang="en-US" dirty="0" smtClean="0"/>
              <a:t>All magnets will be installed to nominal position without considering the existing beamlines position.</a:t>
            </a:r>
            <a:endParaRPr lang="en-US" dirty="0"/>
          </a:p>
        </p:txBody>
      </p:sp>
      <p:cxnSp>
        <p:nvCxnSpPr>
          <p:cNvPr id="36" name="Straight Arrow Connector 35"/>
          <p:cNvCxnSpPr/>
          <p:nvPr/>
        </p:nvCxnSpPr>
        <p:spPr>
          <a:xfrm flipH="1">
            <a:off x="8479299" y="2007973"/>
            <a:ext cx="442410" cy="2496065"/>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5400000">
            <a:off x="9394875" y="1772897"/>
            <a:ext cx="1462217" cy="788115"/>
          </a:xfrm>
          <a:prstGeom prst="curvedConnector3">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106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0504" r="31200"/>
          <a:stretch/>
        </p:blipFill>
        <p:spPr>
          <a:xfrm>
            <a:off x="5535826" y="192980"/>
            <a:ext cx="4720282" cy="6345905"/>
          </a:xfrm>
          <a:prstGeom prst="rect">
            <a:avLst/>
          </a:prstGeom>
        </p:spPr>
      </p:pic>
      <p:sp>
        <p:nvSpPr>
          <p:cNvPr id="2" name="Title 1">
            <a:extLst>
              <a:ext uri="{FF2B5EF4-FFF2-40B4-BE49-F238E27FC236}">
                <a16:creationId xmlns:a16="http://schemas.microsoft.com/office/drawing/2014/main" id="{F068AEC1-DB5C-6446-BCEE-EDACB5FB56A8}"/>
              </a:ext>
            </a:extLst>
          </p:cNvPr>
          <p:cNvSpPr>
            <a:spLocks noGrp="1"/>
          </p:cNvSpPr>
          <p:nvPr>
            <p:ph type="title"/>
          </p:nvPr>
        </p:nvSpPr>
        <p:spPr>
          <a:xfrm>
            <a:off x="499274" y="246888"/>
            <a:ext cx="11357446" cy="633590"/>
          </a:xfrm>
        </p:spPr>
        <p:txBody>
          <a:bodyPr>
            <a:noAutofit/>
          </a:bodyPr>
          <a:lstStyle/>
          <a:p>
            <a:r>
              <a:rPr lang="en-US" sz="3700" dirty="0" smtClean="0"/>
              <a:t>ALS-U Beamlines</a:t>
            </a:r>
            <a:endParaRPr lang="en-US" sz="3700" dirty="0"/>
          </a:p>
        </p:txBody>
      </p:sp>
      <p:sp>
        <p:nvSpPr>
          <p:cNvPr id="25" name="Rectangle 24">
            <a:extLst>
              <a:ext uri="{FF2B5EF4-FFF2-40B4-BE49-F238E27FC236}">
                <a16:creationId xmlns:a16="http://schemas.microsoft.com/office/drawing/2014/main" id="{91605D15-4271-C740-95E4-396419A84139}"/>
              </a:ext>
            </a:extLst>
          </p:cNvPr>
          <p:cNvSpPr/>
          <p:nvPr/>
        </p:nvSpPr>
        <p:spPr>
          <a:xfrm>
            <a:off x="1034295" y="1680825"/>
            <a:ext cx="4093071" cy="3477875"/>
          </a:xfrm>
          <a:prstGeom prst="rect">
            <a:avLst/>
          </a:prstGeom>
        </p:spPr>
        <p:txBody>
          <a:bodyPr wrap="square">
            <a:spAutoFit/>
          </a:bodyPr>
          <a:lstStyle/>
          <a:p>
            <a:pPr marL="91440" lvl="1" indent="-91440">
              <a:buClr>
                <a:schemeClr val="bg2">
                  <a:lumMod val="75000"/>
                </a:schemeClr>
              </a:buClr>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Insertion Device BLs Upgrade:</a:t>
            </a:r>
          </a:p>
          <a:p>
            <a:pPr marL="800100" lvl="2" indent="-342900">
              <a:buClr>
                <a:schemeClr val="bg2">
                  <a:lumMod val="75000"/>
                </a:schemeClr>
              </a:buClr>
              <a:buFont typeface="Arial" panose="020B0604020202020204" pitchFamily="34" charset="0"/>
              <a:buChar char="•"/>
            </a:pPr>
            <a:r>
              <a:rPr lang="en-US" sz="2000" dirty="0" smtClean="0">
                <a:solidFill>
                  <a:schemeClr val="bg2">
                    <a:lumMod val="75000"/>
                  </a:schemeClr>
                </a:solidFill>
                <a:latin typeface="Calibri" panose="020F0502020204030204" pitchFamily="34" charset="0"/>
                <a:cs typeface="Calibri" panose="020F0502020204030204" pitchFamily="34" charset="0"/>
              </a:rPr>
              <a:t>7.0.1 </a:t>
            </a:r>
            <a:r>
              <a:rPr lang="en-US" sz="2000" dirty="0">
                <a:solidFill>
                  <a:schemeClr val="bg2">
                    <a:lumMod val="75000"/>
                  </a:schemeClr>
                </a:solidFill>
                <a:latin typeface="Calibri" panose="020F0502020204030204" pitchFamily="34" charset="0"/>
                <a:cs typeface="Calibri" panose="020F0502020204030204" pitchFamily="34" charset="0"/>
              </a:rPr>
              <a:t>(COSMIC)</a:t>
            </a:r>
          </a:p>
          <a:p>
            <a:pPr marL="800100" lvl="2" indent="-342900">
              <a:buClr>
                <a:schemeClr val="bg2">
                  <a:lumMod val="75000"/>
                </a:schemeClr>
              </a:buClr>
              <a:buFont typeface="Arial" panose="020B0604020202020204" pitchFamily="34" charset="0"/>
              <a:buChar char="•"/>
            </a:pPr>
            <a:r>
              <a:rPr lang="en-US" sz="2000" dirty="0">
                <a:solidFill>
                  <a:schemeClr val="bg2">
                    <a:lumMod val="75000"/>
                  </a:schemeClr>
                </a:solidFill>
                <a:latin typeface="Calibri" panose="020F0502020204030204" pitchFamily="34" charset="0"/>
                <a:cs typeface="Calibri" panose="020F0502020204030204" pitchFamily="34" charset="0"/>
              </a:rPr>
              <a:t>7.0.2 (</a:t>
            </a:r>
            <a:r>
              <a:rPr lang="en-US" sz="2000" dirty="0" smtClean="0">
                <a:solidFill>
                  <a:schemeClr val="bg2">
                    <a:lumMod val="75000"/>
                  </a:schemeClr>
                </a:solidFill>
                <a:latin typeface="Calibri" panose="020F0502020204030204" pitchFamily="34" charset="0"/>
                <a:cs typeface="Calibri" panose="020F0502020204030204" pitchFamily="34" charset="0"/>
              </a:rPr>
              <a:t>MAESTRO)</a:t>
            </a:r>
            <a:endParaRPr lang="en-US" sz="2000" dirty="0">
              <a:solidFill>
                <a:schemeClr val="bg2">
                  <a:lumMod val="75000"/>
                </a:schemeClr>
              </a:solidFill>
              <a:latin typeface="Calibri" panose="020F0502020204030204" pitchFamily="34" charset="0"/>
              <a:cs typeface="Calibri" panose="020F0502020204030204" pitchFamily="34" charset="0"/>
            </a:endParaRPr>
          </a:p>
          <a:p>
            <a:pPr marL="800100" lvl="2" indent="-342900">
              <a:buClr>
                <a:schemeClr val="bg2">
                  <a:lumMod val="75000"/>
                </a:schemeClr>
              </a:buClr>
              <a:buFont typeface="Arial" panose="020B0604020202020204" pitchFamily="34" charset="0"/>
              <a:buChar char="•"/>
            </a:pPr>
            <a:r>
              <a:rPr lang="en-US" sz="2000" dirty="0" smtClean="0">
                <a:solidFill>
                  <a:schemeClr val="bg2">
                    <a:lumMod val="75000"/>
                  </a:schemeClr>
                </a:solidFill>
                <a:latin typeface="Calibri" panose="020F0502020204030204" pitchFamily="34" charset="0"/>
                <a:cs typeface="Calibri" panose="020F0502020204030204" pitchFamily="34" charset="0"/>
              </a:rPr>
              <a:t>8.0.1 </a:t>
            </a:r>
            <a:r>
              <a:rPr lang="en-US" sz="2000" dirty="0">
                <a:solidFill>
                  <a:schemeClr val="bg2">
                    <a:lumMod val="75000"/>
                  </a:schemeClr>
                </a:solidFill>
                <a:latin typeface="Calibri" panose="020F0502020204030204" pitchFamily="34" charset="0"/>
                <a:cs typeface="Calibri" panose="020F0502020204030204" pitchFamily="34" charset="0"/>
              </a:rPr>
              <a:t>(TENDER)</a:t>
            </a:r>
          </a:p>
          <a:p>
            <a:pPr marL="800100" lvl="2" indent="-342900">
              <a:buClr>
                <a:schemeClr val="bg2">
                  <a:lumMod val="75000"/>
                </a:schemeClr>
              </a:buClr>
              <a:buFont typeface="Arial" panose="020B0604020202020204" pitchFamily="34" charset="0"/>
              <a:buChar char="•"/>
            </a:pPr>
            <a:r>
              <a:rPr lang="en-US" sz="2000" dirty="0">
                <a:solidFill>
                  <a:schemeClr val="bg2">
                    <a:lumMod val="75000"/>
                  </a:schemeClr>
                </a:solidFill>
                <a:latin typeface="Calibri" panose="020F0502020204030204" pitchFamily="34" charset="0"/>
                <a:cs typeface="Calibri" panose="020F0502020204030204" pitchFamily="34" charset="0"/>
              </a:rPr>
              <a:t>10.0.1 (FLEXON)</a:t>
            </a:r>
          </a:p>
          <a:p>
            <a:pPr marL="91440" lvl="1" indent="-91440">
              <a:buClr>
                <a:schemeClr val="bg2">
                  <a:lumMod val="75000"/>
                </a:schemeClr>
              </a:buClr>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No </a:t>
            </a:r>
            <a:r>
              <a:rPr lang="en-US" sz="2000" b="1" dirty="0">
                <a:latin typeface="Calibri" panose="020F0502020204030204" pitchFamily="34" charset="0"/>
                <a:cs typeface="Calibri" panose="020F0502020204030204" pitchFamily="34" charset="0"/>
              </a:rPr>
              <a:t>position change for the rest of </a:t>
            </a:r>
            <a:r>
              <a:rPr lang="en-US" sz="2000" b="1" dirty="0" smtClean="0">
                <a:latin typeface="Calibri" panose="020F0502020204030204" pitchFamily="34" charset="0"/>
                <a:cs typeface="Calibri" panose="020F0502020204030204" pitchFamily="34" charset="0"/>
              </a:rPr>
              <a:t>IDBLs </a:t>
            </a:r>
            <a:r>
              <a:rPr lang="en-US" sz="2000" b="1" dirty="0" smtClean="0">
                <a:solidFill>
                  <a:schemeClr val="tx2"/>
                </a:solidFill>
                <a:latin typeface="Calibri" panose="020F0502020204030204" pitchFamily="34" charset="0"/>
                <a:cs typeface="Calibri" panose="020F0502020204030204" pitchFamily="34" charset="0"/>
              </a:rPr>
              <a:t>(</a:t>
            </a:r>
            <a:r>
              <a:rPr lang="en-US" sz="2000" b="1" dirty="0">
                <a:solidFill>
                  <a:srgbClr val="FF0000"/>
                </a:solidFill>
                <a:latin typeface="Calibri" panose="020F0502020204030204" pitchFamily="34" charset="0"/>
                <a:cs typeface="Calibri" panose="020F0502020204030204" pitchFamily="34" charset="0"/>
              </a:rPr>
              <a:t>Red BLs in the image</a:t>
            </a:r>
            <a:r>
              <a:rPr lang="en-US" sz="2000" b="1" dirty="0">
                <a:solidFill>
                  <a:schemeClr val="tx2"/>
                </a:solidFill>
                <a:latin typeface="Calibri" panose="020F0502020204030204" pitchFamily="34" charset="0"/>
                <a:cs typeface="Calibri" panose="020F0502020204030204" pitchFamily="34" charset="0"/>
              </a:rPr>
              <a:t>) </a:t>
            </a:r>
            <a:endParaRPr lang="en-US" sz="2000" b="1" dirty="0" smtClean="0">
              <a:solidFill>
                <a:schemeClr val="tx2"/>
              </a:solidFill>
              <a:latin typeface="Calibri" panose="020F0502020204030204" pitchFamily="34" charset="0"/>
              <a:cs typeface="Calibri" panose="020F0502020204030204" pitchFamily="34" charset="0"/>
            </a:endParaRPr>
          </a:p>
          <a:p>
            <a:pPr marL="91440" lvl="1" indent="-91440">
              <a:buClr>
                <a:schemeClr val="bg2">
                  <a:lumMod val="75000"/>
                </a:schemeClr>
              </a:buClr>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All Bend Magnet and </a:t>
            </a:r>
            <a:r>
              <a:rPr lang="en-US" sz="2000" b="1" dirty="0" err="1" smtClean="0">
                <a:latin typeface="Calibri" panose="020F0502020204030204" pitchFamily="34" charset="0"/>
                <a:cs typeface="Calibri" panose="020F0502020204030204" pitchFamily="34" charset="0"/>
              </a:rPr>
              <a:t>Superbend</a:t>
            </a:r>
            <a:r>
              <a:rPr lang="en-US" sz="2000" b="1" dirty="0" smtClean="0">
                <a:latin typeface="Calibri" panose="020F0502020204030204" pitchFamily="34" charset="0"/>
                <a:cs typeface="Calibri" panose="020F0502020204030204" pitchFamily="34" charset="0"/>
              </a:rPr>
              <a:t> BLs need to be moved to match the new Source centric: 25+ BLs. </a:t>
            </a:r>
            <a:r>
              <a:rPr lang="en-US" sz="2000" b="1" dirty="0" smtClean="0">
                <a:solidFill>
                  <a:schemeClr val="tx2"/>
                </a:solidFill>
                <a:latin typeface="Calibri" panose="020F0502020204030204" pitchFamily="34" charset="0"/>
                <a:cs typeface="Calibri" panose="020F0502020204030204" pitchFamily="34" charset="0"/>
              </a:rPr>
              <a:t>(</a:t>
            </a:r>
            <a:r>
              <a:rPr lang="en-US" sz="2000" b="1" dirty="0" smtClean="0">
                <a:latin typeface="Calibri" panose="020F0502020204030204" pitchFamily="34" charset="0"/>
                <a:cs typeface="Calibri" panose="020F0502020204030204" pitchFamily="34" charset="0"/>
              </a:rPr>
              <a:t>All the </a:t>
            </a:r>
            <a:r>
              <a:rPr lang="en-US" sz="2000" b="1" dirty="0" smtClean="0">
                <a:solidFill>
                  <a:schemeClr val="tx2"/>
                </a:solidFill>
                <a:latin typeface="Calibri" panose="020F0502020204030204" pitchFamily="34" charset="0"/>
                <a:cs typeface="Calibri" panose="020F0502020204030204" pitchFamily="34" charset="0"/>
              </a:rPr>
              <a:t>dark blue and </a:t>
            </a:r>
            <a:r>
              <a:rPr lang="en-US" sz="2000" b="1" dirty="0" smtClean="0">
                <a:solidFill>
                  <a:srgbClr val="00B050"/>
                </a:solidFill>
                <a:latin typeface="Calibri" panose="020F0502020204030204" pitchFamily="34" charset="0"/>
                <a:cs typeface="Calibri" panose="020F0502020204030204" pitchFamily="34" charset="0"/>
              </a:rPr>
              <a:t>green</a:t>
            </a:r>
            <a:r>
              <a:rPr lang="en-US" sz="2000" b="1" dirty="0" smtClean="0">
                <a:solidFill>
                  <a:schemeClr val="tx2"/>
                </a:solidFill>
                <a:latin typeface="Calibri" panose="020F0502020204030204" pitchFamily="34" charset="0"/>
                <a:cs typeface="Calibri" panose="020F0502020204030204" pitchFamily="34" charset="0"/>
              </a:rPr>
              <a:t> </a:t>
            </a:r>
            <a:r>
              <a:rPr lang="en-US" sz="2000" b="1" dirty="0" smtClean="0">
                <a:latin typeface="Calibri" panose="020F0502020204030204" pitchFamily="34" charset="0"/>
                <a:cs typeface="Calibri" panose="020F0502020204030204" pitchFamily="34" charset="0"/>
              </a:rPr>
              <a:t>BLs</a:t>
            </a:r>
            <a:r>
              <a:rPr lang="en-US" sz="2000" b="1" dirty="0" smtClean="0">
                <a:solidFill>
                  <a:schemeClr val="tx2"/>
                </a:solidFill>
                <a:latin typeface="Calibri" panose="020F0502020204030204" pitchFamily="34" charset="0"/>
                <a:cs typeface="Calibri" panose="020F0502020204030204" pitchFamily="34" charset="0"/>
              </a:rPr>
              <a:t>.)</a:t>
            </a:r>
          </a:p>
        </p:txBody>
      </p:sp>
      <p:sp>
        <p:nvSpPr>
          <p:cNvPr id="3" name="Footer Placeholder 2">
            <a:extLst>
              <a:ext uri="{FF2B5EF4-FFF2-40B4-BE49-F238E27FC236}">
                <a16:creationId xmlns:a16="http://schemas.microsoft.com/office/drawing/2014/main" id="{02AF8EC3-E88E-594F-B332-6DF0EF2E7D4F}"/>
              </a:ext>
            </a:extLst>
          </p:cNvPr>
          <p:cNvSpPr>
            <a:spLocks noGrp="1"/>
          </p:cNvSpPr>
          <p:nvPr>
            <p:ph type="ftr" sz="quarter" idx="11"/>
          </p:nvPr>
        </p:nvSpPr>
        <p:spPr>
          <a:xfrm>
            <a:off x="8196390" y="6426832"/>
            <a:ext cx="3516604" cy="369332"/>
          </a:xfrm>
        </p:spPr>
        <p:txBody>
          <a:bodyPr/>
          <a:lstStyle/>
          <a:p>
            <a:pPr algn="r"/>
            <a:r>
              <a:rPr lang="en-US" smtClean="0"/>
              <a:t>IWAA 2024 - SLAC</a:t>
            </a:r>
            <a:endParaRPr lang="en-US" dirty="0"/>
          </a:p>
        </p:txBody>
      </p:sp>
      <p:sp>
        <p:nvSpPr>
          <p:cNvPr id="14" name="Slide Number Placeholder 5">
            <a:extLst>
              <a:ext uri="{FF2B5EF4-FFF2-40B4-BE49-F238E27FC236}">
                <a16:creationId xmlns:a16="http://schemas.microsoft.com/office/drawing/2014/main" id="{45A1AE82-96B1-DF44-94A9-A4F932474473}"/>
              </a:ext>
            </a:extLst>
          </p:cNvPr>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1"/>
                </a:solidFill>
              </a:defRPr>
            </a:lvl1pPr>
          </a:lstStyle>
          <a:p>
            <a:fld id="{E452C9B3-7572-4512-AD9D-AB04FCD14D82}" type="slidenum">
              <a:rPr lang="en-US" smtClean="0"/>
              <a:pPr/>
              <a:t>5</a:t>
            </a:fld>
            <a:endParaRPr lang="en-US" dirty="0"/>
          </a:p>
        </p:txBody>
      </p:sp>
    </p:spTree>
    <p:extLst>
      <p:ext uri="{BB962C8B-B14F-4D97-AF65-F5344CB8AC3E}">
        <p14:creationId xmlns:p14="http://schemas.microsoft.com/office/powerpoint/2010/main" val="97149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AEC1-DB5C-6446-BCEE-EDACB5FB56A8}"/>
              </a:ext>
            </a:extLst>
          </p:cNvPr>
          <p:cNvSpPr>
            <a:spLocks noGrp="1"/>
          </p:cNvSpPr>
          <p:nvPr>
            <p:ph type="title"/>
          </p:nvPr>
        </p:nvSpPr>
        <p:spPr>
          <a:xfrm>
            <a:off x="499274" y="246888"/>
            <a:ext cx="11357446" cy="1143000"/>
          </a:xfrm>
        </p:spPr>
        <p:txBody>
          <a:bodyPr>
            <a:noAutofit/>
          </a:bodyPr>
          <a:lstStyle/>
          <a:p>
            <a:r>
              <a:rPr lang="en-US" sz="3700" dirty="0" smtClean="0"/>
              <a:t>ALS-U Installation Plan</a:t>
            </a:r>
            <a:endParaRPr lang="en-US" sz="3700" dirty="0"/>
          </a:p>
        </p:txBody>
      </p:sp>
      <p:pic>
        <p:nvPicPr>
          <p:cNvPr id="10" name="Picture 9">
            <a:extLst>
              <a:ext uri="{FF2B5EF4-FFF2-40B4-BE49-F238E27FC236}">
                <a16:creationId xmlns:a16="http://schemas.microsoft.com/office/drawing/2014/main" id="{01579B97-BA40-A34B-B2DB-5E6753CD756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4262772" y="2788652"/>
            <a:ext cx="7431055" cy="2608052"/>
          </a:xfrm>
          <a:prstGeom prst="rect">
            <a:avLst/>
          </a:prstGeom>
        </p:spPr>
      </p:pic>
      <p:sp>
        <p:nvSpPr>
          <p:cNvPr id="3" name="Footer Placeholder 2">
            <a:extLst>
              <a:ext uri="{FF2B5EF4-FFF2-40B4-BE49-F238E27FC236}">
                <a16:creationId xmlns:a16="http://schemas.microsoft.com/office/drawing/2014/main" id="{02AF8EC3-E88E-594F-B332-6DF0EF2E7D4F}"/>
              </a:ext>
            </a:extLst>
          </p:cNvPr>
          <p:cNvSpPr>
            <a:spLocks noGrp="1"/>
          </p:cNvSpPr>
          <p:nvPr>
            <p:ph type="ftr" sz="quarter" idx="11"/>
          </p:nvPr>
        </p:nvSpPr>
        <p:spPr>
          <a:xfrm>
            <a:off x="8196390" y="6426832"/>
            <a:ext cx="3516604" cy="369332"/>
          </a:xfrm>
        </p:spPr>
        <p:txBody>
          <a:bodyPr/>
          <a:lstStyle/>
          <a:p>
            <a:pPr algn="r"/>
            <a:r>
              <a:rPr lang="en-US" smtClean="0"/>
              <a:t>IWAA 2024 - SLAC</a:t>
            </a:r>
            <a:endParaRPr lang="en-US" dirty="0"/>
          </a:p>
        </p:txBody>
      </p:sp>
      <p:sp>
        <p:nvSpPr>
          <p:cNvPr id="14" name="Slide Number Placeholder 5">
            <a:extLst>
              <a:ext uri="{FF2B5EF4-FFF2-40B4-BE49-F238E27FC236}">
                <a16:creationId xmlns:a16="http://schemas.microsoft.com/office/drawing/2014/main" id="{45A1AE82-96B1-DF44-94A9-A4F932474473}"/>
              </a:ext>
            </a:extLst>
          </p:cNvPr>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1"/>
                </a:solidFill>
              </a:defRPr>
            </a:lvl1pPr>
          </a:lstStyle>
          <a:p>
            <a:fld id="{E452C9B3-7572-4512-AD9D-AB04FCD14D82}" type="slidenum">
              <a:rPr lang="en-US" smtClean="0"/>
              <a:pPr/>
              <a:t>6</a:t>
            </a:fld>
            <a:endParaRPr lang="en-US" dirty="0"/>
          </a:p>
        </p:txBody>
      </p:sp>
      <p:sp>
        <p:nvSpPr>
          <p:cNvPr id="21" name="Rectangle 20">
            <a:extLst>
              <a:ext uri="{FF2B5EF4-FFF2-40B4-BE49-F238E27FC236}">
                <a16:creationId xmlns:a16="http://schemas.microsoft.com/office/drawing/2014/main" id="{F51FDBAC-2485-9446-B17E-72237339A682}"/>
              </a:ext>
            </a:extLst>
          </p:cNvPr>
          <p:cNvSpPr/>
          <p:nvPr/>
        </p:nvSpPr>
        <p:spPr>
          <a:xfrm>
            <a:off x="552397" y="1125307"/>
            <a:ext cx="9281151" cy="4154984"/>
          </a:xfrm>
          <a:prstGeom prst="rect">
            <a:avLst/>
          </a:prstGeom>
        </p:spPr>
        <p:txBody>
          <a:bodyPr wrap="square">
            <a:spAutoFit/>
          </a:bodyPr>
          <a:lstStyle/>
          <a:p>
            <a:pPr marL="182880" lvl="1" indent="-182880">
              <a:buClr>
                <a:schemeClr val="bg2">
                  <a:lumMod val="75000"/>
                </a:schemeClr>
              </a:buClr>
              <a:buFont typeface="Arial" panose="020B0604020202020204" pitchFamily="34" charset="0"/>
              <a:buChar char="•"/>
            </a:pPr>
            <a:r>
              <a:rPr lang="en-US" sz="2400" dirty="0" smtClean="0">
                <a:solidFill>
                  <a:schemeClr val="bg2">
                    <a:lumMod val="75000"/>
                  </a:schemeClr>
                </a:solidFill>
                <a:latin typeface="Calibri" panose="020F0502020204030204" pitchFamily="34" charset="0"/>
                <a:cs typeface="Calibri" panose="020F0502020204030204" pitchFamily="34" charset="0"/>
              </a:rPr>
              <a:t>Install AR and BTA during ALS summer and winter shutdowns, 3+ years.</a:t>
            </a:r>
          </a:p>
          <a:p>
            <a:pPr marL="182880" lvl="1" indent="-182880">
              <a:buClr>
                <a:schemeClr val="bg2">
                  <a:lumMod val="75000"/>
                </a:schemeClr>
              </a:buClr>
              <a:buFont typeface="Arial" panose="020B0604020202020204" pitchFamily="34" charset="0"/>
              <a:buChar char="•"/>
            </a:pPr>
            <a:r>
              <a:rPr lang="en-US" sz="2400" dirty="0" smtClean="0">
                <a:solidFill>
                  <a:schemeClr val="bg2">
                    <a:lumMod val="75000"/>
                  </a:schemeClr>
                </a:solidFill>
                <a:latin typeface="Calibri" panose="020F0502020204030204" pitchFamily="34" charset="0"/>
                <a:cs typeface="Calibri" panose="020F0502020204030204" pitchFamily="34" charset="0"/>
              </a:rPr>
              <a:t>Start commissioning BTA and AR to minimize risk and duration of the main dark time. </a:t>
            </a:r>
          </a:p>
          <a:p>
            <a:pPr marL="182880" lvl="1" indent="-182880">
              <a:buClr>
                <a:schemeClr val="bg2">
                  <a:lumMod val="75000"/>
                </a:schemeClr>
              </a:buClr>
              <a:buFont typeface="Arial" panose="020B0604020202020204" pitchFamily="34" charset="0"/>
              <a:buChar char="•"/>
            </a:pPr>
            <a:r>
              <a:rPr lang="en-US" sz="2400" b="1" dirty="0" smtClean="0">
                <a:solidFill>
                  <a:schemeClr val="tx2"/>
                </a:solidFill>
                <a:latin typeface="Calibri" panose="020F0502020204030204" pitchFamily="34" charset="0"/>
                <a:cs typeface="Calibri" panose="020F0502020204030204" pitchFamily="34" charset="0"/>
              </a:rPr>
              <a:t>Dark Time </a:t>
            </a:r>
          </a:p>
          <a:p>
            <a:pPr marL="457200" lvl="2" indent="-182880">
              <a:buClr>
                <a:schemeClr val="bg2">
                  <a:lumMod val="75000"/>
                </a:schemeClr>
              </a:buClr>
              <a:buFont typeface="Arial" panose="020B0604020202020204" pitchFamily="34" charset="0"/>
              <a:buChar char="•"/>
            </a:pPr>
            <a:r>
              <a:rPr lang="en-US" sz="2400" dirty="0" smtClean="0">
                <a:solidFill>
                  <a:schemeClr val="bg2">
                    <a:lumMod val="75000"/>
                  </a:schemeClr>
                </a:solidFill>
                <a:latin typeface="Calibri" panose="020F0502020204030204" pitchFamily="34" charset="0"/>
                <a:cs typeface="Calibri" panose="020F0502020204030204" pitchFamily="34" charset="0"/>
              </a:rPr>
              <a:t>Remove </a:t>
            </a:r>
            <a:r>
              <a:rPr lang="en-US" sz="2400" dirty="0">
                <a:solidFill>
                  <a:schemeClr val="bg2">
                    <a:lumMod val="75000"/>
                  </a:schemeClr>
                </a:solidFill>
                <a:latin typeface="Calibri" panose="020F0502020204030204" pitchFamily="34" charset="0"/>
                <a:cs typeface="Calibri" panose="020F0502020204030204" pitchFamily="34" charset="0"/>
              </a:rPr>
              <a:t>ALS</a:t>
            </a:r>
            <a:r>
              <a:rPr lang="en-US" sz="2400" dirty="0" smtClean="0">
                <a:solidFill>
                  <a:schemeClr val="bg2">
                    <a:lumMod val="75000"/>
                  </a:schemeClr>
                </a:solidFill>
                <a:latin typeface="Calibri" panose="020F0502020204030204" pitchFamily="34" charset="0"/>
                <a:cs typeface="Calibri" panose="020F0502020204030204" pitchFamily="34" charset="0"/>
              </a:rPr>
              <a:t> BTS and SR.</a:t>
            </a:r>
          </a:p>
          <a:p>
            <a:pPr marL="457200" lvl="2" indent="-182880">
              <a:buClr>
                <a:schemeClr val="bg2">
                  <a:lumMod val="75000"/>
                </a:schemeClr>
              </a:buClr>
              <a:buFont typeface="Arial" panose="020B0604020202020204" pitchFamily="34" charset="0"/>
              <a:buChar char="•"/>
            </a:pPr>
            <a:r>
              <a:rPr lang="en-US" sz="2400" dirty="0" smtClean="0">
                <a:solidFill>
                  <a:schemeClr val="bg2">
                    <a:lumMod val="75000"/>
                  </a:schemeClr>
                </a:solidFill>
                <a:latin typeface="Calibri" panose="020F0502020204030204" pitchFamily="34" charset="0"/>
                <a:cs typeface="Calibri" panose="020F0502020204030204" pitchFamily="34" charset="0"/>
              </a:rPr>
              <a:t>Install ALS-U SR.</a:t>
            </a:r>
          </a:p>
          <a:p>
            <a:pPr marL="457200" lvl="2" indent="-182880">
              <a:buClr>
                <a:schemeClr val="bg2">
                  <a:lumMod val="75000"/>
                </a:schemeClr>
              </a:buClr>
              <a:buFont typeface="Arial" panose="020B0604020202020204" pitchFamily="34" charset="0"/>
              <a:buChar char="•"/>
            </a:pPr>
            <a:r>
              <a:rPr lang="en-US" sz="2400" dirty="0" smtClean="0">
                <a:solidFill>
                  <a:schemeClr val="bg2">
                    <a:lumMod val="75000"/>
                  </a:schemeClr>
                </a:solidFill>
                <a:latin typeface="Calibri" panose="020F0502020204030204" pitchFamily="34" charset="0"/>
                <a:cs typeface="Calibri" panose="020F0502020204030204" pitchFamily="34" charset="0"/>
              </a:rPr>
              <a:t>Install ATS and STA.</a:t>
            </a:r>
          </a:p>
          <a:p>
            <a:pPr marL="457200" lvl="2" indent="-182880">
              <a:buClr>
                <a:schemeClr val="bg2">
                  <a:lumMod val="75000"/>
                </a:schemeClr>
              </a:buClr>
              <a:buFont typeface="Arial" panose="020B0604020202020204" pitchFamily="34" charset="0"/>
              <a:buChar char="•"/>
            </a:pPr>
            <a:r>
              <a:rPr lang="en-US" sz="2400" dirty="0" smtClean="0">
                <a:solidFill>
                  <a:schemeClr val="bg2">
                    <a:lumMod val="75000"/>
                  </a:schemeClr>
                </a:solidFill>
                <a:latin typeface="Calibri" panose="020F0502020204030204" pitchFamily="34" charset="0"/>
                <a:cs typeface="Calibri" panose="020F0502020204030204" pitchFamily="34" charset="0"/>
              </a:rPr>
              <a:t>The Beamline relocation</a:t>
            </a:r>
          </a:p>
          <a:p>
            <a:pPr marL="457200" lvl="2">
              <a:buClr>
                <a:schemeClr val="bg2">
                  <a:lumMod val="75000"/>
                </a:schemeClr>
              </a:buClr>
            </a:pPr>
            <a:r>
              <a:rPr lang="en-US" sz="2400" dirty="0" smtClean="0">
                <a:solidFill>
                  <a:schemeClr val="bg2">
                    <a:lumMod val="75000"/>
                  </a:schemeClr>
                </a:solidFill>
                <a:latin typeface="Calibri" panose="020F0502020204030204" pitchFamily="34" charset="0"/>
                <a:cs typeface="Calibri" panose="020F0502020204030204" pitchFamily="34" charset="0"/>
              </a:rPr>
              <a:t>happens in parallel with</a:t>
            </a:r>
          </a:p>
          <a:p>
            <a:pPr marL="457200" lvl="2">
              <a:buClr>
                <a:schemeClr val="bg2">
                  <a:lumMod val="75000"/>
                </a:schemeClr>
              </a:buClr>
            </a:pPr>
            <a:r>
              <a:rPr lang="en-US" sz="2400" dirty="0" smtClean="0">
                <a:solidFill>
                  <a:schemeClr val="bg2">
                    <a:lumMod val="75000"/>
                  </a:schemeClr>
                </a:solidFill>
                <a:latin typeface="Calibri" panose="020F0502020204030204" pitchFamily="34" charset="0"/>
                <a:cs typeface="Calibri" panose="020F0502020204030204" pitchFamily="34" charset="0"/>
              </a:rPr>
              <a:t>Accelerator installation. </a:t>
            </a:r>
          </a:p>
          <a:p>
            <a:pPr marL="640080" lvl="2" indent="-182880">
              <a:buClr>
                <a:schemeClr val="bg2">
                  <a:lumMod val="75000"/>
                </a:schemeClr>
              </a:buClr>
              <a:buFont typeface="Arial" panose="020B0604020202020204" pitchFamily="34" charset="0"/>
              <a:buChar char="•"/>
            </a:pPr>
            <a:endParaRPr lang="en-US" sz="2400" dirty="0">
              <a:solidFill>
                <a:schemeClr val="bg2">
                  <a:lumMod val="75000"/>
                </a:schemeClr>
              </a:solidFill>
              <a:latin typeface="Calibri" panose="020F0502020204030204" pitchFamily="34" charset="0"/>
              <a:cs typeface="Calibri" panose="020F0502020204030204" pitchFamily="34" charset="0"/>
            </a:endParaRPr>
          </a:p>
        </p:txBody>
      </p:sp>
      <p:sp>
        <p:nvSpPr>
          <p:cNvPr id="5" name="Rectangle 4"/>
          <p:cNvSpPr/>
          <p:nvPr/>
        </p:nvSpPr>
        <p:spPr>
          <a:xfrm>
            <a:off x="10095908" y="2235350"/>
            <a:ext cx="1717008" cy="461665"/>
          </a:xfrm>
          <a:prstGeom prst="rect">
            <a:avLst/>
          </a:prstGeom>
        </p:spPr>
        <p:txBody>
          <a:bodyPr wrap="none">
            <a:spAutoFit/>
          </a:bodyPr>
          <a:lstStyle/>
          <a:p>
            <a:r>
              <a:rPr lang="en-US" sz="24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We are here</a:t>
            </a:r>
            <a:endParaRPr lang="en-US" sz="2400" dirty="0">
              <a:ln w="0"/>
              <a:solidFill>
                <a:schemeClr val="accent1"/>
              </a:solidFill>
              <a:effectLst>
                <a:outerShdw blurRad="38100" dist="25400" dir="5400000" algn="ctr" rotWithShape="0">
                  <a:srgbClr val="6E747A">
                    <a:alpha val="43000"/>
                  </a:srgbClr>
                </a:outerShdw>
              </a:effectLst>
            </a:endParaRPr>
          </a:p>
        </p:txBody>
      </p:sp>
      <p:cxnSp>
        <p:nvCxnSpPr>
          <p:cNvPr id="7" name="Straight Arrow Connector 6"/>
          <p:cNvCxnSpPr>
            <a:stCxn id="5" idx="0"/>
          </p:cNvCxnSpPr>
          <p:nvPr/>
        </p:nvCxnSpPr>
        <p:spPr>
          <a:xfrm flipH="1" flipV="1">
            <a:off x="9646172" y="1491522"/>
            <a:ext cx="1308240" cy="74382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838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6" y="176091"/>
            <a:ext cx="11830098" cy="742706"/>
          </a:xfrm>
        </p:spPr>
        <p:txBody>
          <a:bodyPr>
            <a:noAutofit/>
          </a:bodyPr>
          <a:lstStyle/>
          <a:p>
            <a:r>
              <a:rPr lang="en-US" sz="3200" dirty="0" smtClean="0"/>
              <a:t>Accumulator Ring</a:t>
            </a:r>
            <a:endParaRPr lang="en-US" sz="3200" dirty="0"/>
          </a:p>
        </p:txBody>
      </p:sp>
      <p:sp>
        <p:nvSpPr>
          <p:cNvPr id="69" name="Rectangle 68"/>
          <p:cNvSpPr/>
          <p:nvPr/>
        </p:nvSpPr>
        <p:spPr>
          <a:xfrm>
            <a:off x="576402" y="4068230"/>
            <a:ext cx="4519996" cy="1877437"/>
          </a:xfrm>
          <a:prstGeom prst="rect">
            <a:avLst/>
          </a:prstGeom>
        </p:spPr>
        <p:txBody>
          <a:bodyPr wrap="square">
            <a:spAutoFit/>
          </a:bodyPr>
          <a:lstStyle/>
          <a:p>
            <a:pPr marL="285750" indent="-285750">
              <a:buFont typeface="Arial" panose="020B0604020202020204" pitchFamily="34" charset="0"/>
              <a:buChar char="•"/>
            </a:pPr>
            <a:r>
              <a:rPr lang="en-US" b="1" dirty="0" smtClean="0"/>
              <a:t>12  Arc Sectors</a:t>
            </a:r>
          </a:p>
          <a:p>
            <a:pPr marL="285750" indent="-285750">
              <a:buFont typeface="Arial" panose="020B0604020202020204" pitchFamily="34" charset="0"/>
              <a:buChar char="•"/>
            </a:pPr>
            <a:r>
              <a:rPr lang="en-US" b="1" dirty="0" smtClean="0"/>
              <a:t>3 Dipoles and 4 Rafts</a:t>
            </a:r>
          </a:p>
          <a:p>
            <a:pPr marL="742950" lvl="1" indent="-285750">
              <a:buFont typeface="Arial" panose="020B0604020202020204" pitchFamily="34" charset="0"/>
              <a:buChar char="•"/>
            </a:pPr>
            <a:r>
              <a:rPr lang="en-US" sz="1600" dirty="0" smtClean="0"/>
              <a:t>The lattice of Raft#1 and Raft#4 is symmetrical.</a:t>
            </a:r>
          </a:p>
          <a:p>
            <a:pPr marL="742950" lvl="1" indent="-285750">
              <a:buFont typeface="Arial" panose="020B0604020202020204" pitchFamily="34" charset="0"/>
              <a:buChar char="•"/>
            </a:pPr>
            <a:r>
              <a:rPr lang="en-US" sz="1600" dirty="0" smtClean="0"/>
              <a:t>The lattice of Raft#2 and Raft#3 is symmetrical. </a:t>
            </a:r>
          </a:p>
          <a:p>
            <a:pPr marL="742950" lvl="1" indent="-285750">
              <a:buFont typeface="Arial" panose="020B0604020202020204" pitchFamily="34" charset="0"/>
              <a:buChar char="•"/>
            </a:pPr>
            <a:r>
              <a:rPr lang="en-US" sz="1600" dirty="0" smtClean="0"/>
              <a:t>Dipoles and Rafts are separately supported.</a:t>
            </a:r>
          </a:p>
        </p:txBody>
      </p:sp>
      <p:grpSp>
        <p:nvGrpSpPr>
          <p:cNvPr id="4" name="Group 3"/>
          <p:cNvGrpSpPr/>
          <p:nvPr/>
        </p:nvGrpSpPr>
        <p:grpSpPr>
          <a:xfrm>
            <a:off x="504524" y="927601"/>
            <a:ext cx="9054057" cy="3011961"/>
            <a:chOff x="1094283" y="918797"/>
            <a:chExt cx="9054057" cy="3011961"/>
          </a:xfrm>
        </p:grpSpPr>
        <p:pic>
          <p:nvPicPr>
            <p:cNvPr id="7" name="Picture 6" descr="C:\Users\caswenson\AppData\Local\Microsoft\Windows\INetCache\Content.MSO\FA09EFE8.tmp"/>
            <p:cNvPicPr>
              <a:picLocks noChangeAspect="1"/>
            </p:cNvPicPr>
            <p:nvPr/>
          </p:nvPicPr>
          <p:blipFill rotWithShape="1">
            <a:blip r:embed="rId3">
              <a:extLst>
                <a:ext uri="{28A0092B-C50C-407E-A947-70E740481C1C}">
                  <a14:useLocalDpi xmlns:a14="http://schemas.microsoft.com/office/drawing/2010/main" val="0"/>
                </a:ext>
              </a:extLst>
            </a:blip>
            <a:srcRect t="11277"/>
            <a:stretch/>
          </p:blipFill>
          <p:spPr bwMode="auto">
            <a:xfrm>
              <a:off x="1094283" y="918797"/>
              <a:ext cx="9054057" cy="3011961"/>
            </a:xfrm>
            <a:prstGeom prst="rect">
              <a:avLst/>
            </a:prstGeom>
            <a:noFill/>
            <a:ln>
              <a:noFill/>
            </a:ln>
          </p:spPr>
        </p:pic>
        <p:sp>
          <p:nvSpPr>
            <p:cNvPr id="3" name="Rounded Rectangle 2"/>
            <p:cNvSpPr/>
            <p:nvPr/>
          </p:nvSpPr>
          <p:spPr>
            <a:xfrm rot="892887">
              <a:off x="1201910" y="2417608"/>
              <a:ext cx="1783829" cy="511364"/>
            </a:xfrm>
            <a:prstGeom prst="round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ounded Rectangle 8"/>
            <p:cNvSpPr/>
            <p:nvPr/>
          </p:nvSpPr>
          <p:spPr>
            <a:xfrm rot="196973">
              <a:off x="3755766" y="2799000"/>
              <a:ext cx="1476497" cy="511364"/>
            </a:xfrm>
            <a:prstGeom prst="round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ounded Rectangle 10"/>
            <p:cNvSpPr/>
            <p:nvPr/>
          </p:nvSpPr>
          <p:spPr>
            <a:xfrm rot="21248935">
              <a:off x="5905020" y="2799000"/>
              <a:ext cx="1476497" cy="511364"/>
            </a:xfrm>
            <a:prstGeom prst="round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ed Rectangle 11"/>
            <p:cNvSpPr/>
            <p:nvPr/>
          </p:nvSpPr>
          <p:spPr>
            <a:xfrm rot="20661909">
              <a:off x="8221091" y="2397624"/>
              <a:ext cx="1783829" cy="511364"/>
            </a:xfrm>
            <a:prstGeom prst="round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8" name="Group 7"/>
          <p:cNvGrpSpPr/>
          <p:nvPr/>
        </p:nvGrpSpPr>
        <p:grpSpPr>
          <a:xfrm>
            <a:off x="5070539" y="4020377"/>
            <a:ext cx="3483622" cy="1832793"/>
            <a:chOff x="4499198" y="3912585"/>
            <a:chExt cx="3483622" cy="1832793"/>
          </a:xfrm>
        </p:grpSpPr>
        <p:pic>
          <p:nvPicPr>
            <p:cNvPr id="1026" name="Picture 2" descr="https://lh7-rt.googleusercontent.com/docsz/AD_4nXeskkSnKAZeFdXxiXE3YcQ7edK-t93QepgsIUaKdrZGtD8kLp6cTHaGhRWX_761_iDzC4EptuE6IWLEY1rgNDAIbSoYf3oLVHjmBbHHb5d0NHbmfiUbWBDmYsAJLOqsMzJ8SwUJ_rBwmos4R2YGdkO6jbTR?key=j_1bA5X4Fir-cM2u8l6vx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198" y="3964487"/>
              <a:ext cx="3483622" cy="17808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99198" y="3912585"/>
              <a:ext cx="798873" cy="369332"/>
            </a:xfrm>
            <a:prstGeom prst="rect">
              <a:avLst/>
            </a:prstGeom>
          </p:spPr>
          <p:txBody>
            <a:bodyPr wrap="none">
              <a:spAutoFit/>
            </a:bodyPr>
            <a:lstStyle/>
            <a:p>
              <a:r>
                <a:rPr lang="en-US" dirty="0" smtClean="0"/>
                <a:t>Raft#1</a:t>
              </a:r>
              <a:endParaRPr lang="en-US" dirty="0"/>
            </a:p>
          </p:txBody>
        </p:sp>
      </p:grpSp>
      <p:grpSp>
        <p:nvGrpSpPr>
          <p:cNvPr id="13" name="Group 12"/>
          <p:cNvGrpSpPr/>
          <p:nvPr/>
        </p:nvGrpSpPr>
        <p:grpSpPr>
          <a:xfrm>
            <a:off x="8580328" y="4000267"/>
            <a:ext cx="3348434" cy="1799284"/>
            <a:chOff x="8047973" y="3912585"/>
            <a:chExt cx="3348434" cy="1799284"/>
          </a:xfrm>
        </p:grpSpPr>
        <p:pic>
          <p:nvPicPr>
            <p:cNvPr id="1028" name="Picture 4" descr="https://lh7-rt.googleusercontent.com/docsz/AD_4nXdZ1ajNPUdr0Na-m_7VGIb3Z7CKAH5GI_MR0eiN2NgyAignfSeRSLVw3dNuSkM7e9Lzh0XGmJmY6vnZ3Oou-j6-QHH3U3MePWKhlxSvytaA0Ipc8GGH0uqqlxi12vJ-VGhEhemvtgQMop2-0TXCPGDUMt1U?key=j_1bA5X4Fir-cM2u8l6vx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537" b="16327"/>
            <a:stretch/>
          </p:blipFill>
          <p:spPr bwMode="auto">
            <a:xfrm>
              <a:off x="8047973" y="3964487"/>
              <a:ext cx="3348434" cy="174738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8056634" y="3912585"/>
              <a:ext cx="798873" cy="369332"/>
            </a:xfrm>
            <a:prstGeom prst="rect">
              <a:avLst/>
            </a:prstGeom>
          </p:spPr>
          <p:txBody>
            <a:bodyPr wrap="none">
              <a:spAutoFit/>
            </a:bodyPr>
            <a:lstStyle/>
            <a:p>
              <a:r>
                <a:rPr lang="en-US" dirty="0" smtClean="0"/>
                <a:t>Raft#2</a:t>
              </a:r>
              <a:endParaRPr lang="en-US" dirty="0"/>
            </a:p>
          </p:txBody>
        </p:sp>
      </p:grpSp>
      <p:sp>
        <p:nvSpPr>
          <p:cNvPr id="14" name="Footer Placeholder 13"/>
          <p:cNvSpPr>
            <a:spLocks noGrp="1"/>
          </p:cNvSpPr>
          <p:nvPr>
            <p:ph type="ftr" sz="quarter" idx="11"/>
          </p:nvPr>
        </p:nvSpPr>
        <p:spPr/>
        <p:txBody>
          <a:bodyPr/>
          <a:lstStyle/>
          <a:p>
            <a:pPr algn="r"/>
            <a:r>
              <a:rPr lang="en-US" smtClean="0"/>
              <a:t>IWAA 2024 - SLAC</a:t>
            </a:r>
            <a:endParaRPr lang="en-US" dirty="0"/>
          </a:p>
        </p:txBody>
      </p:sp>
      <p:sp>
        <p:nvSpPr>
          <p:cNvPr id="15" name="Slide Number Placeholder 14"/>
          <p:cNvSpPr>
            <a:spLocks noGrp="1"/>
          </p:cNvSpPr>
          <p:nvPr>
            <p:ph type="sldNum" sz="quarter" idx="12"/>
          </p:nvPr>
        </p:nvSpPr>
        <p:spPr/>
        <p:txBody>
          <a:bodyPr/>
          <a:lstStyle/>
          <a:p>
            <a:fld id="{E452C9B3-7572-4512-AD9D-AB04FCD14D82}" type="slidenum">
              <a:rPr lang="en-US" smtClean="0"/>
              <a:pPr/>
              <a:t>7</a:t>
            </a:fld>
            <a:endParaRPr lang="en-US" dirty="0"/>
          </a:p>
        </p:txBody>
      </p:sp>
      <p:pic>
        <p:nvPicPr>
          <p:cNvPr id="6" name="Picture 2" descr="https://lh7-rt.googleusercontent.com/slidesz/AGV_vUcP8SpFv_WweO2Mg5AGeXkFvuYJkKa9qxYagMuwzorsV_WLI2vGLQO3z_17ZHXUC_RtIHT_uHTwBMyo49hCeuyorgiya7rmeg9Rd3tRdxrOEqnyaSi7_jnkMs91_UPXacZaa6kMhl9feChdnZQJirH6VdspQ4ksfcsR8D55pMM5sjwObhQZd60=s2048?key=ApgqVz3kKIsYpVUsEtRlOw"/>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83" t="18968" r="5030" b="15626"/>
          <a:stretch/>
        </p:blipFill>
        <p:spPr bwMode="auto">
          <a:xfrm>
            <a:off x="9674647" y="2170027"/>
            <a:ext cx="2384854" cy="149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34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AEC1-DB5C-6446-BCEE-EDACB5FB56A8}"/>
              </a:ext>
            </a:extLst>
          </p:cNvPr>
          <p:cNvSpPr>
            <a:spLocks noGrp="1"/>
          </p:cNvSpPr>
          <p:nvPr>
            <p:ph type="title"/>
          </p:nvPr>
        </p:nvSpPr>
        <p:spPr>
          <a:xfrm>
            <a:off x="499273" y="246888"/>
            <a:ext cx="11379613" cy="634261"/>
          </a:xfrm>
        </p:spPr>
        <p:txBody>
          <a:bodyPr>
            <a:noAutofit/>
          </a:bodyPr>
          <a:lstStyle/>
          <a:p>
            <a:r>
              <a:rPr lang="en-US" sz="3700" dirty="0" smtClean="0"/>
              <a:t>ALS-U Accelerator Alignment tolerance</a:t>
            </a:r>
            <a:endParaRPr lang="en-US" sz="3700" dirty="0"/>
          </a:p>
        </p:txBody>
      </p:sp>
      <p:sp>
        <p:nvSpPr>
          <p:cNvPr id="3" name="Footer Placeholder 2">
            <a:extLst>
              <a:ext uri="{FF2B5EF4-FFF2-40B4-BE49-F238E27FC236}">
                <a16:creationId xmlns:a16="http://schemas.microsoft.com/office/drawing/2014/main" id="{02AF8EC3-E88E-594F-B332-6DF0EF2E7D4F}"/>
              </a:ext>
            </a:extLst>
          </p:cNvPr>
          <p:cNvSpPr>
            <a:spLocks noGrp="1"/>
          </p:cNvSpPr>
          <p:nvPr>
            <p:ph type="ftr" sz="quarter" idx="11"/>
          </p:nvPr>
        </p:nvSpPr>
        <p:spPr>
          <a:xfrm>
            <a:off x="8196390" y="6426832"/>
            <a:ext cx="3516604" cy="369332"/>
          </a:xfrm>
        </p:spPr>
        <p:txBody>
          <a:bodyPr/>
          <a:lstStyle/>
          <a:p>
            <a:pPr algn="r"/>
            <a:r>
              <a:rPr lang="en-US" smtClean="0"/>
              <a:t>IWAA 2024 - SLAC</a:t>
            </a:r>
            <a:endParaRPr lang="en-US" dirty="0"/>
          </a:p>
        </p:txBody>
      </p:sp>
      <p:sp>
        <p:nvSpPr>
          <p:cNvPr id="14" name="Slide Number Placeholder 5">
            <a:extLst>
              <a:ext uri="{FF2B5EF4-FFF2-40B4-BE49-F238E27FC236}">
                <a16:creationId xmlns:a16="http://schemas.microsoft.com/office/drawing/2014/main" id="{45A1AE82-96B1-DF44-94A9-A4F932474473}"/>
              </a:ext>
            </a:extLst>
          </p:cNvPr>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1"/>
                </a:solidFill>
              </a:defRPr>
            </a:lvl1pPr>
          </a:lstStyle>
          <a:p>
            <a:fld id="{E452C9B3-7572-4512-AD9D-AB04FCD14D82}" type="slidenum">
              <a:rPr lang="en-US" smtClean="0"/>
              <a:pPr/>
              <a:t>8</a:t>
            </a:fld>
            <a:endParaRPr lang="en-US" dirty="0"/>
          </a:p>
        </p:txBody>
      </p:sp>
      <p:sp>
        <p:nvSpPr>
          <p:cNvPr id="21" name="Rectangle 20">
            <a:extLst>
              <a:ext uri="{FF2B5EF4-FFF2-40B4-BE49-F238E27FC236}">
                <a16:creationId xmlns:a16="http://schemas.microsoft.com/office/drawing/2014/main" id="{F51FDBAC-2485-9446-B17E-72237339A682}"/>
              </a:ext>
            </a:extLst>
          </p:cNvPr>
          <p:cNvSpPr/>
          <p:nvPr/>
        </p:nvSpPr>
        <p:spPr>
          <a:xfrm>
            <a:off x="819995" y="3694196"/>
            <a:ext cx="9623151" cy="1938992"/>
          </a:xfrm>
          <a:prstGeom prst="rect">
            <a:avLst/>
          </a:prstGeom>
        </p:spPr>
        <p:txBody>
          <a:bodyPr wrap="square">
            <a:spAutoFit/>
          </a:bodyPr>
          <a:lstStyle/>
          <a:p>
            <a:pPr marL="285750" lvl="1" indent="-285750">
              <a:buClr>
                <a:schemeClr val="bg2">
                  <a:lumMod val="75000"/>
                </a:schemeClr>
              </a:buClr>
              <a:buFont typeface="Arial" panose="020B0604020202020204" pitchFamily="34" charset="0"/>
              <a:buChar char="•"/>
            </a:pPr>
            <a:r>
              <a:rPr lang="en-US" sz="2000" dirty="0"/>
              <a:t>The </a:t>
            </a:r>
            <a:r>
              <a:rPr lang="en-US" sz="2000" b="1" dirty="0" smtClean="0"/>
              <a:t>Magnet-to-Magnet(M2M)</a:t>
            </a:r>
            <a:r>
              <a:rPr lang="en-US" sz="2000" dirty="0" smtClean="0"/>
              <a:t> </a:t>
            </a:r>
            <a:r>
              <a:rPr lang="en-US" sz="2000" dirty="0"/>
              <a:t>alignment tolerance for each magnet relates to its relative positioning with respect to its nearest neighboring (adjacent) magnets. A minimum of 4 fiducials per magnet should be used. For magnets at the edge of a raft, this needs to only be evaluated relative to the one neighbor on the same raft. </a:t>
            </a:r>
            <a:endParaRPr lang="en-US" sz="2000" dirty="0" smtClean="0"/>
          </a:p>
          <a:p>
            <a:pPr marL="285750" lvl="1" indent="-285750">
              <a:buClr>
                <a:schemeClr val="bg2">
                  <a:lumMod val="75000"/>
                </a:schemeClr>
              </a:buClr>
              <a:buFont typeface="Arial" panose="020B0604020202020204" pitchFamily="34" charset="0"/>
              <a:buChar char="•"/>
            </a:pPr>
            <a:r>
              <a:rPr lang="en-US" sz="2000" dirty="0"/>
              <a:t>The specified error interval corresponds to a 95</a:t>
            </a:r>
            <a:r>
              <a:rPr lang="en-US" sz="2000" dirty="0" smtClean="0"/>
              <a:t>%(</a:t>
            </a:r>
            <a:r>
              <a:rPr lang="zh-CN" altLang="en-US" sz="2000" dirty="0" smtClean="0"/>
              <a:t>≈</a:t>
            </a:r>
            <a:r>
              <a:rPr lang="en-US" altLang="zh-CN" sz="2000" dirty="0" smtClean="0"/>
              <a:t>2</a:t>
            </a:r>
            <a:r>
              <a:rPr lang="el-GR" sz="2000" dirty="0" smtClean="0">
                <a:latin typeface="Calibri" panose="020F0502020204030204" pitchFamily="34" charset="0"/>
                <a:cs typeface="Calibri" panose="020F0502020204030204" pitchFamily="34" charset="0"/>
              </a:rPr>
              <a:t>σ</a:t>
            </a:r>
            <a:r>
              <a:rPr lang="en-US" sz="2000" dirty="0" smtClean="0"/>
              <a:t>)confidence </a:t>
            </a:r>
            <a:r>
              <a:rPr lang="en-US" sz="2000" dirty="0"/>
              <a:t>based on a Gaussian error distribution</a:t>
            </a:r>
            <a:r>
              <a:rPr lang="en-US" sz="2000" dirty="0" smtClean="0"/>
              <a:t>.</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230295445"/>
              </p:ext>
            </p:extLst>
          </p:nvPr>
        </p:nvGraphicFramePr>
        <p:xfrm>
          <a:off x="664908" y="969185"/>
          <a:ext cx="9457516" cy="2575560"/>
        </p:xfrm>
        <a:graphic>
          <a:graphicData uri="http://schemas.openxmlformats.org/drawingml/2006/table">
            <a:tbl>
              <a:tblPr firstRow="1" bandRow="1">
                <a:tableStyleId>{5C22544A-7EE6-4342-B048-85BDC9FD1C3A}</a:tableStyleId>
              </a:tblPr>
              <a:tblGrid>
                <a:gridCol w="1847469">
                  <a:extLst>
                    <a:ext uri="{9D8B030D-6E8A-4147-A177-3AD203B41FA5}">
                      <a16:colId xmlns:a16="http://schemas.microsoft.com/office/drawing/2014/main" val="1579797278"/>
                    </a:ext>
                  </a:extLst>
                </a:gridCol>
                <a:gridCol w="1980057">
                  <a:extLst>
                    <a:ext uri="{9D8B030D-6E8A-4147-A177-3AD203B41FA5}">
                      <a16:colId xmlns:a16="http://schemas.microsoft.com/office/drawing/2014/main" val="2553938420"/>
                    </a:ext>
                  </a:extLst>
                </a:gridCol>
                <a:gridCol w="803179">
                  <a:extLst>
                    <a:ext uri="{9D8B030D-6E8A-4147-A177-3AD203B41FA5}">
                      <a16:colId xmlns:a16="http://schemas.microsoft.com/office/drawing/2014/main" val="793698570"/>
                    </a:ext>
                  </a:extLst>
                </a:gridCol>
                <a:gridCol w="796943">
                  <a:extLst>
                    <a:ext uri="{9D8B030D-6E8A-4147-A177-3AD203B41FA5}">
                      <a16:colId xmlns:a16="http://schemas.microsoft.com/office/drawing/2014/main" val="1055559493"/>
                    </a:ext>
                  </a:extLst>
                </a:gridCol>
                <a:gridCol w="865505">
                  <a:extLst>
                    <a:ext uri="{9D8B030D-6E8A-4147-A177-3AD203B41FA5}">
                      <a16:colId xmlns:a16="http://schemas.microsoft.com/office/drawing/2014/main" val="4101303902"/>
                    </a:ext>
                  </a:extLst>
                </a:gridCol>
                <a:gridCol w="1018067">
                  <a:extLst>
                    <a:ext uri="{9D8B030D-6E8A-4147-A177-3AD203B41FA5}">
                      <a16:colId xmlns:a16="http://schemas.microsoft.com/office/drawing/2014/main" val="4062459894"/>
                    </a:ext>
                  </a:extLst>
                </a:gridCol>
                <a:gridCol w="1032784">
                  <a:extLst>
                    <a:ext uri="{9D8B030D-6E8A-4147-A177-3AD203B41FA5}">
                      <a16:colId xmlns:a16="http://schemas.microsoft.com/office/drawing/2014/main" val="1068655293"/>
                    </a:ext>
                  </a:extLst>
                </a:gridCol>
                <a:gridCol w="1113512">
                  <a:extLst>
                    <a:ext uri="{9D8B030D-6E8A-4147-A177-3AD203B41FA5}">
                      <a16:colId xmlns:a16="http://schemas.microsoft.com/office/drawing/2014/main" val="1390808092"/>
                    </a:ext>
                  </a:extLst>
                </a:gridCol>
              </a:tblGrid>
              <a:tr h="370840">
                <a:tc>
                  <a:txBody>
                    <a:bodyPr/>
                    <a:lstStyle/>
                    <a:p>
                      <a:endParaRPr lang="en-US" sz="1800" dirty="0"/>
                    </a:p>
                  </a:txBody>
                  <a:tcPr/>
                </a:tc>
                <a:tc>
                  <a:txBody>
                    <a:bodyPr/>
                    <a:lstStyle/>
                    <a:p>
                      <a:endParaRPr lang="en-US" sz="1800" dirty="0"/>
                    </a:p>
                  </a:txBody>
                  <a:tcPr/>
                </a:tc>
                <a:tc>
                  <a:txBody>
                    <a:bodyPr/>
                    <a:lstStyle/>
                    <a:p>
                      <a:r>
                        <a:rPr lang="en-US" sz="1800" dirty="0" smtClean="0"/>
                        <a:t>X(</a:t>
                      </a:r>
                      <a:r>
                        <a:rPr lang="en-US" sz="1800" b="1" kern="1200" dirty="0" smtClean="0">
                          <a:solidFill>
                            <a:schemeClr val="lt1"/>
                          </a:solidFill>
                          <a:effectLst/>
                          <a:latin typeface="+mn-lt"/>
                          <a:ea typeface="+mn-ea"/>
                          <a:cs typeface="+mn-cs"/>
                        </a:rPr>
                        <a:t>µm)</a:t>
                      </a:r>
                      <a:endParaRPr lang="en-US" sz="1800" dirty="0"/>
                    </a:p>
                  </a:txBody>
                  <a:tcPr/>
                </a:tc>
                <a:tc>
                  <a:txBody>
                    <a:bodyPr/>
                    <a:lstStyle/>
                    <a:p>
                      <a:r>
                        <a:rPr lang="en-US" sz="1800" dirty="0" smtClean="0"/>
                        <a:t>Y(</a:t>
                      </a:r>
                      <a:r>
                        <a:rPr lang="en-US" sz="1800" b="1" kern="1200" dirty="0" smtClean="0">
                          <a:solidFill>
                            <a:schemeClr val="lt1"/>
                          </a:solidFill>
                          <a:effectLst/>
                          <a:latin typeface="+mn-lt"/>
                          <a:ea typeface="+mn-ea"/>
                          <a:cs typeface="+mn-cs"/>
                        </a:rPr>
                        <a:t>µm)</a:t>
                      </a:r>
                      <a:endParaRPr lang="en-US" sz="1800" dirty="0"/>
                    </a:p>
                  </a:txBody>
                  <a:tcPr/>
                </a:tc>
                <a:tc>
                  <a:txBody>
                    <a:bodyPr/>
                    <a:lstStyle/>
                    <a:p>
                      <a:r>
                        <a:rPr lang="en-US" sz="1800" dirty="0" smtClean="0"/>
                        <a:t>Z(</a:t>
                      </a:r>
                      <a:r>
                        <a:rPr lang="en-US" sz="1800" b="1" kern="1200" dirty="0" smtClean="0">
                          <a:solidFill>
                            <a:schemeClr val="lt1"/>
                          </a:solidFill>
                          <a:effectLst/>
                          <a:latin typeface="+mn-lt"/>
                          <a:ea typeface="+mn-ea"/>
                          <a:cs typeface="+mn-cs"/>
                        </a:rPr>
                        <a:t>µm)</a:t>
                      </a:r>
                      <a:endParaRPr lang="en-US" sz="1800" dirty="0"/>
                    </a:p>
                  </a:txBody>
                  <a:tcPr/>
                </a:tc>
                <a:tc>
                  <a:txBody>
                    <a:bodyPr/>
                    <a:lstStyle/>
                    <a:p>
                      <a:r>
                        <a:rPr lang="en-US" sz="1800" dirty="0" smtClean="0"/>
                        <a:t>Rx(</a:t>
                      </a:r>
                      <a:r>
                        <a:rPr lang="en-US" sz="1800" b="1" kern="1200" dirty="0" smtClean="0">
                          <a:solidFill>
                            <a:schemeClr val="lt1"/>
                          </a:solidFill>
                          <a:effectLst/>
                          <a:latin typeface="+mn-lt"/>
                          <a:ea typeface="+mn-ea"/>
                          <a:cs typeface="+mn-cs"/>
                        </a:rPr>
                        <a:t>µrad)</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Ry(</a:t>
                      </a:r>
                      <a:r>
                        <a:rPr lang="en-US" sz="1800" b="1" kern="1200" dirty="0" smtClean="0">
                          <a:solidFill>
                            <a:schemeClr val="lt1"/>
                          </a:solidFill>
                          <a:effectLst/>
                          <a:latin typeface="+mn-lt"/>
                          <a:ea typeface="+mn-ea"/>
                          <a:cs typeface="+mn-cs"/>
                        </a:rPr>
                        <a:t>µrad)</a:t>
                      </a:r>
                      <a:endParaRPr lang="en-US"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smtClean="0"/>
                        <a:t>Rz</a:t>
                      </a:r>
                      <a:r>
                        <a:rPr lang="en-US" sz="1800" dirty="0" smtClean="0"/>
                        <a:t>(</a:t>
                      </a:r>
                      <a:r>
                        <a:rPr lang="en-US" sz="1800" b="1" kern="1200" dirty="0" smtClean="0">
                          <a:solidFill>
                            <a:schemeClr val="lt1"/>
                          </a:solidFill>
                          <a:effectLst/>
                          <a:latin typeface="+mn-lt"/>
                          <a:ea typeface="+mn-ea"/>
                          <a:cs typeface="+mn-cs"/>
                        </a:rPr>
                        <a:t>µrad)</a:t>
                      </a:r>
                      <a:endParaRPr lang="en-US" sz="1800" dirty="0" smtClean="0"/>
                    </a:p>
                  </a:txBody>
                  <a:tcPr/>
                </a:tc>
                <a:extLst>
                  <a:ext uri="{0D108BD9-81ED-4DB2-BD59-A6C34878D82A}">
                    <a16:rowId xmlns:a16="http://schemas.microsoft.com/office/drawing/2014/main" val="2974110425"/>
                  </a:ext>
                </a:extLst>
              </a:tr>
              <a:tr h="370840">
                <a:tc rowSpan="3">
                  <a:txBody>
                    <a:bodyPr/>
                    <a:lstStyle/>
                    <a:p>
                      <a:pPr algn="ctr"/>
                      <a:r>
                        <a:rPr lang="en-US" sz="2000" b="1" dirty="0" smtClean="0"/>
                        <a:t>AR &amp; BTA</a:t>
                      </a:r>
                      <a:endParaRPr lang="en-US" sz="2000" b="1" dirty="0"/>
                    </a:p>
                  </a:txBody>
                  <a:tcPr anchor="ctr"/>
                </a:tc>
                <a:tc>
                  <a:txBody>
                    <a:bodyPr/>
                    <a:lstStyle/>
                    <a:p>
                      <a:r>
                        <a:rPr lang="en-US" sz="1800" b="1" dirty="0" smtClean="0"/>
                        <a:t>Magnet to Magnet</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100</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100</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400</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1000</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1000</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1000</a:t>
                      </a:r>
                      <a:endParaRPr lang="en-US" sz="1800" b="1" dirty="0"/>
                    </a:p>
                  </a:txBody>
                  <a:tcPr>
                    <a:solidFill>
                      <a:srgbClr val="FFFF00"/>
                    </a:solidFill>
                  </a:tcPr>
                </a:tc>
                <a:extLst>
                  <a:ext uri="{0D108BD9-81ED-4DB2-BD59-A6C34878D82A}">
                    <a16:rowId xmlns:a16="http://schemas.microsoft.com/office/drawing/2014/main" val="2619462570"/>
                  </a:ext>
                </a:extLst>
              </a:tr>
              <a:tr h="185420">
                <a:tc vMerge="1">
                  <a:txBody>
                    <a:bodyPr/>
                    <a:lstStyle/>
                    <a:p>
                      <a:pPr algn="ctr"/>
                      <a:endParaRPr lang="en-US" sz="2000" b="1" dirty="0"/>
                    </a:p>
                  </a:txBody>
                  <a:tcPr anchor="ctr"/>
                </a:tc>
                <a:tc>
                  <a:txBody>
                    <a:bodyPr/>
                    <a:lstStyle/>
                    <a:p>
                      <a:r>
                        <a:rPr lang="en-US" sz="1800" dirty="0" smtClean="0"/>
                        <a:t>Raft</a:t>
                      </a:r>
                      <a:r>
                        <a:rPr lang="en-US" sz="1800" baseline="0" dirty="0" smtClean="0"/>
                        <a:t> to Raft</a:t>
                      </a:r>
                      <a:endParaRPr lang="en-US" sz="1800" dirty="0"/>
                    </a:p>
                  </a:txBody>
                  <a:tcPr/>
                </a:tc>
                <a:tc>
                  <a:txBody>
                    <a:bodyPr/>
                    <a:lstStyle/>
                    <a:p>
                      <a:r>
                        <a:rPr lang="en-US" sz="1800" kern="1200" dirty="0" smtClean="0">
                          <a:solidFill>
                            <a:schemeClr val="dk1"/>
                          </a:solidFill>
                          <a:effectLst/>
                          <a:latin typeface="+mn-lt"/>
                          <a:ea typeface="+mn-ea"/>
                          <a:cs typeface="+mn-cs"/>
                        </a:rPr>
                        <a:t>± 100</a:t>
                      </a:r>
                      <a:endParaRPr lang="en-US" sz="1800" dirty="0"/>
                    </a:p>
                  </a:txBody>
                  <a:tcPr/>
                </a:tc>
                <a:tc>
                  <a:txBody>
                    <a:bodyPr/>
                    <a:lstStyle/>
                    <a:p>
                      <a:r>
                        <a:rPr lang="en-US" sz="1800" kern="1200" dirty="0" smtClean="0">
                          <a:solidFill>
                            <a:schemeClr val="dk1"/>
                          </a:solidFill>
                          <a:effectLst/>
                          <a:latin typeface="+mn-lt"/>
                          <a:ea typeface="+mn-ea"/>
                          <a:cs typeface="+mn-cs"/>
                        </a:rPr>
                        <a:t>± 100</a:t>
                      </a:r>
                      <a:endParaRPr lang="en-US" sz="1800" dirty="0"/>
                    </a:p>
                  </a:txBody>
                  <a:tcPr/>
                </a:tc>
                <a:tc>
                  <a:txBody>
                    <a:bodyPr/>
                    <a:lstStyle/>
                    <a:p>
                      <a:r>
                        <a:rPr lang="en-US" sz="1800" kern="1200" dirty="0" smtClean="0">
                          <a:solidFill>
                            <a:schemeClr val="dk1"/>
                          </a:solidFill>
                          <a:effectLst/>
                          <a:latin typeface="+mn-lt"/>
                          <a:ea typeface="+mn-ea"/>
                          <a:cs typeface="+mn-cs"/>
                        </a:rPr>
                        <a:t>± 1000</a:t>
                      </a:r>
                      <a:endParaRPr lang="en-US" sz="1800" dirty="0"/>
                    </a:p>
                  </a:txBody>
                  <a:tcPr/>
                </a:tc>
                <a:tc>
                  <a:txBody>
                    <a:bodyPr/>
                    <a:lstStyle/>
                    <a:p>
                      <a:r>
                        <a:rPr lang="en-US" sz="1800" kern="1200" dirty="0" smtClean="0">
                          <a:solidFill>
                            <a:schemeClr val="dk1"/>
                          </a:solidFill>
                          <a:effectLst/>
                          <a:latin typeface="+mn-lt"/>
                          <a:ea typeface="+mn-ea"/>
                          <a:cs typeface="+mn-cs"/>
                        </a:rPr>
                        <a:t>± 200</a:t>
                      </a:r>
                      <a:endParaRPr lang="en-US" sz="1800" dirty="0"/>
                    </a:p>
                  </a:txBody>
                  <a:tcPr/>
                </a:tc>
                <a:tc>
                  <a:txBody>
                    <a:bodyPr/>
                    <a:lstStyle/>
                    <a:p>
                      <a:r>
                        <a:rPr lang="en-US" sz="1800" kern="1200" dirty="0" smtClean="0">
                          <a:solidFill>
                            <a:schemeClr val="dk1"/>
                          </a:solidFill>
                          <a:effectLst/>
                          <a:latin typeface="+mn-lt"/>
                          <a:ea typeface="+mn-ea"/>
                          <a:cs typeface="+mn-cs"/>
                        </a:rPr>
                        <a:t>± 200</a:t>
                      </a:r>
                      <a:endParaRPr lang="en-US" sz="1800" dirty="0"/>
                    </a:p>
                  </a:txBody>
                  <a:tcPr/>
                </a:tc>
                <a:tc>
                  <a:txBody>
                    <a:bodyPr/>
                    <a:lstStyle/>
                    <a:p>
                      <a:r>
                        <a:rPr lang="en-US" sz="1800" kern="1200" dirty="0" smtClean="0">
                          <a:solidFill>
                            <a:schemeClr val="dk1"/>
                          </a:solidFill>
                          <a:effectLst/>
                          <a:latin typeface="+mn-lt"/>
                          <a:ea typeface="+mn-ea"/>
                          <a:cs typeface="+mn-cs"/>
                        </a:rPr>
                        <a:t>± 200</a:t>
                      </a:r>
                      <a:endParaRPr lang="en-US" sz="1800" dirty="0"/>
                    </a:p>
                  </a:txBody>
                  <a:tcPr/>
                </a:tc>
                <a:extLst>
                  <a:ext uri="{0D108BD9-81ED-4DB2-BD59-A6C34878D82A}">
                    <a16:rowId xmlns:a16="http://schemas.microsoft.com/office/drawing/2014/main" val="1629196944"/>
                  </a:ext>
                </a:extLst>
              </a:tr>
              <a:tr h="185420">
                <a:tc vMerge="1">
                  <a:txBody>
                    <a:bodyPr/>
                    <a:lstStyle/>
                    <a:p>
                      <a:endParaRPr lang="en-US"/>
                    </a:p>
                  </a:txBody>
                  <a:tcPr/>
                </a:tc>
                <a:tc>
                  <a:txBody>
                    <a:bodyPr/>
                    <a:lstStyle/>
                    <a:p>
                      <a:r>
                        <a:rPr lang="en-US" sz="1800" dirty="0" smtClean="0"/>
                        <a:t>Sector to Sector</a:t>
                      </a:r>
                      <a:endParaRPr lang="en-US" sz="1800" dirty="0"/>
                    </a:p>
                  </a:txBody>
                  <a:tcPr/>
                </a:tc>
                <a:tc>
                  <a:txBody>
                    <a:bodyPr/>
                    <a:lstStyle/>
                    <a:p>
                      <a:r>
                        <a:rPr lang="en-US" sz="1800" kern="1200" dirty="0" smtClean="0">
                          <a:solidFill>
                            <a:schemeClr val="dk1"/>
                          </a:solidFill>
                          <a:effectLst/>
                          <a:latin typeface="+mn-lt"/>
                          <a:ea typeface="+mn-ea"/>
                          <a:cs typeface="+mn-cs"/>
                        </a:rPr>
                        <a:t>± 200 </a:t>
                      </a:r>
                      <a:endParaRPr lang="en-US" sz="1800" dirty="0"/>
                    </a:p>
                  </a:txBody>
                  <a:tcPr/>
                </a:tc>
                <a:tc>
                  <a:txBody>
                    <a:bodyPr/>
                    <a:lstStyle/>
                    <a:p>
                      <a:r>
                        <a:rPr lang="en-US" sz="1800" kern="1200" dirty="0" smtClean="0">
                          <a:solidFill>
                            <a:schemeClr val="dk1"/>
                          </a:solidFill>
                          <a:effectLst/>
                          <a:latin typeface="+mn-lt"/>
                          <a:ea typeface="+mn-ea"/>
                          <a:cs typeface="+mn-cs"/>
                        </a:rPr>
                        <a:t>± 200 </a:t>
                      </a:r>
                      <a:endParaRPr lang="en-US" sz="1800" dirty="0"/>
                    </a:p>
                  </a:txBody>
                  <a:tcPr/>
                </a:tc>
                <a:tc>
                  <a:txBody>
                    <a:bodyPr/>
                    <a:lstStyle/>
                    <a:p>
                      <a:r>
                        <a:rPr lang="en-US" sz="1800" dirty="0" smtClean="0"/>
                        <a:t>NA</a:t>
                      </a:r>
                      <a:endParaRPr lang="en-US" sz="1800" dirty="0"/>
                    </a:p>
                  </a:txBody>
                  <a:tcPr/>
                </a:tc>
                <a:tc>
                  <a:txBody>
                    <a:bodyPr/>
                    <a:lstStyle/>
                    <a:p>
                      <a:r>
                        <a:rPr lang="en-US" sz="1800" dirty="0" smtClean="0"/>
                        <a:t>NA</a:t>
                      </a:r>
                      <a:endParaRPr lang="en-US" sz="1800" dirty="0"/>
                    </a:p>
                  </a:txBody>
                  <a:tcPr/>
                </a:tc>
                <a:tc>
                  <a:txBody>
                    <a:bodyPr/>
                    <a:lstStyle/>
                    <a:p>
                      <a:r>
                        <a:rPr lang="en-US" sz="1800" dirty="0" smtClean="0"/>
                        <a:t>NA</a:t>
                      </a:r>
                      <a:endParaRPr lang="en-US" sz="1800" dirty="0"/>
                    </a:p>
                  </a:txBody>
                  <a:tcPr/>
                </a:tc>
                <a:tc>
                  <a:txBody>
                    <a:bodyPr/>
                    <a:lstStyle/>
                    <a:p>
                      <a:r>
                        <a:rPr lang="en-US" sz="1800" dirty="0" smtClean="0"/>
                        <a:t>NA</a:t>
                      </a:r>
                      <a:endParaRPr lang="en-US" sz="1800" dirty="0"/>
                    </a:p>
                  </a:txBody>
                  <a:tcPr/>
                </a:tc>
                <a:extLst>
                  <a:ext uri="{0D108BD9-81ED-4DB2-BD59-A6C34878D82A}">
                    <a16:rowId xmlns:a16="http://schemas.microsoft.com/office/drawing/2014/main" val="4005467451"/>
                  </a:ext>
                </a:extLst>
              </a:tr>
              <a:tr h="370840">
                <a:tc rowSpan="3">
                  <a:txBody>
                    <a:bodyPr/>
                    <a:lstStyle/>
                    <a:p>
                      <a:pPr algn="ctr"/>
                      <a:r>
                        <a:rPr lang="en-US" sz="2000" b="1" dirty="0" smtClean="0"/>
                        <a:t>SR &amp; ATS</a:t>
                      </a:r>
                      <a:r>
                        <a:rPr lang="en-US" sz="2000" b="1" baseline="0" dirty="0" smtClean="0"/>
                        <a:t> &amp; STA</a:t>
                      </a:r>
                      <a:endParaRPr lang="en-US" sz="2000" b="1" dirty="0"/>
                    </a:p>
                  </a:txBody>
                  <a:tcPr anchor="ctr"/>
                </a:tc>
                <a:tc>
                  <a:txBody>
                    <a:bodyPr/>
                    <a:lstStyle/>
                    <a:p>
                      <a:r>
                        <a:rPr lang="en-US" sz="1800" b="1" dirty="0" smtClean="0"/>
                        <a:t>Magnet to Magnet</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60</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60</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200</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400 </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400 </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400 </a:t>
                      </a:r>
                      <a:endParaRPr lang="en-US" sz="1800" b="1" dirty="0"/>
                    </a:p>
                  </a:txBody>
                  <a:tcPr>
                    <a:solidFill>
                      <a:srgbClr val="FFFF00"/>
                    </a:solidFill>
                  </a:tcPr>
                </a:tc>
                <a:extLst>
                  <a:ext uri="{0D108BD9-81ED-4DB2-BD59-A6C34878D82A}">
                    <a16:rowId xmlns:a16="http://schemas.microsoft.com/office/drawing/2014/main" val="3116462677"/>
                  </a:ext>
                </a:extLst>
              </a:tr>
              <a:tr h="185420">
                <a:tc vMerge="1">
                  <a:txBody>
                    <a:bodyPr/>
                    <a:lstStyle/>
                    <a:p>
                      <a:pPr algn="ctr"/>
                      <a:endParaRPr lang="en-US" sz="2000" b="1" dirty="0"/>
                    </a:p>
                  </a:txBody>
                  <a:tcPr anchor="ctr"/>
                </a:tc>
                <a:tc>
                  <a:txBody>
                    <a:bodyPr/>
                    <a:lstStyle/>
                    <a:p>
                      <a:r>
                        <a:rPr lang="en-US" sz="1800" dirty="0" smtClean="0"/>
                        <a:t>Raft to Raft</a:t>
                      </a:r>
                      <a:endParaRPr lang="en-US" sz="1800" dirty="0"/>
                    </a:p>
                  </a:txBody>
                  <a:tcPr/>
                </a:tc>
                <a:tc>
                  <a:txBody>
                    <a:bodyPr/>
                    <a:lstStyle/>
                    <a:p>
                      <a:r>
                        <a:rPr lang="en-US" sz="1800" kern="1200" dirty="0" smtClean="0">
                          <a:solidFill>
                            <a:schemeClr val="dk1"/>
                          </a:solidFill>
                          <a:effectLst/>
                          <a:latin typeface="+mn-lt"/>
                          <a:ea typeface="+mn-ea"/>
                          <a:cs typeface="+mn-cs"/>
                        </a:rPr>
                        <a:t>± 60</a:t>
                      </a:r>
                      <a:endParaRPr lang="en-US" sz="1800" dirty="0"/>
                    </a:p>
                  </a:txBody>
                  <a:tcPr/>
                </a:tc>
                <a:tc>
                  <a:txBody>
                    <a:bodyPr/>
                    <a:lstStyle/>
                    <a:p>
                      <a:r>
                        <a:rPr lang="en-US" sz="1800" kern="1200" dirty="0" smtClean="0">
                          <a:solidFill>
                            <a:schemeClr val="dk1"/>
                          </a:solidFill>
                          <a:effectLst/>
                          <a:latin typeface="+mn-lt"/>
                          <a:ea typeface="+mn-ea"/>
                          <a:cs typeface="+mn-cs"/>
                        </a:rPr>
                        <a:t>± 60</a:t>
                      </a:r>
                      <a:endParaRPr lang="en-US" sz="1800" dirty="0"/>
                    </a:p>
                  </a:txBody>
                  <a:tcPr/>
                </a:tc>
                <a:tc>
                  <a:txBody>
                    <a:bodyPr/>
                    <a:lstStyle/>
                    <a:p>
                      <a:r>
                        <a:rPr lang="en-US" sz="1800" kern="1200" dirty="0" smtClean="0">
                          <a:solidFill>
                            <a:schemeClr val="dk1"/>
                          </a:solidFill>
                          <a:effectLst/>
                          <a:latin typeface="+mn-lt"/>
                          <a:ea typeface="+mn-ea"/>
                          <a:cs typeface="+mn-cs"/>
                        </a:rPr>
                        <a:t>± 200</a:t>
                      </a:r>
                      <a:endParaRPr lang="en-US" sz="1800" dirty="0"/>
                    </a:p>
                  </a:txBody>
                  <a:tcPr/>
                </a:tc>
                <a:tc>
                  <a:txBody>
                    <a:bodyPr/>
                    <a:lstStyle/>
                    <a:p>
                      <a:r>
                        <a:rPr lang="en-US" sz="1800" kern="1200" dirty="0" smtClean="0">
                          <a:solidFill>
                            <a:schemeClr val="dk1"/>
                          </a:solidFill>
                          <a:effectLst/>
                          <a:latin typeface="+mn-lt"/>
                          <a:ea typeface="+mn-ea"/>
                          <a:cs typeface="+mn-cs"/>
                        </a:rPr>
                        <a:t>± 35 </a:t>
                      </a:r>
                      <a:endParaRPr lang="en-US" sz="1800" dirty="0"/>
                    </a:p>
                  </a:txBody>
                  <a:tcPr/>
                </a:tc>
                <a:tc>
                  <a:txBody>
                    <a:bodyPr/>
                    <a:lstStyle/>
                    <a:p>
                      <a:r>
                        <a:rPr lang="en-US" sz="1800" kern="1200" dirty="0" smtClean="0">
                          <a:solidFill>
                            <a:schemeClr val="dk1"/>
                          </a:solidFill>
                          <a:effectLst/>
                          <a:latin typeface="+mn-lt"/>
                          <a:ea typeface="+mn-ea"/>
                          <a:cs typeface="+mn-cs"/>
                        </a:rPr>
                        <a:t>± 35 </a:t>
                      </a:r>
                      <a:endParaRPr lang="en-US" sz="1800" dirty="0"/>
                    </a:p>
                  </a:txBody>
                  <a:tcPr/>
                </a:tc>
                <a:tc>
                  <a:txBody>
                    <a:bodyPr/>
                    <a:lstStyle/>
                    <a:p>
                      <a:r>
                        <a:rPr lang="en-US" sz="1800" kern="1200" dirty="0" smtClean="0">
                          <a:solidFill>
                            <a:schemeClr val="dk1"/>
                          </a:solidFill>
                          <a:effectLst/>
                          <a:latin typeface="+mn-lt"/>
                          <a:ea typeface="+mn-ea"/>
                          <a:cs typeface="+mn-cs"/>
                        </a:rPr>
                        <a:t>± 200</a:t>
                      </a:r>
                      <a:endParaRPr lang="en-US" sz="1800" dirty="0"/>
                    </a:p>
                  </a:txBody>
                  <a:tcPr/>
                </a:tc>
                <a:extLst>
                  <a:ext uri="{0D108BD9-81ED-4DB2-BD59-A6C34878D82A}">
                    <a16:rowId xmlns:a16="http://schemas.microsoft.com/office/drawing/2014/main" val="3386274088"/>
                  </a:ext>
                </a:extLst>
              </a:tr>
              <a:tr h="18542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Sector to Sector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 200 </a:t>
                      </a:r>
                      <a:endParaRPr lang="en-US"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 200 </a:t>
                      </a:r>
                      <a:endParaRPr lang="en-US" sz="1800" dirty="0" smtClean="0"/>
                    </a:p>
                  </a:txBody>
                  <a:tcPr/>
                </a:tc>
                <a:tc>
                  <a:txBody>
                    <a:bodyPr/>
                    <a:lstStyle/>
                    <a:p>
                      <a:r>
                        <a:rPr lang="en-US" sz="1800" dirty="0" smtClean="0"/>
                        <a:t>NA</a:t>
                      </a:r>
                      <a:endParaRPr lang="en-US" sz="1800" dirty="0"/>
                    </a:p>
                  </a:txBody>
                  <a:tcPr/>
                </a:tc>
                <a:tc>
                  <a:txBody>
                    <a:bodyPr/>
                    <a:lstStyle/>
                    <a:p>
                      <a:r>
                        <a:rPr lang="en-US" sz="1800" dirty="0" smtClean="0"/>
                        <a:t>NA</a:t>
                      </a:r>
                      <a:endParaRPr lang="en-US" sz="1800" dirty="0"/>
                    </a:p>
                  </a:txBody>
                  <a:tcPr/>
                </a:tc>
                <a:tc>
                  <a:txBody>
                    <a:bodyPr/>
                    <a:lstStyle/>
                    <a:p>
                      <a:r>
                        <a:rPr lang="en-US" sz="1800" dirty="0" smtClean="0"/>
                        <a:t>NA</a:t>
                      </a:r>
                      <a:endParaRPr lang="en-US" sz="1800" dirty="0"/>
                    </a:p>
                  </a:txBody>
                  <a:tcPr/>
                </a:tc>
                <a:tc>
                  <a:txBody>
                    <a:bodyPr/>
                    <a:lstStyle/>
                    <a:p>
                      <a:r>
                        <a:rPr lang="en-US" sz="1800" dirty="0" smtClean="0"/>
                        <a:t>NA</a:t>
                      </a:r>
                      <a:endParaRPr lang="en-US" sz="1800" dirty="0"/>
                    </a:p>
                  </a:txBody>
                  <a:tcPr/>
                </a:tc>
                <a:extLst>
                  <a:ext uri="{0D108BD9-81ED-4DB2-BD59-A6C34878D82A}">
                    <a16:rowId xmlns:a16="http://schemas.microsoft.com/office/drawing/2014/main" val="408519773"/>
                  </a:ext>
                </a:extLst>
              </a:tr>
            </a:tbl>
          </a:graphicData>
        </a:graphic>
      </p:graphicFrame>
    </p:spTree>
    <p:extLst>
      <p:ext uri="{BB962C8B-B14F-4D97-AF65-F5344CB8AC3E}">
        <p14:creationId xmlns:p14="http://schemas.microsoft.com/office/powerpoint/2010/main" val="3231844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AEC1-DB5C-6446-BCEE-EDACB5FB56A8}"/>
              </a:ext>
            </a:extLst>
          </p:cNvPr>
          <p:cNvSpPr>
            <a:spLocks noGrp="1"/>
          </p:cNvSpPr>
          <p:nvPr>
            <p:ph type="title"/>
          </p:nvPr>
        </p:nvSpPr>
        <p:spPr>
          <a:xfrm>
            <a:off x="499273" y="246888"/>
            <a:ext cx="11379613" cy="634261"/>
          </a:xfrm>
        </p:spPr>
        <p:txBody>
          <a:bodyPr>
            <a:noAutofit/>
          </a:bodyPr>
          <a:lstStyle/>
          <a:p>
            <a:r>
              <a:rPr lang="en-US" sz="3700" dirty="0" smtClean="0"/>
              <a:t>ALS-U Accelerator Alignment tolerance</a:t>
            </a:r>
            <a:endParaRPr lang="en-US" sz="3700" dirty="0"/>
          </a:p>
        </p:txBody>
      </p:sp>
      <p:sp>
        <p:nvSpPr>
          <p:cNvPr id="3" name="Footer Placeholder 2">
            <a:extLst>
              <a:ext uri="{FF2B5EF4-FFF2-40B4-BE49-F238E27FC236}">
                <a16:creationId xmlns:a16="http://schemas.microsoft.com/office/drawing/2014/main" id="{02AF8EC3-E88E-594F-B332-6DF0EF2E7D4F}"/>
              </a:ext>
            </a:extLst>
          </p:cNvPr>
          <p:cNvSpPr>
            <a:spLocks noGrp="1"/>
          </p:cNvSpPr>
          <p:nvPr>
            <p:ph type="ftr" sz="quarter" idx="11"/>
          </p:nvPr>
        </p:nvSpPr>
        <p:spPr>
          <a:xfrm>
            <a:off x="8196390" y="6426832"/>
            <a:ext cx="3516604" cy="369332"/>
          </a:xfrm>
        </p:spPr>
        <p:txBody>
          <a:bodyPr/>
          <a:lstStyle/>
          <a:p>
            <a:pPr algn="r"/>
            <a:r>
              <a:rPr lang="en-US" smtClean="0"/>
              <a:t>IWAA 2024 - SLAC</a:t>
            </a:r>
            <a:endParaRPr lang="en-US" dirty="0"/>
          </a:p>
        </p:txBody>
      </p:sp>
      <p:sp>
        <p:nvSpPr>
          <p:cNvPr id="14" name="Slide Number Placeholder 5">
            <a:extLst>
              <a:ext uri="{FF2B5EF4-FFF2-40B4-BE49-F238E27FC236}">
                <a16:creationId xmlns:a16="http://schemas.microsoft.com/office/drawing/2014/main" id="{45A1AE82-96B1-DF44-94A9-A4F932474473}"/>
              </a:ext>
            </a:extLst>
          </p:cNvPr>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1"/>
                </a:solidFill>
              </a:defRPr>
            </a:lvl1pPr>
          </a:lstStyle>
          <a:p>
            <a:fld id="{E452C9B3-7572-4512-AD9D-AB04FCD14D82}" type="slidenum">
              <a:rPr lang="en-US" smtClean="0"/>
              <a:pPr/>
              <a:t>9</a:t>
            </a:fld>
            <a:endParaRPr lang="en-US" dirty="0"/>
          </a:p>
        </p:txBody>
      </p:sp>
      <p:sp>
        <p:nvSpPr>
          <p:cNvPr id="21" name="Rectangle 20">
            <a:extLst>
              <a:ext uri="{FF2B5EF4-FFF2-40B4-BE49-F238E27FC236}">
                <a16:creationId xmlns:a16="http://schemas.microsoft.com/office/drawing/2014/main" id="{F51FDBAC-2485-9446-B17E-72237339A682}"/>
              </a:ext>
            </a:extLst>
          </p:cNvPr>
          <p:cNvSpPr/>
          <p:nvPr/>
        </p:nvSpPr>
        <p:spPr>
          <a:xfrm>
            <a:off x="574336" y="3632781"/>
            <a:ext cx="10698590" cy="1631216"/>
          </a:xfrm>
          <a:prstGeom prst="rect">
            <a:avLst/>
          </a:prstGeom>
        </p:spPr>
        <p:txBody>
          <a:bodyPr wrap="square">
            <a:spAutoFit/>
          </a:bodyPr>
          <a:lstStyle/>
          <a:p>
            <a:pPr marL="285750" lvl="1" indent="-285750">
              <a:buClr>
                <a:schemeClr val="bg2">
                  <a:lumMod val="75000"/>
                </a:schemeClr>
              </a:buClr>
              <a:buFont typeface="Arial" panose="020B0604020202020204" pitchFamily="34" charset="0"/>
              <a:buChar char="•"/>
            </a:pPr>
            <a:r>
              <a:rPr lang="en-US" sz="2000" dirty="0" smtClean="0"/>
              <a:t>The</a:t>
            </a:r>
            <a:r>
              <a:rPr lang="en-US" sz="2000" b="1" dirty="0" smtClean="0"/>
              <a:t> raft-to-raft(R2R) </a:t>
            </a:r>
            <a:r>
              <a:rPr lang="en-US" sz="2000" dirty="0"/>
              <a:t>alignment tolerance for each raft relates to its relative positioning with respect to its nearest neighboring (adjacent) rafts. This is determined by least square fit of all magnets on either raft. A minimum of 3 fiducials per magnet should be </a:t>
            </a:r>
            <a:r>
              <a:rPr lang="en-US" sz="2000" dirty="0" smtClean="0"/>
              <a:t>used.</a:t>
            </a:r>
          </a:p>
          <a:p>
            <a:pPr marL="285750" lvl="1" indent="-285750">
              <a:buClr>
                <a:schemeClr val="bg2">
                  <a:lumMod val="75000"/>
                </a:schemeClr>
              </a:buClr>
              <a:buFont typeface="Arial" panose="020B0604020202020204" pitchFamily="34" charset="0"/>
              <a:buChar char="•"/>
            </a:pPr>
            <a:r>
              <a:rPr lang="en-US" sz="2000" dirty="0" smtClean="0"/>
              <a:t>The </a:t>
            </a:r>
            <a:r>
              <a:rPr lang="en-US" sz="2000" dirty="0"/>
              <a:t>specified error interval corresponds to a 95</a:t>
            </a:r>
            <a:r>
              <a:rPr lang="en-US" sz="2000" dirty="0" smtClean="0"/>
              <a:t>% (</a:t>
            </a:r>
            <a:r>
              <a:rPr lang="zh-CN" altLang="en-US" sz="2000" dirty="0" smtClean="0"/>
              <a:t>≈</a:t>
            </a:r>
            <a:r>
              <a:rPr lang="en-US" sz="2000" dirty="0" smtClean="0"/>
              <a:t>2</a:t>
            </a:r>
            <a:r>
              <a:rPr lang="el-GR" sz="2000" dirty="0" smtClean="0">
                <a:latin typeface="Calibri" panose="020F0502020204030204" pitchFamily="34" charset="0"/>
                <a:cs typeface="Calibri" panose="020F0502020204030204" pitchFamily="34" charset="0"/>
              </a:rPr>
              <a:t>σ</a:t>
            </a:r>
            <a:r>
              <a:rPr lang="en-US" sz="2000" dirty="0" smtClean="0"/>
              <a:t>) </a:t>
            </a:r>
            <a:r>
              <a:rPr lang="en-US" sz="2000" dirty="0"/>
              <a:t>confidence based on a Gaussian error distribution</a:t>
            </a:r>
            <a:r>
              <a:rPr lang="en-US" sz="2000" dirty="0" smtClean="0"/>
              <a:t>.</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847179040"/>
              </p:ext>
            </p:extLst>
          </p:nvPr>
        </p:nvGraphicFramePr>
        <p:xfrm>
          <a:off x="664908" y="969185"/>
          <a:ext cx="9457516" cy="2575560"/>
        </p:xfrm>
        <a:graphic>
          <a:graphicData uri="http://schemas.openxmlformats.org/drawingml/2006/table">
            <a:tbl>
              <a:tblPr firstRow="1" bandRow="1">
                <a:tableStyleId>{5C22544A-7EE6-4342-B048-85BDC9FD1C3A}</a:tableStyleId>
              </a:tblPr>
              <a:tblGrid>
                <a:gridCol w="1847469">
                  <a:extLst>
                    <a:ext uri="{9D8B030D-6E8A-4147-A177-3AD203B41FA5}">
                      <a16:colId xmlns:a16="http://schemas.microsoft.com/office/drawing/2014/main" val="1579797278"/>
                    </a:ext>
                  </a:extLst>
                </a:gridCol>
                <a:gridCol w="1980057">
                  <a:extLst>
                    <a:ext uri="{9D8B030D-6E8A-4147-A177-3AD203B41FA5}">
                      <a16:colId xmlns:a16="http://schemas.microsoft.com/office/drawing/2014/main" val="2553938420"/>
                    </a:ext>
                  </a:extLst>
                </a:gridCol>
                <a:gridCol w="803179">
                  <a:extLst>
                    <a:ext uri="{9D8B030D-6E8A-4147-A177-3AD203B41FA5}">
                      <a16:colId xmlns:a16="http://schemas.microsoft.com/office/drawing/2014/main" val="793698570"/>
                    </a:ext>
                  </a:extLst>
                </a:gridCol>
                <a:gridCol w="796943">
                  <a:extLst>
                    <a:ext uri="{9D8B030D-6E8A-4147-A177-3AD203B41FA5}">
                      <a16:colId xmlns:a16="http://schemas.microsoft.com/office/drawing/2014/main" val="1055559493"/>
                    </a:ext>
                  </a:extLst>
                </a:gridCol>
                <a:gridCol w="865505">
                  <a:extLst>
                    <a:ext uri="{9D8B030D-6E8A-4147-A177-3AD203B41FA5}">
                      <a16:colId xmlns:a16="http://schemas.microsoft.com/office/drawing/2014/main" val="4101303902"/>
                    </a:ext>
                  </a:extLst>
                </a:gridCol>
                <a:gridCol w="1018067">
                  <a:extLst>
                    <a:ext uri="{9D8B030D-6E8A-4147-A177-3AD203B41FA5}">
                      <a16:colId xmlns:a16="http://schemas.microsoft.com/office/drawing/2014/main" val="4062459894"/>
                    </a:ext>
                  </a:extLst>
                </a:gridCol>
                <a:gridCol w="1032784">
                  <a:extLst>
                    <a:ext uri="{9D8B030D-6E8A-4147-A177-3AD203B41FA5}">
                      <a16:colId xmlns:a16="http://schemas.microsoft.com/office/drawing/2014/main" val="1068655293"/>
                    </a:ext>
                  </a:extLst>
                </a:gridCol>
                <a:gridCol w="1113512">
                  <a:extLst>
                    <a:ext uri="{9D8B030D-6E8A-4147-A177-3AD203B41FA5}">
                      <a16:colId xmlns:a16="http://schemas.microsoft.com/office/drawing/2014/main" val="1390808092"/>
                    </a:ext>
                  </a:extLst>
                </a:gridCol>
              </a:tblGrid>
              <a:tr h="370840">
                <a:tc>
                  <a:txBody>
                    <a:bodyPr/>
                    <a:lstStyle/>
                    <a:p>
                      <a:endParaRPr lang="en-US" sz="1800" dirty="0"/>
                    </a:p>
                  </a:txBody>
                  <a:tcPr/>
                </a:tc>
                <a:tc>
                  <a:txBody>
                    <a:bodyPr/>
                    <a:lstStyle/>
                    <a:p>
                      <a:endParaRPr lang="en-US" sz="1800" dirty="0"/>
                    </a:p>
                  </a:txBody>
                  <a:tcPr/>
                </a:tc>
                <a:tc>
                  <a:txBody>
                    <a:bodyPr/>
                    <a:lstStyle/>
                    <a:p>
                      <a:r>
                        <a:rPr lang="en-US" sz="1800" dirty="0" smtClean="0"/>
                        <a:t>X(</a:t>
                      </a:r>
                      <a:r>
                        <a:rPr lang="en-US" sz="1800" b="1" kern="1200" dirty="0" smtClean="0">
                          <a:solidFill>
                            <a:schemeClr val="lt1"/>
                          </a:solidFill>
                          <a:effectLst/>
                          <a:latin typeface="+mn-lt"/>
                          <a:ea typeface="+mn-ea"/>
                          <a:cs typeface="+mn-cs"/>
                        </a:rPr>
                        <a:t>µm)</a:t>
                      </a:r>
                      <a:endParaRPr lang="en-US" sz="1800" dirty="0"/>
                    </a:p>
                  </a:txBody>
                  <a:tcPr/>
                </a:tc>
                <a:tc>
                  <a:txBody>
                    <a:bodyPr/>
                    <a:lstStyle/>
                    <a:p>
                      <a:r>
                        <a:rPr lang="en-US" sz="1800" dirty="0" smtClean="0"/>
                        <a:t>Y(</a:t>
                      </a:r>
                      <a:r>
                        <a:rPr lang="en-US" sz="1800" b="1" kern="1200" dirty="0" smtClean="0">
                          <a:solidFill>
                            <a:schemeClr val="lt1"/>
                          </a:solidFill>
                          <a:effectLst/>
                          <a:latin typeface="+mn-lt"/>
                          <a:ea typeface="+mn-ea"/>
                          <a:cs typeface="+mn-cs"/>
                        </a:rPr>
                        <a:t>µm)</a:t>
                      </a:r>
                      <a:endParaRPr lang="en-US" sz="1800" dirty="0"/>
                    </a:p>
                  </a:txBody>
                  <a:tcPr/>
                </a:tc>
                <a:tc>
                  <a:txBody>
                    <a:bodyPr/>
                    <a:lstStyle/>
                    <a:p>
                      <a:r>
                        <a:rPr lang="en-US" sz="1800" dirty="0" smtClean="0"/>
                        <a:t>Z(</a:t>
                      </a:r>
                      <a:r>
                        <a:rPr lang="en-US" sz="1800" b="1" kern="1200" dirty="0" smtClean="0">
                          <a:solidFill>
                            <a:schemeClr val="lt1"/>
                          </a:solidFill>
                          <a:effectLst/>
                          <a:latin typeface="+mn-lt"/>
                          <a:ea typeface="+mn-ea"/>
                          <a:cs typeface="+mn-cs"/>
                        </a:rPr>
                        <a:t>µm)</a:t>
                      </a:r>
                      <a:endParaRPr lang="en-US" sz="1800" dirty="0"/>
                    </a:p>
                  </a:txBody>
                  <a:tcPr/>
                </a:tc>
                <a:tc>
                  <a:txBody>
                    <a:bodyPr/>
                    <a:lstStyle/>
                    <a:p>
                      <a:r>
                        <a:rPr lang="en-US" sz="1800" dirty="0" smtClean="0"/>
                        <a:t>Rx(</a:t>
                      </a:r>
                      <a:r>
                        <a:rPr lang="en-US" sz="1800" b="1" kern="1200" dirty="0" smtClean="0">
                          <a:solidFill>
                            <a:schemeClr val="lt1"/>
                          </a:solidFill>
                          <a:effectLst/>
                          <a:latin typeface="+mn-lt"/>
                          <a:ea typeface="+mn-ea"/>
                          <a:cs typeface="+mn-cs"/>
                        </a:rPr>
                        <a:t>µrad)</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Ry(</a:t>
                      </a:r>
                      <a:r>
                        <a:rPr lang="en-US" sz="1800" b="1" kern="1200" dirty="0" smtClean="0">
                          <a:solidFill>
                            <a:schemeClr val="lt1"/>
                          </a:solidFill>
                          <a:effectLst/>
                          <a:latin typeface="+mn-lt"/>
                          <a:ea typeface="+mn-ea"/>
                          <a:cs typeface="+mn-cs"/>
                        </a:rPr>
                        <a:t>µrad)</a:t>
                      </a:r>
                      <a:endParaRPr lang="en-US"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smtClean="0"/>
                        <a:t>Rz</a:t>
                      </a:r>
                      <a:r>
                        <a:rPr lang="en-US" sz="1800" dirty="0" smtClean="0"/>
                        <a:t>(</a:t>
                      </a:r>
                      <a:r>
                        <a:rPr lang="en-US" sz="1800" b="1" kern="1200" dirty="0" smtClean="0">
                          <a:solidFill>
                            <a:schemeClr val="lt1"/>
                          </a:solidFill>
                          <a:effectLst/>
                          <a:latin typeface="+mn-lt"/>
                          <a:ea typeface="+mn-ea"/>
                          <a:cs typeface="+mn-cs"/>
                        </a:rPr>
                        <a:t>µrad)</a:t>
                      </a:r>
                      <a:endParaRPr lang="en-US" sz="1800" dirty="0" smtClean="0"/>
                    </a:p>
                  </a:txBody>
                  <a:tcPr/>
                </a:tc>
                <a:extLst>
                  <a:ext uri="{0D108BD9-81ED-4DB2-BD59-A6C34878D82A}">
                    <a16:rowId xmlns:a16="http://schemas.microsoft.com/office/drawing/2014/main" val="2974110425"/>
                  </a:ext>
                </a:extLst>
              </a:tr>
              <a:tr h="370840">
                <a:tc rowSpan="3">
                  <a:txBody>
                    <a:bodyPr/>
                    <a:lstStyle/>
                    <a:p>
                      <a:pPr algn="ctr"/>
                      <a:r>
                        <a:rPr lang="en-US" sz="2000" b="1" dirty="0" smtClean="0"/>
                        <a:t>AR &amp; BTA</a:t>
                      </a:r>
                      <a:endParaRPr lang="en-US" sz="2000" b="1" dirty="0"/>
                    </a:p>
                  </a:txBody>
                  <a:tcPr anchor="ctr"/>
                </a:tc>
                <a:tc>
                  <a:txBody>
                    <a:bodyPr/>
                    <a:lstStyle/>
                    <a:p>
                      <a:r>
                        <a:rPr lang="en-US" sz="1800" dirty="0" smtClean="0"/>
                        <a:t>Magnet to Magnet</a:t>
                      </a:r>
                      <a:endParaRPr lang="en-US" sz="1800" dirty="0"/>
                    </a:p>
                  </a:txBody>
                  <a:tcPr/>
                </a:tc>
                <a:tc>
                  <a:txBody>
                    <a:bodyPr/>
                    <a:lstStyle/>
                    <a:p>
                      <a:r>
                        <a:rPr lang="en-US" sz="1800" kern="1200" dirty="0" smtClean="0">
                          <a:solidFill>
                            <a:schemeClr val="dk1"/>
                          </a:solidFill>
                          <a:effectLst/>
                          <a:latin typeface="+mn-lt"/>
                          <a:ea typeface="+mn-ea"/>
                          <a:cs typeface="+mn-cs"/>
                        </a:rPr>
                        <a:t>± 100</a:t>
                      </a:r>
                      <a:endParaRPr lang="en-US" sz="1800" dirty="0"/>
                    </a:p>
                  </a:txBody>
                  <a:tcPr/>
                </a:tc>
                <a:tc>
                  <a:txBody>
                    <a:bodyPr/>
                    <a:lstStyle/>
                    <a:p>
                      <a:r>
                        <a:rPr lang="en-US" sz="1800" kern="1200" dirty="0" smtClean="0">
                          <a:solidFill>
                            <a:schemeClr val="dk1"/>
                          </a:solidFill>
                          <a:effectLst/>
                          <a:latin typeface="+mn-lt"/>
                          <a:ea typeface="+mn-ea"/>
                          <a:cs typeface="+mn-cs"/>
                        </a:rPr>
                        <a:t>± 100</a:t>
                      </a:r>
                      <a:endParaRPr lang="en-US" sz="1800" dirty="0"/>
                    </a:p>
                  </a:txBody>
                  <a:tcPr/>
                </a:tc>
                <a:tc>
                  <a:txBody>
                    <a:bodyPr/>
                    <a:lstStyle/>
                    <a:p>
                      <a:r>
                        <a:rPr lang="en-US" sz="1800" kern="1200" dirty="0" smtClean="0">
                          <a:solidFill>
                            <a:schemeClr val="dk1"/>
                          </a:solidFill>
                          <a:effectLst/>
                          <a:latin typeface="+mn-lt"/>
                          <a:ea typeface="+mn-ea"/>
                          <a:cs typeface="+mn-cs"/>
                        </a:rPr>
                        <a:t>± 400</a:t>
                      </a:r>
                      <a:endParaRPr lang="en-US" sz="1800" dirty="0"/>
                    </a:p>
                  </a:txBody>
                  <a:tcPr/>
                </a:tc>
                <a:tc>
                  <a:txBody>
                    <a:bodyPr/>
                    <a:lstStyle/>
                    <a:p>
                      <a:r>
                        <a:rPr lang="en-US" sz="1800" kern="1200" dirty="0" smtClean="0">
                          <a:solidFill>
                            <a:schemeClr val="dk1"/>
                          </a:solidFill>
                          <a:effectLst/>
                          <a:latin typeface="+mn-lt"/>
                          <a:ea typeface="+mn-ea"/>
                          <a:cs typeface="+mn-cs"/>
                        </a:rPr>
                        <a:t>± 1000</a:t>
                      </a:r>
                      <a:endParaRPr lang="en-US" sz="1800" dirty="0"/>
                    </a:p>
                  </a:txBody>
                  <a:tcPr/>
                </a:tc>
                <a:tc>
                  <a:txBody>
                    <a:bodyPr/>
                    <a:lstStyle/>
                    <a:p>
                      <a:r>
                        <a:rPr lang="en-US" sz="1800" kern="1200" dirty="0" smtClean="0">
                          <a:solidFill>
                            <a:schemeClr val="dk1"/>
                          </a:solidFill>
                          <a:effectLst/>
                          <a:latin typeface="+mn-lt"/>
                          <a:ea typeface="+mn-ea"/>
                          <a:cs typeface="+mn-cs"/>
                        </a:rPr>
                        <a:t>± 1000</a:t>
                      </a:r>
                      <a:endParaRPr lang="en-US" sz="1800" dirty="0"/>
                    </a:p>
                  </a:txBody>
                  <a:tcPr/>
                </a:tc>
                <a:tc>
                  <a:txBody>
                    <a:bodyPr/>
                    <a:lstStyle/>
                    <a:p>
                      <a:r>
                        <a:rPr lang="en-US" sz="1800" kern="1200" dirty="0" smtClean="0">
                          <a:solidFill>
                            <a:schemeClr val="dk1"/>
                          </a:solidFill>
                          <a:effectLst/>
                          <a:latin typeface="+mn-lt"/>
                          <a:ea typeface="+mn-ea"/>
                          <a:cs typeface="+mn-cs"/>
                        </a:rPr>
                        <a:t>± 1000</a:t>
                      </a:r>
                      <a:endParaRPr lang="en-US" sz="1800" dirty="0"/>
                    </a:p>
                  </a:txBody>
                  <a:tcPr/>
                </a:tc>
                <a:extLst>
                  <a:ext uri="{0D108BD9-81ED-4DB2-BD59-A6C34878D82A}">
                    <a16:rowId xmlns:a16="http://schemas.microsoft.com/office/drawing/2014/main" val="2619462570"/>
                  </a:ext>
                </a:extLst>
              </a:tr>
              <a:tr h="185420">
                <a:tc vMerge="1">
                  <a:txBody>
                    <a:bodyPr/>
                    <a:lstStyle/>
                    <a:p>
                      <a:pPr algn="ctr"/>
                      <a:endParaRPr lang="en-US" sz="2000" b="1" dirty="0"/>
                    </a:p>
                  </a:txBody>
                  <a:tcPr anchor="ctr"/>
                </a:tc>
                <a:tc>
                  <a:txBody>
                    <a:bodyPr/>
                    <a:lstStyle/>
                    <a:p>
                      <a:r>
                        <a:rPr lang="en-US" sz="1800" b="1" dirty="0" smtClean="0"/>
                        <a:t>Raft</a:t>
                      </a:r>
                      <a:r>
                        <a:rPr lang="en-US" sz="1800" b="1" baseline="0" dirty="0" smtClean="0"/>
                        <a:t> to Raft</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100</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100</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1000</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200</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200</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200</a:t>
                      </a:r>
                      <a:endParaRPr lang="en-US" sz="1800" b="1" dirty="0"/>
                    </a:p>
                  </a:txBody>
                  <a:tcPr>
                    <a:solidFill>
                      <a:srgbClr val="FFFF00"/>
                    </a:solidFill>
                  </a:tcPr>
                </a:tc>
                <a:extLst>
                  <a:ext uri="{0D108BD9-81ED-4DB2-BD59-A6C34878D82A}">
                    <a16:rowId xmlns:a16="http://schemas.microsoft.com/office/drawing/2014/main" val="1629196944"/>
                  </a:ext>
                </a:extLst>
              </a:tr>
              <a:tr h="185420">
                <a:tc vMerge="1">
                  <a:txBody>
                    <a:bodyPr/>
                    <a:lstStyle/>
                    <a:p>
                      <a:endParaRPr lang="en-US"/>
                    </a:p>
                  </a:txBody>
                  <a:tcPr/>
                </a:tc>
                <a:tc>
                  <a:txBody>
                    <a:bodyPr/>
                    <a:lstStyle/>
                    <a:p>
                      <a:r>
                        <a:rPr lang="en-US" sz="1800" dirty="0" smtClean="0"/>
                        <a:t>Sector to Sector</a:t>
                      </a:r>
                      <a:endParaRPr lang="en-US" sz="1800" dirty="0"/>
                    </a:p>
                  </a:txBody>
                  <a:tcPr/>
                </a:tc>
                <a:tc>
                  <a:txBody>
                    <a:bodyPr/>
                    <a:lstStyle/>
                    <a:p>
                      <a:r>
                        <a:rPr lang="en-US" sz="1800" kern="1200" dirty="0" smtClean="0">
                          <a:solidFill>
                            <a:schemeClr val="dk1"/>
                          </a:solidFill>
                          <a:effectLst/>
                          <a:latin typeface="+mn-lt"/>
                          <a:ea typeface="+mn-ea"/>
                          <a:cs typeface="+mn-cs"/>
                        </a:rPr>
                        <a:t>± 200 </a:t>
                      </a:r>
                      <a:endParaRPr lang="en-US" sz="1800" dirty="0"/>
                    </a:p>
                  </a:txBody>
                  <a:tcPr/>
                </a:tc>
                <a:tc>
                  <a:txBody>
                    <a:bodyPr/>
                    <a:lstStyle/>
                    <a:p>
                      <a:r>
                        <a:rPr lang="en-US" sz="1800" kern="1200" dirty="0" smtClean="0">
                          <a:solidFill>
                            <a:schemeClr val="dk1"/>
                          </a:solidFill>
                          <a:effectLst/>
                          <a:latin typeface="+mn-lt"/>
                          <a:ea typeface="+mn-ea"/>
                          <a:cs typeface="+mn-cs"/>
                        </a:rPr>
                        <a:t>± 200 </a:t>
                      </a:r>
                      <a:endParaRPr lang="en-US" sz="1800" dirty="0"/>
                    </a:p>
                  </a:txBody>
                  <a:tcPr/>
                </a:tc>
                <a:tc>
                  <a:txBody>
                    <a:bodyPr/>
                    <a:lstStyle/>
                    <a:p>
                      <a:r>
                        <a:rPr lang="en-US" sz="1800" dirty="0" smtClean="0"/>
                        <a:t>NA</a:t>
                      </a:r>
                      <a:endParaRPr lang="en-US" sz="1800" dirty="0"/>
                    </a:p>
                  </a:txBody>
                  <a:tcPr/>
                </a:tc>
                <a:tc>
                  <a:txBody>
                    <a:bodyPr/>
                    <a:lstStyle/>
                    <a:p>
                      <a:r>
                        <a:rPr lang="en-US" sz="1800" dirty="0" smtClean="0"/>
                        <a:t>NA</a:t>
                      </a:r>
                      <a:endParaRPr lang="en-US" sz="1800" dirty="0"/>
                    </a:p>
                  </a:txBody>
                  <a:tcPr/>
                </a:tc>
                <a:tc>
                  <a:txBody>
                    <a:bodyPr/>
                    <a:lstStyle/>
                    <a:p>
                      <a:r>
                        <a:rPr lang="en-US" sz="1800" dirty="0" smtClean="0"/>
                        <a:t>NA</a:t>
                      </a:r>
                      <a:endParaRPr lang="en-US" sz="1800" dirty="0"/>
                    </a:p>
                  </a:txBody>
                  <a:tcPr/>
                </a:tc>
                <a:tc>
                  <a:txBody>
                    <a:bodyPr/>
                    <a:lstStyle/>
                    <a:p>
                      <a:r>
                        <a:rPr lang="en-US" sz="1800" dirty="0" smtClean="0"/>
                        <a:t>NA</a:t>
                      </a:r>
                      <a:endParaRPr lang="en-US" sz="1800" dirty="0"/>
                    </a:p>
                  </a:txBody>
                  <a:tcPr/>
                </a:tc>
                <a:extLst>
                  <a:ext uri="{0D108BD9-81ED-4DB2-BD59-A6C34878D82A}">
                    <a16:rowId xmlns:a16="http://schemas.microsoft.com/office/drawing/2014/main" val="4005467451"/>
                  </a:ext>
                </a:extLst>
              </a:tr>
              <a:tr h="370840">
                <a:tc rowSpan="3">
                  <a:txBody>
                    <a:bodyPr/>
                    <a:lstStyle/>
                    <a:p>
                      <a:pPr algn="ctr"/>
                      <a:r>
                        <a:rPr lang="en-US" sz="2000" b="1" dirty="0" smtClean="0"/>
                        <a:t>SR &amp; ATS</a:t>
                      </a:r>
                      <a:r>
                        <a:rPr lang="en-US" sz="2000" b="1" baseline="0" dirty="0" smtClean="0"/>
                        <a:t> &amp; STA</a:t>
                      </a:r>
                      <a:endParaRPr lang="en-US" sz="2000" b="1" dirty="0"/>
                    </a:p>
                  </a:txBody>
                  <a:tcPr anchor="ctr"/>
                </a:tc>
                <a:tc>
                  <a:txBody>
                    <a:bodyPr/>
                    <a:lstStyle/>
                    <a:p>
                      <a:r>
                        <a:rPr lang="en-US" sz="1800" dirty="0" smtClean="0"/>
                        <a:t>Magnet to Magnet</a:t>
                      </a:r>
                      <a:endParaRPr lang="en-US" sz="1800" dirty="0"/>
                    </a:p>
                  </a:txBody>
                  <a:tcPr/>
                </a:tc>
                <a:tc>
                  <a:txBody>
                    <a:bodyPr/>
                    <a:lstStyle/>
                    <a:p>
                      <a:r>
                        <a:rPr lang="en-US" sz="1800" kern="1200" dirty="0" smtClean="0">
                          <a:solidFill>
                            <a:schemeClr val="dk1"/>
                          </a:solidFill>
                          <a:effectLst/>
                          <a:latin typeface="+mn-lt"/>
                          <a:ea typeface="+mn-ea"/>
                          <a:cs typeface="+mn-cs"/>
                        </a:rPr>
                        <a:t>± 60</a:t>
                      </a:r>
                      <a:endParaRPr lang="en-US" sz="1800" dirty="0"/>
                    </a:p>
                  </a:txBody>
                  <a:tcPr/>
                </a:tc>
                <a:tc>
                  <a:txBody>
                    <a:bodyPr/>
                    <a:lstStyle/>
                    <a:p>
                      <a:r>
                        <a:rPr lang="en-US" sz="1800" kern="1200" dirty="0" smtClean="0">
                          <a:solidFill>
                            <a:schemeClr val="dk1"/>
                          </a:solidFill>
                          <a:effectLst/>
                          <a:latin typeface="+mn-lt"/>
                          <a:ea typeface="+mn-ea"/>
                          <a:cs typeface="+mn-cs"/>
                        </a:rPr>
                        <a:t>± 60</a:t>
                      </a:r>
                      <a:endParaRPr lang="en-US" sz="1800" dirty="0"/>
                    </a:p>
                  </a:txBody>
                  <a:tcPr/>
                </a:tc>
                <a:tc>
                  <a:txBody>
                    <a:bodyPr/>
                    <a:lstStyle/>
                    <a:p>
                      <a:r>
                        <a:rPr lang="en-US" sz="1800" kern="1200" dirty="0" smtClean="0">
                          <a:solidFill>
                            <a:schemeClr val="dk1"/>
                          </a:solidFill>
                          <a:effectLst/>
                          <a:latin typeface="+mn-lt"/>
                          <a:ea typeface="+mn-ea"/>
                          <a:cs typeface="+mn-cs"/>
                        </a:rPr>
                        <a:t>± 200</a:t>
                      </a:r>
                      <a:endParaRPr lang="en-US" sz="1800" dirty="0"/>
                    </a:p>
                  </a:txBody>
                  <a:tcPr/>
                </a:tc>
                <a:tc>
                  <a:txBody>
                    <a:bodyPr/>
                    <a:lstStyle/>
                    <a:p>
                      <a:r>
                        <a:rPr lang="en-US" sz="1800" kern="1200" dirty="0" smtClean="0">
                          <a:solidFill>
                            <a:schemeClr val="dk1"/>
                          </a:solidFill>
                          <a:effectLst/>
                          <a:latin typeface="+mn-lt"/>
                          <a:ea typeface="+mn-ea"/>
                          <a:cs typeface="+mn-cs"/>
                        </a:rPr>
                        <a:t>± 400 </a:t>
                      </a:r>
                      <a:endParaRPr lang="en-US" sz="1800" dirty="0"/>
                    </a:p>
                  </a:txBody>
                  <a:tcPr/>
                </a:tc>
                <a:tc>
                  <a:txBody>
                    <a:bodyPr/>
                    <a:lstStyle/>
                    <a:p>
                      <a:r>
                        <a:rPr lang="en-US" sz="1800" kern="1200" dirty="0" smtClean="0">
                          <a:solidFill>
                            <a:schemeClr val="dk1"/>
                          </a:solidFill>
                          <a:effectLst/>
                          <a:latin typeface="+mn-lt"/>
                          <a:ea typeface="+mn-ea"/>
                          <a:cs typeface="+mn-cs"/>
                        </a:rPr>
                        <a:t>± 400 </a:t>
                      </a:r>
                      <a:endParaRPr lang="en-US" sz="1800" dirty="0"/>
                    </a:p>
                  </a:txBody>
                  <a:tcPr/>
                </a:tc>
                <a:tc>
                  <a:txBody>
                    <a:bodyPr/>
                    <a:lstStyle/>
                    <a:p>
                      <a:r>
                        <a:rPr lang="en-US" sz="1800" kern="1200" dirty="0" smtClean="0">
                          <a:solidFill>
                            <a:schemeClr val="dk1"/>
                          </a:solidFill>
                          <a:effectLst/>
                          <a:latin typeface="+mn-lt"/>
                          <a:ea typeface="+mn-ea"/>
                          <a:cs typeface="+mn-cs"/>
                        </a:rPr>
                        <a:t>± 400 </a:t>
                      </a:r>
                      <a:endParaRPr lang="en-US" sz="1800" dirty="0"/>
                    </a:p>
                  </a:txBody>
                  <a:tcPr/>
                </a:tc>
                <a:extLst>
                  <a:ext uri="{0D108BD9-81ED-4DB2-BD59-A6C34878D82A}">
                    <a16:rowId xmlns:a16="http://schemas.microsoft.com/office/drawing/2014/main" val="3116462677"/>
                  </a:ext>
                </a:extLst>
              </a:tr>
              <a:tr h="185420">
                <a:tc vMerge="1">
                  <a:txBody>
                    <a:bodyPr/>
                    <a:lstStyle/>
                    <a:p>
                      <a:pPr algn="ctr"/>
                      <a:endParaRPr lang="en-US" sz="2000" b="1" dirty="0"/>
                    </a:p>
                  </a:txBody>
                  <a:tcPr anchor="ctr"/>
                </a:tc>
                <a:tc>
                  <a:txBody>
                    <a:bodyPr/>
                    <a:lstStyle/>
                    <a:p>
                      <a:r>
                        <a:rPr lang="en-US" sz="1800" b="1" dirty="0" smtClean="0"/>
                        <a:t>Raft to Raft</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60</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60</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200</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35 </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35 </a:t>
                      </a:r>
                      <a:endParaRPr lang="en-US" sz="1800" b="1" dirty="0"/>
                    </a:p>
                  </a:txBody>
                  <a:tcPr>
                    <a:solidFill>
                      <a:srgbClr val="FFFF00"/>
                    </a:solidFill>
                  </a:tcPr>
                </a:tc>
                <a:tc>
                  <a:txBody>
                    <a:bodyPr/>
                    <a:lstStyle/>
                    <a:p>
                      <a:r>
                        <a:rPr lang="en-US" sz="1800" b="1" kern="1200" dirty="0" smtClean="0">
                          <a:solidFill>
                            <a:schemeClr val="dk1"/>
                          </a:solidFill>
                          <a:effectLst/>
                          <a:latin typeface="+mn-lt"/>
                          <a:ea typeface="+mn-ea"/>
                          <a:cs typeface="+mn-cs"/>
                        </a:rPr>
                        <a:t>± 200</a:t>
                      </a:r>
                      <a:endParaRPr lang="en-US" sz="1800" b="1" dirty="0"/>
                    </a:p>
                  </a:txBody>
                  <a:tcPr>
                    <a:solidFill>
                      <a:srgbClr val="FFFF00"/>
                    </a:solidFill>
                  </a:tcPr>
                </a:tc>
                <a:extLst>
                  <a:ext uri="{0D108BD9-81ED-4DB2-BD59-A6C34878D82A}">
                    <a16:rowId xmlns:a16="http://schemas.microsoft.com/office/drawing/2014/main" val="3386274088"/>
                  </a:ext>
                </a:extLst>
              </a:tr>
              <a:tr h="18542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Sector to Sector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 200 </a:t>
                      </a:r>
                      <a:endParaRPr lang="en-US"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 200 </a:t>
                      </a:r>
                      <a:endParaRPr lang="en-US" sz="1800" dirty="0" smtClean="0"/>
                    </a:p>
                  </a:txBody>
                  <a:tcPr/>
                </a:tc>
                <a:tc>
                  <a:txBody>
                    <a:bodyPr/>
                    <a:lstStyle/>
                    <a:p>
                      <a:r>
                        <a:rPr lang="en-US" sz="1800" dirty="0" smtClean="0"/>
                        <a:t>NA</a:t>
                      </a:r>
                      <a:endParaRPr lang="en-US" sz="1800" dirty="0"/>
                    </a:p>
                  </a:txBody>
                  <a:tcPr/>
                </a:tc>
                <a:tc>
                  <a:txBody>
                    <a:bodyPr/>
                    <a:lstStyle/>
                    <a:p>
                      <a:r>
                        <a:rPr lang="en-US" sz="1800" dirty="0" smtClean="0"/>
                        <a:t>NA</a:t>
                      </a:r>
                      <a:endParaRPr lang="en-US" sz="1800" dirty="0"/>
                    </a:p>
                  </a:txBody>
                  <a:tcPr/>
                </a:tc>
                <a:tc>
                  <a:txBody>
                    <a:bodyPr/>
                    <a:lstStyle/>
                    <a:p>
                      <a:r>
                        <a:rPr lang="en-US" sz="1800" dirty="0" smtClean="0"/>
                        <a:t>NA</a:t>
                      </a:r>
                      <a:endParaRPr lang="en-US" sz="1800" dirty="0"/>
                    </a:p>
                  </a:txBody>
                  <a:tcPr/>
                </a:tc>
                <a:tc>
                  <a:txBody>
                    <a:bodyPr/>
                    <a:lstStyle/>
                    <a:p>
                      <a:r>
                        <a:rPr lang="en-US" sz="1800" dirty="0" smtClean="0"/>
                        <a:t>NA</a:t>
                      </a:r>
                      <a:endParaRPr lang="en-US" sz="1800" dirty="0"/>
                    </a:p>
                  </a:txBody>
                  <a:tcPr/>
                </a:tc>
                <a:extLst>
                  <a:ext uri="{0D108BD9-81ED-4DB2-BD59-A6C34878D82A}">
                    <a16:rowId xmlns:a16="http://schemas.microsoft.com/office/drawing/2014/main" val="408519773"/>
                  </a:ext>
                </a:extLst>
              </a:tr>
            </a:tbl>
          </a:graphicData>
        </a:graphic>
      </p:graphicFrame>
    </p:spTree>
    <p:extLst>
      <p:ext uri="{BB962C8B-B14F-4D97-AF65-F5344CB8AC3E}">
        <p14:creationId xmlns:p14="http://schemas.microsoft.com/office/powerpoint/2010/main" val="1479474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3859"/>
      </a:dk1>
      <a:lt1>
        <a:srgbClr val="FFFFFF"/>
      </a:lt1>
      <a:dk2>
        <a:srgbClr val="006BA6"/>
      </a:dk2>
      <a:lt2>
        <a:srgbClr val="636669"/>
      </a:lt2>
      <a:accent1>
        <a:srgbClr val="00B5E2"/>
      </a:accent1>
      <a:accent2>
        <a:srgbClr val="E04E38"/>
      </a:accent2>
      <a:accent3>
        <a:srgbClr val="74AA50"/>
      </a:accent3>
      <a:accent4>
        <a:srgbClr val="EAAA00"/>
      </a:accent4>
      <a:accent5>
        <a:srgbClr val="5D4777"/>
      </a:accent5>
      <a:accent6>
        <a:srgbClr val="007681"/>
      </a:accent6>
      <a:hlink>
        <a:srgbClr val="D57800"/>
      </a:hlink>
      <a:folHlink>
        <a:srgbClr val="672E4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smtClean="0">
            <a:solidFill>
              <a:schemeClr val="bg2"/>
            </a:solidFill>
          </a:defRPr>
        </a:defPPr>
      </a:lstStyle>
    </a:txDef>
  </a:objectDefaults>
  <a:extraClrSchemeLst/>
  <a:extLst>
    <a:ext uri="{05A4C25C-085E-4340-85A3-A5531E510DB2}">
      <thm15:themeFamily xmlns:thm15="http://schemas.microsoft.com/office/thememl/2012/main" name="ALS-U Template 2020 Widescreen - Generic" id="{5594904A-FF22-D240-B5DE-102C2531F41B}" vid="{BB6637D8-CA1C-C043-8C47-0D91030C31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ALS-U Alignment strategy</Template>
  <TotalTime>2496</TotalTime>
  <Words>1845</Words>
  <Application>Microsoft Office PowerPoint</Application>
  <PresentationFormat>Widescreen</PresentationFormat>
  <Paragraphs>409</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Roboto</vt:lpstr>
      <vt:lpstr>宋体</vt:lpstr>
      <vt:lpstr>Arial</vt:lpstr>
      <vt:lpstr>Arial Narrow</vt:lpstr>
      <vt:lpstr>Calibri</vt:lpstr>
      <vt:lpstr>Cambria Math</vt:lpstr>
      <vt:lpstr>Georgia</vt:lpstr>
      <vt:lpstr>Office Theme</vt:lpstr>
      <vt:lpstr>ALS-U Alignment Status</vt:lpstr>
      <vt:lpstr>Outline</vt:lpstr>
      <vt:lpstr>ALS-U Project</vt:lpstr>
      <vt:lpstr>ALS-U Accelerators</vt:lpstr>
      <vt:lpstr>ALS-U Beamlines</vt:lpstr>
      <vt:lpstr>ALS-U Installation Plan</vt:lpstr>
      <vt:lpstr>Accumulator Ring</vt:lpstr>
      <vt:lpstr>ALS-U Accelerator Alignment tolerance</vt:lpstr>
      <vt:lpstr>ALS-U Accelerator Alignment tolerance</vt:lpstr>
      <vt:lpstr>ALS-U Accelerator Alignment tolerance</vt:lpstr>
      <vt:lpstr>ALS-U Accelerator Alignment tolerance</vt:lpstr>
      <vt:lpstr>Stretch Wire Magnetic Measurement</vt:lpstr>
      <vt:lpstr>Stretch Wire Magnetic Measurement</vt:lpstr>
      <vt:lpstr>Stretch Wire Magnetic Measurement</vt:lpstr>
      <vt:lpstr>Stretch Wire Magnetic Measurement</vt:lpstr>
      <vt:lpstr>Prestaging</vt:lpstr>
      <vt:lpstr>Prestaging</vt:lpstr>
      <vt:lpstr>Prestaging</vt:lpstr>
      <vt:lpstr>AR Prestaging and Installation progress</vt:lpstr>
      <vt:lpstr>PowerPoint Presentation</vt:lpstr>
    </vt:vector>
  </TitlesOfParts>
  <Company>Lawrence Berkeley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ALS-U Alignment strategy</dc:title>
  <dc:creator>Hongyan Zhu</dc:creator>
  <cp:lastModifiedBy>Hongyan Zhu</cp:lastModifiedBy>
  <cp:revision>99</cp:revision>
  <dcterms:created xsi:type="dcterms:W3CDTF">2024-09-19T15:32:36Z</dcterms:created>
  <dcterms:modified xsi:type="dcterms:W3CDTF">2024-10-11T07:53:26Z</dcterms:modified>
</cp:coreProperties>
</file>