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406" r:id="rId2"/>
    <p:sldId id="467" r:id="rId3"/>
    <p:sldId id="4694" r:id="rId4"/>
    <p:sldId id="4692" r:id="rId5"/>
    <p:sldId id="1026" r:id="rId6"/>
    <p:sldId id="814" r:id="rId7"/>
    <p:sldId id="4690" r:id="rId8"/>
    <p:sldId id="1030" r:id="rId9"/>
    <p:sldId id="260" r:id="rId10"/>
    <p:sldId id="973" r:id="rId11"/>
    <p:sldId id="1003" r:id="rId12"/>
    <p:sldId id="1035" r:id="rId13"/>
    <p:sldId id="991" r:id="rId14"/>
    <p:sldId id="897" r:id="rId15"/>
    <p:sldId id="1031" r:id="rId16"/>
    <p:sldId id="555" r:id="rId17"/>
    <p:sldId id="961" r:id="rId18"/>
    <p:sldId id="4695" r:id="rId19"/>
    <p:sldId id="1065" r:id="rId20"/>
    <p:sldId id="1004" r:id="rId21"/>
    <p:sldId id="788" r:id="rId22"/>
    <p:sldId id="279" r:id="rId23"/>
    <p:sldId id="975" r:id="rId24"/>
    <p:sldId id="896" r:id="rId25"/>
    <p:sldId id="854" r:id="rId26"/>
    <p:sldId id="1050" r:id="rId27"/>
    <p:sldId id="1052" r:id="rId28"/>
    <p:sldId id="1051" r:id="rId29"/>
    <p:sldId id="4700" r:id="rId30"/>
    <p:sldId id="800" r:id="rId31"/>
    <p:sldId id="4701" r:id="rId32"/>
    <p:sldId id="1069" r:id="rId33"/>
  </p:sldIdLst>
  <p:sldSz cx="12192000" cy="6858000"/>
  <p:notesSz cx="9926638" cy="6797675"/>
  <p:defaultTextStyle>
    <a:defPPr>
      <a:defRPr lang="de-CH"/>
    </a:defPPr>
    <a:lvl1pPr algn="l">
      <a:spcBef>
        <a:spcPts val="0"/>
      </a:spcBef>
      <a:spcAft>
        <a:spcPts val="0"/>
      </a:spcAft>
      <a:defRPr sz="1600">
        <a:solidFill>
          <a:schemeClr val="tx1"/>
        </a:solidFill>
        <a:latin typeface="Arial"/>
        <a:ea typeface="ヒラギノ角ゴ Pro W3"/>
        <a:cs typeface="ヒラギノ角ゴ Pro W3"/>
      </a:defRPr>
    </a:lvl1pPr>
    <a:lvl2pPr marL="457200" algn="l">
      <a:spcBef>
        <a:spcPts val="0"/>
      </a:spcBef>
      <a:spcAft>
        <a:spcPts val="0"/>
      </a:spcAft>
      <a:defRPr sz="1600">
        <a:solidFill>
          <a:schemeClr val="tx1"/>
        </a:solidFill>
        <a:latin typeface="Arial"/>
        <a:ea typeface="ヒラギノ角ゴ Pro W3"/>
        <a:cs typeface="ヒラギノ角ゴ Pro W3"/>
      </a:defRPr>
    </a:lvl2pPr>
    <a:lvl3pPr marL="914400" algn="l">
      <a:spcBef>
        <a:spcPts val="0"/>
      </a:spcBef>
      <a:spcAft>
        <a:spcPts val="0"/>
      </a:spcAft>
      <a:defRPr sz="1600">
        <a:solidFill>
          <a:schemeClr val="tx1"/>
        </a:solidFill>
        <a:latin typeface="Arial"/>
        <a:ea typeface="ヒラギノ角ゴ Pro W3"/>
        <a:cs typeface="ヒラギノ角ゴ Pro W3"/>
      </a:defRPr>
    </a:lvl3pPr>
    <a:lvl4pPr marL="1371600" algn="l">
      <a:spcBef>
        <a:spcPts val="0"/>
      </a:spcBef>
      <a:spcAft>
        <a:spcPts val="0"/>
      </a:spcAft>
      <a:defRPr sz="1600">
        <a:solidFill>
          <a:schemeClr val="tx1"/>
        </a:solidFill>
        <a:latin typeface="Arial"/>
        <a:ea typeface="ヒラギノ角ゴ Pro W3"/>
        <a:cs typeface="ヒラギノ角ゴ Pro W3"/>
      </a:defRPr>
    </a:lvl4pPr>
    <a:lvl5pPr marL="1828800" algn="l">
      <a:spcBef>
        <a:spcPts val="0"/>
      </a:spcBef>
      <a:spcAft>
        <a:spcPts val="0"/>
      </a:spcAft>
      <a:defRPr sz="1600">
        <a:solidFill>
          <a:schemeClr val="tx1"/>
        </a:solidFill>
        <a:latin typeface="Arial"/>
        <a:ea typeface="ヒラギノ角ゴ Pro W3"/>
        <a:cs typeface="ヒラギノ角ゴ Pro W3"/>
      </a:defRPr>
    </a:lvl5pPr>
    <a:lvl6pPr marL="2286000" algn="l" defTabSz="457200">
      <a:defRPr sz="1600">
        <a:solidFill>
          <a:schemeClr val="tx1"/>
        </a:solidFill>
        <a:latin typeface="Arial"/>
        <a:ea typeface="ヒラギノ角ゴ Pro W3"/>
        <a:cs typeface="ヒラギノ角ゴ Pro W3"/>
      </a:defRPr>
    </a:lvl6pPr>
    <a:lvl7pPr marL="2743200" algn="l" defTabSz="457200">
      <a:defRPr sz="1600">
        <a:solidFill>
          <a:schemeClr val="tx1"/>
        </a:solidFill>
        <a:latin typeface="Arial"/>
        <a:ea typeface="ヒラギノ角ゴ Pro W3"/>
        <a:cs typeface="ヒラギノ角ゴ Pro W3"/>
      </a:defRPr>
    </a:lvl7pPr>
    <a:lvl8pPr marL="3200400" algn="l" defTabSz="457200">
      <a:defRPr sz="1600">
        <a:solidFill>
          <a:schemeClr val="tx1"/>
        </a:solidFill>
        <a:latin typeface="Arial"/>
        <a:ea typeface="ヒラギノ角ゴ Pro W3"/>
        <a:cs typeface="ヒラギノ角ゴ Pro W3"/>
      </a:defRPr>
    </a:lvl8pPr>
    <a:lvl9pPr marL="3657600" algn="l" defTabSz="457200">
      <a:defRPr sz="1600">
        <a:solidFill>
          <a:schemeClr val="tx1"/>
        </a:solidFill>
        <a:latin typeface="Arial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D"/>
    <a:srgbClr val="C00000"/>
    <a:srgbClr val="C02F23"/>
    <a:srgbClr val="61C5D3"/>
    <a:srgbClr val="F38009"/>
    <a:srgbClr val="727CC4"/>
    <a:srgbClr val="FF0101"/>
    <a:srgbClr val="1217C1"/>
    <a:srgbClr val="CEDDC8"/>
    <a:srgbClr val="0F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FF356A-A9CE-D678-7961-CEA42CF83CFA}">
  <a:tblStyle styleId="{7E757D7F-97F2-E8B1-CFD3-6D4AD34211B9}" styleName="Themed Style 1 - Accent 5">
    <a:tblBg>
      <a:fillRef idx="2">
        <a:schemeClr val="accent5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lastCol>
    <a:firstCol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firstCol>
    <a:lastRow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1E3C569-836A-FE4C-9D18-B4C87A52FE2E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4FF356A-A9CE-D678-7961-CEA42CF83CFA}" styleName="Themed Style 1 - Accent 6">
    <a:tblBg>
      <a:fillRef idx="2">
        <a:schemeClr val="accent6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lastCol>
    <a:firstCol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firstCol>
    <a:lastRow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9C10DF3-493E-47A9-9EED-99745C9792F1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1" autoAdjust="0"/>
    <p:restoredTop sz="90955" autoAdjust="0"/>
  </p:normalViewPr>
  <p:slideViewPr>
    <p:cSldViewPr>
      <p:cViewPr varScale="1">
        <p:scale>
          <a:sx n="74" d="100"/>
          <a:sy n="74" d="100"/>
        </p:scale>
        <p:origin x="106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09A9D-C862-43D4-9973-EF8C60DDC41E}" type="datetimeFigureOut">
              <a:rPr lang="de-CH" smtClean="0"/>
              <a:t>05.10.2024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04F79-F000-4B13-A34B-2F0826213F3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99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4F79-F000-4B13-A34B-2F0826213F3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78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657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217DD-0266-4D8E-8E8E-9F45DC3EA0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3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4F79-F000-4B13-A34B-2F0826213F32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7353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4F79-F000-4B13-A34B-2F0826213F32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424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04F79-F000-4B13-A34B-2F0826213F32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893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04F79-F000-4B13-A34B-2F0826213F32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628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217DD-0266-4D8E-8E8E-9F45DC3EA05C}" type="slidenum">
              <a:rPr lang="en-GB" smtClean="0"/>
              <a:t>30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A05D320-525B-78CE-A4C1-C5E0E6547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7589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919536" y="3645024"/>
            <a:ext cx="8666324" cy="36452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/>
              </a:defRPr>
            </a:lvl1pPr>
          </a:lstStyle>
          <a:p>
            <a:pPr lvl="0">
              <a:defRPr/>
            </a:pPr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3" y="387474"/>
            <a:ext cx="1919539" cy="319910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de-DE" sz="2400">
              <a:ln>
                <a:solidFill>
                  <a:srgbClr val="FFFFFF"/>
                </a:solidFill>
              </a:ln>
              <a:latin typeface="Times"/>
            </a:endParaRPr>
          </a:p>
        </p:txBody>
      </p:sp>
      <p:sp>
        <p:nvSpPr>
          <p:cNvPr id="15" name="Rechteck 1"/>
          <p:cNvSpPr>
            <a:spLocks noChangeArrowheads="1"/>
          </p:cNvSpPr>
          <p:nvPr userDrawn="1"/>
        </p:nvSpPr>
        <p:spPr bwMode="auto">
          <a:xfrm>
            <a:off x="7056107" y="3412620"/>
            <a:ext cx="403244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</p:spPr>
        <p:txBody>
          <a:bodyPr lIns="0" tIns="0" rIns="0" bIns="0" anchor="ctr" anchorCtr="0"/>
          <a:lstStyle/>
          <a:p>
            <a:pPr algn="ctr">
              <a:spcBef>
                <a:spcPts val="0"/>
              </a:spcBef>
              <a:defRPr/>
            </a:pPr>
            <a:r>
              <a:rPr lang="de-CH" sz="1100" b="1" i="0" spc="30">
                <a:solidFill>
                  <a:srgbClr val="505150"/>
                </a:solidFill>
                <a:latin typeface="+mn-lt"/>
                <a:cs typeface="Arial"/>
              </a:rPr>
              <a:t>WIR SCHAFFEN WISSEN – HEUTE FÜR MORGEN</a:t>
            </a:r>
            <a:endParaRPr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9848041" y="378421"/>
            <a:ext cx="2343960" cy="321580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de-DE" sz="2400">
              <a:ln>
                <a:solidFill>
                  <a:srgbClr val="FFFFFF"/>
                </a:solidFill>
              </a:ln>
              <a:latin typeface="Times"/>
            </a:endParaRPr>
          </a:p>
        </p:txBody>
      </p:sp>
      <p:sp>
        <p:nvSpPr>
          <p:cNvPr id="17" name="Rechteck 15"/>
          <p:cNvSpPr>
            <a:spLocks noChangeArrowheads="1"/>
          </p:cNvSpPr>
          <p:nvPr userDrawn="1"/>
        </p:nvSpPr>
        <p:spPr bwMode="auto">
          <a:xfrm>
            <a:off x="1919536" y="5955527"/>
            <a:ext cx="960967" cy="89054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de-DE" sz="2400">
              <a:latin typeface="Times"/>
            </a:endParaRPr>
          </a:p>
        </p:txBody>
      </p:sp>
      <p:pic>
        <p:nvPicPr>
          <p:cNvPr id="10" name="Picture 2" descr="Luftbil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14" y="387473"/>
            <a:ext cx="6164164" cy="319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42228" y="1700808"/>
            <a:ext cx="1451944" cy="4907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F94F27-D464-6B7D-006F-C331E9ACE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b="34756"/>
          <a:stretch/>
        </p:blipFill>
        <p:spPr>
          <a:xfrm>
            <a:off x="1915725" y="381000"/>
            <a:ext cx="7932316" cy="3204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/>
        <p:txBody>
          <a:bodyPr/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>
                <a:latin typeface="+mn-lt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  <a:endParaRPr lang="en-GB" sz="1800" b="0" i="0" u="none" strike="noStrike" cap="none" spc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 bwMode="auto">
          <a:xfrm>
            <a:off x="10941749" y="6655527"/>
            <a:ext cx="767656" cy="196850"/>
          </a:xfrm>
        </p:spPr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581400" y="6557464"/>
            <a:ext cx="4953000" cy="196123"/>
          </a:xfrm>
        </p:spPr>
        <p:txBody>
          <a:bodyPr/>
          <a:lstStyle>
            <a:lvl2pPr marL="177800" indent="0" algn="ctr">
              <a:buNone/>
              <a:defRPr sz="1200"/>
            </a:lvl2pPr>
          </a:lstStyle>
          <a:p>
            <a:pPr lvl="1">
              <a:defRPr/>
            </a:pPr>
            <a:r>
              <a:rPr lang="en-US"/>
              <a:t>Simona Bettoni:: simona.bettoni@psi.ch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459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90400" y="3453991"/>
            <a:ext cx="1101744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F124A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600" y="3297782"/>
            <a:ext cx="10972320" cy="59099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267" b="0" strike="noStrike" spc="-1">
              <a:latin typeface="Arial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DD111FAF-C23B-AB6A-8268-CCF153E87036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607840" y="126720"/>
            <a:ext cx="530728" cy="2260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ts val="1652"/>
              </a:lnSpc>
            </a:pPr>
            <a:fld id="{AD6139BC-BE3E-4C42-921C-7DE4B605E283}" type="slidenum">
              <a:rPr lang="en-GB" sz="1067" spc="-1" smtClean="0">
                <a:solidFill>
                  <a:srgbClr val="FFFFFF"/>
                </a:solidFill>
                <a:latin typeface="Arial"/>
              </a:rPr>
              <a:pPr>
                <a:lnSpc>
                  <a:spcPts val="1652"/>
                </a:lnSpc>
              </a:pPr>
              <a:t>‹#›</a:t>
            </a:fld>
            <a:endParaRPr lang="en-GB" sz="1067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0401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xtra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10801349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C0BC2A92-23A7-620A-70FE-97473B0C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80354"/>
            <a:ext cx="703263" cy="144016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1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B1A787D-4BC6-E092-9A4D-DAC9CA7C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80354"/>
            <a:ext cx="703263" cy="144016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1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/>
        <p:txBody>
          <a:bodyPr/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>
                <a:latin typeface="+mn-lt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  <a:endParaRPr lang="en-GB" sz="1800" b="0" i="0" u="none" strike="noStrike" cap="none" spc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 bwMode="auto">
          <a:xfrm>
            <a:off x="10941749" y="6655527"/>
            <a:ext cx="767656" cy="196850"/>
          </a:xfrm>
        </p:spPr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(grau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1102785" y="1412876"/>
            <a:ext cx="10754783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2400" b="0" i="0" u="none" strike="noStrike" cap="none">
              <a:ln>
                <a:noFill/>
              </a:ln>
              <a:solidFill>
                <a:schemeClr val="tx1"/>
              </a:solidFill>
              <a:latin typeface="Time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 bwMode="auto">
          <a:xfrm>
            <a:off x="1246453" y="1484782"/>
            <a:ext cx="10514177" cy="4608514"/>
          </a:xfrm>
        </p:spPr>
        <p:txBody>
          <a:bodyPr/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>
                <a:latin typeface="+mn-lt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/>
          </a:p>
          <a:p>
            <a:pPr lvl="5">
              <a:defRPr/>
            </a:pPr>
            <a:r>
              <a:rPr lang="de-CH"/>
              <a:t>Sechste Ebene</a:t>
            </a:r>
            <a:endParaRPr/>
          </a:p>
          <a:p>
            <a:pPr lvl="6">
              <a:defRPr/>
            </a:pPr>
            <a:r>
              <a:rPr lang="de-CH"/>
              <a:t>Siebte Ebene</a:t>
            </a:r>
            <a:endParaRPr/>
          </a:p>
          <a:p>
            <a:pPr lvl="7">
              <a:defRPr/>
            </a:pPr>
            <a:r>
              <a:rPr lang="de-CH"/>
              <a:t>Achte Ebene</a:t>
            </a:r>
            <a:endParaRPr/>
          </a:p>
          <a:p>
            <a:pPr lvl="8">
              <a:defRPr/>
            </a:pPr>
            <a:r>
              <a:rPr lang="de-CH"/>
              <a:t>Neunte Ebene</a:t>
            </a:r>
            <a:endParaRPr lang="de-CH" sz="1800" b="0" i="0" u="none" strike="noStrike" cap="none" spc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Rockwel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auto">
          <a:xfrm>
            <a:off x="1390651" y="1341438"/>
            <a:ext cx="5041900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/>
              <a:buChar char="•"/>
              <a:defRPr/>
            </a:lvl1pPr>
            <a:lvl2pPr marL="355600" indent="-177800">
              <a:buSzPct val="100000"/>
              <a:buFont typeface="Symbol"/>
              <a:buChar char="-"/>
              <a:defRPr/>
            </a:lvl2pPr>
            <a:lvl3pPr marL="539750" indent="-184150">
              <a:buFont typeface="Symbol"/>
              <a:buChar char="-"/>
              <a:defRPr/>
            </a:lvl3pPr>
            <a:lvl4pPr marL="717550" indent="-177800">
              <a:buFont typeface="Symbol"/>
              <a:buChar char="-"/>
              <a:defRPr/>
            </a:lvl4pPr>
            <a:lvl5pPr marL="895350" indent="-177800">
              <a:buFont typeface="Symbol"/>
              <a:buChar char="-"/>
              <a:defRPr/>
            </a:lvl5pPr>
            <a:lvl6pPr marL="1074738" indent="-179388">
              <a:buFont typeface="Symbol"/>
              <a:buChar char="-"/>
              <a:defRPr sz="1600"/>
            </a:lvl6pPr>
            <a:lvl7pPr marL="1257300" indent="-182563">
              <a:buFont typeface="Symbol"/>
              <a:buChar char="-"/>
              <a:defRPr sz="1600"/>
            </a:lvl7pPr>
            <a:lvl8pPr marL="1436688" indent="-179388">
              <a:buFont typeface="Symbol"/>
              <a:buChar char="-"/>
              <a:defRPr sz="1600"/>
            </a:lvl8pPr>
            <a:lvl9pPr marL="1614488" indent="-177800"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 bwMode="auto">
          <a:xfrm>
            <a:off x="6671734" y="1337869"/>
            <a:ext cx="5041900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/>
              <a:buChar char="•"/>
              <a:defRPr/>
            </a:lvl1pPr>
            <a:lvl2pPr marL="355600" indent="-177800">
              <a:buSzPct val="100000"/>
              <a:buFont typeface="Symbol"/>
              <a:buChar char="-"/>
              <a:defRPr/>
            </a:lvl2pPr>
            <a:lvl3pPr marL="539750" indent="-184150">
              <a:buFont typeface="Symbol"/>
              <a:buChar char="-"/>
              <a:defRPr/>
            </a:lvl3pPr>
            <a:lvl4pPr marL="717550" indent="-177800">
              <a:buFont typeface="Symbol"/>
              <a:buChar char="-"/>
              <a:defRPr/>
            </a:lvl4pPr>
            <a:lvl5pPr marL="895350" indent="-177800">
              <a:buFont typeface="Symbol"/>
              <a:buChar char="-"/>
              <a:defRPr/>
            </a:lvl5pPr>
            <a:lvl6pPr marL="1074738" indent="-179388">
              <a:buFont typeface="Symbol"/>
              <a:buChar char="-"/>
              <a:defRPr sz="1600"/>
            </a:lvl6pPr>
            <a:lvl7pPr marL="1257300" indent="-182563">
              <a:buFont typeface="Symbol"/>
              <a:buChar char="-"/>
              <a:defRPr sz="1600"/>
            </a:lvl7pPr>
            <a:lvl8pPr marL="1436688" indent="-179388">
              <a:buFont typeface="Symbol"/>
              <a:buChar char="-"/>
              <a:defRPr sz="1600"/>
            </a:lvl8pPr>
            <a:lvl9pPr marL="1614488" indent="-177800"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zwei Inhalte (grau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1102785" y="1412876"/>
            <a:ext cx="10754783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2400" b="0" i="0" u="none" strike="noStrike" cap="none">
              <a:ln>
                <a:noFill/>
              </a:ln>
              <a:solidFill>
                <a:schemeClr val="tx1"/>
              </a:solidFill>
              <a:latin typeface="Times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 bwMode="auto">
          <a:xfrm>
            <a:off x="1251222" y="1449804"/>
            <a:ext cx="5041900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/>
              <a:buChar char="•"/>
              <a:defRPr/>
            </a:lvl1pPr>
            <a:lvl2pPr marL="355600" indent="-177800">
              <a:buSzPct val="100000"/>
              <a:buFont typeface="Symbol"/>
              <a:buChar char="-"/>
              <a:defRPr/>
            </a:lvl2pPr>
            <a:lvl3pPr marL="539750" indent="-184150">
              <a:buFont typeface="Symbol"/>
              <a:buChar char="-"/>
              <a:defRPr/>
            </a:lvl3pPr>
            <a:lvl4pPr marL="717550" indent="-177800">
              <a:buFont typeface="Symbol"/>
              <a:buChar char="-"/>
              <a:defRPr/>
            </a:lvl4pPr>
            <a:lvl5pPr marL="895350" indent="-177800">
              <a:buFont typeface="Symbol"/>
              <a:buChar char="-"/>
              <a:defRPr/>
            </a:lvl5pPr>
            <a:lvl6pPr marL="1074738" indent="-179388">
              <a:buFont typeface="Symbol"/>
              <a:buChar char="-"/>
              <a:defRPr sz="1600"/>
            </a:lvl6pPr>
            <a:lvl7pPr marL="1257300" indent="-182563">
              <a:buFont typeface="Symbol"/>
              <a:buChar char="-"/>
              <a:defRPr sz="1600"/>
            </a:lvl7pPr>
            <a:lvl8pPr marL="1436688" indent="-179388">
              <a:buFont typeface="Symbol"/>
              <a:buChar char="-"/>
              <a:defRPr sz="1600"/>
            </a:lvl8pPr>
            <a:lvl9pPr marL="1614488" indent="-177800"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 bwMode="auto">
          <a:xfrm>
            <a:off x="6532304" y="1446234"/>
            <a:ext cx="5041900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/>
              <a:buChar char="•"/>
              <a:defRPr/>
            </a:lvl1pPr>
            <a:lvl2pPr marL="355600" indent="-177800">
              <a:buSzPct val="100000"/>
              <a:buFont typeface="Symbol"/>
              <a:buChar char="-"/>
              <a:defRPr/>
            </a:lvl2pPr>
            <a:lvl3pPr marL="539750" indent="-184150">
              <a:buFont typeface="Symbol"/>
              <a:buChar char="-"/>
              <a:defRPr/>
            </a:lvl3pPr>
            <a:lvl4pPr marL="717550" indent="-177800">
              <a:buFont typeface="Symbol"/>
              <a:buChar char="-"/>
              <a:defRPr/>
            </a:lvl4pPr>
            <a:lvl5pPr marL="895350" indent="-177800">
              <a:buFont typeface="Symbol"/>
              <a:buChar char="-"/>
              <a:defRPr/>
            </a:lvl5pPr>
            <a:lvl6pPr marL="1074738" indent="-179388">
              <a:buFont typeface="Symbol"/>
              <a:buChar char="-"/>
              <a:defRPr sz="1600"/>
            </a:lvl6pPr>
            <a:lvl7pPr marL="1257300" indent="-182563">
              <a:buFont typeface="Symbol"/>
              <a:buChar char="-"/>
              <a:defRPr sz="1600"/>
            </a:lvl7pPr>
            <a:lvl8pPr marL="1436688" indent="-179388">
              <a:buFont typeface="Symbol"/>
              <a:buChar char="-"/>
              <a:defRPr sz="1600"/>
            </a:lvl8pPr>
            <a:lvl9pPr marL="1614488" indent="-177800"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 (grau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1102785" y="1412876"/>
            <a:ext cx="10754783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2400" b="0" i="0" u="none" strike="noStrike" cap="none">
              <a:ln>
                <a:noFill/>
              </a:ln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Inhalt auf Bild (hoch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83733" y="894810"/>
            <a:ext cx="11089216" cy="5766341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083732" y="894808"/>
            <a:ext cx="3052949" cy="57650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83733" y="285750"/>
            <a:ext cx="1354667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1" y="1019811"/>
            <a:ext cx="960967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de-DE" sz="2400">
              <a:latin typeface="Time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/>
        <p:txBody>
          <a:bodyPr/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>
                <a:latin typeface="+mn-lt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  <a:endParaRPr lang="en-GB" sz="1800" b="0" i="0" u="none" strike="noStrike" cap="none" spc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 bwMode="auto">
          <a:xfrm>
            <a:off x="10941749" y="6655527"/>
            <a:ext cx="767656" cy="196850"/>
          </a:xfrm>
        </p:spPr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69601" y="291600"/>
            <a:ext cx="8944033" cy="5085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/>
              <a:t>Folientitel eingeben</a:t>
            </a: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941749" y="6661150"/>
            <a:ext cx="767656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0"/>
              </a:spcBef>
              <a:defRPr sz="900">
                <a:latin typeface="+mn-lt"/>
              </a:defRPr>
            </a:lvl1pPr>
          </a:lstStyle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1" y="1412876"/>
            <a:ext cx="960967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de-DE" sz="2400">
              <a:latin typeface="Times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1390651" y="1341438"/>
            <a:ext cx="10322983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083733" y="285750"/>
            <a:ext cx="1354667" cy="3619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/>
  <p:txStyles>
    <p:titleStyle>
      <a:lvl1pPr algn="l">
        <a:spcBef>
          <a:spcPts val="0"/>
        </a:spcBef>
        <a:spcAft>
          <a:spcPts val="0"/>
        </a:spcAft>
        <a:defRPr sz="2500" spc="0">
          <a:solidFill>
            <a:srgbClr val="686868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500">
          <a:solidFill>
            <a:srgbClr val="505150"/>
          </a:solidFill>
          <a:latin typeface="Georgia"/>
          <a:ea typeface="ヒラギノ角ゴ Pro W3"/>
          <a:cs typeface="ヒラギノ角ゴ Pro W3"/>
        </a:defRPr>
      </a:lvl2pPr>
      <a:lvl3pPr algn="l">
        <a:spcBef>
          <a:spcPts val="0"/>
        </a:spcBef>
        <a:spcAft>
          <a:spcPts val="0"/>
        </a:spcAft>
        <a:defRPr sz="2500">
          <a:solidFill>
            <a:srgbClr val="505150"/>
          </a:solidFill>
          <a:latin typeface="Georgia"/>
          <a:ea typeface="ヒラギノ角ゴ Pro W3"/>
          <a:cs typeface="ヒラギノ角ゴ Pro W3"/>
        </a:defRPr>
      </a:lvl3pPr>
      <a:lvl4pPr algn="l">
        <a:spcBef>
          <a:spcPts val="0"/>
        </a:spcBef>
        <a:spcAft>
          <a:spcPts val="0"/>
        </a:spcAft>
        <a:defRPr sz="2500">
          <a:solidFill>
            <a:srgbClr val="505150"/>
          </a:solidFill>
          <a:latin typeface="Georgia"/>
          <a:ea typeface="ヒラギノ角ゴ Pro W3"/>
          <a:cs typeface="ヒラギノ角ゴ Pro W3"/>
        </a:defRPr>
      </a:lvl4pPr>
      <a:lvl5pPr algn="l">
        <a:spcBef>
          <a:spcPts val="0"/>
        </a:spcBef>
        <a:spcAft>
          <a:spcPts val="0"/>
        </a:spcAft>
        <a:defRPr sz="2500">
          <a:solidFill>
            <a:srgbClr val="505150"/>
          </a:solidFill>
          <a:latin typeface="Georgia"/>
          <a:ea typeface="ヒラギノ角ゴ Pro W3"/>
          <a:cs typeface="ヒラギノ角ゴ Pro W3"/>
        </a:defRPr>
      </a:lvl5pPr>
      <a:lvl6pPr marL="457200" algn="l">
        <a:spcBef>
          <a:spcPts val="0"/>
        </a:spcBef>
        <a:spcAft>
          <a:spcPts val="0"/>
        </a:spcAft>
        <a:defRPr sz="3200" b="1">
          <a:solidFill>
            <a:schemeClr val="tx2"/>
          </a:solidFill>
          <a:latin typeface="Arial Narrow"/>
        </a:defRPr>
      </a:lvl6pPr>
      <a:lvl7pPr marL="914400" algn="l">
        <a:spcBef>
          <a:spcPts val="0"/>
        </a:spcBef>
        <a:spcAft>
          <a:spcPts val="0"/>
        </a:spcAft>
        <a:defRPr sz="3200" b="1">
          <a:solidFill>
            <a:schemeClr val="tx2"/>
          </a:solidFill>
          <a:latin typeface="Arial Narrow"/>
        </a:defRPr>
      </a:lvl7pPr>
      <a:lvl8pPr marL="1371600" algn="l">
        <a:spcBef>
          <a:spcPts val="0"/>
        </a:spcBef>
        <a:spcAft>
          <a:spcPts val="0"/>
        </a:spcAft>
        <a:defRPr sz="3200" b="1">
          <a:solidFill>
            <a:schemeClr val="tx2"/>
          </a:solidFill>
          <a:latin typeface="Arial Narrow"/>
        </a:defRPr>
      </a:lvl8pPr>
      <a:lvl9pPr marL="1828800" algn="l">
        <a:spcBef>
          <a:spcPts val="0"/>
        </a:spcBef>
        <a:spcAft>
          <a:spcPts val="0"/>
        </a:spcAft>
        <a:defRPr sz="3200" b="1">
          <a:solidFill>
            <a:schemeClr val="tx2"/>
          </a:solidFill>
          <a:latin typeface="Arial Narrow"/>
        </a:defRPr>
      </a:lvl9pPr>
    </p:titleStyle>
    <p:bodyStyle>
      <a:lvl1pPr marL="177800" indent="-177800" algn="l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Char char="•"/>
        <a:defRPr sz="1800" spc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Symbol"/>
        <a:buChar char="-"/>
        <a:defRPr sz="1800" spc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 spc="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717550" indent="-177800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 spc="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895350" indent="-177800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 spc="0">
          <a:solidFill>
            <a:schemeClr val="tx1"/>
          </a:solidFill>
          <a:latin typeface="+mn-lt"/>
          <a:ea typeface="+mn-ea"/>
          <a:cs typeface="ＭＳ Ｐゴシック"/>
        </a:defRPr>
      </a:lvl5pPr>
      <a:lvl6pPr marL="1074738" indent="-179388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98458/contributions/5975648/attachments/2874388/5033384/slides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chart.ch/reports/" TargetMode="External"/><Relationship Id="rId4" Type="http://schemas.openxmlformats.org/officeDocument/2006/relationships/hyperlink" Target="https://chart.ch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i.org/10.1016/j.nima.2024.1692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4580369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 bwMode="auto">
          <a:xfrm>
            <a:off x="1916138" y="3663530"/>
            <a:ext cx="10272464" cy="609599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2B83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/>
                <a:ea typeface="Segoe UI Emoji"/>
              </a:rPr>
              <a:t>Update on the FCC-</a:t>
            </a:r>
            <a:r>
              <a:rPr lang="en-US" sz="2800" b="1" dirty="0" err="1">
                <a:solidFill>
                  <a:srgbClr val="2B83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/>
                <a:ea typeface="Segoe UI Emoji"/>
              </a:rPr>
              <a:t>ee</a:t>
            </a:r>
            <a:r>
              <a:rPr lang="en-US" sz="2800" b="1" dirty="0">
                <a:solidFill>
                  <a:srgbClr val="2B83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/>
                <a:ea typeface="Segoe UI Emoji"/>
              </a:rPr>
              <a:t> injector</a:t>
            </a:r>
            <a:endParaRPr lang="de-DE" sz="2800" b="1" dirty="0">
              <a:solidFill>
                <a:srgbClr val="2B83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Emoji"/>
              <a:ea typeface="Segoe UI Emoji"/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 bwMode="auto">
          <a:xfrm>
            <a:off x="1916138" y="4273129"/>
            <a:ext cx="10232951" cy="1944215"/>
          </a:xfrm>
        </p:spPr>
        <p:txBody>
          <a:bodyPr/>
          <a:lstStyle/>
          <a:p>
            <a:pPr>
              <a:defRPr/>
            </a:pPr>
            <a:r>
              <a:rPr lang="en-GB" b="0" u="sng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S. Bettoni</a:t>
            </a:r>
            <a:r>
              <a:rPr lang="en-GB" b="0" baseline="300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1</a:t>
            </a:r>
            <a:r>
              <a:rPr lang="en-GB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, A. Latina</a:t>
            </a:r>
            <a:r>
              <a:rPr lang="en-GB" b="0" baseline="300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2</a:t>
            </a:r>
            <a:r>
              <a:rPr lang="en-GB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, A. Grudiev</a:t>
            </a:r>
            <a:r>
              <a:rPr lang="en-GB" b="0" baseline="300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2</a:t>
            </a:r>
            <a:r>
              <a:rPr lang="en-GB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, P. Craievich</a:t>
            </a:r>
            <a:r>
              <a:rPr lang="en-GB" b="0" baseline="300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1</a:t>
            </a:r>
            <a:r>
              <a:rPr lang="en-GB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, S. Doebert</a:t>
            </a:r>
            <a:r>
              <a:rPr lang="en-GB" b="0" baseline="300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2</a:t>
            </a:r>
            <a:r>
              <a:rPr lang="en-GB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, A. Kurtulus</a:t>
            </a:r>
            <a:r>
              <a:rPr lang="en-GB" b="0" baseline="300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2</a:t>
            </a:r>
            <a:r>
              <a:rPr lang="de-CH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, </a:t>
            </a:r>
            <a:r>
              <a:rPr lang="en-GB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J.-Y. Raguin</a:t>
            </a:r>
            <a:r>
              <a:rPr lang="en-GB" b="0" baseline="300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1</a:t>
            </a:r>
            <a:r>
              <a:rPr lang="en-GB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, R. Zennaro</a:t>
            </a:r>
            <a:r>
              <a:rPr lang="en-GB" b="0" baseline="300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1</a:t>
            </a:r>
            <a:br>
              <a:rPr lang="en-GB" b="0" baseline="300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</a:br>
            <a:r>
              <a:rPr lang="en-GB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(WP1 FCCee Injector Study Group)</a:t>
            </a:r>
            <a:endParaRPr lang="en-GB" b="0" baseline="300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>
              <a:defRPr/>
            </a:pPr>
            <a:endParaRPr lang="en-GB" b="0" baseline="300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>
              <a:defRPr/>
            </a:pPr>
            <a:endParaRPr lang="en-GB" b="0" baseline="300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>
              <a:defRPr/>
            </a:pPr>
            <a:endParaRPr lang="en-GB" b="0" baseline="300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>
              <a:defRPr/>
            </a:pPr>
            <a:endParaRPr lang="en-GB" b="0" baseline="300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>
              <a:defRPr/>
            </a:pPr>
            <a:endParaRPr lang="en-GB" b="0" baseline="300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>
              <a:defRPr/>
            </a:pPr>
            <a:endParaRPr lang="en-GB" sz="800" b="0" baseline="300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en-GB" sz="1400" b="0" baseline="300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 	  1</a:t>
            </a:r>
            <a:r>
              <a:rPr lang="en-GB" sz="1400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Paul </a:t>
            </a:r>
            <a:r>
              <a:rPr lang="en-GB" sz="1400" b="0" dirty="0" err="1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Scherrer</a:t>
            </a:r>
            <a:r>
              <a:rPr lang="en-GB" sz="1400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Institut</a:t>
            </a:r>
            <a:r>
              <a:rPr lang="en-GB" sz="1400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, </a:t>
            </a:r>
            <a:r>
              <a:rPr lang="en-GB" sz="1400" b="0" dirty="0" err="1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Villigen</a:t>
            </a:r>
            <a:r>
              <a:rPr lang="en-GB" sz="1400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(Switzerland)</a:t>
            </a:r>
          </a:p>
          <a:p>
            <a:pPr>
              <a:defRPr/>
            </a:pPr>
            <a:r>
              <a:rPr lang="en-GB" sz="1400" b="0" baseline="300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	  2</a:t>
            </a:r>
            <a:r>
              <a:rPr lang="en-GB" sz="1400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CERN, </a:t>
            </a:r>
            <a:r>
              <a:rPr lang="en-GB" sz="1400" b="0" dirty="0" err="1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Meyrin</a:t>
            </a:r>
            <a:r>
              <a:rPr lang="en-GB" sz="1400" b="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(Switzerland)</a:t>
            </a:r>
          </a:p>
          <a:p>
            <a:pPr>
              <a:defRPr/>
            </a:pPr>
            <a:endParaRPr lang="en-GB" b="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1028" name="Picture 4" descr="CERN Logo and symbol, meaning, history, PNG, brand">
            <a:extLst>
              <a:ext uri="{FF2B5EF4-FFF2-40B4-BE49-F238E27FC236}">
                <a16:creationId xmlns:a16="http://schemas.microsoft.com/office/drawing/2014/main" id="{134BD073-7804-6C6B-C6C6-60B53F0A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494" y="2143995"/>
            <a:ext cx="1038559" cy="87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12">
            <a:extLst>
              <a:ext uri="{FF2B5EF4-FFF2-40B4-BE49-F238E27FC236}">
                <a16:creationId xmlns:a16="http://schemas.microsoft.com/office/drawing/2014/main" id="{A643B5F1-C17A-97CD-DC5B-1B8B9F798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836712"/>
            <a:ext cx="1481121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0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71727" y="1117742"/>
            <a:ext cx="7387738" cy="533559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Transverse dynamics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10</a:t>
            </a:fld>
            <a:endParaRPr lang="de-DE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035102"/>
            <a:ext cx="3816307" cy="28622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575848" y="149604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latin typeface="Abadi" panose="020B0604020104020204" pitchFamily="34" charset="0"/>
              </a:rPr>
              <a:t>Static misalignments</a:t>
            </a:r>
            <a:endParaRPr lang="de-CH" sz="1800" b="1" i="1" dirty="0">
              <a:latin typeface="Abadi" panose="020B06040201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4203071" y="149604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latin typeface="Abadi" panose="020B0604020104020204" pitchFamily="34" charset="0"/>
              </a:rPr>
              <a:t>Bunch jitter amplification</a:t>
            </a:r>
            <a:endParaRPr lang="de-CH" sz="1800" b="1" i="1" dirty="0">
              <a:latin typeface="Abadi" panose="020B06040201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23291" y="5085184"/>
            <a:ext cx="3489390" cy="893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1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Source:</a:t>
            </a:r>
            <a:r>
              <a:rPr lang="en-US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misalignments of the lattice 	elements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1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Effect:</a:t>
            </a:r>
            <a:r>
              <a:rPr lang="en-US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emittance growth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1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Cures:</a:t>
            </a:r>
            <a:r>
              <a:rPr lang="en-US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trajectory correction schemes</a:t>
            </a:r>
            <a:endParaRPr lang="de-CH" spc="3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4203071" y="5085184"/>
            <a:ext cx="3356393" cy="893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1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Source:</a:t>
            </a:r>
            <a:r>
              <a:rPr lang="en-US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off-axis incoming orbit and 	short-range </a:t>
            </a:r>
            <a:r>
              <a:rPr lang="en-US" spc="30" dirty="0" err="1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wakefield</a:t>
            </a:r>
            <a:endParaRPr lang="en-US" spc="3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1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Effect:</a:t>
            </a:r>
            <a:r>
              <a:rPr lang="en-US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bunch jitter amplification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1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Cures:</a:t>
            </a:r>
            <a:r>
              <a:rPr lang="en-US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lattice and RF aperture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de-CH" b="1" spc="3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7852756" y="5085184"/>
            <a:ext cx="4192390" cy="855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b="1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Source: </a:t>
            </a:r>
            <a:r>
              <a:rPr lang="en-US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preceding bunch and long range 	</a:t>
            </a:r>
            <a:r>
              <a:rPr lang="en-US" spc="30" dirty="0" err="1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wakefield</a:t>
            </a:r>
            <a:endParaRPr lang="en-US" b="1" spc="3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Effect:</a:t>
            </a:r>
            <a:r>
              <a:rPr lang="en-US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bunch-to-bunch jitter amplification</a:t>
            </a:r>
          </a:p>
          <a:p>
            <a:pPr>
              <a:lnSpc>
                <a:spcPct val="110000"/>
              </a:lnSpc>
              <a:defRPr/>
            </a:pPr>
            <a:r>
              <a:rPr lang="en-US" b="1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Cures:</a:t>
            </a:r>
            <a:r>
              <a:rPr lang="en-US" spc="3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lattice and RF high order mode 	mitigation</a:t>
            </a:r>
            <a:endParaRPr lang="de-CH" spc="3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96574" y="935563"/>
            <a:ext cx="263107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badi" panose="020B0604020104020204" pitchFamily="34" charset="0"/>
              </a:rPr>
              <a:t>SINGLE BUNCH</a:t>
            </a:r>
            <a:endParaRPr lang="de-CH" sz="2400" b="1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721320" y="1117742"/>
            <a:ext cx="4323826" cy="533559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TextBox 29"/>
          <p:cNvSpPr txBox="1"/>
          <p:nvPr/>
        </p:nvSpPr>
        <p:spPr bwMode="auto">
          <a:xfrm>
            <a:off x="9264352" y="941467"/>
            <a:ext cx="263107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badi" panose="020B0604020104020204" pitchFamily="34" charset="0"/>
              </a:rPr>
              <a:t>MULTI-BUNCH</a:t>
            </a:r>
            <a:endParaRPr lang="de-CH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8265176" y="1496041"/>
            <a:ext cx="362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latin typeface="Abadi" panose="020B0604020104020204" pitchFamily="34" charset="0"/>
              </a:rPr>
              <a:t>Bunch-to-bunch jitter amplification</a:t>
            </a:r>
            <a:endParaRPr lang="de-CH" sz="1800" b="1" i="1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A1C0F-C6E1-0D3A-49F0-DEB2E2FE3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315" y="2041648"/>
            <a:ext cx="4079684" cy="28622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EA1A0-478A-DA47-F74C-CBA16D0F9496}"/>
              </a:ext>
            </a:extLst>
          </p:cNvPr>
          <p:cNvGrpSpPr/>
          <p:nvPr/>
        </p:nvGrpSpPr>
        <p:grpSpPr>
          <a:xfrm>
            <a:off x="3861730" y="2124793"/>
            <a:ext cx="3481646" cy="2753257"/>
            <a:chOff x="3861730" y="2124793"/>
            <a:chExt cx="3481646" cy="27532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AB0D79-6946-2D6C-D20B-D80D2B8E0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1229" y="2124793"/>
              <a:ext cx="3462147" cy="2682845"/>
            </a:xfrm>
            <a:prstGeom prst="rect">
              <a:avLst/>
            </a:prstGeom>
            <a:effectLst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36A659-802A-F603-12FD-3F0DC44FE347}"/>
                </a:ext>
              </a:extLst>
            </p:cNvPr>
            <p:cNvSpPr txBox="1"/>
            <p:nvPr/>
          </p:nvSpPr>
          <p:spPr bwMode="auto">
            <a:xfrm rot="16200000">
              <a:off x="3052531" y="3327714"/>
              <a:ext cx="18953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n-lt"/>
                </a:rPr>
                <a:t>Jitter amplification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0D9FBB-3155-5A8A-1ACF-5983B166FDEF}"/>
                </a:ext>
              </a:extLst>
            </p:cNvPr>
            <p:cNvSpPr txBox="1"/>
            <p:nvPr/>
          </p:nvSpPr>
          <p:spPr bwMode="auto">
            <a:xfrm>
              <a:off x="4664603" y="4601051"/>
              <a:ext cx="18953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n-lt"/>
                </a:rPr>
                <a:t>s (m)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612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2" grpId="0"/>
      <p:bldP spid="23" grpId="0"/>
      <p:bldP spid="24" grpId="0"/>
      <p:bldP spid="26" grpId="0"/>
      <p:bldP spid="7" grpId="0" animBg="1"/>
      <p:bldP spid="29" grpId="0" animBg="1"/>
      <p:bldP spid="3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191538-1899-FBE2-50C1-2A5DC4F9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136" y="3429000"/>
            <a:ext cx="8944033" cy="508500"/>
          </a:xfrm>
        </p:spPr>
        <p:txBody>
          <a:bodyPr/>
          <a:lstStyle/>
          <a:p>
            <a:pPr algn="ctr"/>
            <a:r>
              <a:rPr lang="de-CH" dirty="0"/>
              <a:t>Transverse Dynamics: </a:t>
            </a:r>
            <a:r>
              <a:rPr lang="de-CH" dirty="0" err="1"/>
              <a:t>single</a:t>
            </a:r>
            <a:r>
              <a:rPr lang="de-CH" dirty="0"/>
              <a:t> </a:t>
            </a:r>
            <a:r>
              <a:rPr lang="de-CH" dirty="0" err="1"/>
              <a:t>bunch</a:t>
            </a:r>
            <a:r>
              <a:rPr lang="de-CH" dirty="0"/>
              <a:t>: </a:t>
            </a:r>
            <a:r>
              <a:rPr lang="de-CH" dirty="0" err="1"/>
              <a:t>static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030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Errors, orbit steering, and impact to the machine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12</a:t>
            </a:fld>
            <a:endParaRPr lang="de-DE"/>
          </a:p>
        </p:txBody>
      </p:sp>
      <p:sp>
        <p:nvSpPr>
          <p:cNvPr id="31" name="TextBox 30"/>
          <p:cNvSpPr txBox="1"/>
          <p:nvPr/>
        </p:nvSpPr>
        <p:spPr bwMode="auto">
          <a:xfrm>
            <a:off x="9376538" y="774700"/>
            <a:ext cx="2448273" cy="11896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F90FF"/>
            </a:solidFill>
          </a:ln>
        </p:spPr>
        <p:txBody>
          <a:bodyPr wrap="square" lIns="182880" tIns="0" rIns="0" bIns="0" rtlCol="0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b="1" spc="30" dirty="0">
                <a:latin typeface="+mn-lt"/>
                <a:cs typeface="Franklin Gothic Book"/>
              </a:rPr>
              <a:t>BPM</a:t>
            </a:r>
          </a:p>
          <a:p>
            <a:pPr>
              <a:lnSpc>
                <a:spcPct val="110000"/>
              </a:lnSpc>
              <a:defRPr/>
            </a:pPr>
            <a:r>
              <a:rPr lang="en-US" spc="30" dirty="0">
                <a:latin typeface="+mn-lt"/>
                <a:cs typeface="Franklin Gothic Book"/>
              </a:rPr>
              <a:t>Offset x, y = 30 </a:t>
            </a:r>
            <a:r>
              <a:rPr lang="en-US" spc="30" dirty="0">
                <a:latin typeface="Symbol" panose="05050102010706020507" pitchFamily="18" charset="2"/>
                <a:cs typeface="Franklin Gothic Book"/>
              </a:rPr>
              <a:t>m</a:t>
            </a:r>
            <a:r>
              <a:rPr lang="en-US" spc="30" dirty="0">
                <a:latin typeface="+mn-lt"/>
                <a:cs typeface="Franklin Gothic Book"/>
              </a:rPr>
              <a:t>m rms</a:t>
            </a:r>
          </a:p>
          <a:p>
            <a:pPr>
              <a:lnSpc>
                <a:spcPct val="110000"/>
              </a:lnSpc>
              <a:defRPr/>
            </a:pPr>
            <a:r>
              <a:rPr lang="en-US" spc="30" dirty="0">
                <a:latin typeface="+mn-lt"/>
                <a:cs typeface="Franklin Gothic Book"/>
              </a:rPr>
              <a:t>Resolution x, y = 10 </a:t>
            </a:r>
            <a:r>
              <a:rPr lang="en-US" spc="30" dirty="0">
                <a:latin typeface="Symbol" panose="05050102010706020507" pitchFamily="18" charset="2"/>
                <a:cs typeface="Franklin Gothic Book"/>
              </a:rPr>
              <a:t>m</a:t>
            </a:r>
            <a:r>
              <a:rPr lang="en-US" spc="30" dirty="0">
                <a:latin typeface="+mn-lt"/>
                <a:cs typeface="Franklin Gothic Book"/>
              </a:rPr>
              <a:t>m</a:t>
            </a:r>
          </a:p>
          <a:p>
            <a:pPr>
              <a:lnSpc>
                <a:spcPct val="110000"/>
              </a:lnSpc>
              <a:defRPr/>
            </a:pPr>
            <a:r>
              <a:rPr lang="en-US" spc="30" dirty="0">
                <a:latin typeface="+mn-lt"/>
                <a:cs typeface="Franklin Gothic Book"/>
              </a:rPr>
              <a:t>Gaussian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 bwMode="auto">
              <a:xfrm>
                <a:off x="263352" y="3064605"/>
                <a:ext cx="5256585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70C0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b="1" dirty="0">
                    <a:latin typeface="+mn-lt"/>
                  </a:rPr>
                  <a:t>One-to-one orbit correction</a:t>
                </a:r>
                <a:endParaRPr lang="en-US" dirty="0">
                  <a:latin typeface="+mn-lt"/>
                </a:endParaRPr>
              </a:p>
              <a:p>
                <a:pPr marL="800100" lvl="1" indent="-342900">
                  <a:buSzPct val="100000"/>
                  <a:buFont typeface="+mj-lt"/>
                  <a:buAutoNum type="arabicPeriod"/>
                </a:pPr>
                <a:r>
                  <a:rPr lang="en-US" sz="1400" dirty="0">
                    <a:latin typeface="+mn-lt"/>
                  </a:rPr>
                  <a:t>Orbit </a:t>
                </a:r>
                <a:r>
                  <a:rPr lang="en-US" sz="1400" i="1" dirty="0"/>
                  <a:t>x</a:t>
                </a:r>
                <a:r>
                  <a:rPr lang="en-US" sz="1400" i="1" baseline="-25000" dirty="0"/>
                  <a:t>i  </a:t>
                </a:r>
                <a:r>
                  <a:rPr lang="en-US" sz="1400" dirty="0">
                    <a:latin typeface="+mn-lt"/>
                  </a:rPr>
                  <a:t>with errors computed</a:t>
                </a:r>
              </a:p>
              <a:p>
                <a:pPr marL="800100" lvl="1" indent="-342900">
                  <a:buSzPct val="100000"/>
                  <a:buFont typeface="+mj-lt"/>
                  <a:buAutoNum type="arabicPeriod"/>
                </a:pPr>
                <a:r>
                  <a:rPr lang="en-US" sz="1400" dirty="0">
                    <a:latin typeface="+mn-lt"/>
                  </a:rPr>
                  <a:t>Response matrix computed</a:t>
                </a:r>
              </a:p>
              <a:p>
                <a:pPr marL="800100" lvl="1" indent="-342900">
                  <a:buSzPct val="100000"/>
                  <a:buFont typeface="+mj-lt"/>
                  <a:buAutoNum type="arabicPeriod"/>
                </a:pPr>
                <a:r>
                  <a:rPr lang="en-US" sz="1400" dirty="0">
                    <a:latin typeface="+mn-lt"/>
                  </a:rPr>
                  <a:t>Correctors strengths calculated (SVD) to steer the beam</a:t>
                </a:r>
              </a:p>
              <a:p>
                <a:pPr marL="800100" lvl="1" indent="-342900">
                  <a:buClr>
                    <a:srgbClr val="0070C0"/>
                  </a:buClr>
                  <a:buSzPct val="150000"/>
                  <a:buFont typeface="+mj-lt"/>
                  <a:buAutoNum type="arabicPeriod"/>
                </a:pPr>
                <a:endParaRPr lang="en-US" dirty="0">
                  <a:latin typeface="+mn-lt"/>
                </a:endParaRPr>
              </a:p>
              <a:p>
                <a:pPr marL="285750" indent="-285750">
                  <a:buClr>
                    <a:srgbClr val="0070C0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b="1" dirty="0">
                    <a:latin typeface="+mn-lt"/>
                  </a:rPr>
                  <a:t>Dispersion Free Steering (DFS)</a:t>
                </a:r>
                <a:endParaRPr lang="en-US" dirty="0">
                  <a:latin typeface="+mn-lt"/>
                </a:endParaRPr>
              </a:p>
              <a:p>
                <a:pPr marL="800100" lvl="1" indent="-342900">
                  <a:buSzPct val="100000"/>
                  <a:buFont typeface="+mj-lt"/>
                  <a:buAutoNum type="arabicPeriod"/>
                </a:pPr>
                <a:r>
                  <a:rPr lang="en-US" sz="1400" dirty="0">
                    <a:latin typeface="+mn-lt"/>
                  </a:rPr>
                  <a:t>Orbit </a:t>
                </a:r>
                <a:r>
                  <a:rPr lang="en-US" sz="1400" i="1" dirty="0"/>
                  <a:t>x</a:t>
                </a:r>
                <a:r>
                  <a:rPr lang="en-US" sz="1400" i="1" baseline="-25000" dirty="0"/>
                  <a:t>i </a:t>
                </a:r>
                <a:r>
                  <a:rPr lang="en-US" sz="1400" dirty="0">
                    <a:latin typeface="+mn-lt"/>
                  </a:rPr>
                  <a:t>with errors computed</a:t>
                </a:r>
              </a:p>
              <a:p>
                <a:pPr marL="800100" lvl="1" indent="-342900">
                  <a:buSzPct val="100000"/>
                  <a:buFont typeface="+mj-lt"/>
                  <a:buAutoNum type="arabicPeriod"/>
                </a:pPr>
                <a:r>
                  <a:rPr lang="en-US" sz="1400" dirty="0">
                    <a:latin typeface="+mn-lt"/>
                  </a:rPr>
                  <a:t>Response matrix computed</a:t>
                </a:r>
              </a:p>
              <a:p>
                <a:pPr marL="800100" lvl="1" indent="-342900">
                  <a:buSzPct val="100000"/>
                  <a:buFont typeface="+mj-lt"/>
                  <a:buAutoNum type="arabicPeriod"/>
                </a:pPr>
                <a:r>
                  <a:rPr lang="en-US" sz="1400" dirty="0">
                    <a:latin typeface="+mn-lt"/>
                  </a:rPr>
                  <a:t>Off-energy beam (different RF phase) orbit </a:t>
                </a:r>
                <a:r>
                  <a:rPr lang="en-US" sz="1400" i="1" dirty="0"/>
                  <a:t>x</a:t>
                </a:r>
                <a:r>
                  <a:rPr lang="el-GR" sz="1400" i="1" baseline="-25000" dirty="0"/>
                  <a:t>Δ</a:t>
                </a:r>
                <a:r>
                  <a:rPr lang="en-US" sz="1400" i="1" baseline="-25000" dirty="0" err="1"/>
                  <a:t>E,i</a:t>
                </a:r>
                <a:r>
                  <a:rPr lang="en-US" sz="1400" i="1" baseline="-25000" dirty="0"/>
                  <a:t>  </a:t>
                </a:r>
                <a:r>
                  <a:rPr lang="en-US" sz="1400" dirty="0">
                    <a:latin typeface="+mn-lt"/>
                  </a:rPr>
                  <a:t>computed</a:t>
                </a:r>
              </a:p>
              <a:p>
                <a:pPr marL="800100" lvl="1" indent="-342900">
                  <a:buSzPct val="100000"/>
                  <a:buFont typeface="+mj-lt"/>
                  <a:buAutoNum type="arabicPeriod"/>
                </a:pPr>
                <a:r>
                  <a:rPr lang="en-US" sz="1400" dirty="0">
                    <a:latin typeface="+mn-lt"/>
                  </a:rPr>
                  <a:t>Response matrix computed</a:t>
                </a:r>
              </a:p>
              <a:p>
                <a:pPr marL="800100" lvl="1" indent="-342900">
                  <a:buSzPct val="100000"/>
                  <a:buFont typeface="+mj-lt"/>
                  <a:buAutoNum type="arabicPeriod"/>
                </a:pPr>
                <a:r>
                  <a:rPr lang="en-US" sz="1400" dirty="0">
                    <a:latin typeface="+mn-lt"/>
                  </a:rPr>
                  <a:t>Correctors strengths calculated, minimizing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400" baseline="30000" dirty="0">
                    <a:latin typeface="+mj-lt"/>
                  </a:rPr>
                  <a:t>2</a:t>
                </a:r>
                <a:r>
                  <a:rPr lang="en-US" sz="1400" dirty="0"/>
                  <a:t> </a:t>
                </a:r>
                <a:r>
                  <a:rPr lang="en-US" sz="1400" dirty="0">
                    <a:latin typeface="+mn-lt"/>
                  </a:rPr>
                  <a:t>defined as: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352" y="3064605"/>
                <a:ext cx="5256585" cy="2554545"/>
              </a:xfrm>
              <a:prstGeom prst="rect">
                <a:avLst/>
              </a:prstGeom>
              <a:blipFill>
                <a:blip r:embed="rId2"/>
                <a:stretch>
                  <a:fillRect l="-1506" t="-5012" b="-190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 bwMode="auto">
          <a:xfrm>
            <a:off x="748649" y="1046345"/>
            <a:ext cx="311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Elements</a:t>
            </a:r>
            <a:endParaRPr lang="de-CH" sz="1800" b="1" dirty="0">
              <a:latin typeface="+mn-lt"/>
            </a:endParaRPr>
          </a:p>
          <a:p>
            <a:pPr algn="ctr"/>
            <a:r>
              <a:rPr lang="en-US" sz="1800" b="1" dirty="0">
                <a:latin typeface="+mn-lt"/>
              </a:rPr>
              <a:t>misalignments</a:t>
            </a:r>
            <a:endParaRPr lang="de-CH" sz="18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616834" y="774700"/>
            <a:ext cx="2448273" cy="11896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F90FF"/>
            </a:solidFill>
          </a:ln>
        </p:spPr>
        <p:txBody>
          <a:bodyPr wrap="square" lIns="18288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1" spc="30" dirty="0">
                <a:latin typeface="+mn-lt"/>
                <a:cs typeface="Franklin Gothic Book"/>
              </a:rPr>
              <a:t>RF cavities</a:t>
            </a:r>
            <a:endParaRPr sz="1400" dirty="0"/>
          </a:p>
          <a:p>
            <a:pPr>
              <a:lnSpc>
                <a:spcPct val="110000"/>
              </a:lnSpc>
              <a:defRPr/>
            </a:pPr>
            <a:r>
              <a:rPr lang="en-US" spc="30" dirty="0">
                <a:latin typeface="+mn-lt"/>
                <a:cs typeface="Franklin Gothic Book"/>
              </a:rPr>
              <a:t>Offset x, y = 100 </a:t>
            </a:r>
            <a:r>
              <a:rPr lang="en-US" spc="30" dirty="0">
                <a:latin typeface="Symbol" panose="05050102010706020507" pitchFamily="18" charset="2"/>
                <a:cs typeface="Franklin Gothic Book"/>
              </a:rPr>
              <a:t>m</a:t>
            </a:r>
            <a:r>
              <a:rPr lang="en-US" spc="30" dirty="0">
                <a:latin typeface="+mn-lt"/>
                <a:cs typeface="Franklin Gothic Book"/>
              </a:rPr>
              <a:t>m rms</a:t>
            </a:r>
          </a:p>
          <a:p>
            <a:pPr rtl="0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Gaussian distribution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863752" y="774700"/>
            <a:ext cx="2448273" cy="11896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F90FF"/>
            </a:solidFill>
          </a:ln>
        </p:spPr>
        <p:txBody>
          <a:bodyPr wrap="square" lIns="18288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1" spc="30" dirty="0">
                <a:latin typeface="+mn-lt"/>
                <a:cs typeface="Franklin Gothic Book"/>
              </a:rPr>
              <a:t>Quadrupoles</a:t>
            </a:r>
            <a:endParaRPr lang="en-US" spc="30" dirty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pc="30" dirty="0">
                <a:latin typeface="+mn-lt"/>
                <a:cs typeface="Franklin Gothic Book"/>
              </a:rPr>
              <a:t>Offset x, y = 50 </a:t>
            </a:r>
            <a:r>
              <a:rPr lang="en-US" spc="30" dirty="0">
                <a:latin typeface="Symbol" panose="05050102010706020507" pitchFamily="18" charset="2"/>
                <a:cs typeface="Franklin Gothic Book"/>
              </a:rPr>
              <a:t>m</a:t>
            </a:r>
            <a:r>
              <a:rPr lang="en-US" spc="30" dirty="0">
                <a:latin typeface="+mn-lt"/>
                <a:cs typeface="Franklin Gothic Book"/>
              </a:rPr>
              <a:t>m rms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en-US" spc="30" dirty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pc="30" dirty="0">
                <a:latin typeface="+mn-lt"/>
                <a:cs typeface="Franklin Gothic Book"/>
              </a:rPr>
              <a:t>Gaussian distribution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7328" y="2700551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n-lt"/>
              </a:rPr>
              <a:t>Steering algorithms</a:t>
            </a:r>
            <a:endParaRPr lang="de-CH" sz="1800" b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52609"/>
          <a:stretch/>
        </p:blipFill>
        <p:spPr>
          <a:xfrm>
            <a:off x="5735960" y="2722753"/>
            <a:ext cx="2448273" cy="38745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5D725D-E604-393C-3C29-AAE72AFA5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780" y="5762931"/>
            <a:ext cx="3996387" cy="4405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5A96EA-A0F6-6FB2-3B74-3D24F658B7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778" t="3005" r="8050" b="1319"/>
          <a:stretch/>
        </p:blipFill>
        <p:spPr>
          <a:xfrm>
            <a:off x="8909787" y="2924944"/>
            <a:ext cx="3162877" cy="3698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633380-373D-5A56-F955-E977D09585BF}"/>
              </a:ext>
            </a:extLst>
          </p:cNvPr>
          <p:cNvCxnSpPr>
            <a:cxnSpLocks/>
          </p:cNvCxnSpPr>
          <p:nvPr/>
        </p:nvCxnSpPr>
        <p:spPr bwMode="auto">
          <a:xfrm>
            <a:off x="9552384" y="3155098"/>
            <a:ext cx="1246341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80BA3A-062B-9B25-B89F-B6A0CCB0BE2D}"/>
              </a:ext>
            </a:extLst>
          </p:cNvPr>
          <p:cNvCxnSpPr>
            <a:cxnSpLocks/>
          </p:cNvCxnSpPr>
          <p:nvPr/>
        </p:nvCxnSpPr>
        <p:spPr bwMode="auto">
          <a:xfrm>
            <a:off x="10786724" y="3155098"/>
            <a:ext cx="58223" cy="2928202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351A4D-DE32-4F01-002B-EC3CA32E57F0}"/>
              </a:ext>
            </a:extLst>
          </p:cNvPr>
          <p:cNvSpPr txBox="1"/>
          <p:nvPr/>
        </p:nvSpPr>
        <p:spPr bwMode="auto">
          <a:xfrm>
            <a:off x="6168008" y="2175879"/>
            <a:ext cx="6028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SzPct val="100000"/>
            </a:pPr>
            <a:r>
              <a:rPr lang="en-US" sz="1600" dirty="0">
                <a:latin typeface="Abadi" panose="020B0604020104020204" pitchFamily="34" charset="0"/>
              </a:rPr>
              <a:t>Taken more than </a:t>
            </a:r>
            <a:r>
              <a:rPr lang="en-US" sz="1600" b="1" u="sng" dirty="0">
                <a:latin typeface="Abadi" panose="020B0604020104020204" pitchFamily="34" charset="0"/>
              </a:rPr>
              <a:t>98%</a:t>
            </a:r>
            <a:r>
              <a:rPr lang="en-US" sz="1600" dirty="0">
                <a:latin typeface="Abadi" panose="020B0604020104020204" pitchFamily="34" charset="0"/>
              </a:rPr>
              <a:t> of the “good seeds” </a:t>
            </a:r>
            <a:br>
              <a:rPr lang="en-US" sz="1600" dirty="0">
                <a:latin typeface="Abadi" panose="020B0604020104020204" pitchFamily="34" charset="0"/>
              </a:rPr>
            </a:br>
            <a:r>
              <a:rPr lang="en-US" sz="1600" dirty="0">
                <a:latin typeface="Abadi" panose="020B0604020104020204" pitchFamily="34" charset="0"/>
              </a:rPr>
              <a:t>(very pessimistic assumption)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461514" y="2798555"/>
            <a:ext cx="2527434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72BD"/>
                </a:solidFill>
                <a:latin typeface="+mn-lt"/>
              </a:rPr>
              <a:t>No orbit correction</a:t>
            </a:r>
          </a:p>
          <a:p>
            <a:r>
              <a:rPr lang="en-US" sz="1100" b="1" dirty="0">
                <a:solidFill>
                  <a:srgbClr val="D95319"/>
                </a:solidFill>
                <a:latin typeface="+mn-lt"/>
              </a:rPr>
              <a:t>One-to-one correction</a:t>
            </a:r>
          </a:p>
          <a:p>
            <a:r>
              <a:rPr lang="en-US" sz="1100" b="1" dirty="0">
                <a:solidFill>
                  <a:srgbClr val="C8951B"/>
                </a:solidFill>
                <a:latin typeface="+mn-lt"/>
              </a:rPr>
              <a:t>One-to-one correction + DFS in cascade</a:t>
            </a:r>
            <a:endParaRPr lang="de-CH" sz="1100" b="1" dirty="0">
              <a:solidFill>
                <a:srgbClr val="C8951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65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 uiExpand="1" build="p"/>
      <p:bldP spid="5" grpId="0"/>
      <p:bldP spid="8" grpId="0" animBg="1"/>
      <p:bldP spid="9" grpId="0" animBg="1"/>
      <p:bldP spid="10" grpId="0"/>
      <p:bldP spid="1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single bunch layout 3A: results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265768"/>
              </p:ext>
            </p:extLst>
          </p:nvPr>
        </p:nvGraphicFramePr>
        <p:xfrm>
          <a:off x="1152358" y="820736"/>
          <a:ext cx="4650543" cy="1920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15236">
                  <a:extLst>
                    <a:ext uri="{9D8B030D-6E8A-4147-A177-3AD203B41FA5}">
                      <a16:colId xmlns:a16="http://schemas.microsoft.com/office/drawing/2014/main" val="4248173250"/>
                    </a:ext>
                  </a:extLst>
                </a:gridCol>
                <a:gridCol w="717260">
                  <a:extLst>
                    <a:ext uri="{9D8B030D-6E8A-4147-A177-3AD203B41FA5}">
                      <a16:colId xmlns:a16="http://schemas.microsoft.com/office/drawing/2014/main" val="1507960420"/>
                    </a:ext>
                  </a:extLst>
                </a:gridCol>
                <a:gridCol w="747640">
                  <a:extLst>
                    <a:ext uri="{9D8B030D-6E8A-4147-A177-3AD203B41FA5}">
                      <a16:colId xmlns:a16="http://schemas.microsoft.com/office/drawing/2014/main" val="2155215292"/>
                    </a:ext>
                  </a:extLst>
                </a:gridCol>
                <a:gridCol w="1288395">
                  <a:extLst>
                    <a:ext uri="{9D8B030D-6E8A-4147-A177-3AD203B41FA5}">
                      <a16:colId xmlns:a16="http://schemas.microsoft.com/office/drawing/2014/main" val="2319189769"/>
                    </a:ext>
                  </a:extLst>
                </a:gridCol>
                <a:gridCol w="1382012">
                  <a:extLst>
                    <a:ext uri="{9D8B030D-6E8A-4147-A177-3AD203B41FA5}">
                      <a16:colId xmlns:a16="http://schemas.microsoft.com/office/drawing/2014/main" val="1333851899"/>
                    </a:ext>
                  </a:extLst>
                </a:gridCol>
              </a:tblGrid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a/</a:t>
                      </a:r>
                      <a:r>
                        <a:rPr lang="en-US" sz="1400" dirty="0">
                          <a:latin typeface="Symbol" panose="05050102010706020507" pitchFamily="18" charset="2"/>
                        </a:rPr>
                        <a:t>l</a:t>
                      </a:r>
                      <a:endParaRPr lang="de-CH" sz="1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(mm)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e- Linac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Common Linac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(82 deg)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Common Linac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(90 deg)</a:t>
                      </a:r>
                      <a:endParaRPr lang="de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425907"/>
                  </a:ext>
                </a:extLst>
              </a:tr>
              <a:tr h="2220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0.10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10.7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/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5.1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943297"/>
                  </a:ext>
                </a:extLst>
              </a:tr>
              <a:tr h="2220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0.12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12.9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1.6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0.6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53511"/>
                  </a:ext>
                </a:extLst>
              </a:tr>
              <a:tr h="2220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0.13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13.9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/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/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/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068712"/>
                  </a:ext>
                </a:extLst>
              </a:tr>
              <a:tr h="2220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0.14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15.0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780144"/>
                  </a:ext>
                </a:extLst>
              </a:tr>
              <a:tr h="222065">
                <a:tc>
                  <a:txBody>
                    <a:bodyPr/>
                    <a:lstStyle/>
                    <a:p>
                      <a:pPr marL="0" algn="ctr" defTabSz="457200"/>
                      <a:r>
                        <a:rPr lang="en-US" sz="1400" b="1" dirty="0">
                          <a:solidFill>
                            <a:schemeClr val="dk1"/>
                          </a:solidFill>
                        </a:rPr>
                        <a:t>0.15</a:t>
                      </a:r>
                      <a:endParaRPr lang="de-CH" sz="14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/>
                      <a:r>
                        <a:rPr lang="en-US" sz="1400" b="1" dirty="0">
                          <a:solidFill>
                            <a:schemeClr val="dk1"/>
                          </a:solidFill>
                        </a:rPr>
                        <a:t>16.1</a:t>
                      </a:r>
                      <a:endParaRPr lang="de-CH" sz="14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/>
                      <a:r>
                        <a:rPr lang="de-CH" sz="1400" b="1" dirty="0">
                          <a:solidFill>
                            <a:schemeClr val="dk1"/>
                          </a:solidFill>
                        </a:rPr>
                        <a:t>0.2</a:t>
                      </a:r>
                      <a:endParaRPr lang="de-CH" sz="14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/>
                      <a:r>
                        <a:rPr lang="en-US" sz="1400" b="1" dirty="0">
                          <a:solidFill>
                            <a:schemeClr val="dk1"/>
                          </a:solidFill>
                        </a:rPr>
                        <a:t>0.5</a:t>
                      </a:r>
                      <a:endParaRPr lang="de-CH" sz="14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/>
                      <a:r>
                        <a:rPr lang="en-US" sz="1400" b="1" dirty="0">
                          <a:solidFill>
                            <a:schemeClr val="dk1"/>
                          </a:solidFill>
                        </a:rPr>
                        <a:t>0.1</a:t>
                      </a:r>
                      <a:endParaRPr lang="de-CH" sz="14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59959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106" y="653843"/>
            <a:ext cx="3040350" cy="2280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DCE2D-800C-3DA1-BBD5-ADE06F8B0C03}"/>
              </a:ext>
            </a:extLst>
          </p:cNvPr>
          <p:cNvSpPr txBox="1"/>
          <p:nvPr/>
        </p:nvSpPr>
        <p:spPr bwMode="auto">
          <a:xfrm>
            <a:off x="1071661" y="2636912"/>
            <a:ext cx="111203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en-US" b="1" dirty="0">
                <a:latin typeface="+mn-lt"/>
              </a:rPr>
              <a:t>Outcomes:</a:t>
            </a:r>
          </a:p>
          <a:p>
            <a:pPr marL="285750" indent="-28575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Largest emittance growth/length at the low energy section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 important reduction in case of the </a:t>
            </a:r>
            <a:r>
              <a:rPr lang="en-US" sz="1400" b="1" u="sng" dirty="0">
                <a:latin typeface="+mn-lt"/>
                <a:sym typeface="Wingdings" panose="05000000000000000000" pitchFamily="2" charset="2"/>
              </a:rPr>
              <a:t>e- damping ring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 option</a:t>
            </a:r>
            <a:endParaRPr lang="en-US" sz="1400" dirty="0">
              <a:latin typeface="+mn-lt"/>
            </a:endParaRPr>
          </a:p>
          <a:p>
            <a:pPr marL="285750" indent="-28575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Emittance growth strongly depends on the </a:t>
            </a:r>
            <a:r>
              <a:rPr lang="en-US" sz="1400" b="1" dirty="0">
                <a:solidFill>
                  <a:srgbClr val="0F90FF"/>
                </a:solidFill>
                <a:latin typeface="+mn-lt"/>
              </a:rPr>
              <a:t>RF operating phase</a:t>
            </a:r>
            <a:endParaRPr lang="en-US" sz="1400" dirty="0"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5CB70-C27E-C223-616F-20A48F828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600" y="674030"/>
            <a:ext cx="3021391" cy="226604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434053E-3D92-138E-72B0-27F496E4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86331"/>
              </p:ext>
            </p:extLst>
          </p:nvPr>
        </p:nvGraphicFramePr>
        <p:xfrm>
          <a:off x="1169418" y="3959514"/>
          <a:ext cx="6078710" cy="1981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38480">
                  <a:extLst>
                    <a:ext uri="{9D8B030D-6E8A-4147-A177-3AD203B41FA5}">
                      <a16:colId xmlns:a16="http://schemas.microsoft.com/office/drawing/2014/main" val="4248173250"/>
                    </a:ext>
                  </a:extLst>
                </a:gridCol>
                <a:gridCol w="749618">
                  <a:extLst>
                    <a:ext uri="{9D8B030D-6E8A-4147-A177-3AD203B41FA5}">
                      <a16:colId xmlns:a16="http://schemas.microsoft.com/office/drawing/2014/main" val="1507960420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3523533414"/>
                    </a:ext>
                  </a:extLst>
                </a:gridCol>
                <a:gridCol w="1916430">
                  <a:extLst>
                    <a:ext uri="{9D8B030D-6E8A-4147-A177-3AD203B41FA5}">
                      <a16:colId xmlns:a16="http://schemas.microsoft.com/office/drawing/2014/main" val="1898716383"/>
                    </a:ext>
                  </a:extLst>
                </a:gridCol>
                <a:gridCol w="2122977">
                  <a:extLst>
                    <a:ext uri="{9D8B030D-6E8A-4147-A177-3AD203B41FA5}">
                      <a16:colId xmlns:a16="http://schemas.microsoft.com/office/drawing/2014/main" val="25370544"/>
                    </a:ext>
                  </a:extLst>
                </a:gridCol>
              </a:tblGrid>
              <a:tr h="2297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a/</a:t>
                      </a:r>
                      <a:r>
                        <a:rPr lang="en-US" sz="1400" dirty="0">
                          <a:latin typeface="Symbol" panose="05050102010706020507" pitchFamily="18" charset="2"/>
                        </a:rPr>
                        <a:t>l</a:t>
                      </a:r>
                      <a:endParaRPr lang="de-CH" sz="1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(mm)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e- linac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Common linac (90 deg)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 linac, </a:t>
                      </a:r>
                      <a:r>
                        <a:rPr lang="en-US" sz="1400" dirty="0" err="1"/>
                        <a:t>Nbins</a:t>
                      </a:r>
                      <a:r>
                        <a:rPr lang="en-US" sz="1400" dirty="0"/>
                        <a:t> = 1</a:t>
                      </a:r>
                      <a:r>
                        <a:rPr lang="de-CH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425907"/>
                  </a:ext>
                </a:extLst>
              </a:tr>
              <a:tr h="229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0.10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10.7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5.0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5.1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692067"/>
                  </a:ext>
                </a:extLst>
              </a:tr>
              <a:tr h="229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0.11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11.8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2.4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1.7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917180"/>
                  </a:ext>
                </a:extLst>
              </a:tr>
              <a:tr h="2297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0.12</a:t>
                      </a:r>
                      <a:endParaRPr lang="de-C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12.9</a:t>
                      </a:r>
                      <a:endParaRPr lang="de-C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0.8</a:t>
                      </a:r>
                      <a:endParaRPr lang="de-C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0.6</a:t>
                      </a:r>
                      <a:endParaRPr lang="de-C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0.3</a:t>
                      </a:r>
                      <a:endParaRPr lang="de-CH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53511"/>
                  </a:ext>
                </a:extLst>
              </a:tr>
              <a:tr h="229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0.13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13.9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068712"/>
                  </a:ext>
                </a:extLst>
              </a:tr>
              <a:tr h="229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0.14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15.0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780144"/>
                  </a:ext>
                </a:extLst>
              </a:tr>
              <a:tr h="229733">
                <a:tc>
                  <a:txBody>
                    <a:bodyPr/>
                    <a:lstStyle/>
                    <a:p>
                      <a:pPr marL="0" algn="ctr" defTabSz="457200"/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0.15</a:t>
                      </a:r>
                      <a:endParaRPr lang="de-CH" sz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/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16.1</a:t>
                      </a:r>
                      <a:endParaRPr lang="de-CH" sz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/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0.2</a:t>
                      </a:r>
                      <a:endParaRPr lang="de-CH" sz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/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0.1</a:t>
                      </a:r>
                      <a:endParaRPr lang="de-CH" sz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/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0.1</a:t>
                      </a:r>
                      <a:endParaRPr lang="de-CH" sz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5995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3C40DA3-DA99-0595-B20A-554EFBA06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001" y="3854424"/>
            <a:ext cx="4347639" cy="23380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123413-8E3B-8106-A324-CE36CA4CE2FD}"/>
              </a:ext>
            </a:extLst>
          </p:cNvPr>
          <p:cNvSpPr txBox="1"/>
          <p:nvPr/>
        </p:nvSpPr>
        <p:spPr bwMode="auto">
          <a:xfrm>
            <a:off x="1071913" y="5877797"/>
            <a:ext cx="111200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en-US" b="1" dirty="0">
                <a:latin typeface="+mn-lt"/>
              </a:rPr>
              <a:t>Outcomes:</a:t>
            </a:r>
          </a:p>
          <a:p>
            <a:pPr marL="285750" indent="-28575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Relatively </a:t>
            </a:r>
            <a:r>
              <a:rPr lang="en-US" sz="1400" b="1" dirty="0">
                <a:solidFill>
                  <a:srgbClr val="0F90FF"/>
                </a:solidFill>
                <a:latin typeface="+mn-lt"/>
              </a:rPr>
              <a:t>small emittance growth </a:t>
            </a:r>
            <a:r>
              <a:rPr lang="en-US" sz="1400" dirty="0">
                <a:latin typeface="+mn-lt"/>
              </a:rPr>
              <a:t>even for smaller RF apertures</a:t>
            </a:r>
          </a:p>
          <a:p>
            <a:pPr marL="285750" indent="-28575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Essential to separate the orbit steering/DFS in </a:t>
            </a:r>
            <a:r>
              <a:rPr lang="en-US" sz="1400" b="1" dirty="0">
                <a:solidFill>
                  <a:srgbClr val="0F90FF"/>
                </a:solidFill>
                <a:latin typeface="+mn-lt"/>
              </a:rPr>
              <a:t>several sections </a:t>
            </a:r>
            <a:r>
              <a:rPr lang="en-US" sz="1400" dirty="0">
                <a:latin typeface="+mn-lt"/>
              </a:rPr>
              <a:t>(what we call bins)</a:t>
            </a:r>
            <a:endParaRPr lang="en-US" sz="14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8F6870-2847-8A5B-5D5E-D4E71E880E42}"/>
              </a:ext>
            </a:extLst>
          </p:cNvPr>
          <p:cNvSpPr txBox="1"/>
          <p:nvPr/>
        </p:nvSpPr>
        <p:spPr bwMode="auto">
          <a:xfrm rot="16200000">
            <a:off x="-257605" y="1487873"/>
            <a:ext cx="17741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000" b="1" cap="small" dirty="0">
                <a:latin typeface="+mn-lt"/>
              </a:rPr>
              <a:t>Low </a:t>
            </a:r>
            <a:r>
              <a:rPr lang="de-CH" sz="2000" b="1" cap="small" dirty="0" err="1">
                <a:latin typeface="+mn-lt"/>
              </a:rPr>
              <a:t>energy</a:t>
            </a:r>
            <a:r>
              <a:rPr lang="de-CH" sz="2000" b="1" cap="small" dirty="0">
                <a:latin typeface="+mn-lt"/>
              </a:rPr>
              <a:t> (0.2-1.56 </a:t>
            </a:r>
            <a:r>
              <a:rPr lang="de-CH" sz="2000" b="1" cap="small" dirty="0" err="1">
                <a:latin typeface="+mn-lt"/>
              </a:rPr>
              <a:t>GeV</a:t>
            </a:r>
            <a:r>
              <a:rPr lang="de-CH" sz="2000" b="1" cap="small" dirty="0">
                <a:latin typeface="+mn-lt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F36E34-F858-2055-AE3C-4E1E58031B5F}"/>
              </a:ext>
            </a:extLst>
          </p:cNvPr>
          <p:cNvSpPr txBox="1"/>
          <p:nvPr/>
        </p:nvSpPr>
        <p:spPr bwMode="auto">
          <a:xfrm rot="16200000">
            <a:off x="-257605" y="4672371"/>
            <a:ext cx="17741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000" b="1" cap="small" dirty="0">
                <a:latin typeface="+mn-lt"/>
              </a:rPr>
              <a:t>HE linac </a:t>
            </a:r>
            <a:br>
              <a:rPr lang="de-CH" sz="2000" b="1" cap="small" dirty="0">
                <a:latin typeface="+mn-lt"/>
              </a:rPr>
            </a:br>
            <a:r>
              <a:rPr lang="de-CH" sz="2000" b="1" cap="small" dirty="0">
                <a:latin typeface="+mn-lt"/>
              </a:rPr>
              <a:t>(6-20 </a:t>
            </a:r>
            <a:r>
              <a:rPr lang="de-CH" sz="2000" b="1" cap="small" dirty="0" err="1">
                <a:latin typeface="+mn-lt"/>
              </a:rPr>
              <a:t>GeV</a:t>
            </a:r>
            <a:r>
              <a:rPr lang="de-CH" sz="2000" b="1" cap="small" dirty="0">
                <a:latin typeface="+mn-lt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B9920-BFD3-2C50-B771-DAFD9D2269F3}"/>
              </a:ext>
            </a:extLst>
          </p:cNvPr>
          <p:cNvSpPr txBox="1"/>
          <p:nvPr/>
        </p:nvSpPr>
        <p:spPr bwMode="auto">
          <a:xfrm rot="913671">
            <a:off x="10551944" y="384293"/>
            <a:ext cx="1527720" cy="400110"/>
          </a:xfrm>
          <a:prstGeom prst="rect">
            <a:avLst/>
          </a:prstGeom>
          <a:solidFill>
            <a:srgbClr val="0F9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latin typeface="+mn-lt"/>
              </a:rPr>
              <a:t>Layout 3A</a:t>
            </a:r>
          </a:p>
        </p:txBody>
      </p:sp>
    </p:spTree>
    <p:extLst>
      <p:ext uri="{BB962C8B-B14F-4D97-AF65-F5344CB8AC3E}">
        <p14:creationId xmlns:p14="http://schemas.microsoft.com/office/powerpoint/2010/main" val="16442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A6E5E9-45B2-C27D-4558-1F6784E3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single bunch layout 3B: results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E58F4-3D9D-2E79-D74F-97D537513A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14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2C296-C964-29AC-97B3-7BA7C0CBE0C8}"/>
              </a:ext>
            </a:extLst>
          </p:cNvPr>
          <p:cNvSpPr txBox="1"/>
          <p:nvPr/>
        </p:nvSpPr>
        <p:spPr bwMode="auto">
          <a:xfrm rot="16200000">
            <a:off x="-71426" y="204729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a/</a:t>
            </a:r>
            <a:r>
              <a:rPr lang="en-US" b="1" dirty="0">
                <a:latin typeface="Symbol" panose="05050102010706020507" pitchFamily="18" charset="2"/>
              </a:rPr>
              <a:t>l</a:t>
            </a:r>
            <a:r>
              <a:rPr lang="en-US" b="1" dirty="0">
                <a:latin typeface="+mn-lt"/>
              </a:rPr>
              <a:t> = 0.15 (layout 3A)</a:t>
            </a:r>
            <a:endParaRPr lang="de-CH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5CC4B-6A06-5CFD-81AE-7B9112DBD032}"/>
              </a:ext>
            </a:extLst>
          </p:cNvPr>
          <p:cNvSpPr txBox="1"/>
          <p:nvPr/>
        </p:nvSpPr>
        <p:spPr bwMode="auto">
          <a:xfrm rot="16200000">
            <a:off x="216606" y="4260863"/>
            <a:ext cx="187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a/</a:t>
            </a:r>
            <a:r>
              <a:rPr lang="en-US" b="1" dirty="0">
                <a:latin typeface="Symbol" panose="05050102010706020507" pitchFamily="18" charset="2"/>
              </a:rPr>
              <a:t>l</a:t>
            </a:r>
            <a:r>
              <a:rPr lang="en-US" b="1" dirty="0">
                <a:latin typeface="+mn-lt"/>
              </a:rPr>
              <a:t> = 0.12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(HE linac layout 3A)</a:t>
            </a:r>
            <a:endParaRPr lang="de-CH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076F1-C5FC-657D-19D1-903C0D7DB91F}"/>
              </a:ext>
            </a:extLst>
          </p:cNvPr>
          <p:cNvSpPr txBox="1"/>
          <p:nvPr/>
        </p:nvSpPr>
        <p:spPr bwMode="auto">
          <a:xfrm>
            <a:off x="1332035" y="969625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latin typeface="+mn-lt"/>
              </a:rPr>
              <a:t>e- Linac </a:t>
            </a:r>
            <a:r>
              <a:rPr lang="en-US" sz="2000" b="1" dirty="0">
                <a:latin typeface="+mn-lt"/>
              </a:rPr>
              <a:t>(0.2-2.86 GeV)</a:t>
            </a:r>
            <a:endParaRPr lang="de-CH" sz="2000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CAF81-FABD-951E-5D06-1FB1AA9B8E85}"/>
              </a:ext>
            </a:extLst>
          </p:cNvPr>
          <p:cNvSpPr txBox="1"/>
          <p:nvPr/>
        </p:nvSpPr>
        <p:spPr bwMode="auto">
          <a:xfrm>
            <a:off x="7163420" y="227687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latin typeface="+mn-lt"/>
              </a:rPr>
              <a:t>HE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cap="small" dirty="0">
                <a:latin typeface="+mn-lt"/>
              </a:rPr>
              <a:t>linac</a:t>
            </a:r>
            <a:r>
              <a:rPr lang="en-US" sz="2000" b="1" dirty="0">
                <a:latin typeface="+mn-lt"/>
              </a:rPr>
              <a:t> (2.86-20 GeV)</a:t>
            </a:r>
            <a:endParaRPr lang="de-CH" sz="2000" b="1" dirty="0">
              <a:latin typeface="+mn-lt"/>
            </a:endParaRPr>
          </a:p>
        </p:txBody>
      </p:sp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65DF61C5-8D1B-F6B9-5B6C-621619046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09512"/>
              </p:ext>
            </p:extLst>
          </p:nvPr>
        </p:nvGraphicFramePr>
        <p:xfrm>
          <a:off x="1462188" y="1357154"/>
          <a:ext cx="3834156" cy="173736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918965">
                  <a:extLst>
                    <a:ext uri="{9D8B030D-6E8A-4147-A177-3AD203B41FA5}">
                      <a16:colId xmlns:a16="http://schemas.microsoft.com/office/drawing/2014/main" val="660869121"/>
                    </a:ext>
                  </a:extLst>
                </a:gridCol>
                <a:gridCol w="1640213">
                  <a:extLst>
                    <a:ext uri="{9D8B030D-6E8A-4147-A177-3AD203B41FA5}">
                      <a16:colId xmlns:a16="http://schemas.microsoft.com/office/drawing/2014/main" val="3194944900"/>
                    </a:ext>
                  </a:extLst>
                </a:gridCol>
                <a:gridCol w="1274978">
                  <a:extLst>
                    <a:ext uri="{9D8B030D-6E8A-4147-A177-3AD203B41FA5}">
                      <a16:colId xmlns:a16="http://schemas.microsoft.com/office/drawing/2014/main" val="3473334197"/>
                    </a:ext>
                  </a:extLst>
                </a:gridCol>
              </a:tblGrid>
              <a:tr h="2191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N_bins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anose="05050102010706020507" pitchFamily="18" charset="2"/>
                        </a:rPr>
                        <a:t>De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>
                          <a:solidFill>
                            <a:schemeClr val="lt1"/>
                          </a:solidFill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chemeClr val="lt1"/>
                          </a:solidFill>
                        </a:rPr>
                        <a:t>mm.mrad</a:t>
                      </a:r>
                      <a:r>
                        <a:rPr lang="en-US" sz="1400" b="1" dirty="0">
                          <a:solidFill>
                            <a:schemeClr val="lt1"/>
                          </a:solidFill>
                        </a:rPr>
                        <a:t>)</a:t>
                      </a:r>
                      <a:endParaRPr lang="de-CH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u="none" strike="noStrike" baseline="0" dirty="0">
                          <a:solidFill>
                            <a:srgbClr val="FFFFFF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baseline="0" dirty="0">
                          <a:solidFill>
                            <a:srgbClr val="FFFFFF"/>
                          </a:solidFill>
                        </a:rPr>
                        <a:t> (</a:t>
                      </a:r>
                      <a:r>
                        <a:rPr lang="en-US" sz="1400" b="1" u="none" strike="noStrike" baseline="0" dirty="0" err="1">
                          <a:solidFill>
                            <a:srgbClr val="FFFFFF"/>
                          </a:solidFill>
                        </a:rPr>
                        <a:t>mm.mrad</a:t>
                      </a:r>
                      <a:r>
                        <a:rPr lang="en-US" sz="1400" b="1" u="none" strike="noStrike" baseline="0" dirty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de-CH" sz="1400" b="1" i="0" u="none" strike="noStrike" baseline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281765"/>
                  </a:ext>
                </a:extLst>
              </a:tr>
              <a:tr h="21916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3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0.5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3.7</a:t>
                      </a:r>
                      <a:endParaRPr lang="de-CH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553882"/>
                  </a:ext>
                </a:extLst>
              </a:tr>
              <a:tr h="21916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4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0.4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3.6</a:t>
                      </a:r>
                      <a:endParaRPr lang="de-CH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693900"/>
                  </a:ext>
                </a:extLst>
              </a:tr>
              <a:tr h="2191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0.3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3.5</a:t>
                      </a:r>
                      <a:endParaRPr lang="de-CH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42215"/>
                  </a:ext>
                </a:extLst>
              </a:tr>
              <a:tr h="21916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7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0.3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3.5</a:t>
                      </a:r>
                      <a:endParaRPr lang="de-CH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000150"/>
                  </a:ext>
                </a:extLst>
              </a:tr>
              <a:tr h="21916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10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0.3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3.5</a:t>
                      </a:r>
                      <a:endParaRPr lang="de-CH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105546"/>
                  </a:ext>
                </a:extLst>
              </a:tr>
            </a:tbl>
          </a:graphicData>
        </a:graphic>
      </p:graphicFrame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CE76059B-D081-5DB6-BEE7-9FD46D934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678454"/>
              </p:ext>
            </p:extLst>
          </p:nvPr>
        </p:nvGraphicFramePr>
        <p:xfrm>
          <a:off x="1461202" y="3674506"/>
          <a:ext cx="3831274" cy="173736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991871">
                  <a:extLst>
                    <a:ext uri="{9D8B030D-6E8A-4147-A177-3AD203B41FA5}">
                      <a16:colId xmlns:a16="http://schemas.microsoft.com/office/drawing/2014/main" val="660869121"/>
                    </a:ext>
                  </a:extLst>
                </a:gridCol>
                <a:gridCol w="1547447">
                  <a:extLst>
                    <a:ext uri="{9D8B030D-6E8A-4147-A177-3AD203B41FA5}">
                      <a16:colId xmlns:a16="http://schemas.microsoft.com/office/drawing/2014/main" val="3194944900"/>
                    </a:ext>
                  </a:extLst>
                </a:gridCol>
                <a:gridCol w="1291956">
                  <a:extLst>
                    <a:ext uri="{9D8B030D-6E8A-4147-A177-3AD203B41FA5}">
                      <a16:colId xmlns:a16="http://schemas.microsoft.com/office/drawing/2014/main" val="1811211628"/>
                    </a:ext>
                  </a:extLst>
                </a:gridCol>
              </a:tblGrid>
              <a:tr h="2191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N_bins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anose="05050102010706020507" pitchFamily="18" charset="2"/>
                        </a:rPr>
                        <a:t>De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>
                          <a:solidFill>
                            <a:schemeClr val="lt1"/>
                          </a:solidFill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chemeClr val="lt1"/>
                          </a:solidFill>
                        </a:rPr>
                        <a:t>mm.mrad</a:t>
                      </a:r>
                      <a:r>
                        <a:rPr lang="en-US" sz="1400" b="1" dirty="0">
                          <a:solidFill>
                            <a:schemeClr val="lt1"/>
                          </a:solidFill>
                        </a:rPr>
                        <a:t>)</a:t>
                      </a:r>
                      <a:endParaRPr lang="de-CH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u="none" strike="noStrike" baseline="0" dirty="0">
                          <a:solidFill>
                            <a:srgbClr val="FFFFFF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baseline="0" dirty="0">
                          <a:solidFill>
                            <a:srgbClr val="FFFFFF"/>
                          </a:solidFill>
                        </a:rPr>
                        <a:t> (</a:t>
                      </a:r>
                      <a:r>
                        <a:rPr lang="en-US" sz="1400" b="1" u="none" strike="noStrike" baseline="0" dirty="0" err="1">
                          <a:solidFill>
                            <a:srgbClr val="FFFFFF"/>
                          </a:solidFill>
                        </a:rPr>
                        <a:t>mm.mrad</a:t>
                      </a:r>
                      <a:r>
                        <a:rPr lang="en-US" sz="1400" b="1" u="none" strike="noStrike" baseline="0" dirty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de-CH" sz="1400" b="1" i="0" u="none" strike="noStrike" baseline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281765"/>
                  </a:ext>
                </a:extLst>
              </a:tr>
              <a:tr h="21916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3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1.8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0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553882"/>
                  </a:ext>
                </a:extLst>
              </a:tr>
              <a:tr h="21916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4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1.5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0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693900"/>
                  </a:ext>
                </a:extLst>
              </a:tr>
              <a:tr h="2191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1.2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4.4</a:t>
                      </a:r>
                      <a:endParaRPr lang="de-CH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42215"/>
                  </a:ext>
                </a:extLst>
              </a:tr>
              <a:tr h="21916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7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1.2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4.4</a:t>
                      </a:r>
                      <a:endParaRPr lang="de-CH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000150"/>
                  </a:ext>
                </a:extLst>
              </a:tr>
              <a:tr h="21916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10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0" dirty="0"/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10554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7E4DCB-87A2-BB78-18F6-6E50F0F37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18158"/>
              </p:ext>
            </p:extLst>
          </p:nvPr>
        </p:nvGraphicFramePr>
        <p:xfrm>
          <a:off x="7277750" y="2753811"/>
          <a:ext cx="3731781" cy="146304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894428">
                  <a:extLst>
                    <a:ext uri="{9D8B030D-6E8A-4147-A177-3AD203B41FA5}">
                      <a16:colId xmlns:a16="http://schemas.microsoft.com/office/drawing/2014/main" val="735990535"/>
                    </a:ext>
                  </a:extLst>
                </a:gridCol>
                <a:gridCol w="1596418">
                  <a:extLst>
                    <a:ext uri="{9D8B030D-6E8A-4147-A177-3AD203B41FA5}">
                      <a16:colId xmlns:a16="http://schemas.microsoft.com/office/drawing/2014/main" val="4160985270"/>
                    </a:ext>
                  </a:extLst>
                </a:gridCol>
                <a:gridCol w="1240935">
                  <a:extLst>
                    <a:ext uri="{9D8B030D-6E8A-4147-A177-3AD203B41FA5}">
                      <a16:colId xmlns:a16="http://schemas.microsoft.com/office/drawing/2014/main" val="1569568464"/>
                    </a:ext>
                  </a:extLst>
                </a:gridCol>
              </a:tblGrid>
              <a:tr h="2517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N_bins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anose="05050102010706020507" pitchFamily="18" charset="2"/>
                        </a:rPr>
                        <a:t>De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>
                          <a:solidFill>
                            <a:schemeClr val="lt1"/>
                          </a:solidFill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chemeClr val="lt1"/>
                          </a:solidFill>
                        </a:rPr>
                        <a:t>mm.mrad</a:t>
                      </a:r>
                      <a:r>
                        <a:rPr lang="en-US" sz="1400" b="1" dirty="0">
                          <a:solidFill>
                            <a:schemeClr val="lt1"/>
                          </a:solidFill>
                        </a:rPr>
                        <a:t>)</a:t>
                      </a:r>
                      <a:endParaRPr lang="de-CH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baseline="0" dirty="0">
                          <a:solidFill>
                            <a:srgbClr val="FFFFFF"/>
                          </a:solidFill>
                        </a:rPr>
                        <a:t> (</a:t>
                      </a:r>
                      <a:r>
                        <a:rPr lang="en-US" sz="1400" b="1" u="none" strike="noStrike" baseline="0" dirty="0" err="1">
                          <a:solidFill>
                            <a:srgbClr val="FFFFFF"/>
                          </a:solidFill>
                        </a:rPr>
                        <a:t>mm.mrad</a:t>
                      </a:r>
                      <a:r>
                        <a:rPr lang="en-US" sz="1400" b="1" u="none" strike="noStrike" baseline="0" dirty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de-CH" sz="1400" b="1" i="0" u="none" strike="noStrike" baseline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82611"/>
                  </a:ext>
                </a:extLst>
              </a:tr>
              <a:tr h="2517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0.6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1.6</a:t>
                      </a:r>
                      <a:endParaRPr lang="de-CH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39168"/>
                  </a:ext>
                </a:extLst>
              </a:tr>
              <a:tr h="25174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9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0.6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1.6</a:t>
                      </a:r>
                      <a:endParaRPr lang="de-CH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70919"/>
                  </a:ext>
                </a:extLst>
              </a:tr>
              <a:tr h="25174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10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0.6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1.6</a:t>
                      </a:r>
                      <a:endParaRPr lang="de-CH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71840"/>
                  </a:ext>
                </a:extLst>
              </a:tr>
              <a:tr h="25174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12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0.6</a:t>
                      </a:r>
                      <a:endParaRPr lang="de-CH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1.6</a:t>
                      </a:r>
                      <a:endParaRPr lang="de-CH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655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D68CEC-7CA2-600F-82CF-F8ED2DC06655}"/>
              </a:ext>
            </a:extLst>
          </p:cNvPr>
          <p:cNvSpPr txBox="1"/>
          <p:nvPr/>
        </p:nvSpPr>
        <p:spPr bwMode="auto">
          <a:xfrm rot="5400000">
            <a:off x="10295685" y="3384504"/>
            <a:ext cx="185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a/</a:t>
            </a:r>
            <a:r>
              <a:rPr lang="en-US" b="1" dirty="0">
                <a:latin typeface="Symbol" panose="05050102010706020507" pitchFamily="18" charset="2"/>
              </a:rPr>
              <a:t>l</a:t>
            </a:r>
            <a:r>
              <a:rPr lang="en-US" b="1" dirty="0">
                <a:latin typeface="+mn-lt"/>
              </a:rPr>
              <a:t> = 0.12</a:t>
            </a:r>
            <a:endParaRPr lang="de-CH" b="1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389956-9FF9-6336-5AD8-4923691C3D97}"/>
              </a:ext>
            </a:extLst>
          </p:cNvPr>
          <p:cNvSpPr txBox="1"/>
          <p:nvPr/>
        </p:nvSpPr>
        <p:spPr bwMode="auto">
          <a:xfrm>
            <a:off x="911424" y="5489356"/>
            <a:ext cx="5202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en-US" b="1" dirty="0">
                <a:latin typeface="Abadi" panose="020B0604020104020204" pitchFamily="34" charset="0"/>
              </a:rPr>
              <a:t>Outcomes:</a:t>
            </a:r>
          </a:p>
          <a:p>
            <a:pPr marL="285750" indent="-28575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>
                <a:latin typeface="Abadi" panose="020B0604020104020204" pitchFamily="34" charset="0"/>
              </a:rPr>
              <a:t>Essential to separate the orbit steering/DFS in several </a:t>
            </a:r>
            <a:r>
              <a:rPr lang="en-US" sz="1400" b="1" dirty="0">
                <a:solidFill>
                  <a:srgbClr val="0F90FF"/>
                </a:solidFill>
                <a:latin typeface="Abadi" panose="020B0604020104020204" pitchFamily="34" charset="0"/>
              </a:rPr>
              <a:t>bins</a:t>
            </a:r>
          </a:p>
          <a:p>
            <a:pPr marL="285750" indent="-28575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>
                <a:latin typeface="Abadi" panose="020B0604020104020204" pitchFamily="34" charset="0"/>
                <a:sym typeface="Wingdings" panose="05000000000000000000" pitchFamily="2" charset="2"/>
              </a:rPr>
              <a:t>We are considering </a:t>
            </a:r>
            <a:r>
              <a:rPr lang="en-US" sz="1400" b="1" dirty="0">
                <a:solidFill>
                  <a:srgbClr val="0F90FF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smaller RF apertures </a:t>
            </a:r>
            <a:r>
              <a:rPr lang="en-US" sz="1400" dirty="0">
                <a:latin typeface="Abadi" panose="020B0604020104020204" pitchFamily="34" charset="0"/>
                <a:sym typeface="Wingdings" panose="05000000000000000000" pitchFamily="2" charset="2"/>
              </a:rPr>
              <a:t>compared to layout 3A (ongoing verification of the obtained parameters by positrons-done-and DR groups)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D47190B-34BF-CE05-FE9A-9803D300B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284" y="1078516"/>
            <a:ext cx="4504833" cy="111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72D62C-6419-3094-CCFD-4D24B657D807}"/>
              </a:ext>
            </a:extLst>
          </p:cNvPr>
          <p:cNvSpPr txBox="1"/>
          <p:nvPr/>
        </p:nvSpPr>
        <p:spPr bwMode="auto">
          <a:xfrm rot="913671">
            <a:off x="10441598" y="386802"/>
            <a:ext cx="1562374" cy="400110"/>
          </a:xfrm>
          <a:prstGeom prst="rect">
            <a:avLst/>
          </a:prstGeom>
          <a:solidFill>
            <a:srgbClr val="0F9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latin typeface="+mn-lt"/>
              </a:rPr>
              <a:t>Layout 3B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192FD-0BF7-05D5-7A8E-E339B4C290CC}"/>
              </a:ext>
            </a:extLst>
          </p:cNvPr>
          <p:cNvSpPr txBox="1"/>
          <p:nvPr/>
        </p:nvSpPr>
        <p:spPr bwMode="auto">
          <a:xfrm>
            <a:off x="6899526" y="5120024"/>
            <a:ext cx="5040179" cy="1446550"/>
          </a:xfrm>
          <a:prstGeom prst="rect">
            <a:avLst/>
          </a:prstGeom>
          <a:solidFill>
            <a:srgbClr val="0072B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800" b="1" dirty="0">
                <a:latin typeface="Abadi" panose="020B0604020104020204" pitchFamily="34" charset="0"/>
              </a:rPr>
              <a:t>Final emittance in the specifications in the most critical plane (&lt;2 </a:t>
            </a:r>
            <a:r>
              <a:rPr lang="en-US" sz="1800" b="1" dirty="0" err="1">
                <a:latin typeface="Abadi" panose="020B0604020104020204" pitchFamily="34" charset="0"/>
              </a:rPr>
              <a:t>mm.mrad</a:t>
            </a:r>
            <a:r>
              <a:rPr lang="en-US" sz="1800" b="1" dirty="0">
                <a:latin typeface="Abadi" panose="020B0604020104020204" pitchFamily="34" charset="0"/>
              </a:rPr>
              <a:t> in y)</a:t>
            </a:r>
          </a:p>
          <a:p>
            <a:pPr marL="285750" indent="-285750" algn="ctr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endParaRPr lang="en-US" b="1" dirty="0">
              <a:latin typeface="Abadi" panose="020B0604020104020204" pitchFamily="34" charset="0"/>
            </a:endParaRPr>
          </a:p>
          <a:p>
            <a:pPr marL="285750" indent="-285750" algn="ctr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800" b="1" dirty="0">
                <a:latin typeface="Abadi" panose="020B0604020104020204" pitchFamily="34" charset="0"/>
              </a:rPr>
              <a:t>Under evaluation aperture restriction in e- linac (with WP3, WP4)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5F5931-7059-CE6B-5FCA-D4ECFEFFF86B}"/>
              </a:ext>
            </a:extLst>
          </p:cNvPr>
          <p:cNvSpPr txBox="1"/>
          <p:nvPr/>
        </p:nvSpPr>
        <p:spPr bwMode="auto">
          <a:xfrm>
            <a:off x="7157736" y="4146820"/>
            <a:ext cx="41739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en-US" b="1" dirty="0">
                <a:latin typeface="Abadi" panose="020B0604020104020204" pitchFamily="34" charset="0"/>
              </a:rPr>
              <a:t>Outcome:</a:t>
            </a:r>
          </a:p>
          <a:p>
            <a:pPr marL="285750" indent="-28575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>
                <a:latin typeface="Abadi" panose="020B0604020104020204" pitchFamily="34" charset="0"/>
                <a:sym typeface="Wingdings" panose="05000000000000000000" pitchFamily="2" charset="2"/>
              </a:rPr>
              <a:t>Larger emittance growth than in layout 3A (longer linac)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A7DC0-FCB2-3D1F-8DF7-5FF4DE74F93F}"/>
              </a:ext>
            </a:extLst>
          </p:cNvPr>
          <p:cNvSpPr txBox="1"/>
          <p:nvPr/>
        </p:nvSpPr>
        <p:spPr bwMode="auto">
          <a:xfrm>
            <a:off x="10167926" y="131175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badi" panose="020B0604020104020204" pitchFamily="34" charset="0"/>
              </a:rPr>
              <a:t>20 GeV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89846D-8E55-5477-82B9-1391279E729A}"/>
              </a:ext>
            </a:extLst>
          </p:cNvPr>
          <p:cNvSpPr txBox="1"/>
          <p:nvPr/>
        </p:nvSpPr>
        <p:spPr bwMode="auto">
          <a:xfrm>
            <a:off x="8051564" y="82198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badi" panose="020B0604020104020204" pitchFamily="34" charset="0"/>
              </a:rPr>
              <a:t>2.86 GeV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2DC6F-68BE-8329-1A8B-E877D32A2371}"/>
              </a:ext>
            </a:extLst>
          </p:cNvPr>
          <p:cNvSpPr txBox="1"/>
          <p:nvPr/>
        </p:nvSpPr>
        <p:spPr bwMode="auto">
          <a:xfrm>
            <a:off x="6726403" y="1310278"/>
            <a:ext cx="862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badi" panose="020B0604020104020204" pitchFamily="34" charset="0"/>
              </a:rPr>
              <a:t>0.2 GeV</a:t>
            </a:r>
          </a:p>
        </p:txBody>
      </p:sp>
    </p:spTree>
    <p:extLst>
      <p:ext uri="{BB962C8B-B14F-4D97-AF65-F5344CB8AC3E}">
        <p14:creationId xmlns:p14="http://schemas.microsoft.com/office/powerpoint/2010/main" val="22942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6" grpId="0"/>
      <p:bldP spid="23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191538-1899-FBE2-50C1-2A5DC4F9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136" y="3429000"/>
            <a:ext cx="8944033" cy="508500"/>
          </a:xfrm>
        </p:spPr>
        <p:txBody>
          <a:bodyPr/>
          <a:lstStyle/>
          <a:p>
            <a:pPr algn="ctr"/>
            <a:r>
              <a:rPr lang="de-CH" dirty="0"/>
              <a:t>Longitudinal Dynamics: </a:t>
            </a:r>
            <a:r>
              <a:rPr lang="de-CH" dirty="0" err="1"/>
              <a:t>single</a:t>
            </a:r>
            <a:r>
              <a:rPr lang="de-CH" dirty="0"/>
              <a:t> </a:t>
            </a:r>
            <a:r>
              <a:rPr lang="de-CH" dirty="0" err="1"/>
              <a:t>bunch</a:t>
            </a:r>
            <a:r>
              <a:rPr lang="de-CH" dirty="0"/>
              <a:t>: </a:t>
            </a:r>
            <a:r>
              <a:rPr lang="de-CH" dirty="0" err="1"/>
              <a:t>static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554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and RF parameters optimization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089494"/>
              </p:ext>
            </p:extLst>
          </p:nvPr>
        </p:nvGraphicFramePr>
        <p:xfrm>
          <a:off x="6177801" y="2004306"/>
          <a:ext cx="5904657" cy="43434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72912">
                  <a:extLst>
                    <a:ext uri="{9D8B030D-6E8A-4147-A177-3AD203B41FA5}">
                      <a16:colId xmlns:a16="http://schemas.microsoft.com/office/drawing/2014/main" val="643659970"/>
                    </a:ext>
                  </a:extLst>
                </a:gridCol>
                <a:gridCol w="751853">
                  <a:extLst>
                    <a:ext uri="{9D8B030D-6E8A-4147-A177-3AD203B41FA5}">
                      <a16:colId xmlns:a16="http://schemas.microsoft.com/office/drawing/2014/main" val="3318139391"/>
                    </a:ext>
                  </a:extLst>
                </a:gridCol>
                <a:gridCol w="435723">
                  <a:extLst>
                    <a:ext uri="{9D8B030D-6E8A-4147-A177-3AD203B41FA5}">
                      <a16:colId xmlns:a16="http://schemas.microsoft.com/office/drawing/2014/main" val="1379973266"/>
                    </a:ext>
                  </a:extLst>
                </a:gridCol>
                <a:gridCol w="624574">
                  <a:extLst>
                    <a:ext uri="{9D8B030D-6E8A-4147-A177-3AD203B41FA5}">
                      <a16:colId xmlns:a16="http://schemas.microsoft.com/office/drawing/2014/main" val="1748724123"/>
                    </a:ext>
                  </a:extLst>
                </a:gridCol>
                <a:gridCol w="942813">
                  <a:extLst>
                    <a:ext uri="{9D8B030D-6E8A-4147-A177-3AD203B41FA5}">
                      <a16:colId xmlns:a16="http://schemas.microsoft.com/office/drawing/2014/main" val="3840562041"/>
                    </a:ext>
                  </a:extLst>
                </a:gridCol>
                <a:gridCol w="798079">
                  <a:extLst>
                    <a:ext uri="{9D8B030D-6E8A-4147-A177-3AD203B41FA5}">
                      <a16:colId xmlns:a16="http://schemas.microsoft.com/office/drawing/2014/main" val="1578611166"/>
                    </a:ext>
                  </a:extLst>
                </a:gridCol>
                <a:gridCol w="879332">
                  <a:extLst>
                    <a:ext uri="{9D8B030D-6E8A-4147-A177-3AD203B41FA5}">
                      <a16:colId xmlns:a16="http://schemas.microsoft.com/office/drawing/2014/main" val="3305264785"/>
                    </a:ext>
                  </a:extLst>
                </a:gridCol>
                <a:gridCol w="899371">
                  <a:extLst>
                    <a:ext uri="{9D8B030D-6E8A-4147-A177-3AD203B41FA5}">
                      <a16:colId xmlns:a16="http://schemas.microsoft.com/office/drawing/2014/main" val="625374572"/>
                    </a:ext>
                  </a:extLst>
                </a:gridCol>
              </a:tblGrid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 (GHz)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G (MV/m)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a/</a:t>
                      </a:r>
                      <a:r>
                        <a:rPr lang="en-US" sz="900" dirty="0">
                          <a:latin typeface="Symbol" panose="05050102010706020507" pitchFamily="18" charset="2"/>
                        </a:rPr>
                        <a:t>l</a:t>
                      </a:r>
                      <a:endParaRPr lang="de-CH" sz="9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 (mm)</a:t>
                      </a:r>
                      <a:endParaRPr lang="de-CH" sz="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</a:t>
                      </a:r>
                      <a:r>
                        <a:rPr lang="en-US" sz="900" baseline="0" dirty="0"/>
                        <a:t>aximum </a:t>
                      </a:r>
                      <a:r>
                        <a:rPr lang="en-US" sz="900" baseline="0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900" baseline="-25000" dirty="0"/>
                        <a:t>z</a:t>
                      </a:r>
                      <a:r>
                        <a:rPr lang="en-US" sz="900" dirty="0"/>
                        <a:t> (mm)</a:t>
                      </a:r>
                      <a:endParaRPr lang="de-CH" sz="900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Maximum phase (deg)</a:t>
                      </a:r>
                      <a:endParaRPr lang="de-CH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923849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err="1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900" b="1" baseline="-25000" dirty="0" err="1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 = 0.1 %</a:t>
                      </a:r>
                      <a:endParaRPr lang="de-CH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err="1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900" b="1" baseline="-25000" dirty="0" err="1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 = 0.15 %</a:t>
                      </a:r>
                      <a:endParaRPr lang="de-CH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err="1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900" b="1" baseline="-25000" dirty="0" err="1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 = 0.1 %</a:t>
                      </a:r>
                      <a:endParaRPr lang="de-CH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err="1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900" b="1" baseline="-25000" dirty="0" err="1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 = 0.15 %</a:t>
                      </a:r>
                      <a:endParaRPr lang="de-CH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B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764748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2.8**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10.7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0.8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1.2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69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89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034179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2.8**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0.15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16.1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0.8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79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82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646690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2.8**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0.2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21.4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0.7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0.8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82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82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574866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2.8**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40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10.7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0.8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0.8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77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85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528935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2.8**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40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0.15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16.1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0.7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82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79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94812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2.8**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40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0.2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21.4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0.7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0.8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85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84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174427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5.6**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25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0.15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8.0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0.5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0.6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61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66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85676234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5.6**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0.2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10.7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0.6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74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66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07585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5.6**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40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5.4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0.4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81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73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737707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5.6**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40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0.15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8.0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72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92460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5.6**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40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0.2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10.7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0.4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0.5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67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72</a:t>
                      </a:r>
                      <a:endParaRPr lang="de-CH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324333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2.0*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25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0.1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15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1.2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78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81</a:t>
                      </a:r>
                      <a:endParaRPr lang="de-CH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23585872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2.0*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0.15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22.5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1.2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85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23931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2.0*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0.2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30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1.2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84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86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19224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2.0*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40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1.2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87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88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13772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2.0*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40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0.15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22.5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1.2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86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84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490310"/>
                  </a:ext>
                </a:extLst>
              </a:tr>
              <a:tr h="199161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2.0*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40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0.2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30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1.2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88</a:t>
                      </a:r>
                      <a:endParaRPr lang="de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87</a:t>
                      </a:r>
                      <a:endParaRPr lang="de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07506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70659" y="6581001"/>
            <a:ext cx="3526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</a:rPr>
              <a:t>** Electron linac at 2.8 GHz *   Electron linac at 2 GHz</a:t>
            </a:r>
            <a:endParaRPr lang="de-CH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3432" y="1110078"/>
            <a:ext cx="11197163" cy="50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b="1" u="sng" spc="30" dirty="0">
                <a:latin typeface="+mn-lt"/>
                <a:cs typeface="Franklin Gothic Book"/>
              </a:rPr>
              <a:t>Procedure:</a:t>
            </a:r>
            <a:r>
              <a:rPr lang="en-US" sz="1400" spc="30" dirty="0">
                <a:latin typeface="+mn-lt"/>
                <a:cs typeface="Franklin Gothic Book"/>
              </a:rPr>
              <a:t> </a:t>
            </a:r>
            <a:r>
              <a:rPr lang="en-US" spc="30" dirty="0">
                <a:latin typeface="+mn-lt"/>
                <a:cs typeface="Franklin Gothic Book"/>
              </a:rPr>
              <a:t>scan of the RF </a:t>
            </a:r>
            <a:r>
              <a:rPr lang="en-US" u="sng" spc="30" dirty="0">
                <a:latin typeface="+mn-lt"/>
                <a:cs typeface="Franklin Gothic Book"/>
              </a:rPr>
              <a:t>frequency</a:t>
            </a:r>
            <a:r>
              <a:rPr lang="en-US" spc="30" dirty="0">
                <a:latin typeface="+mn-lt"/>
                <a:cs typeface="Franklin Gothic Book"/>
              </a:rPr>
              <a:t>, </a:t>
            </a:r>
            <a:r>
              <a:rPr lang="en-US" u="sng" spc="30" dirty="0">
                <a:latin typeface="+mn-lt"/>
                <a:cs typeface="Franklin Gothic Book"/>
              </a:rPr>
              <a:t>gradient</a:t>
            </a:r>
            <a:r>
              <a:rPr lang="en-US" spc="30" dirty="0">
                <a:latin typeface="+mn-lt"/>
                <a:cs typeface="Franklin Gothic Book"/>
              </a:rPr>
              <a:t>, and </a:t>
            </a:r>
            <a:r>
              <a:rPr lang="en-US" u="sng" spc="30" dirty="0">
                <a:latin typeface="+mn-lt"/>
                <a:cs typeface="Franklin Gothic Book"/>
              </a:rPr>
              <a:t>geometry</a:t>
            </a:r>
            <a:r>
              <a:rPr lang="en-US" spc="30" dirty="0">
                <a:latin typeface="+mn-lt"/>
                <a:cs typeface="Franklin Gothic Book"/>
              </a:rPr>
              <a:t> (a/</a:t>
            </a:r>
            <a:r>
              <a:rPr lang="en-US" spc="30" dirty="0">
                <a:latin typeface="Symbol" panose="05050102010706020507" pitchFamily="18" charset="2"/>
                <a:cs typeface="Franklin Gothic Book"/>
              </a:rPr>
              <a:t>l</a:t>
            </a:r>
            <a:r>
              <a:rPr lang="en-US" spc="30" dirty="0">
                <a:latin typeface="+mn-lt"/>
                <a:cs typeface="Franklin Gothic Book"/>
              </a:rPr>
              <a:t>-being a the iris radius). </a:t>
            </a:r>
          </a:p>
          <a:p>
            <a:pPr algn="just">
              <a:lnSpc>
                <a:spcPct val="110000"/>
              </a:lnSpc>
            </a:pPr>
            <a:r>
              <a:rPr lang="en-US" spc="30" dirty="0">
                <a:latin typeface="+mn-lt"/>
                <a:cs typeface="Franklin Gothic Book"/>
              </a:rPr>
              <a:t>F</a:t>
            </a:r>
            <a:r>
              <a:rPr lang="en-US" kern="1000" spc="30" dirty="0">
                <a:latin typeface="+mn-lt"/>
                <a:cs typeface="Franklin Gothic Book"/>
              </a:rPr>
              <a:t>or each configuration, the maximum bunch length and the corresponding phase giving the target energy spread are selected</a:t>
            </a:r>
            <a:endParaRPr lang="de-CH" kern="1000" spc="30" dirty="0" err="1">
              <a:latin typeface="+mn-lt"/>
              <a:cs typeface="Franklin Gothic 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B0CF98-0BC3-4D55-6E81-C10D12846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21" t="14884" r="36885" b="47078"/>
          <a:stretch/>
        </p:blipFill>
        <p:spPr bwMode="auto">
          <a:xfrm>
            <a:off x="75897" y="1974714"/>
            <a:ext cx="2985975" cy="2526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6E9560-A3B9-5608-2656-814907500645}"/>
              </a:ext>
            </a:extLst>
          </p:cNvPr>
          <p:cNvSpPr txBox="1"/>
          <p:nvPr/>
        </p:nvSpPr>
        <p:spPr bwMode="auto">
          <a:xfrm>
            <a:off x="983432" y="745539"/>
            <a:ext cx="10585175" cy="419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 b="1" u="sng" spc="30" dirty="0">
                <a:latin typeface="+mn-lt"/>
                <a:cs typeface="Franklin Gothic Book"/>
              </a:rPr>
              <a:t>Goals</a:t>
            </a:r>
            <a:r>
              <a:rPr lang="en-US" sz="1800" spc="30" dirty="0">
                <a:latin typeface="+mn-lt"/>
                <a:cs typeface="Franklin Gothic Book"/>
              </a:rPr>
              <a:t>: projected energy spread </a:t>
            </a:r>
            <a:r>
              <a:rPr lang="en-US" sz="1800" b="1" spc="30" dirty="0">
                <a:solidFill>
                  <a:srgbClr val="2B83D3"/>
                </a:solidFill>
                <a:latin typeface="+mn-lt"/>
                <a:cs typeface="Franklin Gothic Book"/>
              </a:rPr>
              <a:t>~0.1-0.15% </a:t>
            </a:r>
            <a:r>
              <a:rPr lang="en-US" sz="1800" spc="30" dirty="0">
                <a:latin typeface="+mn-lt"/>
                <a:cs typeface="Franklin Gothic Book"/>
              </a:rPr>
              <a:t>and bunch length up to </a:t>
            </a:r>
            <a:r>
              <a:rPr lang="en-US" sz="1800" b="1" spc="30" dirty="0">
                <a:solidFill>
                  <a:srgbClr val="2B83D3"/>
                </a:solidFill>
                <a:latin typeface="+mn-lt"/>
                <a:cs typeface="Franklin Gothic Book"/>
              </a:rPr>
              <a:t>~4 mm </a:t>
            </a:r>
            <a:r>
              <a:rPr lang="en-US" sz="1800" spc="30" dirty="0">
                <a:latin typeface="+mn-lt"/>
                <a:cs typeface="Franklin Gothic Book"/>
              </a:rPr>
              <a:t>at the booster injection</a:t>
            </a:r>
            <a:endParaRPr lang="de-CH" sz="1800" spc="30" dirty="0">
              <a:latin typeface="+mn-lt"/>
              <a:cs typeface="Franklin Gothic Book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9CD265-E587-C1BA-F284-19CCCC624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21" t="56205" r="36885" b="9167"/>
          <a:stretch/>
        </p:blipFill>
        <p:spPr bwMode="auto">
          <a:xfrm>
            <a:off x="2788497" y="3922249"/>
            <a:ext cx="3158571" cy="24333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 rot="20621288">
            <a:off x="3400256" y="2671054"/>
            <a:ext cx="1890582" cy="478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2A6099"/>
              </a:buClr>
              <a:buSzPct val="150000"/>
              <a:defRPr/>
            </a:pPr>
            <a:r>
              <a:rPr lang="en-US" sz="2400" b="1" spc="30" dirty="0">
                <a:latin typeface="+mn-lt"/>
                <a:cs typeface="Franklin Gothic Book"/>
              </a:rPr>
              <a:t>Typical scans</a:t>
            </a:r>
          </a:p>
        </p:txBody>
      </p:sp>
    </p:spTree>
    <p:extLst>
      <p:ext uri="{BB962C8B-B14F-4D97-AF65-F5344CB8AC3E}">
        <p14:creationId xmlns:p14="http://schemas.microsoft.com/office/powerpoint/2010/main" val="6086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96293-DED9-8DED-19AF-65383C44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promising layouts (full chain)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BAE4A-4818-4383-83F4-7552085DC2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17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460F1-F680-EA0F-66E1-63297BDAB64B}"/>
              </a:ext>
            </a:extLst>
          </p:cNvPr>
          <p:cNvSpPr txBox="1"/>
          <p:nvPr/>
        </p:nvSpPr>
        <p:spPr>
          <a:xfrm>
            <a:off x="7841465" y="4475689"/>
            <a:ext cx="624468" cy="472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kern="1000" spc="30" dirty="0">
                <a:latin typeface="Symbol" panose="05050102010706020507" pitchFamily="18" charset="2"/>
                <a:cs typeface="Franklin Gothic Book"/>
              </a:rPr>
              <a:t>s</a:t>
            </a:r>
            <a:r>
              <a:rPr lang="en-US" sz="1800" b="1" kern="1000" spc="30" baseline="-25000" dirty="0">
                <a:latin typeface="+mn-lt"/>
                <a:cs typeface="Franklin Gothic Book"/>
              </a:rPr>
              <a:t>z0</a:t>
            </a:r>
            <a:endParaRPr lang="de-CH" sz="1800" b="1" kern="1000" spc="30" baseline="-25000" dirty="0" err="1">
              <a:latin typeface="+mn-lt"/>
              <a:cs typeface="Franklin Gothic 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46EAE-3E8A-5C5B-14B3-50DD2F2E5E1E}"/>
              </a:ext>
            </a:extLst>
          </p:cNvPr>
          <p:cNvSpPr txBox="1"/>
          <p:nvPr/>
        </p:nvSpPr>
        <p:spPr>
          <a:xfrm>
            <a:off x="7841465" y="3466212"/>
            <a:ext cx="624468" cy="472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kern="1000" spc="30" dirty="0">
                <a:latin typeface="Symbol" panose="05050102010706020507" pitchFamily="18" charset="2"/>
                <a:cs typeface="Franklin Gothic Book"/>
              </a:rPr>
              <a:t>s</a:t>
            </a:r>
            <a:r>
              <a:rPr lang="en-US" sz="1800" b="1" kern="1000" spc="30" baseline="-25000" dirty="0">
                <a:latin typeface="+mn-lt"/>
                <a:cs typeface="Franklin Gothic Book"/>
              </a:rPr>
              <a:t>z0</a:t>
            </a:r>
            <a:endParaRPr lang="de-CH" sz="1800" b="1" kern="1000" spc="30" baseline="-25000" dirty="0" err="1">
              <a:latin typeface="+mn-lt"/>
              <a:cs typeface="Franklin Gothic Boo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EF6D26-0B4B-CEBE-F1AA-C13B4BBA7E59}"/>
              </a:ext>
            </a:extLst>
          </p:cNvPr>
          <p:cNvSpPr txBox="1"/>
          <p:nvPr/>
        </p:nvSpPr>
        <p:spPr>
          <a:xfrm>
            <a:off x="7841465" y="5759353"/>
            <a:ext cx="624468" cy="472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kern="1000" spc="30" dirty="0">
                <a:latin typeface="Symbol" panose="05050102010706020507" pitchFamily="18" charset="2"/>
                <a:cs typeface="Franklin Gothic Book"/>
              </a:rPr>
              <a:t>s</a:t>
            </a:r>
            <a:r>
              <a:rPr lang="en-US" sz="1800" b="1" kern="1000" spc="30" baseline="-25000" dirty="0">
                <a:latin typeface="+mn-lt"/>
                <a:cs typeface="Franklin Gothic Book"/>
              </a:rPr>
              <a:t>z0</a:t>
            </a:r>
            <a:endParaRPr lang="de-CH" sz="1800" b="1" kern="1000" spc="30" baseline="-25000" dirty="0" err="1">
              <a:latin typeface="+mn-lt"/>
              <a:cs typeface="Franklin Gothic 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AFADE-4AB2-23AD-A6BB-4E810680182D}"/>
              </a:ext>
            </a:extLst>
          </p:cNvPr>
          <p:cNvSpPr txBox="1"/>
          <p:nvPr/>
        </p:nvSpPr>
        <p:spPr>
          <a:xfrm>
            <a:off x="4347210" y="4853532"/>
            <a:ext cx="1632026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+mn-lt"/>
                <a:cs typeface="Franklin Gothic Book"/>
              </a:rPr>
              <a:t>f1 = 2.8 GHz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1BB6CF-ABDD-9BA9-481C-415452D4E952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2585" y="4645467"/>
            <a:ext cx="5822161" cy="13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unded Rectangle 85">
            <a:extLst>
              <a:ext uri="{FF2B5EF4-FFF2-40B4-BE49-F238E27FC236}">
                <a16:creationId xmlns:a16="http://schemas.microsoft.com/office/drawing/2014/main" id="{3BE4ABFA-26B2-D8FB-F7F4-0470C9C5D67D}"/>
              </a:ext>
            </a:extLst>
          </p:cNvPr>
          <p:cNvSpPr/>
          <p:nvPr/>
        </p:nvSpPr>
        <p:spPr bwMode="auto">
          <a:xfrm>
            <a:off x="4161074" y="4511641"/>
            <a:ext cx="1844990" cy="3254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11" name="Rounded Rectangle 86">
            <a:extLst>
              <a:ext uri="{FF2B5EF4-FFF2-40B4-BE49-F238E27FC236}">
                <a16:creationId xmlns:a16="http://schemas.microsoft.com/office/drawing/2014/main" id="{8766164E-6D8D-6329-B601-D719BFEAB206}"/>
              </a:ext>
            </a:extLst>
          </p:cNvPr>
          <p:cNvSpPr/>
          <p:nvPr/>
        </p:nvSpPr>
        <p:spPr bwMode="auto">
          <a:xfrm>
            <a:off x="2527706" y="4511935"/>
            <a:ext cx="1220558" cy="278401"/>
          </a:xfrm>
          <a:prstGeom prst="roundRect">
            <a:avLst/>
          </a:prstGeom>
          <a:solidFill>
            <a:srgbClr val="0072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6412E-D0F0-91B5-BB92-D792173975EC}"/>
              </a:ext>
            </a:extLst>
          </p:cNvPr>
          <p:cNvSpPr txBox="1"/>
          <p:nvPr/>
        </p:nvSpPr>
        <p:spPr>
          <a:xfrm>
            <a:off x="2321972" y="4830225"/>
            <a:ext cx="1632026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+mn-lt"/>
                <a:cs typeface="Franklin Gothic Book"/>
              </a:rPr>
              <a:t>f1 = 2.8 GHz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C302BA-D200-B4B3-F45F-0DC25A6F5E14}"/>
              </a:ext>
            </a:extLst>
          </p:cNvPr>
          <p:cNvSpPr txBox="1"/>
          <p:nvPr/>
        </p:nvSpPr>
        <p:spPr bwMode="auto">
          <a:xfrm>
            <a:off x="4166194" y="4494130"/>
            <a:ext cx="1839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+mn-lt"/>
              </a:rPr>
              <a:t>Common </a:t>
            </a:r>
            <a:r>
              <a:rPr lang="en-US" b="1" cap="small" dirty="0" err="1">
                <a:solidFill>
                  <a:schemeClr val="bg1"/>
                </a:solidFill>
                <a:latin typeface="+mn-lt"/>
              </a:rPr>
              <a:t>linac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1BAE-0064-F17E-C99B-78366B1136F9}"/>
              </a:ext>
            </a:extLst>
          </p:cNvPr>
          <p:cNvSpPr txBox="1"/>
          <p:nvPr/>
        </p:nvSpPr>
        <p:spPr bwMode="auto">
          <a:xfrm>
            <a:off x="2562178" y="4482719"/>
            <a:ext cx="1043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n-US" b="1" cap="small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b="1" cap="small" dirty="0" err="1">
                <a:solidFill>
                  <a:schemeClr val="bg1"/>
                </a:solidFill>
                <a:latin typeface="+mn-lt"/>
              </a:rPr>
              <a:t>linac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DDFD8-3DA5-1BCD-4DD2-498FB4CA4EF0}"/>
              </a:ext>
            </a:extLst>
          </p:cNvPr>
          <p:cNvSpPr txBox="1"/>
          <p:nvPr/>
        </p:nvSpPr>
        <p:spPr>
          <a:xfrm>
            <a:off x="-24680" y="4320119"/>
            <a:ext cx="2479190" cy="3444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Symbol" panose="05050102010706020507" pitchFamily="18" charset="2"/>
                <a:cs typeface="Franklin Gothic Book"/>
              </a:rPr>
              <a:t>s</a:t>
            </a:r>
            <a:r>
              <a:rPr lang="en-US" b="1" kern="1000" spc="30" baseline="-25000" dirty="0">
                <a:latin typeface="+mn-lt"/>
                <a:cs typeface="Franklin Gothic Book"/>
              </a:rPr>
              <a:t>z0 </a:t>
            </a:r>
            <a:r>
              <a:rPr lang="en-US" kern="1000" spc="30" dirty="0">
                <a:cs typeface="Franklin Gothic Book"/>
              </a:rPr>
              <a:t>~</a:t>
            </a:r>
            <a:r>
              <a:rPr lang="en-US" b="1" kern="1000" spc="30" dirty="0">
                <a:latin typeface="+mn-lt"/>
                <a:cs typeface="Franklin Gothic Book"/>
              </a:rPr>
              <a:t> 1 mm, </a:t>
            </a:r>
            <a:r>
              <a:rPr lang="en-US" b="1" kern="1000" spc="30" dirty="0">
                <a:latin typeface="Symbol" panose="05050102010706020507" pitchFamily="18" charset="2"/>
                <a:cs typeface="Franklin Gothic Book"/>
              </a:rPr>
              <a:t>f</a:t>
            </a:r>
            <a:r>
              <a:rPr lang="en-US" b="1" kern="1000" spc="30" dirty="0">
                <a:latin typeface="+mn-lt"/>
                <a:cs typeface="Franklin Gothic Book"/>
              </a:rPr>
              <a:t>~80 deg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2230D3-F80A-AD8C-F681-0D48D63AA3EB}"/>
              </a:ext>
            </a:extLst>
          </p:cNvPr>
          <p:cNvSpPr txBox="1"/>
          <p:nvPr/>
        </p:nvSpPr>
        <p:spPr>
          <a:xfrm>
            <a:off x="4297977" y="3818397"/>
            <a:ext cx="1632026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+mn-lt"/>
                <a:cs typeface="Franklin Gothic Book"/>
              </a:rPr>
              <a:t>f1 = 2.0 GHz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9C0BF2-9E6F-4F7C-91D4-D7FBB93A8896}"/>
              </a:ext>
            </a:extLst>
          </p:cNvPr>
          <p:cNvCxnSpPr>
            <a:cxnSpLocks/>
          </p:cNvCxnSpPr>
          <p:nvPr/>
        </p:nvCxnSpPr>
        <p:spPr bwMode="auto">
          <a:xfrm>
            <a:off x="1994829" y="3624309"/>
            <a:ext cx="5975556" cy="1918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ounded Rectangle 73">
            <a:extLst>
              <a:ext uri="{FF2B5EF4-FFF2-40B4-BE49-F238E27FC236}">
                <a16:creationId xmlns:a16="http://schemas.microsoft.com/office/drawing/2014/main" id="{E23016E7-A29A-A794-0DF9-7565E9FD8F81}"/>
              </a:ext>
            </a:extLst>
          </p:cNvPr>
          <p:cNvSpPr/>
          <p:nvPr/>
        </p:nvSpPr>
        <p:spPr bwMode="auto">
          <a:xfrm>
            <a:off x="4111840" y="3476506"/>
            <a:ext cx="1839869" cy="3254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19" name="Rounded Rectangle 75">
            <a:extLst>
              <a:ext uri="{FF2B5EF4-FFF2-40B4-BE49-F238E27FC236}">
                <a16:creationId xmlns:a16="http://schemas.microsoft.com/office/drawing/2014/main" id="{3112BEFD-47F2-0545-D168-60228FDE1D6A}"/>
              </a:ext>
            </a:extLst>
          </p:cNvPr>
          <p:cNvSpPr/>
          <p:nvPr/>
        </p:nvSpPr>
        <p:spPr bwMode="auto">
          <a:xfrm>
            <a:off x="2478473" y="3476800"/>
            <a:ext cx="1220558" cy="278401"/>
          </a:xfrm>
          <a:prstGeom prst="roundRect">
            <a:avLst/>
          </a:prstGeom>
          <a:solidFill>
            <a:srgbClr val="0072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C9F223-DB97-0EFE-2F49-A047FCC9BE70}"/>
              </a:ext>
            </a:extLst>
          </p:cNvPr>
          <p:cNvSpPr txBox="1"/>
          <p:nvPr/>
        </p:nvSpPr>
        <p:spPr>
          <a:xfrm>
            <a:off x="2272739" y="3795090"/>
            <a:ext cx="1632026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+mn-lt"/>
                <a:cs typeface="Franklin Gothic Book"/>
              </a:rPr>
              <a:t>f1 = 2.0 GHz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9B5A70-E0EA-FE95-F8A0-AF4C1FBC9321}"/>
              </a:ext>
            </a:extLst>
          </p:cNvPr>
          <p:cNvSpPr txBox="1"/>
          <p:nvPr/>
        </p:nvSpPr>
        <p:spPr bwMode="auto">
          <a:xfrm>
            <a:off x="4081953" y="345899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+mn-lt"/>
              </a:rPr>
              <a:t>Common </a:t>
            </a:r>
            <a:r>
              <a:rPr lang="en-US" b="1" cap="small" dirty="0" err="1">
                <a:solidFill>
                  <a:schemeClr val="bg1"/>
                </a:solidFill>
                <a:latin typeface="+mn-lt"/>
              </a:rPr>
              <a:t>linac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3A52AE-8FAB-5BA4-2AE9-B1764EDDE893}"/>
              </a:ext>
            </a:extLst>
          </p:cNvPr>
          <p:cNvSpPr txBox="1"/>
          <p:nvPr/>
        </p:nvSpPr>
        <p:spPr bwMode="auto">
          <a:xfrm>
            <a:off x="2512945" y="3447584"/>
            <a:ext cx="108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n-US" b="1" cap="small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b="1" cap="small" dirty="0" err="1">
                <a:solidFill>
                  <a:schemeClr val="bg1"/>
                </a:solidFill>
                <a:latin typeface="+mn-lt"/>
              </a:rPr>
              <a:t>linac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6D19A3-1F40-37E5-7A61-BDFA482866A5}"/>
              </a:ext>
            </a:extLst>
          </p:cNvPr>
          <p:cNvSpPr txBox="1"/>
          <p:nvPr/>
        </p:nvSpPr>
        <p:spPr>
          <a:xfrm>
            <a:off x="-24680" y="3284984"/>
            <a:ext cx="2479190" cy="3444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Symbol" panose="05050102010706020507" pitchFamily="18" charset="2"/>
                <a:cs typeface="Franklin Gothic Book"/>
              </a:rPr>
              <a:t>s</a:t>
            </a:r>
            <a:r>
              <a:rPr lang="en-US" b="1" kern="1000" spc="30" baseline="-25000" dirty="0">
                <a:latin typeface="+mn-lt"/>
                <a:cs typeface="Franklin Gothic Book"/>
              </a:rPr>
              <a:t>z0 </a:t>
            </a:r>
            <a:r>
              <a:rPr lang="en-US" kern="1000" spc="30" dirty="0">
                <a:cs typeface="Franklin Gothic Book"/>
              </a:rPr>
              <a:t>&gt;~</a:t>
            </a:r>
            <a:r>
              <a:rPr lang="en-US" b="1" kern="1000" spc="30" dirty="0">
                <a:latin typeface="+mn-lt"/>
                <a:cs typeface="Franklin Gothic Book"/>
              </a:rPr>
              <a:t> 1 mm,</a:t>
            </a:r>
            <a:r>
              <a:rPr lang="en-US" b="1" kern="1000" spc="30" dirty="0">
                <a:latin typeface="Symbol" panose="05050102010706020507" pitchFamily="18" charset="2"/>
                <a:cs typeface="Franklin Gothic Book"/>
              </a:rPr>
              <a:t> f</a:t>
            </a:r>
            <a:r>
              <a:rPr lang="en-US" b="1" kern="1000" spc="30" dirty="0">
                <a:latin typeface="+mn-lt"/>
                <a:cs typeface="Franklin Gothic Book"/>
              </a:rPr>
              <a:t>~80 deg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5D5F16-0C5D-9FE6-CBB3-6E5EE5D288D1}"/>
              </a:ext>
            </a:extLst>
          </p:cNvPr>
          <p:cNvSpPr txBox="1"/>
          <p:nvPr/>
        </p:nvSpPr>
        <p:spPr>
          <a:xfrm>
            <a:off x="4347210" y="6338084"/>
            <a:ext cx="1632026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+mn-lt"/>
                <a:cs typeface="Franklin Gothic Book"/>
              </a:rPr>
              <a:t>f1 = 5.6 GHz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335F03-9D9D-CAED-CAD6-487B8FF47D03}"/>
              </a:ext>
            </a:extLst>
          </p:cNvPr>
          <p:cNvCxnSpPr>
            <a:cxnSpLocks/>
          </p:cNvCxnSpPr>
          <p:nvPr/>
        </p:nvCxnSpPr>
        <p:spPr bwMode="auto">
          <a:xfrm>
            <a:off x="2102585" y="5936078"/>
            <a:ext cx="5822161" cy="223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ounded Rectangle 114">
            <a:extLst>
              <a:ext uri="{FF2B5EF4-FFF2-40B4-BE49-F238E27FC236}">
                <a16:creationId xmlns:a16="http://schemas.microsoft.com/office/drawing/2014/main" id="{C3941E50-F69E-846E-0310-9FD661B32D38}"/>
              </a:ext>
            </a:extLst>
          </p:cNvPr>
          <p:cNvSpPr/>
          <p:nvPr/>
        </p:nvSpPr>
        <p:spPr bwMode="auto">
          <a:xfrm>
            <a:off x="4161073" y="5788275"/>
            <a:ext cx="1839869" cy="3254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27" name="Rounded Rectangle 115">
            <a:extLst>
              <a:ext uri="{FF2B5EF4-FFF2-40B4-BE49-F238E27FC236}">
                <a16:creationId xmlns:a16="http://schemas.microsoft.com/office/drawing/2014/main" id="{0FD6B5A2-90CA-8B1E-A3C5-0CB5879761F8}"/>
              </a:ext>
            </a:extLst>
          </p:cNvPr>
          <p:cNvSpPr/>
          <p:nvPr/>
        </p:nvSpPr>
        <p:spPr bwMode="auto">
          <a:xfrm>
            <a:off x="2527706" y="5788569"/>
            <a:ext cx="1220558" cy="278401"/>
          </a:xfrm>
          <a:prstGeom prst="roundRect">
            <a:avLst/>
          </a:prstGeom>
          <a:solidFill>
            <a:srgbClr val="0072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8F0316-076B-6EA6-A3CC-7B01E748E97B}"/>
              </a:ext>
            </a:extLst>
          </p:cNvPr>
          <p:cNvSpPr txBox="1"/>
          <p:nvPr/>
        </p:nvSpPr>
        <p:spPr>
          <a:xfrm>
            <a:off x="2321972" y="6106859"/>
            <a:ext cx="1632026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+mn-lt"/>
                <a:cs typeface="Franklin Gothic Book"/>
              </a:rPr>
              <a:t>f1 = 5.6 GHz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ECD376-1437-C940-3305-1A0A8A39A29D}"/>
              </a:ext>
            </a:extLst>
          </p:cNvPr>
          <p:cNvSpPr txBox="1"/>
          <p:nvPr/>
        </p:nvSpPr>
        <p:spPr bwMode="auto">
          <a:xfrm>
            <a:off x="4131186" y="577076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+mn-lt"/>
              </a:rPr>
              <a:t>Common </a:t>
            </a:r>
            <a:r>
              <a:rPr lang="en-US" b="1" cap="small" dirty="0" err="1">
                <a:solidFill>
                  <a:schemeClr val="bg1"/>
                </a:solidFill>
                <a:latin typeface="+mn-lt"/>
              </a:rPr>
              <a:t>linac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C64781-0EDB-62C7-BFF4-0F8F4DB2DD47}"/>
              </a:ext>
            </a:extLst>
          </p:cNvPr>
          <p:cNvSpPr txBox="1"/>
          <p:nvPr/>
        </p:nvSpPr>
        <p:spPr bwMode="auto">
          <a:xfrm>
            <a:off x="2562178" y="5759353"/>
            <a:ext cx="9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n-US" b="1" cap="small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b="1" cap="small" dirty="0" err="1">
                <a:solidFill>
                  <a:schemeClr val="bg1"/>
                </a:solidFill>
                <a:latin typeface="+mn-lt"/>
              </a:rPr>
              <a:t>linac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33C5CA-C688-0848-B74D-8FF272CC7081}"/>
              </a:ext>
            </a:extLst>
          </p:cNvPr>
          <p:cNvSpPr txBox="1"/>
          <p:nvPr/>
        </p:nvSpPr>
        <p:spPr>
          <a:xfrm>
            <a:off x="-24680" y="5596753"/>
            <a:ext cx="2479190" cy="3444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Symbol" panose="05050102010706020507" pitchFamily="18" charset="2"/>
                <a:cs typeface="Franklin Gothic Book"/>
              </a:rPr>
              <a:t>s</a:t>
            </a:r>
            <a:r>
              <a:rPr lang="en-US" b="1" kern="1000" spc="30" baseline="-25000" dirty="0">
                <a:latin typeface="+mn-lt"/>
                <a:cs typeface="Franklin Gothic Book"/>
              </a:rPr>
              <a:t>z0 </a:t>
            </a:r>
            <a:r>
              <a:rPr lang="en-US" kern="1000" spc="30" dirty="0">
                <a:cs typeface="Franklin Gothic Book"/>
              </a:rPr>
              <a:t>~</a:t>
            </a:r>
            <a:r>
              <a:rPr lang="en-US" b="1" kern="1000" spc="30" dirty="0">
                <a:latin typeface="+mn-lt"/>
                <a:cs typeface="Franklin Gothic Book"/>
              </a:rPr>
              <a:t> 0.5 mm, </a:t>
            </a:r>
            <a:r>
              <a:rPr lang="en-US" b="1" kern="1000" spc="30" dirty="0">
                <a:latin typeface="Symbol" panose="05050102010706020507" pitchFamily="18" charset="2"/>
                <a:cs typeface="Franklin Gothic Book"/>
              </a:rPr>
              <a:t>f</a:t>
            </a:r>
            <a:r>
              <a:rPr lang="en-US" b="1" kern="1000" spc="30" dirty="0">
                <a:latin typeface="+mn-lt"/>
                <a:cs typeface="Franklin Gothic Book"/>
              </a:rPr>
              <a:t>~70 deg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sp>
        <p:nvSpPr>
          <p:cNvPr id="32" name="Rounded Rectangle 85">
            <a:extLst>
              <a:ext uri="{FF2B5EF4-FFF2-40B4-BE49-F238E27FC236}">
                <a16:creationId xmlns:a16="http://schemas.microsoft.com/office/drawing/2014/main" id="{BAD21500-B8D2-B4B5-7C02-8CC156AC4543}"/>
              </a:ext>
            </a:extLst>
          </p:cNvPr>
          <p:cNvSpPr/>
          <p:nvPr/>
        </p:nvSpPr>
        <p:spPr bwMode="auto">
          <a:xfrm>
            <a:off x="6421780" y="4500657"/>
            <a:ext cx="1233075" cy="3254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7AB9AB-F73F-8164-CD89-970FEA63D160}"/>
              </a:ext>
            </a:extLst>
          </p:cNvPr>
          <p:cNvSpPr txBox="1"/>
          <p:nvPr/>
        </p:nvSpPr>
        <p:spPr bwMode="auto">
          <a:xfrm>
            <a:off x="6412578" y="4497164"/>
            <a:ext cx="1301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+mn-lt"/>
              </a:rPr>
              <a:t>HE linac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Rounded Rectangle 85">
            <a:extLst>
              <a:ext uri="{FF2B5EF4-FFF2-40B4-BE49-F238E27FC236}">
                <a16:creationId xmlns:a16="http://schemas.microsoft.com/office/drawing/2014/main" id="{62828045-A567-5D35-D31F-AAD0AB410DB9}"/>
              </a:ext>
            </a:extLst>
          </p:cNvPr>
          <p:cNvSpPr/>
          <p:nvPr/>
        </p:nvSpPr>
        <p:spPr bwMode="auto">
          <a:xfrm>
            <a:off x="6430982" y="5774803"/>
            <a:ext cx="1233075" cy="3254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98FEA3-1262-0A30-A582-38D8EC4DD6A6}"/>
              </a:ext>
            </a:extLst>
          </p:cNvPr>
          <p:cNvSpPr txBox="1"/>
          <p:nvPr/>
        </p:nvSpPr>
        <p:spPr bwMode="auto">
          <a:xfrm>
            <a:off x="6421780" y="5771310"/>
            <a:ext cx="1301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+mn-lt"/>
              </a:rPr>
              <a:t>HE linac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Rounded Rectangle 85">
            <a:extLst>
              <a:ext uri="{FF2B5EF4-FFF2-40B4-BE49-F238E27FC236}">
                <a16:creationId xmlns:a16="http://schemas.microsoft.com/office/drawing/2014/main" id="{C2A95CDF-2ACD-A102-5C10-5998E62D1DD3}"/>
              </a:ext>
            </a:extLst>
          </p:cNvPr>
          <p:cNvSpPr/>
          <p:nvPr/>
        </p:nvSpPr>
        <p:spPr bwMode="auto">
          <a:xfrm>
            <a:off x="6385565" y="3472035"/>
            <a:ext cx="1233075" cy="3254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8DA519-9D06-3F27-0787-C357E57A7D9B}"/>
              </a:ext>
            </a:extLst>
          </p:cNvPr>
          <p:cNvSpPr txBox="1"/>
          <p:nvPr/>
        </p:nvSpPr>
        <p:spPr bwMode="auto">
          <a:xfrm>
            <a:off x="6376363" y="3468542"/>
            <a:ext cx="1301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+mn-lt"/>
              </a:rPr>
              <a:t>HE linac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72FC14-E7D5-B837-185A-9EEDDA45D3A2}"/>
              </a:ext>
            </a:extLst>
          </p:cNvPr>
          <p:cNvSpPr txBox="1"/>
          <p:nvPr/>
        </p:nvSpPr>
        <p:spPr>
          <a:xfrm>
            <a:off x="6292720" y="4849361"/>
            <a:ext cx="1632026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+mn-lt"/>
                <a:cs typeface="Franklin Gothic Book"/>
              </a:rPr>
              <a:t>f1 = 2.8 GHz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B7CC84-B244-F2CF-9DFD-1EE564258E3D}"/>
              </a:ext>
            </a:extLst>
          </p:cNvPr>
          <p:cNvSpPr txBox="1"/>
          <p:nvPr/>
        </p:nvSpPr>
        <p:spPr>
          <a:xfrm>
            <a:off x="6243487" y="3814226"/>
            <a:ext cx="1632026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+mn-lt"/>
                <a:cs typeface="Franklin Gothic Book"/>
              </a:rPr>
              <a:t>f1 = 2.0 GHz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B50D9B-66B1-DAD3-CF0A-61FDD5AFC12F}"/>
              </a:ext>
            </a:extLst>
          </p:cNvPr>
          <p:cNvSpPr txBox="1"/>
          <p:nvPr/>
        </p:nvSpPr>
        <p:spPr>
          <a:xfrm>
            <a:off x="6292720" y="6125995"/>
            <a:ext cx="1632026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+mn-lt"/>
                <a:cs typeface="Franklin Gothic Book"/>
              </a:rPr>
              <a:t>f1 = 5.6 GHz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C6BCE1-9796-82D3-BD67-AC779E45EBD8}"/>
              </a:ext>
            </a:extLst>
          </p:cNvPr>
          <p:cNvSpPr txBox="1"/>
          <p:nvPr/>
        </p:nvSpPr>
        <p:spPr bwMode="auto">
          <a:xfrm>
            <a:off x="7490929" y="843677"/>
            <a:ext cx="45817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With </a:t>
            </a:r>
            <a:r>
              <a:rPr lang="en-US" b="1" u="sng" dirty="0">
                <a:latin typeface="+mn-lt"/>
              </a:rPr>
              <a:t>all these configurations </a:t>
            </a:r>
            <a:r>
              <a:rPr lang="en-US" dirty="0">
                <a:latin typeface="+mn-lt"/>
              </a:rPr>
              <a:t>we reach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energy spread ~ 0.1-0.15%, </a:t>
            </a:r>
            <a:r>
              <a:rPr lang="en-US" b="1" u="sng" dirty="0">
                <a:latin typeface="+mn-lt"/>
              </a:rPr>
              <a:t>BUT</a:t>
            </a:r>
            <a:r>
              <a:rPr lang="en-US" dirty="0">
                <a:latin typeface="+mn-lt"/>
              </a:rPr>
              <a:t> we need to  operate </a:t>
            </a:r>
            <a:r>
              <a:rPr lang="en-US" i="1" u="sng" dirty="0">
                <a:latin typeface="+mn-lt"/>
              </a:rPr>
              <a:t>off-crest</a:t>
            </a:r>
            <a:r>
              <a:rPr lang="en-US" dirty="0">
                <a:latin typeface="+mn-lt"/>
              </a:rPr>
              <a:t> the linac (impact on the emittance), and </a:t>
            </a:r>
            <a:r>
              <a:rPr lang="en-US" i="1" u="sng" dirty="0">
                <a:latin typeface="+mn-lt"/>
              </a:rPr>
              <a:t>decompress</a:t>
            </a:r>
            <a:r>
              <a:rPr lang="en-US" dirty="0">
                <a:latin typeface="+mn-lt"/>
              </a:rPr>
              <a:t> the beam at the end to match the booster requirements</a:t>
            </a:r>
          </a:p>
          <a:p>
            <a:pPr marL="285750" indent="-285750">
              <a:buClr>
                <a:schemeClr val="accent5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We operate </a:t>
            </a:r>
            <a:r>
              <a:rPr lang="en-US" i="1" u="sng" dirty="0">
                <a:latin typeface="+mn-lt"/>
              </a:rPr>
              <a:t>on-crest</a:t>
            </a:r>
            <a:r>
              <a:rPr lang="en-US" dirty="0">
                <a:latin typeface="+mn-lt"/>
              </a:rPr>
              <a:t>, and we tune configuration the parameters in the high energy section using the </a:t>
            </a:r>
            <a:r>
              <a:rPr lang="en-US" i="1" u="sng" dirty="0">
                <a:latin typeface="+mn-lt"/>
              </a:rPr>
              <a:t>energy compressor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DDCE343-700E-F22E-D658-9D424BB16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50824"/>
              </p:ext>
            </p:extLst>
          </p:nvPr>
        </p:nvGraphicFramePr>
        <p:xfrm>
          <a:off x="119337" y="907452"/>
          <a:ext cx="7402077" cy="1977552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749433">
                  <a:extLst>
                    <a:ext uri="{9D8B030D-6E8A-4147-A177-3AD203B41FA5}">
                      <a16:colId xmlns:a16="http://schemas.microsoft.com/office/drawing/2014/main" val="643659970"/>
                    </a:ext>
                  </a:extLst>
                </a:gridCol>
                <a:gridCol w="998588">
                  <a:extLst>
                    <a:ext uri="{9D8B030D-6E8A-4147-A177-3AD203B41FA5}">
                      <a16:colId xmlns:a16="http://schemas.microsoft.com/office/drawing/2014/main" val="3318139391"/>
                    </a:ext>
                  </a:extLst>
                </a:gridCol>
                <a:gridCol w="556010">
                  <a:extLst>
                    <a:ext uri="{9D8B030D-6E8A-4147-A177-3AD203B41FA5}">
                      <a16:colId xmlns:a16="http://schemas.microsoft.com/office/drawing/2014/main" val="1379973266"/>
                    </a:ext>
                  </a:extLst>
                </a:gridCol>
                <a:gridCol w="774021">
                  <a:extLst>
                    <a:ext uri="{9D8B030D-6E8A-4147-A177-3AD203B41FA5}">
                      <a16:colId xmlns:a16="http://schemas.microsoft.com/office/drawing/2014/main" val="1748724123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3840562041"/>
                    </a:ext>
                  </a:extLst>
                </a:gridCol>
                <a:gridCol w="1057599">
                  <a:extLst>
                    <a:ext uri="{9D8B030D-6E8A-4147-A177-3AD203B41FA5}">
                      <a16:colId xmlns:a16="http://schemas.microsoft.com/office/drawing/2014/main" val="1578611166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3305264785"/>
                    </a:ext>
                  </a:extLst>
                </a:gridCol>
                <a:gridCol w="1166692">
                  <a:extLst>
                    <a:ext uri="{9D8B030D-6E8A-4147-A177-3AD203B41FA5}">
                      <a16:colId xmlns:a16="http://schemas.microsoft.com/office/drawing/2014/main" val="625374572"/>
                    </a:ext>
                  </a:extLst>
                </a:gridCol>
              </a:tblGrid>
              <a:tr h="3295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 (GHz)</a:t>
                      </a:r>
                      <a:endParaRPr lang="de-CH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G (MV/m)</a:t>
                      </a:r>
                      <a:endParaRPr lang="de-CH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a/</a:t>
                      </a:r>
                      <a:r>
                        <a:rPr lang="en-US" sz="1500" dirty="0">
                          <a:latin typeface="Symbol" panose="05050102010706020507" pitchFamily="18" charset="2"/>
                        </a:rPr>
                        <a:t>l</a:t>
                      </a:r>
                      <a:endParaRPr lang="de-CH" sz="15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 (mm)</a:t>
                      </a:r>
                      <a:endParaRPr lang="de-CH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</a:t>
                      </a:r>
                      <a:r>
                        <a:rPr lang="en-US" sz="1500" baseline="0" dirty="0"/>
                        <a:t>aximum </a:t>
                      </a:r>
                      <a:r>
                        <a:rPr lang="en-US" sz="1500" baseline="0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500" baseline="-25000" dirty="0"/>
                        <a:t>z</a:t>
                      </a:r>
                      <a:r>
                        <a:rPr lang="en-US" sz="1500" dirty="0"/>
                        <a:t> (mm)</a:t>
                      </a:r>
                      <a:endParaRPr lang="de-CH" sz="1500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Maximum phase (deg)</a:t>
                      </a:r>
                      <a:endParaRPr lang="de-CH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923849"/>
                  </a:ext>
                </a:extLst>
              </a:tr>
              <a:tr h="329592">
                <a:tc>
                  <a:txBody>
                    <a:bodyPr/>
                    <a:lstStyle/>
                    <a:p>
                      <a:pPr algn="ctr"/>
                      <a:endParaRPr lang="de-CH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err="1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500" b="1" baseline="-25000" dirty="0" err="1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 = 0.1 %</a:t>
                      </a:r>
                      <a:endParaRPr lang="de-CH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500" b="1" baseline="-25000" dirty="0" err="1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 = 0.15 %</a:t>
                      </a:r>
                      <a:endParaRPr lang="de-CH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500" b="1" baseline="-25000" dirty="0" err="1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 = 0.1 %</a:t>
                      </a:r>
                      <a:endParaRPr lang="de-CH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500" b="1" baseline="-25000" dirty="0" err="1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 = 0.15 %</a:t>
                      </a:r>
                      <a:endParaRPr lang="de-CH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B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764748"/>
                  </a:ext>
                </a:extLst>
              </a:tr>
              <a:tr h="3295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2.8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25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0.15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16.1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0.8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79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82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646690"/>
                  </a:ext>
                </a:extLst>
              </a:tr>
              <a:tr h="3295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5.6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25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0.2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10.7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0.5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0.6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74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66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8707585"/>
                  </a:ext>
                </a:extLst>
              </a:tr>
              <a:tr h="3295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5.6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40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0.2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10.7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0.4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0.5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67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72</a:t>
                      </a:r>
                      <a:endParaRPr lang="de-CH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324333"/>
                  </a:ext>
                </a:extLst>
              </a:tr>
              <a:tr h="3295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2.0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25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0.1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1.2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78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81</a:t>
                      </a:r>
                      <a:endParaRPr lang="de-CH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23585872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9B19AE2-B6A5-CE4A-6FC8-D5477D480DDE}"/>
              </a:ext>
            </a:extLst>
          </p:cNvPr>
          <p:cNvSpPr txBox="1"/>
          <p:nvPr/>
        </p:nvSpPr>
        <p:spPr bwMode="auto">
          <a:xfrm>
            <a:off x="8394763" y="3269885"/>
            <a:ext cx="3539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Larger aperture </a:t>
            </a:r>
          </a:p>
          <a:p>
            <a:pPr algn="ctr"/>
            <a:r>
              <a:rPr lang="en-US" sz="1800" dirty="0">
                <a:latin typeface="+mn-lt"/>
                <a:sym typeface="Wingdings" panose="05000000000000000000" pitchFamily="2" charset="2"/>
              </a:rPr>
              <a:t>Lower gradient and klystron availability</a:t>
            </a:r>
            <a:endParaRPr lang="de-CH" sz="1800" dirty="0">
              <a:latin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1E8F4F-5F1A-338E-DADB-7867657ED7C1}"/>
              </a:ext>
            </a:extLst>
          </p:cNvPr>
          <p:cNvSpPr txBox="1"/>
          <p:nvPr/>
        </p:nvSpPr>
        <p:spPr bwMode="auto">
          <a:xfrm>
            <a:off x="8368694" y="5309314"/>
            <a:ext cx="35916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More off-crest operation </a:t>
            </a:r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L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ow energy gain and larger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De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5D5A0A-6A51-84ED-32AC-C790E2A0D54A}"/>
              </a:ext>
            </a:extLst>
          </p:cNvPr>
          <p:cNvSpPr/>
          <p:nvPr/>
        </p:nvSpPr>
        <p:spPr bwMode="auto">
          <a:xfrm>
            <a:off x="110685" y="4190029"/>
            <a:ext cx="11598720" cy="10097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2813F3-43C3-5927-72D0-FA0C5DF59D4D}"/>
              </a:ext>
            </a:extLst>
          </p:cNvPr>
          <p:cNvSpPr txBox="1"/>
          <p:nvPr/>
        </p:nvSpPr>
        <p:spPr bwMode="auto">
          <a:xfrm>
            <a:off x="8868366" y="443125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Selected</a:t>
            </a:r>
            <a:endParaRPr lang="de-CH" sz="2400" b="1" dirty="0">
              <a:latin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975A72B-B01A-50F7-5004-FBBBDA892787}"/>
              </a:ext>
            </a:extLst>
          </p:cNvPr>
          <p:cNvSpPr/>
          <p:nvPr/>
        </p:nvSpPr>
        <p:spPr bwMode="auto">
          <a:xfrm>
            <a:off x="119335" y="1562225"/>
            <a:ext cx="7378745" cy="3282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B07F0F-CC8A-7FAC-01E1-278367606EC5}"/>
              </a:ext>
            </a:extLst>
          </p:cNvPr>
          <p:cNvSpPr/>
          <p:nvPr/>
        </p:nvSpPr>
        <p:spPr bwMode="auto">
          <a:xfrm>
            <a:off x="-347500" y="6498532"/>
            <a:ext cx="4900169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2000" b="1" i="1" spc="30" dirty="0">
                <a:latin typeface="+mn-lt"/>
                <a:cs typeface="Franklin Gothic Book"/>
              </a:rPr>
              <a:t>More reported at previous FCC Weeks</a:t>
            </a:r>
            <a:endParaRPr lang="de-CH" sz="2000" b="1" i="1" spc="30" dirty="0">
              <a:latin typeface="+mn-lt"/>
              <a:cs typeface="Franklin Gothic Boo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E3238-70E5-551C-EAC8-FFFA314FD19D}"/>
              </a:ext>
            </a:extLst>
          </p:cNvPr>
          <p:cNvSpPr txBox="1"/>
          <p:nvPr/>
        </p:nvSpPr>
        <p:spPr bwMode="auto">
          <a:xfrm>
            <a:off x="8040216" y="6031109"/>
            <a:ext cx="42485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Shorter bunch length</a:t>
            </a:r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Larger initial emittance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 and more energy loss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867A99-AF5A-D5A2-CB30-22C114C3DBB4}"/>
              </a:ext>
            </a:extLst>
          </p:cNvPr>
          <p:cNvSpPr txBox="1"/>
          <p:nvPr/>
        </p:nvSpPr>
        <p:spPr bwMode="auto">
          <a:xfrm rot="297814">
            <a:off x="9636331" y="199182"/>
            <a:ext cx="2303015" cy="584775"/>
          </a:xfrm>
          <a:prstGeom prst="rect">
            <a:avLst/>
          </a:prstGeom>
          <a:solidFill>
            <a:srgbClr val="0F9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800" b="1" dirty="0"/>
              <a:t>Layout 3A</a:t>
            </a:r>
          </a:p>
          <a:p>
            <a:pPr algn="ctr"/>
            <a:r>
              <a:rPr lang="de-CH" sz="1400" b="1" dirty="0" err="1"/>
              <a:t>Kept</a:t>
            </a:r>
            <a:r>
              <a:rPr lang="de-CH" sz="1400" b="1" dirty="0"/>
              <a:t> </a:t>
            </a:r>
            <a:r>
              <a:rPr lang="de-CH" sz="1400" b="1" dirty="0" err="1"/>
              <a:t>for</a:t>
            </a:r>
            <a:r>
              <a:rPr lang="de-CH" sz="1400" b="1" dirty="0"/>
              <a:t> </a:t>
            </a:r>
            <a:r>
              <a:rPr lang="de-CH" sz="1400" b="1" dirty="0" err="1"/>
              <a:t>layout</a:t>
            </a:r>
            <a:r>
              <a:rPr lang="de-CH" sz="1400" b="1" dirty="0"/>
              <a:t> 3B </a:t>
            </a:r>
            <a:r>
              <a:rPr lang="de-CH" sz="1400" b="1" dirty="0" err="1"/>
              <a:t>for</a:t>
            </a:r>
            <a:r>
              <a:rPr lang="de-CH" sz="1400" b="1" dirty="0"/>
              <a:t> </a:t>
            </a:r>
            <a:r>
              <a:rPr lang="de-CH" sz="1400" b="1" dirty="0" err="1"/>
              <a:t>now</a:t>
            </a:r>
            <a:endParaRPr lang="de-CH" sz="1800" b="1" dirty="0"/>
          </a:p>
        </p:txBody>
      </p:sp>
    </p:spTree>
    <p:extLst>
      <p:ext uri="{BB962C8B-B14F-4D97-AF65-F5344CB8AC3E}">
        <p14:creationId xmlns:p14="http://schemas.microsoft.com/office/powerpoint/2010/main" val="1642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/>
      <p:bldP spid="39" grpId="0"/>
      <p:bldP spid="40" grpId="0"/>
      <p:bldP spid="41" grpId="1" uiExpand="1" build="p"/>
      <p:bldP spid="55" grpId="0"/>
      <p:bldP spid="56" grpId="0"/>
      <p:bldP spid="57" grpId="0" animBg="1"/>
      <p:bldP spid="58" grpId="0"/>
      <p:bldP spid="59" grpId="0" animBg="1"/>
      <p:bldP spid="6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8655C7F-AE93-9F4E-5B34-6522916A1083}"/>
              </a:ext>
            </a:extLst>
          </p:cNvPr>
          <p:cNvSpPr/>
          <p:nvPr/>
        </p:nvSpPr>
        <p:spPr bwMode="auto">
          <a:xfrm>
            <a:off x="238284" y="1235186"/>
            <a:ext cx="11834379" cy="15480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396293-DED9-8DED-19AF-65383C44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energy compressor (EC): how we plan to use it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BAE4A-4818-4383-83F4-7552085D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18</a:t>
            </a:fld>
            <a:endParaRPr lang="de-DE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30CE2A38-8C92-A974-D4C3-3EF4C6AECEFC}"/>
              </a:ext>
            </a:extLst>
          </p:cNvPr>
          <p:cNvSpPr txBox="1">
            <a:spLocks/>
          </p:cNvSpPr>
          <p:nvPr/>
        </p:nvSpPr>
        <p:spPr bwMode="auto">
          <a:xfrm>
            <a:off x="1030726" y="800099"/>
            <a:ext cx="10537882" cy="344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0070C0"/>
              </a:buClr>
              <a:buSzPct val="150000"/>
              <a:buNone/>
              <a:defRPr/>
            </a:pPr>
            <a:r>
              <a:rPr lang="en-US" b="1" u="sng" dirty="0"/>
              <a:t>Goal:</a:t>
            </a:r>
            <a:r>
              <a:rPr lang="en-US" b="1" dirty="0"/>
              <a:t> </a:t>
            </a:r>
            <a:r>
              <a:rPr lang="en-US" dirty="0"/>
              <a:t>manipulate the bunch longitudinal phase space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BFFD9A-F959-CCB9-20DB-E783D4D33960}"/>
              </a:ext>
            </a:extLst>
          </p:cNvPr>
          <p:cNvSpPr txBox="1"/>
          <p:nvPr/>
        </p:nvSpPr>
        <p:spPr bwMode="auto">
          <a:xfrm>
            <a:off x="7964468" y="2927430"/>
            <a:ext cx="30278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Multi-bunch </a:t>
            </a:r>
            <a:r>
              <a:rPr lang="en-US" sz="1600" b="1" u="sng" dirty="0">
                <a:latin typeface="+mn-lt"/>
              </a:rPr>
              <a:t>and</a:t>
            </a:r>
            <a:r>
              <a:rPr lang="en-US" sz="1600" b="1" dirty="0">
                <a:latin typeface="+mn-lt"/>
              </a:rPr>
              <a:t> single bunch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1746B46-5669-4DE7-1F3A-D21E28F85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87" y="3429000"/>
            <a:ext cx="3600400" cy="19187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7B413C-0AE7-A249-E23F-5526055318E2}"/>
              </a:ext>
            </a:extLst>
          </p:cNvPr>
          <p:cNvSpPr txBox="1"/>
          <p:nvPr/>
        </p:nvSpPr>
        <p:spPr bwMode="auto">
          <a:xfrm>
            <a:off x="407368" y="5458755"/>
            <a:ext cx="5644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badi" panose="020B0604020104020204" pitchFamily="34" charset="0"/>
                <a:ea typeface="+mn-ea"/>
                <a:cs typeface="+mn-cs"/>
              </a:rPr>
              <a:t>R</a:t>
            </a:r>
            <a:r>
              <a:rPr lang="en-US" sz="1400" baseline="-25000" dirty="0">
                <a:latin typeface="Abadi" panose="020B0604020104020204" pitchFamily="34" charset="0"/>
                <a:ea typeface="+mn-ea"/>
                <a:cs typeface="+mn-cs"/>
              </a:rPr>
              <a:t>56</a:t>
            </a:r>
            <a:r>
              <a:rPr lang="en-US" sz="1400" dirty="0">
                <a:latin typeface="Abadi" panose="020B0604020104020204" pitchFamily="34" charset="0"/>
                <a:ea typeface="+mn-ea"/>
                <a:cs typeface="+mn-cs"/>
                <a:sym typeface="Wingdings" panose="05000000000000000000" pitchFamily="2" charset="2"/>
              </a:rPr>
              <a:t> and incoming </a:t>
            </a:r>
            <a:r>
              <a:rPr lang="en-US" sz="1400" dirty="0" err="1">
                <a:latin typeface="Abadi" panose="020B0604020104020204" pitchFamily="34" charset="0"/>
                <a:ea typeface="+mn-ea"/>
                <a:cs typeface="+mn-cs"/>
                <a:sym typeface="Wingdings" panose="05000000000000000000" pitchFamily="2" charset="2"/>
              </a:rPr>
              <a:t>chirp</a:t>
            </a:r>
            <a:r>
              <a:rPr lang="en-US" sz="1400" dirty="0" err="1">
                <a:latin typeface="Abadi" panose="020B0604020104020204" pitchFamily="34" charset="0"/>
                <a:ea typeface="+mn-ea"/>
                <a:cs typeface="+mn-cs"/>
              </a:rPr>
              <a:t>bunch</a:t>
            </a:r>
            <a:r>
              <a:rPr lang="en-US" sz="1400" dirty="0">
                <a:latin typeface="Abadi" panose="020B0604020104020204" pitchFamily="34" charset="0"/>
                <a:ea typeface="+mn-ea"/>
                <a:cs typeface="+mn-cs"/>
              </a:rPr>
              <a:t> length 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badi" panose="020B0604020104020204" pitchFamily="34" charset="0"/>
                <a:ea typeface="+mn-ea"/>
                <a:cs typeface="+mn-cs"/>
              </a:rPr>
              <a:t>RF voltage and </a:t>
            </a:r>
            <a:r>
              <a:rPr lang="en-US" sz="1400" dirty="0">
                <a:latin typeface="Abadi" panose="020B0604020104020204" pitchFamily="34" charset="0"/>
              </a:rPr>
              <a:t>R</a:t>
            </a:r>
            <a:r>
              <a:rPr lang="en-US" sz="1400" baseline="-25000" dirty="0">
                <a:latin typeface="Abadi" panose="020B0604020104020204" pitchFamily="34" charset="0"/>
              </a:rPr>
              <a:t>56 </a:t>
            </a:r>
            <a:r>
              <a:rPr lang="en-US" sz="1400" dirty="0">
                <a:latin typeface="Abadi" panose="020B0604020104020204" pitchFamily="34" charset="0"/>
                <a:ea typeface="+mn-ea"/>
                <a:cs typeface="+mn-cs"/>
                <a:sym typeface="Wingdings" panose="05000000000000000000" pitchFamily="2" charset="2"/>
              </a:rPr>
              <a:t>single bunch energy spread </a:t>
            </a:r>
            <a:endParaRPr lang="en-US" sz="1400" dirty="0">
              <a:latin typeface="Abadi" panose="020B0604020104020204" pitchFamily="34" charset="0"/>
              <a:ea typeface="+mn-ea"/>
              <a:cs typeface="+mn-cs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badi" panose="020B0604020104020204" pitchFamily="34" charset="0"/>
                <a:ea typeface="+mn-ea"/>
                <a:cs typeface="+mn-cs"/>
              </a:rPr>
              <a:t>More similar single bunch energy spread for low charge bunch compared to the case without the EC</a:t>
            </a:r>
            <a:endParaRPr lang="de-CH" sz="1400" dirty="0"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7B1B16-69BD-C6F0-7901-A3F3C0D34391}"/>
              </a:ext>
            </a:extLst>
          </p:cNvPr>
          <p:cNvSpPr txBox="1"/>
          <p:nvPr/>
        </p:nvSpPr>
        <p:spPr bwMode="auto">
          <a:xfrm>
            <a:off x="6284593" y="5661248"/>
            <a:ext cx="5788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badi" panose="020B0604020104020204" pitchFamily="34" charset="0"/>
                <a:ea typeface="+mn-ea"/>
                <a:cs typeface="+mn-cs"/>
              </a:rPr>
              <a:t>Compensate also for the bunch-to-bunch energy variation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badi" panose="020B0604020104020204" pitchFamily="34" charset="0"/>
                <a:ea typeface="+mn-ea"/>
                <a:cs typeface="+mn-cs"/>
              </a:rPr>
              <a:t>Extra knob necessary: chirp from the upstream compressor, </a:t>
            </a:r>
            <a:r>
              <a:rPr lang="en-US" sz="1400" u="sng" dirty="0">
                <a:latin typeface="Abadi" panose="020B0604020104020204" pitchFamily="34" charset="0"/>
                <a:ea typeface="+mn-ea"/>
                <a:cs typeface="+mn-cs"/>
              </a:rPr>
              <a:t>bunch length</a:t>
            </a:r>
            <a:r>
              <a:rPr lang="en-US" sz="1400" dirty="0">
                <a:latin typeface="Abadi" panose="020B0604020104020204" pitchFamily="34" charset="0"/>
                <a:ea typeface="+mn-ea"/>
                <a:cs typeface="+mn-cs"/>
              </a:rPr>
              <a:t>, moderate off-crest operating phase, …</a:t>
            </a:r>
            <a:endParaRPr lang="de-CH" sz="1400" dirty="0">
              <a:latin typeface="Abadi" panose="020B0604020104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27E346-232D-F28D-A626-E3997A1A5934}"/>
              </a:ext>
            </a:extLst>
          </p:cNvPr>
          <p:cNvGrpSpPr/>
          <p:nvPr/>
        </p:nvGrpSpPr>
        <p:grpSpPr>
          <a:xfrm>
            <a:off x="6861941" y="3162934"/>
            <a:ext cx="4960847" cy="2458968"/>
            <a:chOff x="6084390" y="3129412"/>
            <a:chExt cx="4405237" cy="2458968"/>
          </a:xfrm>
        </p:grpSpPr>
        <p:pic>
          <p:nvPicPr>
            <p:cNvPr id="6" name="Picture 5" descr="A graph with red lines&#10;&#10;Description automatically generated">
              <a:extLst>
                <a:ext uri="{FF2B5EF4-FFF2-40B4-BE49-F238E27FC236}">
                  <a16:creationId xmlns:a16="http://schemas.microsoft.com/office/drawing/2014/main" id="{E548B1F8-4A67-8F1F-783D-0031975E7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033" y="3568360"/>
              <a:ext cx="2619950" cy="20200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F8E342-3D1E-E9E4-D138-FAF36CC81646}"/>
                </a:ext>
              </a:extLst>
            </p:cNvPr>
            <p:cNvSpPr txBox="1"/>
            <p:nvPr/>
          </p:nvSpPr>
          <p:spPr bwMode="auto">
            <a:xfrm>
              <a:off x="8947979" y="3931427"/>
              <a:ext cx="1485024" cy="46166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n-lt"/>
                </a:rPr>
                <a:t>Courtesy of </a:t>
              </a:r>
              <a:br>
                <a:rPr lang="en-US" sz="1200" b="1" dirty="0">
                  <a:latin typeface="+mn-lt"/>
                </a:rPr>
              </a:br>
              <a:r>
                <a:rPr lang="en-US" sz="1200" b="1" dirty="0">
                  <a:latin typeface="+mn-lt"/>
                </a:rPr>
                <a:t>A. Kurtulus, A. Grudiev</a:t>
              </a:r>
              <a:endParaRPr lang="de-CH" sz="1200" b="1" dirty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9E9682-51F2-5E3A-AC0C-6D8FD9633DF9}"/>
                </a:ext>
              </a:extLst>
            </p:cNvPr>
            <p:cNvSpPr txBox="1"/>
            <p:nvPr/>
          </p:nvSpPr>
          <p:spPr bwMode="auto">
            <a:xfrm>
              <a:off x="6084390" y="3129412"/>
              <a:ext cx="44052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Abadi" panose="020F0502020204030204" pitchFamily="34" charset="0"/>
                  <a:cs typeface="Arabic Typesetting" panose="020F0502020204030204" pitchFamily="66" charset="-78"/>
                </a:rPr>
                <a:t>4 bunches separated by 25 ns each</a:t>
              </a:r>
            </a:p>
            <a:p>
              <a:pPr algn="ctr"/>
              <a:r>
                <a:rPr lang="en-US" sz="1200" dirty="0">
                  <a:latin typeface="Abadi" panose="020F0502020204030204" pitchFamily="34" charset="0"/>
                  <a:cs typeface="Arabic Typesetting" panose="020F0502020204030204" pitchFamily="66" charset="-78"/>
                </a:rPr>
                <a:t>(variation DE/E from the 1</a:t>
              </a:r>
              <a:r>
                <a:rPr lang="en-US" sz="1200" baseline="30000" dirty="0">
                  <a:latin typeface="Abadi" panose="020F0502020204030204" pitchFamily="34" charset="0"/>
                  <a:cs typeface="Arabic Typesetting" panose="020F0502020204030204" pitchFamily="66" charset="-78"/>
                </a:rPr>
                <a:t>st</a:t>
              </a:r>
              <a:r>
                <a:rPr lang="en-US" sz="1200" dirty="0">
                  <a:latin typeface="Abadi" panose="020F0502020204030204" pitchFamily="34" charset="0"/>
                  <a:cs typeface="Arabic Typesetting" panose="020F0502020204030204" pitchFamily="66" charset="-78"/>
                </a:rPr>
                <a:t> to the 4</a:t>
              </a:r>
              <a:r>
                <a:rPr lang="en-US" sz="1200" baseline="30000" dirty="0">
                  <a:latin typeface="Abadi" panose="020F0502020204030204" pitchFamily="34" charset="0"/>
                  <a:cs typeface="Arabic Typesetting" panose="020F0502020204030204" pitchFamily="66" charset="-78"/>
                </a:rPr>
                <a:t>th</a:t>
              </a:r>
              <a:r>
                <a:rPr lang="en-US" sz="1200" dirty="0">
                  <a:latin typeface="Abadi" panose="020F0502020204030204" pitchFamily="34" charset="0"/>
                  <a:cs typeface="Arabic Typesetting" panose="020F0502020204030204" pitchFamily="66" charset="-78"/>
                </a:rPr>
                <a:t> bunch </a:t>
              </a:r>
              <a:r>
                <a:rPr lang="en-US" sz="1200" dirty="0">
                  <a:latin typeface="Abadi" panose="020B0604020104020204" pitchFamily="34" charset="0"/>
                </a:rPr>
                <a:t>~ </a:t>
              </a:r>
              <a:r>
                <a:rPr lang="en-US" sz="1200" dirty="0">
                  <a:latin typeface="Abadi" panose="020F0502020204030204" pitchFamily="34" charset="0"/>
                  <a:cs typeface="Arabic Typesetting" panose="020F0502020204030204" pitchFamily="66" charset="-78"/>
                </a:rPr>
                <a:t>2%)</a:t>
              </a:r>
              <a:endParaRPr lang="de-CH" sz="1200" dirty="0">
                <a:latin typeface="Abadi" panose="020F0502020204030204" pitchFamily="34" charset="0"/>
                <a:cs typeface="Arabic Typesetting" panose="020F0502020204030204" pitchFamily="66" charset="-78"/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916CC0E-DE40-7548-1262-27E64F16B5E8}"/>
              </a:ext>
            </a:extLst>
          </p:cNvPr>
          <p:cNvCxnSpPr>
            <a:cxnSpLocks/>
          </p:cNvCxnSpPr>
          <p:nvPr/>
        </p:nvCxnSpPr>
        <p:spPr bwMode="auto">
          <a:xfrm>
            <a:off x="1004099" y="1974907"/>
            <a:ext cx="21602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5E714D-16DF-FA02-FEEE-7027C93EA221}"/>
              </a:ext>
            </a:extLst>
          </p:cNvPr>
          <p:cNvCxnSpPr>
            <a:cxnSpLocks/>
          </p:cNvCxnSpPr>
          <p:nvPr/>
        </p:nvCxnSpPr>
        <p:spPr bwMode="auto">
          <a:xfrm>
            <a:off x="4191705" y="1980964"/>
            <a:ext cx="550469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3E182E-0A97-A1AA-D45E-AC243E78E482}"/>
              </a:ext>
            </a:extLst>
          </p:cNvPr>
          <p:cNvSpPr txBox="1"/>
          <p:nvPr/>
        </p:nvSpPr>
        <p:spPr bwMode="auto">
          <a:xfrm>
            <a:off x="889373" y="2278664"/>
            <a:ext cx="1917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Symbol" panose="05050102010706020507" pitchFamily="18" charset="2"/>
                <a:cs typeface="Arabic Typesetting" panose="020F0502020204030204" pitchFamily="66" charset="-78"/>
              </a:rPr>
              <a:t>D</a:t>
            </a:r>
            <a:r>
              <a:rPr lang="en-US" sz="1400" dirty="0" err="1">
                <a:latin typeface="Abadi" panose="020F0502020204030204" pitchFamily="34" charset="0"/>
                <a:cs typeface="Arabic Typesetting" panose="020F0502020204030204" pitchFamily="66" charset="-78"/>
              </a:rPr>
              <a:t>Energy</a:t>
            </a:r>
            <a:endParaRPr lang="en-US" sz="1400" dirty="0">
              <a:latin typeface="Abadi" panose="020F0502020204030204" pitchFamily="34" charset="0"/>
              <a:cs typeface="Arabic Typesetting" panose="020F0502020204030204" pitchFamily="66" charset="-78"/>
            </a:endParaRPr>
          </a:p>
          <a:p>
            <a:pPr algn="ctr"/>
            <a:r>
              <a:rPr lang="en-US" sz="1400" dirty="0">
                <a:latin typeface="Abadi" panose="020F0502020204030204" pitchFamily="34" charset="0"/>
                <a:cs typeface="Arabic Typesetting" panose="020F0502020204030204" pitchFamily="66" charset="-78"/>
              </a:rPr>
              <a:t>(intra/inter-bunch) </a:t>
            </a:r>
            <a:endParaRPr lang="de-CH" sz="1400" dirty="0">
              <a:latin typeface="Abadi" panose="020F0502020204030204" pitchFamily="34" charset="0"/>
              <a:cs typeface="Arabic Typesetting" panose="020F0502020204030204" pitchFamily="66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3A5C82-0FD1-FFC1-E8E3-C489DF761A35}"/>
              </a:ext>
            </a:extLst>
          </p:cNvPr>
          <p:cNvSpPr txBox="1"/>
          <p:nvPr/>
        </p:nvSpPr>
        <p:spPr bwMode="auto">
          <a:xfrm>
            <a:off x="3211653" y="2221130"/>
            <a:ext cx="921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Symbol" panose="05050102010706020507" pitchFamily="18" charset="2"/>
                <a:cs typeface="Arabic Typesetting" panose="020F0502020204030204" pitchFamily="66" charset="-78"/>
              </a:rPr>
              <a:t>D</a:t>
            </a:r>
            <a:r>
              <a:rPr lang="en-US" sz="1400" dirty="0" err="1">
                <a:latin typeface="Abadi" panose="020F0502020204030204" pitchFamily="34" charset="0"/>
                <a:cs typeface="Arabic Typesetting" panose="020F0502020204030204" pitchFamily="66" charset="-78"/>
              </a:rPr>
              <a:t>Time</a:t>
            </a:r>
            <a:endParaRPr lang="de-CH" sz="1400" dirty="0">
              <a:latin typeface="Abadi" panose="020F0502020204030204" pitchFamily="34" charset="0"/>
              <a:cs typeface="Arabic Typesetting" panose="020F0502020204030204" pitchFamily="66" charset="-78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271204B-97C3-BACC-B97C-A1023212FE22}"/>
              </a:ext>
            </a:extLst>
          </p:cNvPr>
          <p:cNvSpPr/>
          <p:nvPr/>
        </p:nvSpPr>
        <p:spPr bwMode="auto">
          <a:xfrm>
            <a:off x="2760013" y="2239922"/>
            <a:ext cx="410897" cy="535395"/>
          </a:xfrm>
          <a:prstGeom prst="rightArrow">
            <a:avLst/>
          </a:prstGeom>
          <a:solidFill>
            <a:srgbClr val="0F90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BA04F9A-3C6A-100E-CA73-CE98AF38EE3D}"/>
              </a:ext>
            </a:extLst>
          </p:cNvPr>
          <p:cNvSpPr/>
          <p:nvPr/>
        </p:nvSpPr>
        <p:spPr bwMode="auto">
          <a:xfrm>
            <a:off x="4495211" y="2204864"/>
            <a:ext cx="410897" cy="535395"/>
          </a:xfrm>
          <a:prstGeom prst="rightArrow">
            <a:avLst/>
          </a:prstGeom>
          <a:solidFill>
            <a:srgbClr val="0F90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8EA146-7B84-4D78-1A89-CC97C1ED2932}"/>
              </a:ext>
            </a:extLst>
          </p:cNvPr>
          <p:cNvSpPr txBox="1"/>
          <p:nvPr/>
        </p:nvSpPr>
        <p:spPr bwMode="auto">
          <a:xfrm>
            <a:off x="4774333" y="2204864"/>
            <a:ext cx="4943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" panose="020F0502020204030204" pitchFamily="34" charset="0"/>
                <a:cs typeface="Arabic Typesetting" panose="020F0502020204030204" pitchFamily="66" charset="-78"/>
              </a:rPr>
              <a:t>Target energy difference along the bunch (single bunch) and/or in between the bunches (multi-bunch)</a:t>
            </a:r>
            <a:endParaRPr lang="de-CH" sz="1400" dirty="0">
              <a:latin typeface="Abadi" panose="020F0502020204030204" pitchFamily="34" charset="0"/>
              <a:cs typeface="Arabic Typesetting" panose="020F0502020204030204" pitchFamily="66" charset="-78"/>
            </a:endParaRPr>
          </a:p>
        </p:txBody>
      </p:sp>
      <p:sp>
        <p:nvSpPr>
          <p:cNvPr id="26" name="Rounded Rectangle 85">
            <a:extLst>
              <a:ext uri="{FF2B5EF4-FFF2-40B4-BE49-F238E27FC236}">
                <a16:creationId xmlns:a16="http://schemas.microsoft.com/office/drawing/2014/main" id="{F51AB1A8-5BAF-5D91-3604-BE9AC898958C}"/>
              </a:ext>
            </a:extLst>
          </p:cNvPr>
          <p:cNvSpPr/>
          <p:nvPr/>
        </p:nvSpPr>
        <p:spPr bwMode="auto">
          <a:xfrm>
            <a:off x="1373341" y="1792568"/>
            <a:ext cx="1233075" cy="3254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F5718A-2235-4219-E37D-2AB2CEB970F5}"/>
              </a:ext>
            </a:extLst>
          </p:cNvPr>
          <p:cNvSpPr txBox="1"/>
          <p:nvPr/>
        </p:nvSpPr>
        <p:spPr bwMode="auto">
          <a:xfrm>
            <a:off x="1364139" y="1789075"/>
            <a:ext cx="1301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+mn-lt"/>
              </a:rPr>
              <a:t>HE linac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4D8722-64F5-B346-2D7E-011D748DBE7A}"/>
              </a:ext>
            </a:extLst>
          </p:cNvPr>
          <p:cNvSpPr txBox="1"/>
          <p:nvPr/>
        </p:nvSpPr>
        <p:spPr>
          <a:xfrm>
            <a:off x="1244281" y="1539350"/>
            <a:ext cx="1632026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+mn-lt"/>
                <a:cs typeface="Franklin Gothic Book"/>
              </a:rPr>
              <a:t>f1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sp>
        <p:nvSpPr>
          <p:cNvPr id="38" name="Rounded Rectangle 115">
            <a:extLst>
              <a:ext uri="{FF2B5EF4-FFF2-40B4-BE49-F238E27FC236}">
                <a16:creationId xmlns:a16="http://schemas.microsoft.com/office/drawing/2014/main" id="{024D7D64-897E-CAA4-E4CC-C5434DE2C36C}"/>
              </a:ext>
            </a:extLst>
          </p:cNvPr>
          <p:cNvSpPr/>
          <p:nvPr/>
        </p:nvSpPr>
        <p:spPr bwMode="auto">
          <a:xfrm>
            <a:off x="5818036" y="1839622"/>
            <a:ext cx="2726236" cy="328366"/>
          </a:xfrm>
          <a:prstGeom prst="roundRect">
            <a:avLst/>
          </a:prstGeom>
          <a:solidFill>
            <a:srgbClr val="0072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A6254A-45A6-2696-272B-157A7A772EA5}"/>
              </a:ext>
            </a:extLst>
          </p:cNvPr>
          <p:cNvSpPr txBox="1"/>
          <p:nvPr/>
        </p:nvSpPr>
        <p:spPr bwMode="auto">
          <a:xfrm>
            <a:off x="5785786" y="1810406"/>
            <a:ext cx="272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RF EC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E44063-676C-E76D-EC48-F232397A82E6}"/>
              </a:ext>
            </a:extLst>
          </p:cNvPr>
          <p:cNvSpPr txBox="1"/>
          <p:nvPr/>
        </p:nvSpPr>
        <p:spPr>
          <a:xfrm>
            <a:off x="6332890" y="1535691"/>
            <a:ext cx="1632026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b="1" kern="1000" spc="30" dirty="0">
                <a:latin typeface="+mn-lt"/>
                <a:cs typeface="Franklin Gothic Book"/>
              </a:rPr>
              <a:t>f2</a:t>
            </a:r>
            <a:endParaRPr lang="de-CH" b="1" kern="1000" spc="30" dirty="0" err="1">
              <a:latin typeface="+mn-lt"/>
              <a:cs typeface="Franklin Gothic Book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C0AE01-D82A-6A36-8BA2-D10E6FB0E07D}"/>
              </a:ext>
            </a:extLst>
          </p:cNvPr>
          <p:cNvSpPr txBox="1"/>
          <p:nvPr/>
        </p:nvSpPr>
        <p:spPr bwMode="auto">
          <a:xfrm>
            <a:off x="3176659" y="2437101"/>
            <a:ext cx="11850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" panose="020F0502020204030204" pitchFamily="34" charset="0"/>
                <a:cs typeface="Arabic Typesetting" panose="020F0502020204030204" pitchFamily="66" charset="-78"/>
              </a:rPr>
              <a:t>RF </a:t>
            </a:r>
            <a:r>
              <a:rPr lang="en-US" sz="1400" dirty="0" err="1">
                <a:latin typeface="Symbol" panose="05050102010706020507" pitchFamily="18" charset="2"/>
                <a:cs typeface="Arabic Typesetting" panose="020F0502020204030204" pitchFamily="66" charset="-78"/>
              </a:rPr>
              <a:t>D</a:t>
            </a:r>
            <a:r>
              <a:rPr lang="en-US" sz="1400" dirty="0" err="1">
                <a:latin typeface="Abadi" panose="020F0502020204030204" pitchFamily="34" charset="0"/>
                <a:cs typeface="Arabic Typesetting" panose="020F0502020204030204" pitchFamily="66" charset="-78"/>
              </a:rPr>
              <a:t>phase</a:t>
            </a:r>
            <a:endParaRPr lang="de-CH" sz="1400" dirty="0">
              <a:latin typeface="Abadi" panose="020F0502020204030204" pitchFamily="34" charset="0"/>
              <a:cs typeface="Arabic Typesetting" panose="020F0502020204030204" pitchFamily="66" charset="-78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7337102-0441-BA05-CCC7-420324C3D813}"/>
              </a:ext>
            </a:extLst>
          </p:cNvPr>
          <p:cNvCxnSpPr>
            <a:cxnSpLocks/>
            <a:endCxn id="32" idx="1"/>
          </p:cNvCxnSpPr>
          <p:nvPr/>
        </p:nvCxnSpPr>
        <p:spPr bwMode="auto">
          <a:xfrm flipV="1">
            <a:off x="3260419" y="1561643"/>
            <a:ext cx="196552" cy="4078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9DB054D-519A-FAF5-4190-680641B66ECB}"/>
              </a:ext>
            </a:extLst>
          </p:cNvPr>
          <p:cNvCxnSpPr>
            <a:cxnSpLocks/>
          </p:cNvCxnSpPr>
          <p:nvPr/>
        </p:nvCxnSpPr>
        <p:spPr bwMode="auto">
          <a:xfrm>
            <a:off x="3574440" y="1561643"/>
            <a:ext cx="4260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806D0BE-DCD5-5535-2E49-0418D2E86CFF}"/>
              </a:ext>
            </a:extLst>
          </p:cNvPr>
          <p:cNvCxnSpPr>
            <a:cxnSpLocks/>
          </p:cNvCxnSpPr>
          <p:nvPr/>
        </p:nvCxnSpPr>
        <p:spPr bwMode="auto">
          <a:xfrm>
            <a:off x="3999622" y="1547437"/>
            <a:ext cx="196552" cy="4078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3F2265C-2688-BFF0-B1EB-9C134785362A}"/>
              </a:ext>
            </a:extLst>
          </p:cNvPr>
          <p:cNvSpPr/>
          <p:nvPr/>
        </p:nvSpPr>
        <p:spPr bwMode="auto">
          <a:xfrm>
            <a:off x="3157991" y="1762396"/>
            <a:ext cx="227703" cy="338554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07BAFC7-0AB7-DB95-54EB-F4CAD05F624D}"/>
              </a:ext>
            </a:extLst>
          </p:cNvPr>
          <p:cNvSpPr/>
          <p:nvPr/>
        </p:nvSpPr>
        <p:spPr bwMode="auto">
          <a:xfrm>
            <a:off x="4088764" y="1800246"/>
            <a:ext cx="227703" cy="338554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23F8C99-A468-8BEE-FAF1-485237A50ABC}"/>
              </a:ext>
            </a:extLst>
          </p:cNvPr>
          <p:cNvSpPr/>
          <p:nvPr/>
        </p:nvSpPr>
        <p:spPr bwMode="auto">
          <a:xfrm>
            <a:off x="3456971" y="1392366"/>
            <a:ext cx="227703" cy="338554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55B1A82-CA75-F7AE-5116-09B02111B26A}"/>
              </a:ext>
            </a:extLst>
          </p:cNvPr>
          <p:cNvSpPr/>
          <p:nvPr/>
        </p:nvSpPr>
        <p:spPr bwMode="auto">
          <a:xfrm>
            <a:off x="3778503" y="1404816"/>
            <a:ext cx="227703" cy="338554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4A8031-8F79-E56E-F2B8-1ADF08C8B6A0}"/>
              </a:ext>
            </a:extLst>
          </p:cNvPr>
          <p:cNvSpPr txBox="1"/>
          <p:nvPr/>
        </p:nvSpPr>
        <p:spPr bwMode="auto">
          <a:xfrm>
            <a:off x="3512466" y="1725460"/>
            <a:ext cx="606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sz="1600" b="1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56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12886-5DBE-E2A4-5D29-ABCD25D69413}"/>
              </a:ext>
            </a:extLst>
          </p:cNvPr>
          <p:cNvSpPr txBox="1"/>
          <p:nvPr/>
        </p:nvSpPr>
        <p:spPr bwMode="auto">
          <a:xfrm>
            <a:off x="7896200" y="1249596"/>
            <a:ext cx="426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Abadi" panose="020B0604020104020204" pitchFamily="34" charset="0"/>
              </a:rPr>
              <a:t>Similar system in </a:t>
            </a:r>
            <a:r>
              <a:rPr lang="en-US" sz="1400" i="1" dirty="0" err="1">
                <a:latin typeface="Abadi" panose="020B0604020104020204" pitchFamily="34" charset="0"/>
              </a:rPr>
              <a:t>SuperKEK</a:t>
            </a:r>
            <a:r>
              <a:rPr lang="en-US" sz="1400" i="1" dirty="0">
                <a:latin typeface="Abadi" panose="020B0604020104020204" pitchFamily="34" charset="0"/>
              </a:rPr>
              <a:t>-B to maximize the number of positrons to DR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DF6C66-ACB4-FE7C-3452-2159ED9D8249}"/>
              </a:ext>
            </a:extLst>
          </p:cNvPr>
          <p:cNvGrpSpPr/>
          <p:nvPr/>
        </p:nvGrpSpPr>
        <p:grpSpPr>
          <a:xfrm>
            <a:off x="263352" y="2956572"/>
            <a:ext cx="5788071" cy="3537535"/>
            <a:chOff x="967294" y="2956572"/>
            <a:chExt cx="5372404" cy="364040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B43317-A4CB-5466-E640-86DBFFCA18C0}"/>
                </a:ext>
              </a:extLst>
            </p:cNvPr>
            <p:cNvSpPr txBox="1"/>
            <p:nvPr/>
          </p:nvSpPr>
          <p:spPr bwMode="auto">
            <a:xfrm>
              <a:off x="2601843" y="2956572"/>
              <a:ext cx="22357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Single bunch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BFE858-C8E2-58A7-5C01-8FCC03DAE250}"/>
                </a:ext>
              </a:extLst>
            </p:cNvPr>
            <p:cNvSpPr/>
            <p:nvPr/>
          </p:nvSpPr>
          <p:spPr bwMode="auto">
            <a:xfrm>
              <a:off x="967294" y="2960317"/>
              <a:ext cx="5372404" cy="3636662"/>
            </a:xfrm>
            <a:custGeom>
              <a:avLst/>
              <a:gdLst>
                <a:gd name="connsiteX0" fmla="*/ 0 w 5372404"/>
                <a:gd name="connsiteY0" fmla="*/ 0 h 3636662"/>
                <a:gd name="connsiteX1" fmla="*/ 543210 w 5372404"/>
                <a:gd name="connsiteY1" fmla="*/ 0 h 3636662"/>
                <a:gd name="connsiteX2" fmla="*/ 978971 w 5372404"/>
                <a:gd name="connsiteY2" fmla="*/ 0 h 3636662"/>
                <a:gd name="connsiteX3" fmla="*/ 1683353 w 5372404"/>
                <a:gd name="connsiteY3" fmla="*/ 0 h 3636662"/>
                <a:gd name="connsiteX4" fmla="*/ 2280287 w 5372404"/>
                <a:gd name="connsiteY4" fmla="*/ 0 h 3636662"/>
                <a:gd name="connsiteX5" fmla="*/ 2877221 w 5372404"/>
                <a:gd name="connsiteY5" fmla="*/ 0 h 3636662"/>
                <a:gd name="connsiteX6" fmla="*/ 3420431 w 5372404"/>
                <a:gd name="connsiteY6" fmla="*/ 0 h 3636662"/>
                <a:gd name="connsiteX7" fmla="*/ 3963640 w 5372404"/>
                <a:gd name="connsiteY7" fmla="*/ 0 h 3636662"/>
                <a:gd name="connsiteX8" fmla="*/ 4668022 w 5372404"/>
                <a:gd name="connsiteY8" fmla="*/ 0 h 3636662"/>
                <a:gd name="connsiteX9" fmla="*/ 5372404 w 5372404"/>
                <a:gd name="connsiteY9" fmla="*/ 0 h 3636662"/>
                <a:gd name="connsiteX10" fmla="*/ 5372404 w 5372404"/>
                <a:gd name="connsiteY10" fmla="*/ 592256 h 3636662"/>
                <a:gd name="connsiteX11" fmla="*/ 5372404 w 5372404"/>
                <a:gd name="connsiteY11" fmla="*/ 1039046 h 3636662"/>
                <a:gd name="connsiteX12" fmla="*/ 5372404 w 5372404"/>
                <a:gd name="connsiteY12" fmla="*/ 1558569 h 3636662"/>
                <a:gd name="connsiteX13" fmla="*/ 5372404 w 5372404"/>
                <a:gd name="connsiteY13" fmla="*/ 2041726 h 3636662"/>
                <a:gd name="connsiteX14" fmla="*/ 5372404 w 5372404"/>
                <a:gd name="connsiteY14" fmla="*/ 2561249 h 3636662"/>
                <a:gd name="connsiteX15" fmla="*/ 5372404 w 5372404"/>
                <a:gd name="connsiteY15" fmla="*/ 3117139 h 3636662"/>
                <a:gd name="connsiteX16" fmla="*/ 5372404 w 5372404"/>
                <a:gd name="connsiteY16" fmla="*/ 3636662 h 3636662"/>
                <a:gd name="connsiteX17" fmla="*/ 4775470 w 5372404"/>
                <a:gd name="connsiteY17" fmla="*/ 3636662 h 3636662"/>
                <a:gd name="connsiteX18" fmla="*/ 4285985 w 5372404"/>
                <a:gd name="connsiteY18" fmla="*/ 3636662 h 3636662"/>
                <a:gd name="connsiteX19" fmla="*/ 3689051 w 5372404"/>
                <a:gd name="connsiteY19" fmla="*/ 3636662 h 3636662"/>
                <a:gd name="connsiteX20" fmla="*/ 3253289 w 5372404"/>
                <a:gd name="connsiteY20" fmla="*/ 3636662 h 3636662"/>
                <a:gd name="connsiteX21" fmla="*/ 2763803 w 5372404"/>
                <a:gd name="connsiteY21" fmla="*/ 3636662 h 3636662"/>
                <a:gd name="connsiteX22" fmla="*/ 2166870 w 5372404"/>
                <a:gd name="connsiteY22" fmla="*/ 3636662 h 3636662"/>
                <a:gd name="connsiteX23" fmla="*/ 1731108 w 5372404"/>
                <a:gd name="connsiteY23" fmla="*/ 3636662 h 3636662"/>
                <a:gd name="connsiteX24" fmla="*/ 1295346 w 5372404"/>
                <a:gd name="connsiteY24" fmla="*/ 3636662 h 3636662"/>
                <a:gd name="connsiteX25" fmla="*/ 590964 w 5372404"/>
                <a:gd name="connsiteY25" fmla="*/ 3636662 h 3636662"/>
                <a:gd name="connsiteX26" fmla="*/ 0 w 5372404"/>
                <a:gd name="connsiteY26" fmla="*/ 3636662 h 3636662"/>
                <a:gd name="connsiteX27" fmla="*/ 0 w 5372404"/>
                <a:gd name="connsiteY27" fmla="*/ 3044406 h 3636662"/>
                <a:gd name="connsiteX28" fmla="*/ 0 w 5372404"/>
                <a:gd name="connsiteY28" fmla="*/ 2633982 h 3636662"/>
                <a:gd name="connsiteX29" fmla="*/ 0 w 5372404"/>
                <a:gd name="connsiteY29" fmla="*/ 2150826 h 3636662"/>
                <a:gd name="connsiteX30" fmla="*/ 0 w 5372404"/>
                <a:gd name="connsiteY30" fmla="*/ 1704036 h 3636662"/>
                <a:gd name="connsiteX31" fmla="*/ 0 w 5372404"/>
                <a:gd name="connsiteY31" fmla="*/ 1257246 h 3636662"/>
                <a:gd name="connsiteX32" fmla="*/ 0 w 5372404"/>
                <a:gd name="connsiteY32" fmla="*/ 774089 h 3636662"/>
                <a:gd name="connsiteX33" fmla="*/ 0 w 5372404"/>
                <a:gd name="connsiteY33" fmla="*/ 0 h 363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72404" h="3636662" extrusionOk="0">
                  <a:moveTo>
                    <a:pt x="0" y="0"/>
                  </a:moveTo>
                  <a:cubicBezTo>
                    <a:pt x="162189" y="-2344"/>
                    <a:pt x="365270" y="40580"/>
                    <a:pt x="543210" y="0"/>
                  </a:cubicBezTo>
                  <a:cubicBezTo>
                    <a:pt x="721150" y="-40580"/>
                    <a:pt x="874384" y="46336"/>
                    <a:pt x="978971" y="0"/>
                  </a:cubicBezTo>
                  <a:cubicBezTo>
                    <a:pt x="1083558" y="-46336"/>
                    <a:pt x="1336351" y="59488"/>
                    <a:pt x="1683353" y="0"/>
                  </a:cubicBezTo>
                  <a:cubicBezTo>
                    <a:pt x="2030355" y="-59488"/>
                    <a:pt x="2098112" y="66262"/>
                    <a:pt x="2280287" y="0"/>
                  </a:cubicBezTo>
                  <a:cubicBezTo>
                    <a:pt x="2462462" y="-66262"/>
                    <a:pt x="2646185" y="45237"/>
                    <a:pt x="2877221" y="0"/>
                  </a:cubicBezTo>
                  <a:cubicBezTo>
                    <a:pt x="3108257" y="-45237"/>
                    <a:pt x="3247344" y="23604"/>
                    <a:pt x="3420431" y="0"/>
                  </a:cubicBezTo>
                  <a:cubicBezTo>
                    <a:pt x="3593518" y="-23604"/>
                    <a:pt x="3726330" y="9617"/>
                    <a:pt x="3963640" y="0"/>
                  </a:cubicBezTo>
                  <a:cubicBezTo>
                    <a:pt x="4200950" y="-9617"/>
                    <a:pt x="4318611" y="52486"/>
                    <a:pt x="4668022" y="0"/>
                  </a:cubicBezTo>
                  <a:cubicBezTo>
                    <a:pt x="5017433" y="-52486"/>
                    <a:pt x="5097703" y="68186"/>
                    <a:pt x="5372404" y="0"/>
                  </a:cubicBezTo>
                  <a:cubicBezTo>
                    <a:pt x="5414795" y="201350"/>
                    <a:pt x="5335204" y="357248"/>
                    <a:pt x="5372404" y="592256"/>
                  </a:cubicBezTo>
                  <a:cubicBezTo>
                    <a:pt x="5409604" y="827264"/>
                    <a:pt x="5363658" y="885738"/>
                    <a:pt x="5372404" y="1039046"/>
                  </a:cubicBezTo>
                  <a:cubicBezTo>
                    <a:pt x="5381150" y="1192354"/>
                    <a:pt x="5318431" y="1386686"/>
                    <a:pt x="5372404" y="1558569"/>
                  </a:cubicBezTo>
                  <a:cubicBezTo>
                    <a:pt x="5426377" y="1730452"/>
                    <a:pt x="5370138" y="1921626"/>
                    <a:pt x="5372404" y="2041726"/>
                  </a:cubicBezTo>
                  <a:cubicBezTo>
                    <a:pt x="5374670" y="2161826"/>
                    <a:pt x="5368574" y="2314209"/>
                    <a:pt x="5372404" y="2561249"/>
                  </a:cubicBezTo>
                  <a:cubicBezTo>
                    <a:pt x="5376234" y="2808289"/>
                    <a:pt x="5324871" y="2939696"/>
                    <a:pt x="5372404" y="3117139"/>
                  </a:cubicBezTo>
                  <a:cubicBezTo>
                    <a:pt x="5419937" y="3294582"/>
                    <a:pt x="5326913" y="3506650"/>
                    <a:pt x="5372404" y="3636662"/>
                  </a:cubicBezTo>
                  <a:cubicBezTo>
                    <a:pt x="5093993" y="3703226"/>
                    <a:pt x="5071324" y="3594227"/>
                    <a:pt x="4775470" y="3636662"/>
                  </a:cubicBezTo>
                  <a:cubicBezTo>
                    <a:pt x="4479616" y="3679097"/>
                    <a:pt x="4514380" y="3589262"/>
                    <a:pt x="4285985" y="3636662"/>
                  </a:cubicBezTo>
                  <a:cubicBezTo>
                    <a:pt x="4057590" y="3684062"/>
                    <a:pt x="3884158" y="3582001"/>
                    <a:pt x="3689051" y="3636662"/>
                  </a:cubicBezTo>
                  <a:cubicBezTo>
                    <a:pt x="3493944" y="3691323"/>
                    <a:pt x="3386921" y="3618054"/>
                    <a:pt x="3253289" y="3636662"/>
                  </a:cubicBezTo>
                  <a:cubicBezTo>
                    <a:pt x="3119657" y="3655270"/>
                    <a:pt x="2896881" y="3607244"/>
                    <a:pt x="2763803" y="3636662"/>
                  </a:cubicBezTo>
                  <a:cubicBezTo>
                    <a:pt x="2630725" y="3666080"/>
                    <a:pt x="2386372" y="3573057"/>
                    <a:pt x="2166870" y="3636662"/>
                  </a:cubicBezTo>
                  <a:cubicBezTo>
                    <a:pt x="1947368" y="3700267"/>
                    <a:pt x="1911312" y="3621831"/>
                    <a:pt x="1731108" y="3636662"/>
                  </a:cubicBezTo>
                  <a:cubicBezTo>
                    <a:pt x="1550904" y="3651493"/>
                    <a:pt x="1387669" y="3594236"/>
                    <a:pt x="1295346" y="3636662"/>
                  </a:cubicBezTo>
                  <a:cubicBezTo>
                    <a:pt x="1203023" y="3679088"/>
                    <a:pt x="894367" y="3625256"/>
                    <a:pt x="590964" y="3636662"/>
                  </a:cubicBezTo>
                  <a:cubicBezTo>
                    <a:pt x="287561" y="3648068"/>
                    <a:pt x="164577" y="3572260"/>
                    <a:pt x="0" y="3636662"/>
                  </a:cubicBezTo>
                  <a:cubicBezTo>
                    <a:pt x="-47579" y="3489818"/>
                    <a:pt x="16720" y="3316077"/>
                    <a:pt x="0" y="3044406"/>
                  </a:cubicBezTo>
                  <a:cubicBezTo>
                    <a:pt x="-16720" y="2772735"/>
                    <a:pt x="48402" y="2821295"/>
                    <a:pt x="0" y="2633982"/>
                  </a:cubicBezTo>
                  <a:cubicBezTo>
                    <a:pt x="-48402" y="2446669"/>
                    <a:pt x="3484" y="2381532"/>
                    <a:pt x="0" y="2150826"/>
                  </a:cubicBezTo>
                  <a:cubicBezTo>
                    <a:pt x="-3484" y="1920120"/>
                    <a:pt x="18681" y="1861890"/>
                    <a:pt x="0" y="1704036"/>
                  </a:cubicBezTo>
                  <a:cubicBezTo>
                    <a:pt x="-18681" y="1546182"/>
                    <a:pt x="35745" y="1405380"/>
                    <a:pt x="0" y="1257246"/>
                  </a:cubicBezTo>
                  <a:cubicBezTo>
                    <a:pt x="-35745" y="1109112"/>
                    <a:pt x="21741" y="990411"/>
                    <a:pt x="0" y="774089"/>
                  </a:cubicBezTo>
                  <a:cubicBezTo>
                    <a:pt x="-21741" y="557767"/>
                    <a:pt x="45046" y="212117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C02F23"/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21178079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D67CEB1-E424-EC12-8F75-AAF44C115A03}"/>
              </a:ext>
            </a:extLst>
          </p:cNvPr>
          <p:cNvSpPr/>
          <p:nvPr/>
        </p:nvSpPr>
        <p:spPr bwMode="auto">
          <a:xfrm>
            <a:off x="6250984" y="2946458"/>
            <a:ext cx="5788071" cy="3533896"/>
          </a:xfrm>
          <a:custGeom>
            <a:avLst/>
            <a:gdLst>
              <a:gd name="connsiteX0" fmla="*/ 0 w 5788071"/>
              <a:gd name="connsiteY0" fmla="*/ 0 h 3533896"/>
              <a:gd name="connsiteX1" fmla="*/ 520926 w 5788071"/>
              <a:gd name="connsiteY1" fmla="*/ 0 h 3533896"/>
              <a:gd name="connsiteX2" fmla="*/ 926091 w 5788071"/>
              <a:gd name="connsiteY2" fmla="*/ 0 h 3533896"/>
              <a:gd name="connsiteX3" fmla="*/ 1620660 w 5788071"/>
              <a:gd name="connsiteY3" fmla="*/ 0 h 3533896"/>
              <a:gd name="connsiteX4" fmla="*/ 2199467 w 5788071"/>
              <a:gd name="connsiteY4" fmla="*/ 0 h 3533896"/>
              <a:gd name="connsiteX5" fmla="*/ 2778274 w 5788071"/>
              <a:gd name="connsiteY5" fmla="*/ 0 h 3533896"/>
              <a:gd name="connsiteX6" fmla="*/ 3299200 w 5788071"/>
              <a:gd name="connsiteY6" fmla="*/ 0 h 3533896"/>
              <a:gd name="connsiteX7" fmla="*/ 3820127 w 5788071"/>
              <a:gd name="connsiteY7" fmla="*/ 0 h 3533896"/>
              <a:gd name="connsiteX8" fmla="*/ 4514695 w 5788071"/>
              <a:gd name="connsiteY8" fmla="*/ 0 h 3533896"/>
              <a:gd name="connsiteX9" fmla="*/ 4977741 w 5788071"/>
              <a:gd name="connsiteY9" fmla="*/ 0 h 3533896"/>
              <a:gd name="connsiteX10" fmla="*/ 5788071 w 5788071"/>
              <a:gd name="connsiteY10" fmla="*/ 0 h 3533896"/>
              <a:gd name="connsiteX11" fmla="*/ 5788071 w 5788071"/>
              <a:gd name="connsiteY11" fmla="*/ 659661 h 3533896"/>
              <a:gd name="connsiteX12" fmla="*/ 5788071 w 5788071"/>
              <a:gd name="connsiteY12" fmla="*/ 1248643 h 3533896"/>
              <a:gd name="connsiteX13" fmla="*/ 5788071 w 5788071"/>
              <a:gd name="connsiteY13" fmla="*/ 1802287 h 3533896"/>
              <a:gd name="connsiteX14" fmla="*/ 5788071 w 5788071"/>
              <a:gd name="connsiteY14" fmla="*/ 2391270 h 3533896"/>
              <a:gd name="connsiteX15" fmla="*/ 5788071 w 5788071"/>
              <a:gd name="connsiteY15" fmla="*/ 3015591 h 3533896"/>
              <a:gd name="connsiteX16" fmla="*/ 5788071 w 5788071"/>
              <a:gd name="connsiteY16" fmla="*/ 3533896 h 3533896"/>
              <a:gd name="connsiteX17" fmla="*/ 5209264 w 5788071"/>
              <a:gd name="connsiteY17" fmla="*/ 3533896 h 3533896"/>
              <a:gd name="connsiteX18" fmla="*/ 4746218 w 5788071"/>
              <a:gd name="connsiteY18" fmla="*/ 3533896 h 3533896"/>
              <a:gd name="connsiteX19" fmla="*/ 4167411 w 5788071"/>
              <a:gd name="connsiteY19" fmla="*/ 3533896 h 3533896"/>
              <a:gd name="connsiteX20" fmla="*/ 3762246 w 5788071"/>
              <a:gd name="connsiteY20" fmla="*/ 3533896 h 3533896"/>
              <a:gd name="connsiteX21" fmla="*/ 3299200 w 5788071"/>
              <a:gd name="connsiteY21" fmla="*/ 3533896 h 3533896"/>
              <a:gd name="connsiteX22" fmla="*/ 2720393 w 5788071"/>
              <a:gd name="connsiteY22" fmla="*/ 3533896 h 3533896"/>
              <a:gd name="connsiteX23" fmla="*/ 2315228 w 5788071"/>
              <a:gd name="connsiteY23" fmla="*/ 3533896 h 3533896"/>
              <a:gd name="connsiteX24" fmla="*/ 1910063 w 5788071"/>
              <a:gd name="connsiteY24" fmla="*/ 3533896 h 3533896"/>
              <a:gd name="connsiteX25" fmla="*/ 1215495 w 5788071"/>
              <a:gd name="connsiteY25" fmla="*/ 3533896 h 3533896"/>
              <a:gd name="connsiteX26" fmla="*/ 694569 w 5788071"/>
              <a:gd name="connsiteY26" fmla="*/ 3533896 h 3533896"/>
              <a:gd name="connsiteX27" fmla="*/ 0 w 5788071"/>
              <a:gd name="connsiteY27" fmla="*/ 3533896 h 3533896"/>
              <a:gd name="connsiteX28" fmla="*/ 0 w 5788071"/>
              <a:gd name="connsiteY28" fmla="*/ 3015591 h 3533896"/>
              <a:gd name="connsiteX29" fmla="*/ 0 w 5788071"/>
              <a:gd name="connsiteY29" fmla="*/ 2461948 h 3533896"/>
              <a:gd name="connsiteX30" fmla="*/ 0 w 5788071"/>
              <a:gd name="connsiteY30" fmla="*/ 1943643 h 3533896"/>
              <a:gd name="connsiteX31" fmla="*/ 0 w 5788071"/>
              <a:gd name="connsiteY31" fmla="*/ 1425338 h 3533896"/>
              <a:gd name="connsiteX32" fmla="*/ 0 w 5788071"/>
              <a:gd name="connsiteY32" fmla="*/ 871694 h 3533896"/>
              <a:gd name="connsiteX33" fmla="*/ 0 w 5788071"/>
              <a:gd name="connsiteY33" fmla="*/ 0 h 35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88071" h="3533896" extrusionOk="0">
                <a:moveTo>
                  <a:pt x="0" y="0"/>
                </a:moveTo>
                <a:cubicBezTo>
                  <a:pt x="199669" y="-31750"/>
                  <a:pt x="373215" y="4514"/>
                  <a:pt x="520926" y="0"/>
                </a:cubicBezTo>
                <a:cubicBezTo>
                  <a:pt x="668637" y="-4514"/>
                  <a:pt x="753583" y="22489"/>
                  <a:pt x="926091" y="0"/>
                </a:cubicBezTo>
                <a:cubicBezTo>
                  <a:pt x="1098599" y="-22489"/>
                  <a:pt x="1359293" y="2130"/>
                  <a:pt x="1620660" y="0"/>
                </a:cubicBezTo>
                <a:cubicBezTo>
                  <a:pt x="1882027" y="-2130"/>
                  <a:pt x="1946088" y="28395"/>
                  <a:pt x="2199467" y="0"/>
                </a:cubicBezTo>
                <a:cubicBezTo>
                  <a:pt x="2452846" y="-28395"/>
                  <a:pt x="2569216" y="46701"/>
                  <a:pt x="2778274" y="0"/>
                </a:cubicBezTo>
                <a:cubicBezTo>
                  <a:pt x="2987332" y="-46701"/>
                  <a:pt x="3131021" y="20163"/>
                  <a:pt x="3299200" y="0"/>
                </a:cubicBezTo>
                <a:cubicBezTo>
                  <a:pt x="3467379" y="-20163"/>
                  <a:pt x="3638004" y="58480"/>
                  <a:pt x="3820127" y="0"/>
                </a:cubicBezTo>
                <a:cubicBezTo>
                  <a:pt x="4002250" y="-58480"/>
                  <a:pt x="4272621" y="53548"/>
                  <a:pt x="4514695" y="0"/>
                </a:cubicBezTo>
                <a:cubicBezTo>
                  <a:pt x="4756769" y="-53548"/>
                  <a:pt x="4842166" y="32931"/>
                  <a:pt x="4977741" y="0"/>
                </a:cubicBezTo>
                <a:cubicBezTo>
                  <a:pt x="5113316" y="-32931"/>
                  <a:pt x="5590630" y="12977"/>
                  <a:pt x="5788071" y="0"/>
                </a:cubicBezTo>
                <a:cubicBezTo>
                  <a:pt x="5795849" y="227639"/>
                  <a:pt x="5728676" y="382339"/>
                  <a:pt x="5788071" y="659661"/>
                </a:cubicBezTo>
                <a:cubicBezTo>
                  <a:pt x="5847466" y="936983"/>
                  <a:pt x="5777120" y="1047361"/>
                  <a:pt x="5788071" y="1248643"/>
                </a:cubicBezTo>
                <a:cubicBezTo>
                  <a:pt x="5799022" y="1449925"/>
                  <a:pt x="5745453" y="1641518"/>
                  <a:pt x="5788071" y="1802287"/>
                </a:cubicBezTo>
                <a:cubicBezTo>
                  <a:pt x="5830689" y="1963056"/>
                  <a:pt x="5782344" y="2244037"/>
                  <a:pt x="5788071" y="2391270"/>
                </a:cubicBezTo>
                <a:cubicBezTo>
                  <a:pt x="5793798" y="2538503"/>
                  <a:pt x="5778212" y="2706870"/>
                  <a:pt x="5788071" y="3015591"/>
                </a:cubicBezTo>
                <a:cubicBezTo>
                  <a:pt x="5797930" y="3324312"/>
                  <a:pt x="5736893" y="3289728"/>
                  <a:pt x="5788071" y="3533896"/>
                </a:cubicBezTo>
                <a:cubicBezTo>
                  <a:pt x="5664708" y="3554371"/>
                  <a:pt x="5482208" y="3523756"/>
                  <a:pt x="5209264" y="3533896"/>
                </a:cubicBezTo>
                <a:cubicBezTo>
                  <a:pt x="4936320" y="3544036"/>
                  <a:pt x="4849739" y="3495664"/>
                  <a:pt x="4746218" y="3533896"/>
                </a:cubicBezTo>
                <a:cubicBezTo>
                  <a:pt x="4642697" y="3572128"/>
                  <a:pt x="4384433" y="3493910"/>
                  <a:pt x="4167411" y="3533896"/>
                </a:cubicBezTo>
                <a:cubicBezTo>
                  <a:pt x="3950389" y="3573882"/>
                  <a:pt x="3846609" y="3503141"/>
                  <a:pt x="3762246" y="3533896"/>
                </a:cubicBezTo>
                <a:cubicBezTo>
                  <a:pt x="3677883" y="3564651"/>
                  <a:pt x="3444341" y="3492438"/>
                  <a:pt x="3299200" y="3533896"/>
                </a:cubicBezTo>
                <a:cubicBezTo>
                  <a:pt x="3154059" y="3575354"/>
                  <a:pt x="2854157" y="3503205"/>
                  <a:pt x="2720393" y="3533896"/>
                </a:cubicBezTo>
                <a:cubicBezTo>
                  <a:pt x="2586629" y="3564587"/>
                  <a:pt x="2467471" y="3488457"/>
                  <a:pt x="2315228" y="3533896"/>
                </a:cubicBezTo>
                <a:cubicBezTo>
                  <a:pt x="2162985" y="3579335"/>
                  <a:pt x="2028246" y="3509874"/>
                  <a:pt x="1910063" y="3533896"/>
                </a:cubicBezTo>
                <a:cubicBezTo>
                  <a:pt x="1791881" y="3557918"/>
                  <a:pt x="1536222" y="3454689"/>
                  <a:pt x="1215495" y="3533896"/>
                </a:cubicBezTo>
                <a:cubicBezTo>
                  <a:pt x="894768" y="3613103"/>
                  <a:pt x="895727" y="3488046"/>
                  <a:pt x="694569" y="3533896"/>
                </a:cubicBezTo>
                <a:cubicBezTo>
                  <a:pt x="493411" y="3579746"/>
                  <a:pt x="155840" y="3451532"/>
                  <a:pt x="0" y="3533896"/>
                </a:cubicBezTo>
                <a:cubicBezTo>
                  <a:pt x="-38837" y="3361600"/>
                  <a:pt x="51345" y="3164418"/>
                  <a:pt x="0" y="3015591"/>
                </a:cubicBezTo>
                <a:cubicBezTo>
                  <a:pt x="-51345" y="2866765"/>
                  <a:pt x="52077" y="2727256"/>
                  <a:pt x="0" y="2461948"/>
                </a:cubicBezTo>
                <a:cubicBezTo>
                  <a:pt x="-52077" y="2196640"/>
                  <a:pt x="12421" y="2091208"/>
                  <a:pt x="0" y="1943643"/>
                </a:cubicBezTo>
                <a:cubicBezTo>
                  <a:pt x="-12421" y="1796079"/>
                  <a:pt x="24142" y="1638880"/>
                  <a:pt x="0" y="1425338"/>
                </a:cubicBezTo>
                <a:cubicBezTo>
                  <a:pt x="-24142" y="1211796"/>
                  <a:pt x="56743" y="1005813"/>
                  <a:pt x="0" y="871694"/>
                </a:cubicBezTo>
                <a:cubicBezTo>
                  <a:pt x="-56743" y="737575"/>
                  <a:pt x="104001" y="26719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2117807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F59240-1D47-DD65-ABA3-E54256E308E7}"/>
              </a:ext>
            </a:extLst>
          </p:cNvPr>
          <p:cNvSpPr txBox="1"/>
          <p:nvPr/>
        </p:nvSpPr>
        <p:spPr bwMode="auto">
          <a:xfrm>
            <a:off x="9331095" y="742112"/>
            <a:ext cx="2827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badi" panose="020B0604020104020204" pitchFamily="34" charset="0"/>
              </a:rPr>
              <a:t>A special thanks to R. Zennaro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8C544F-7A7E-8471-E7DC-D20151EB865C}"/>
              </a:ext>
            </a:extLst>
          </p:cNvPr>
          <p:cNvCxnSpPr>
            <a:cxnSpLocks/>
          </p:cNvCxnSpPr>
          <p:nvPr/>
        </p:nvCxnSpPr>
        <p:spPr bwMode="auto">
          <a:xfrm>
            <a:off x="644059" y="1974603"/>
            <a:ext cx="6706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EC6454E-6DE3-3027-8956-130778880FE8}"/>
              </a:ext>
            </a:extLst>
          </p:cNvPr>
          <p:cNvSpPr txBox="1"/>
          <p:nvPr/>
        </p:nvSpPr>
        <p:spPr bwMode="auto">
          <a:xfrm>
            <a:off x="218621" y="181386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DR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9CBB8F-AAF7-BF6D-6BF0-71E7CD036C8F}"/>
              </a:ext>
            </a:extLst>
          </p:cNvPr>
          <p:cNvSpPr txBox="1"/>
          <p:nvPr/>
        </p:nvSpPr>
        <p:spPr bwMode="auto">
          <a:xfrm>
            <a:off x="10356752" y="1774380"/>
            <a:ext cx="1143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latin typeface="+mn-lt"/>
              </a:rPr>
              <a:t>To booster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672EEAA-96E5-58EE-7A81-56AC3C349F9F}"/>
              </a:ext>
            </a:extLst>
          </p:cNvPr>
          <p:cNvCxnSpPr>
            <a:cxnSpLocks/>
          </p:cNvCxnSpPr>
          <p:nvPr/>
        </p:nvCxnSpPr>
        <p:spPr bwMode="auto">
          <a:xfrm>
            <a:off x="9717652" y="1980964"/>
            <a:ext cx="6706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43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12" grpId="0"/>
      <p:bldP spid="13" grpId="0"/>
      <p:bldP spid="14" grpId="0" animBg="1"/>
      <p:bldP spid="15" grpId="0" animBg="1"/>
      <p:bldP spid="16" grpId="0"/>
      <p:bldP spid="38" grpId="0" animBg="1"/>
      <p:bldP spid="39" grpId="0"/>
      <p:bldP spid="40" grpId="0"/>
      <p:bldP spid="49" grpId="0"/>
      <p:bldP spid="30" grpId="0" animBg="1"/>
      <p:bldP spid="31" grpId="0" animBg="1"/>
      <p:bldP spid="32" grpId="0" animBg="1"/>
      <p:bldP spid="33" grpId="0" animBg="1"/>
      <p:bldP spid="18" grpId="0"/>
      <p:bldP spid="2" grpId="0"/>
      <p:bldP spid="35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46C7BFD-30F8-6530-4382-C2131F519B35}"/>
              </a:ext>
            </a:extLst>
          </p:cNvPr>
          <p:cNvSpPr txBox="1"/>
          <p:nvPr/>
        </p:nvSpPr>
        <p:spPr bwMode="auto">
          <a:xfrm>
            <a:off x="191344" y="2259046"/>
            <a:ext cx="11881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badi" panose="020B0604020104020204" pitchFamily="34" charset="0"/>
              </a:rPr>
              <a:t>Several combination layouts studied:</a:t>
            </a:r>
          </a:p>
          <a:p>
            <a:pPr marL="742950" lvl="1" indent="-285750">
              <a:buClr>
                <a:schemeClr val="accent5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Normal conducting or superconductive </a:t>
            </a:r>
            <a:r>
              <a:rPr lang="en-US" b="1" dirty="0">
                <a:solidFill>
                  <a:srgbClr val="0F90FF"/>
                </a:solidFill>
                <a:latin typeface="Abadi" panose="020B0604020104020204" pitchFamily="34" charset="0"/>
              </a:rPr>
              <a:t>dipoles</a:t>
            </a:r>
            <a:r>
              <a:rPr lang="en-US" dirty="0">
                <a:latin typeface="Abadi" panose="020B0604020104020204" pitchFamily="34" charset="0"/>
              </a:rPr>
              <a:t>, S-band and C-band </a:t>
            </a:r>
            <a:r>
              <a:rPr lang="en-US" b="1" dirty="0">
                <a:solidFill>
                  <a:srgbClr val="0F90FF"/>
                </a:solidFill>
                <a:latin typeface="Abadi" panose="020B0604020104020204" pitchFamily="34" charset="0"/>
              </a:rPr>
              <a:t>RF cavities</a:t>
            </a:r>
          </a:p>
          <a:p>
            <a:pPr marL="742950" lvl="1" indent="-285750">
              <a:buClr>
                <a:schemeClr val="accent5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Total </a:t>
            </a:r>
            <a:r>
              <a:rPr lang="en-US" b="1" dirty="0">
                <a:solidFill>
                  <a:srgbClr val="0F90FF"/>
                </a:solidFill>
                <a:latin typeface="Abadi" panose="020B0604020104020204" pitchFamily="34" charset="0"/>
              </a:rPr>
              <a:t>length</a:t>
            </a:r>
            <a:r>
              <a:rPr lang="en-US" dirty="0">
                <a:latin typeface="Abadi" panose="020B0604020104020204" pitchFamily="34" charset="0"/>
              </a:rPr>
              <a:t>: 50-100 m according to the selected case including matching sections upstream and downstream of EC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F55C9E-4FA2-ED68-EDA4-AF4C4AF6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energy compressor: single and multi-bunch results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DF7B0-9911-FF20-C6C1-776FC27D06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19</a:t>
            </a:fld>
            <a:endParaRPr lang="de-DE"/>
          </a:p>
        </p:txBody>
      </p:sp>
      <p:graphicFrame>
        <p:nvGraphicFramePr>
          <p:cNvPr id="8" name="Table 18">
            <a:extLst>
              <a:ext uri="{FF2B5EF4-FFF2-40B4-BE49-F238E27FC236}">
                <a16:creationId xmlns:a16="http://schemas.microsoft.com/office/drawing/2014/main" id="{30D47F1B-2D2B-16A2-87C3-5F9D0C692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11633"/>
              </p:ext>
            </p:extLst>
          </p:nvPr>
        </p:nvGraphicFramePr>
        <p:xfrm>
          <a:off x="191344" y="4941168"/>
          <a:ext cx="5900550" cy="130018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631440">
                  <a:extLst>
                    <a:ext uri="{9D8B030D-6E8A-4147-A177-3AD203B41FA5}">
                      <a16:colId xmlns:a16="http://schemas.microsoft.com/office/drawing/2014/main" val="1353063740"/>
                    </a:ext>
                  </a:extLst>
                </a:gridCol>
                <a:gridCol w="813118">
                  <a:extLst>
                    <a:ext uri="{9D8B030D-6E8A-4147-A177-3AD203B41FA5}">
                      <a16:colId xmlns:a16="http://schemas.microsoft.com/office/drawing/2014/main" val="1520249116"/>
                    </a:ext>
                  </a:extLst>
                </a:gridCol>
                <a:gridCol w="813118">
                  <a:extLst>
                    <a:ext uri="{9D8B030D-6E8A-4147-A177-3AD203B41FA5}">
                      <a16:colId xmlns:a16="http://schemas.microsoft.com/office/drawing/2014/main" val="3445693280"/>
                    </a:ext>
                  </a:extLst>
                </a:gridCol>
                <a:gridCol w="813118">
                  <a:extLst>
                    <a:ext uri="{9D8B030D-6E8A-4147-A177-3AD203B41FA5}">
                      <a16:colId xmlns:a16="http://schemas.microsoft.com/office/drawing/2014/main" val="3399245011"/>
                    </a:ext>
                  </a:extLst>
                </a:gridCol>
                <a:gridCol w="829756">
                  <a:extLst>
                    <a:ext uri="{9D8B030D-6E8A-4147-A177-3AD203B41FA5}">
                      <a16:colId xmlns:a16="http://schemas.microsoft.com/office/drawing/2014/main" val="962928954"/>
                    </a:ext>
                  </a:extLst>
                </a:gridCol>
              </a:tblGrid>
              <a:tr h="325046">
                <a:tc>
                  <a:txBody>
                    <a:bodyPr/>
                    <a:lstStyle/>
                    <a:p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Bunch 1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Bunch 2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Bunch 3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Bunch 4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559751"/>
                  </a:ext>
                </a:extLst>
              </a:tr>
              <a:tr h="32504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badi" panose="020B0604020104020204" pitchFamily="34" charset="0"/>
                        </a:rPr>
                        <a:t>Single bunch </a:t>
                      </a:r>
                      <a:r>
                        <a:rPr lang="en-US" sz="1400" b="1" kern="1000" spc="30" dirty="0">
                          <a:latin typeface="Abadi" panose="020B0604020104020204" pitchFamily="34" charset="0"/>
                          <a:cs typeface="Franklin Gothic Book"/>
                        </a:rPr>
                        <a:t>D</a:t>
                      </a:r>
                      <a:r>
                        <a:rPr lang="en-US" sz="1400" dirty="0">
                          <a:latin typeface="Abadi" panose="020B0604020104020204" pitchFamily="34" charset="0"/>
                        </a:rPr>
                        <a:t>E/E (%)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0.16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0.15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0.13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0.10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423686"/>
                  </a:ext>
                </a:extLst>
              </a:tr>
              <a:tr h="32504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badi" panose="020B0604020104020204" pitchFamily="34" charset="0"/>
                        </a:rPr>
                        <a:t>Rms bunch length (mm)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3.94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3.90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3.86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3.83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06256"/>
                  </a:ext>
                </a:extLst>
              </a:tr>
              <a:tr h="325046">
                <a:tc>
                  <a:txBody>
                    <a:bodyPr/>
                    <a:lstStyle/>
                    <a:p>
                      <a:r>
                        <a:rPr lang="en-US" sz="1400" b="1" kern="1000" spc="30" dirty="0">
                          <a:latin typeface="Abadi" panose="020B0604020104020204" pitchFamily="34" charset="0"/>
                          <a:cs typeface="Franklin Gothic Book"/>
                        </a:rPr>
                        <a:t>D</a:t>
                      </a:r>
                      <a:r>
                        <a:rPr lang="en-US" sz="1400" dirty="0">
                          <a:latin typeface="Abadi" panose="020B0604020104020204" pitchFamily="34" charset="0"/>
                        </a:rPr>
                        <a:t>E/E centroid from bunch 1 (%)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0</a:t>
                      </a:r>
                      <a:endParaRPr lang="de-CH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-0.018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-0.019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badi" panose="020B0604020104020204" pitchFamily="34" charset="0"/>
                        </a:rPr>
                        <a:t>-0.042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4362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D0B8438-9E01-5482-FAED-FE415FFAD42E}"/>
              </a:ext>
            </a:extLst>
          </p:cNvPr>
          <p:cNvSpPr txBox="1"/>
          <p:nvPr/>
        </p:nvSpPr>
        <p:spPr bwMode="auto">
          <a:xfrm>
            <a:off x="191344" y="4571836"/>
            <a:ext cx="371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badi" panose="020B0604020104020204" pitchFamily="34" charset="0"/>
              </a:rPr>
              <a:t>At the exit of the EC (Q = 5 </a:t>
            </a:r>
            <a:r>
              <a:rPr lang="en-US" sz="1800" b="1" dirty="0" err="1">
                <a:latin typeface="Abadi" panose="020B0604020104020204" pitchFamily="34" charset="0"/>
              </a:rPr>
              <a:t>nC</a:t>
            </a:r>
            <a:r>
              <a:rPr lang="en-US" sz="1800" b="1" dirty="0">
                <a:latin typeface="Abadi" panose="020B0604020104020204" pitchFamily="34" charset="0"/>
              </a:rPr>
              <a:t>)</a:t>
            </a:r>
            <a:endParaRPr lang="de-CH" sz="1800" b="1" dirty="0">
              <a:latin typeface="Abadi" panose="020B06040201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4E3B5-089C-C52C-EAE6-F5074BBE107D}"/>
              </a:ext>
            </a:extLst>
          </p:cNvPr>
          <p:cNvSpPr txBox="1"/>
          <p:nvPr/>
        </p:nvSpPr>
        <p:spPr bwMode="auto">
          <a:xfrm>
            <a:off x="191344" y="3138869"/>
            <a:ext cx="11881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badi" panose="020B0604020104020204" pitchFamily="34" charset="0"/>
              </a:rPr>
              <a:t>Using EC:</a:t>
            </a: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Tuned the single </a:t>
            </a:r>
            <a:r>
              <a:rPr lang="en-US" b="1" dirty="0">
                <a:solidFill>
                  <a:srgbClr val="0F90FF"/>
                </a:solidFill>
                <a:latin typeface="Abadi" panose="020B0604020104020204" pitchFamily="34" charset="0"/>
              </a:rPr>
              <a:t>bunch length </a:t>
            </a:r>
            <a:r>
              <a:rPr lang="en-US" dirty="0">
                <a:latin typeface="Abadi" panose="020B0604020104020204" pitchFamily="34" charset="0"/>
              </a:rPr>
              <a:t>and </a:t>
            </a:r>
            <a:r>
              <a:rPr lang="en-US" b="1" dirty="0">
                <a:solidFill>
                  <a:srgbClr val="0F90FF"/>
                </a:solidFill>
                <a:latin typeface="Abadi" panose="020B0604020104020204" pitchFamily="34" charset="0"/>
              </a:rPr>
              <a:t>energy spread </a:t>
            </a:r>
            <a:r>
              <a:rPr lang="en-US" dirty="0">
                <a:latin typeface="Abadi" panose="020B0604020104020204" pitchFamily="34" charset="0"/>
              </a:rPr>
              <a:t>with a factor between 3 and 4 margin on the booster requirements</a:t>
            </a: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Minimized the </a:t>
            </a:r>
            <a:r>
              <a:rPr lang="en-US" b="1" dirty="0">
                <a:solidFill>
                  <a:srgbClr val="0F90FF"/>
                </a:solidFill>
                <a:latin typeface="Abadi" panose="020B0604020104020204" pitchFamily="34" charset="0"/>
              </a:rPr>
              <a:t>bunch-to-bunch energy</a:t>
            </a:r>
            <a:r>
              <a:rPr lang="en-US" dirty="0">
                <a:latin typeface="Abadi" panose="020B0604020104020204" pitchFamily="34" charset="0"/>
              </a:rPr>
              <a:t> separation without using possibly complicated LLRF schemes</a:t>
            </a: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Minimized the </a:t>
            </a:r>
            <a:r>
              <a:rPr lang="en-US" b="1" dirty="0">
                <a:solidFill>
                  <a:srgbClr val="0F90FF"/>
                </a:solidFill>
                <a:latin typeface="Abadi" panose="020B0604020104020204" pitchFamily="34" charset="0"/>
              </a:rPr>
              <a:t>emittance growth </a:t>
            </a:r>
            <a:r>
              <a:rPr lang="en-US" dirty="0">
                <a:latin typeface="Abadi" panose="020B0604020104020204" pitchFamily="34" charset="0"/>
              </a:rPr>
              <a:t>and maximized the </a:t>
            </a:r>
            <a:r>
              <a:rPr lang="en-US" b="1" dirty="0">
                <a:solidFill>
                  <a:srgbClr val="0F90FF"/>
                </a:solidFill>
                <a:latin typeface="Abadi" panose="020B0604020104020204" pitchFamily="34" charset="0"/>
              </a:rPr>
              <a:t>energy efficiency</a:t>
            </a:r>
            <a:r>
              <a:rPr lang="en-US" dirty="0">
                <a:latin typeface="Abadi" panose="020B0604020104020204" pitchFamily="34" charset="0"/>
              </a:rPr>
              <a:t> operating HE linac on-crest </a:t>
            </a: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F90FF"/>
                </a:solidFill>
                <a:latin typeface="Abadi" panose="020B0604020104020204" pitchFamily="34" charset="0"/>
              </a:rPr>
              <a:t>Tunability</a:t>
            </a:r>
            <a:r>
              <a:rPr lang="en-US" dirty="0">
                <a:latin typeface="Abadi" panose="020B0604020104020204" pitchFamily="34" charset="0"/>
              </a:rPr>
              <a:t> of the beam to the booster without modifying the </a:t>
            </a:r>
            <a:r>
              <a:rPr lang="en-US" dirty="0" err="1">
                <a:latin typeface="Abadi" panose="020B0604020104020204" pitchFamily="34" charset="0"/>
              </a:rPr>
              <a:t>linacs</a:t>
            </a:r>
            <a:endParaRPr lang="en-US" dirty="0">
              <a:latin typeface="Abadi" panose="020B06040201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ED1D0C-626D-7F0F-E704-6991A667D1A8}"/>
              </a:ext>
            </a:extLst>
          </p:cNvPr>
          <p:cNvCxnSpPr>
            <a:cxnSpLocks/>
          </p:cNvCxnSpPr>
          <p:nvPr/>
        </p:nvCxnSpPr>
        <p:spPr bwMode="auto">
          <a:xfrm>
            <a:off x="2268339" y="1498539"/>
            <a:ext cx="20357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C7D92E-D9AA-7A66-883B-0089D6D0BD0D}"/>
              </a:ext>
            </a:extLst>
          </p:cNvPr>
          <p:cNvCxnSpPr>
            <a:cxnSpLocks/>
          </p:cNvCxnSpPr>
          <p:nvPr/>
        </p:nvCxnSpPr>
        <p:spPr bwMode="auto">
          <a:xfrm>
            <a:off x="5462529" y="1527503"/>
            <a:ext cx="562581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CC62A63-7A9B-CE80-10AE-EDB1FACEC2C7}"/>
              </a:ext>
            </a:extLst>
          </p:cNvPr>
          <p:cNvSpPr txBox="1"/>
          <p:nvPr/>
        </p:nvSpPr>
        <p:spPr>
          <a:xfrm>
            <a:off x="1929696" y="1688447"/>
            <a:ext cx="1220559" cy="3444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1000" spc="30" dirty="0">
                <a:latin typeface="Symbol" panose="05050102010706020507" pitchFamily="18" charset="2"/>
                <a:cs typeface="Franklin Gothic Book"/>
              </a:rPr>
              <a:t>s</a:t>
            </a:r>
            <a:r>
              <a:rPr lang="en-US" sz="1400" b="1" kern="1000" spc="30" baseline="-25000" dirty="0">
                <a:latin typeface="+mn-lt"/>
                <a:cs typeface="Franklin Gothic Book"/>
              </a:rPr>
              <a:t>z0 </a:t>
            </a:r>
            <a:r>
              <a:rPr lang="en-US" sz="1400" kern="1000" spc="30" dirty="0">
                <a:cs typeface="Franklin Gothic Book"/>
              </a:rPr>
              <a:t>=</a:t>
            </a:r>
            <a:r>
              <a:rPr lang="en-US" sz="1400" b="1" kern="1000" spc="30" dirty="0">
                <a:latin typeface="+mn-lt"/>
                <a:cs typeface="Franklin Gothic Book"/>
              </a:rPr>
              <a:t> 0.8 mm</a:t>
            </a:r>
            <a:endParaRPr lang="de-CH" sz="1400" b="1" kern="1000" spc="30" dirty="0" err="1">
              <a:latin typeface="+mn-lt"/>
              <a:cs typeface="Franklin Gothic Book"/>
            </a:endParaRPr>
          </a:p>
        </p:txBody>
      </p:sp>
      <p:sp>
        <p:nvSpPr>
          <p:cNvPr id="20" name="Rounded Rectangle 85">
            <a:extLst>
              <a:ext uri="{FF2B5EF4-FFF2-40B4-BE49-F238E27FC236}">
                <a16:creationId xmlns:a16="http://schemas.microsoft.com/office/drawing/2014/main" id="{7E582927-A8DC-E60E-0B92-CF2AA8875BF8}"/>
              </a:ext>
            </a:extLst>
          </p:cNvPr>
          <p:cNvSpPr/>
          <p:nvPr/>
        </p:nvSpPr>
        <p:spPr bwMode="auto">
          <a:xfrm>
            <a:off x="2605796" y="1316200"/>
            <a:ext cx="1233075" cy="3254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D39505-94FD-1255-E823-45B814C8760F}"/>
              </a:ext>
            </a:extLst>
          </p:cNvPr>
          <p:cNvSpPr txBox="1"/>
          <p:nvPr/>
        </p:nvSpPr>
        <p:spPr bwMode="auto">
          <a:xfrm>
            <a:off x="2596594" y="1312707"/>
            <a:ext cx="1301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+mn-lt"/>
              </a:rPr>
              <a:t>HE linac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4EB7F8-50DE-7952-F730-8361EAE61E48}"/>
              </a:ext>
            </a:extLst>
          </p:cNvPr>
          <p:cNvSpPr txBox="1"/>
          <p:nvPr/>
        </p:nvSpPr>
        <p:spPr>
          <a:xfrm>
            <a:off x="2386346" y="1025683"/>
            <a:ext cx="1632026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1000" spc="30" dirty="0">
                <a:latin typeface="+mn-lt"/>
                <a:cs typeface="Franklin Gothic Book"/>
              </a:rPr>
              <a:t>f1 = 2.8 GHz</a:t>
            </a:r>
            <a:endParaRPr lang="de-CH" sz="1400" b="1" kern="1000" spc="30" dirty="0" err="1">
              <a:latin typeface="+mn-lt"/>
              <a:cs typeface="Franklin Gothic Book"/>
            </a:endParaRPr>
          </a:p>
        </p:txBody>
      </p:sp>
      <p:sp>
        <p:nvSpPr>
          <p:cNvPr id="24" name="Rounded Rectangle 115">
            <a:extLst>
              <a:ext uri="{FF2B5EF4-FFF2-40B4-BE49-F238E27FC236}">
                <a16:creationId xmlns:a16="http://schemas.microsoft.com/office/drawing/2014/main" id="{AA93250A-E81A-7032-3B59-28EAB7E571D0}"/>
              </a:ext>
            </a:extLst>
          </p:cNvPr>
          <p:cNvSpPr/>
          <p:nvPr/>
        </p:nvSpPr>
        <p:spPr bwMode="auto">
          <a:xfrm>
            <a:off x="6660112" y="1375666"/>
            <a:ext cx="2172191" cy="290806"/>
          </a:xfrm>
          <a:prstGeom prst="roundRect">
            <a:avLst/>
          </a:prstGeom>
          <a:solidFill>
            <a:srgbClr val="0072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D51753-D6C6-2B96-81AC-CAB1605D6950}"/>
              </a:ext>
            </a:extLst>
          </p:cNvPr>
          <p:cNvSpPr txBox="1"/>
          <p:nvPr/>
        </p:nvSpPr>
        <p:spPr bwMode="auto">
          <a:xfrm>
            <a:off x="6775221" y="1346450"/>
            <a:ext cx="1893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RF EC</a:t>
            </a:r>
            <a:endParaRPr lang="de-CH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A6EE79-9870-3FAD-8670-F2D1DB494B2F}"/>
              </a:ext>
            </a:extLst>
          </p:cNvPr>
          <p:cNvSpPr txBox="1"/>
          <p:nvPr/>
        </p:nvSpPr>
        <p:spPr>
          <a:xfrm>
            <a:off x="6880878" y="850310"/>
            <a:ext cx="1632026" cy="508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1000" spc="30" dirty="0">
                <a:latin typeface="+mn-lt"/>
                <a:cs typeface="Franklin Gothic Book"/>
              </a:rPr>
              <a:t>f2 = 2.8 GHz</a:t>
            </a:r>
          </a:p>
          <a:p>
            <a:pPr algn="ctr">
              <a:lnSpc>
                <a:spcPct val="110000"/>
              </a:lnSpc>
            </a:pPr>
            <a:r>
              <a:rPr lang="en-US" sz="1400" b="1" kern="1000" spc="30" dirty="0">
                <a:latin typeface="+mn-lt"/>
                <a:cs typeface="Franklin Gothic Book"/>
              </a:rPr>
              <a:t>V = 663 MV</a:t>
            </a:r>
            <a:endParaRPr lang="de-CH" sz="1400" b="1" kern="1000" spc="30" dirty="0" err="1">
              <a:latin typeface="+mn-lt"/>
              <a:cs typeface="Franklin Gothic Book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B11B60-B197-2F69-30F0-5CAF3331D06C}"/>
              </a:ext>
            </a:extLst>
          </p:cNvPr>
          <p:cNvSpPr txBox="1"/>
          <p:nvPr/>
        </p:nvSpPr>
        <p:spPr>
          <a:xfrm>
            <a:off x="5369134" y="1624582"/>
            <a:ext cx="1541400" cy="557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 kern="1000" spc="30" dirty="0">
                <a:latin typeface="Symbol" panose="05050102010706020507" pitchFamily="18" charset="2"/>
                <a:cs typeface="Franklin Gothic Book"/>
              </a:rPr>
              <a:t>s</a:t>
            </a:r>
            <a:r>
              <a:rPr lang="en-US" sz="1200" b="1" kern="1000" spc="30" baseline="-25000" dirty="0">
                <a:latin typeface="+mn-lt"/>
                <a:cs typeface="Franklin Gothic Book"/>
              </a:rPr>
              <a:t>z0 </a:t>
            </a:r>
            <a:r>
              <a:rPr lang="en-US" sz="1200" kern="1000" spc="30" dirty="0">
                <a:cs typeface="Franklin Gothic Book"/>
              </a:rPr>
              <a:t>=</a:t>
            </a:r>
            <a:r>
              <a:rPr lang="en-US" sz="1200" b="1" kern="1000" spc="30" dirty="0">
                <a:latin typeface="+mn-lt"/>
                <a:cs typeface="Franklin Gothic Book"/>
              </a:rPr>
              <a:t> 3.9 mm</a:t>
            </a:r>
          </a:p>
          <a:p>
            <a:pPr algn="ctr">
              <a:lnSpc>
                <a:spcPct val="110000"/>
              </a:lnSpc>
            </a:pPr>
            <a:r>
              <a:rPr lang="en-US" sz="1200" b="1" kern="1000" spc="30" dirty="0">
                <a:latin typeface="Symbol" panose="05050102010706020507" pitchFamily="18" charset="2"/>
                <a:cs typeface="Franklin Gothic Book"/>
              </a:rPr>
              <a:t>D</a:t>
            </a:r>
            <a:r>
              <a:rPr lang="en-US" sz="1200" b="1" kern="1000" spc="30" dirty="0">
                <a:latin typeface="+mn-lt"/>
                <a:cs typeface="Franklin Gothic Book"/>
              </a:rPr>
              <a:t>E/E = 0.56%</a:t>
            </a:r>
          </a:p>
          <a:p>
            <a:pPr algn="ctr">
              <a:lnSpc>
                <a:spcPct val="110000"/>
              </a:lnSpc>
            </a:pPr>
            <a:r>
              <a:rPr lang="en-US" sz="1200" b="1" kern="1000" spc="30" dirty="0" err="1">
                <a:latin typeface="Symbol" panose="05050102010706020507" pitchFamily="18" charset="2"/>
                <a:cs typeface="Franklin Gothic Book"/>
              </a:rPr>
              <a:t>D</a:t>
            </a:r>
            <a:r>
              <a:rPr lang="en-US" sz="1200" b="1" kern="1000" spc="30" dirty="0" err="1">
                <a:latin typeface="+mn-lt"/>
                <a:cs typeface="Franklin Gothic Book"/>
              </a:rPr>
              <a:t>E</a:t>
            </a:r>
            <a:r>
              <a:rPr lang="en-US" sz="1200" b="1" kern="1000" spc="30" baseline="-25000" dirty="0" err="1">
                <a:latin typeface="+mn-lt"/>
                <a:cs typeface="Franklin Gothic Book"/>
              </a:rPr>
              <a:t>cen</a:t>
            </a:r>
            <a:r>
              <a:rPr lang="en-US" sz="1200" b="1" kern="1000" spc="30" dirty="0">
                <a:cs typeface="Franklin Gothic Book"/>
              </a:rPr>
              <a:t> </a:t>
            </a:r>
            <a:r>
              <a:rPr lang="en-US" sz="1200" b="1" kern="1000" spc="30" dirty="0">
                <a:latin typeface="+mn-lt"/>
                <a:cs typeface="Franklin Gothic Book"/>
              </a:rPr>
              <a:t>/E =</a:t>
            </a:r>
            <a:r>
              <a:rPr lang="en-US" sz="1200" b="1" kern="1000" spc="30" dirty="0">
                <a:cs typeface="Franklin Gothic Book"/>
              </a:rPr>
              <a:t> </a:t>
            </a:r>
            <a:r>
              <a:rPr lang="en-US" sz="1200" b="1" kern="1000" spc="30" dirty="0">
                <a:latin typeface="+mn-lt"/>
                <a:cs typeface="Franklin Gothic Book"/>
              </a:rPr>
              <a:t>0.43</a:t>
            </a:r>
            <a:r>
              <a:rPr lang="en-US" sz="1200" b="1" kern="1000" spc="30" dirty="0">
                <a:cs typeface="Franklin Gothic Book"/>
              </a:rPr>
              <a:t>%</a:t>
            </a:r>
            <a:endParaRPr lang="de-CH" sz="1200" b="1" kern="1000" spc="30" dirty="0">
              <a:cs typeface="Franklin Gothic Book"/>
            </a:endParaRPr>
          </a:p>
          <a:p>
            <a:pPr algn="ctr">
              <a:lnSpc>
                <a:spcPct val="110000"/>
              </a:lnSpc>
            </a:pPr>
            <a:endParaRPr lang="de-CH" sz="1200" b="1" kern="1000" spc="30" dirty="0" err="1">
              <a:latin typeface="+mn-lt"/>
              <a:cs typeface="Franklin Gothic Book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ECF3BF-2665-02F3-C426-349C13B8C3ED}"/>
              </a:ext>
            </a:extLst>
          </p:cNvPr>
          <p:cNvSpPr txBox="1"/>
          <p:nvPr/>
        </p:nvSpPr>
        <p:spPr>
          <a:xfrm>
            <a:off x="8994082" y="1565677"/>
            <a:ext cx="2713671" cy="557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en-US" sz="1400" b="1" kern="1000" dirty="0">
                <a:solidFill>
                  <a:srgbClr val="000000"/>
                </a:solidFill>
                <a:latin typeface="+mn-lt"/>
              </a:rPr>
              <a:t>Q = 5 </a:t>
            </a:r>
            <a:r>
              <a:rPr lang="en-US" sz="1400" b="1" kern="1000" dirty="0" err="1">
                <a:solidFill>
                  <a:srgbClr val="000000"/>
                </a:solidFill>
                <a:latin typeface="+mn-lt"/>
              </a:rPr>
              <a:t>nC</a:t>
            </a:r>
            <a:r>
              <a:rPr lang="en-US" sz="1400" b="1" kern="1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400" b="1" kern="1000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1400" b="1" kern="10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z0 </a:t>
            </a:r>
            <a:r>
              <a:rPr lang="en-US" sz="1400" kern="1000" dirty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r>
              <a:rPr lang="en-US" sz="1400" b="1" kern="1000" dirty="0">
                <a:solidFill>
                  <a:srgbClr val="000000"/>
                </a:solidFill>
                <a:latin typeface="Calibri" panose="020F0502020204030204" pitchFamily="34" charset="0"/>
              </a:rPr>
              <a:t> 3.9 mm, </a:t>
            </a:r>
            <a:r>
              <a:rPr lang="en-US" sz="1400" b="1" kern="1000" spc="30" dirty="0">
                <a:latin typeface="Symbol" panose="05050102010706020507" pitchFamily="18" charset="2"/>
                <a:cs typeface="Franklin Gothic Book"/>
              </a:rPr>
              <a:t>D</a:t>
            </a:r>
            <a:r>
              <a:rPr lang="en-US" sz="1400" b="1" kern="1000" dirty="0">
                <a:solidFill>
                  <a:srgbClr val="000000"/>
                </a:solidFill>
                <a:latin typeface="Calibri" panose="020F0502020204030204" pitchFamily="34" charset="0"/>
              </a:rPr>
              <a:t>E/E = 0.13%</a:t>
            </a:r>
          </a:p>
          <a:p>
            <a:pPr algn="ctr" rtl="0"/>
            <a:r>
              <a:rPr lang="en-US" sz="1400" b="1" kern="1000" spc="30" dirty="0" err="1">
                <a:latin typeface="Symbol" panose="05050102010706020507" pitchFamily="18" charset="2"/>
                <a:cs typeface="Franklin Gothic Book"/>
              </a:rPr>
              <a:t>D</a:t>
            </a:r>
            <a:r>
              <a:rPr lang="en-US" sz="1400" b="1" kern="100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1400" b="1" kern="10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cen</a:t>
            </a:r>
            <a:r>
              <a:rPr lang="en-US" sz="1400" b="1" kern="1000" spc="30" dirty="0">
                <a:cs typeface="Franklin Gothic Book"/>
              </a:rPr>
              <a:t> </a:t>
            </a:r>
            <a:r>
              <a:rPr lang="en-US" sz="1400" b="1" kern="1000" dirty="0">
                <a:solidFill>
                  <a:srgbClr val="000000"/>
                </a:solidFill>
                <a:latin typeface="Calibri" panose="020F0502020204030204" pitchFamily="34" charset="0"/>
              </a:rPr>
              <a:t>/E =</a:t>
            </a:r>
            <a:r>
              <a:rPr lang="en-US" sz="1400" b="1" kern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1" kern="1000" dirty="0">
                <a:solidFill>
                  <a:srgbClr val="000000"/>
                </a:solidFill>
                <a:latin typeface="Calibri" panose="020F0502020204030204" pitchFamily="34" charset="0"/>
              </a:rPr>
              <a:t>0.01</a:t>
            </a:r>
            <a:r>
              <a:rPr lang="en-US" sz="1400" b="1" kern="1000" dirty="0">
                <a:solidFill>
                  <a:srgbClr val="000000"/>
                </a:solidFill>
                <a:latin typeface="Arial" panose="020B0604020202020204" pitchFamily="34" charset="0"/>
              </a:rPr>
              <a:t>%</a:t>
            </a:r>
            <a:endParaRPr lang="de-CH" sz="1400" b="1" kern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E9274E-BFE2-645F-CEA3-7DF1029151C4}"/>
              </a:ext>
            </a:extLst>
          </p:cNvPr>
          <p:cNvCxnSpPr>
            <a:cxnSpLocks/>
            <a:endCxn id="35" idx="1"/>
          </p:cNvCxnSpPr>
          <p:nvPr/>
        </p:nvCxnSpPr>
        <p:spPr bwMode="auto">
          <a:xfrm flipV="1">
            <a:off x="4406481" y="1085275"/>
            <a:ext cx="196552" cy="4078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09498E-BB0D-75A5-C8B4-EDA746176177}"/>
              </a:ext>
            </a:extLst>
          </p:cNvPr>
          <p:cNvCxnSpPr>
            <a:cxnSpLocks/>
          </p:cNvCxnSpPr>
          <p:nvPr/>
        </p:nvCxnSpPr>
        <p:spPr bwMode="auto">
          <a:xfrm>
            <a:off x="4720502" y="1085275"/>
            <a:ext cx="4260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D21A961-CA78-B77C-0911-C5CD2E4FEC69}"/>
              </a:ext>
            </a:extLst>
          </p:cNvPr>
          <p:cNvCxnSpPr>
            <a:cxnSpLocks/>
          </p:cNvCxnSpPr>
          <p:nvPr/>
        </p:nvCxnSpPr>
        <p:spPr bwMode="auto">
          <a:xfrm>
            <a:off x="5145684" y="1071069"/>
            <a:ext cx="196552" cy="4078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6186F4B-F9AC-953D-3983-4DC046D26134}"/>
              </a:ext>
            </a:extLst>
          </p:cNvPr>
          <p:cNvSpPr/>
          <p:nvPr/>
        </p:nvSpPr>
        <p:spPr bwMode="auto">
          <a:xfrm>
            <a:off x="4304053" y="1286028"/>
            <a:ext cx="227703" cy="338554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0EDEBE-86CE-3E80-F7ED-5F7C0FBC2595}"/>
              </a:ext>
            </a:extLst>
          </p:cNvPr>
          <p:cNvSpPr/>
          <p:nvPr/>
        </p:nvSpPr>
        <p:spPr bwMode="auto">
          <a:xfrm>
            <a:off x="5234826" y="1323878"/>
            <a:ext cx="227703" cy="338554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8B7E85-9AE7-AE2B-5BAE-FC4ABA4944C3}"/>
              </a:ext>
            </a:extLst>
          </p:cNvPr>
          <p:cNvSpPr/>
          <p:nvPr/>
        </p:nvSpPr>
        <p:spPr bwMode="auto">
          <a:xfrm>
            <a:off x="4603033" y="915998"/>
            <a:ext cx="227703" cy="338554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487D019-C99C-200B-06CE-9228B5C79BD3}"/>
              </a:ext>
            </a:extLst>
          </p:cNvPr>
          <p:cNvSpPr/>
          <p:nvPr/>
        </p:nvSpPr>
        <p:spPr bwMode="auto">
          <a:xfrm>
            <a:off x="4978962" y="921309"/>
            <a:ext cx="227703" cy="338554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529C77-47FE-04A0-0E94-E862933DACB8}"/>
              </a:ext>
            </a:extLst>
          </p:cNvPr>
          <p:cNvSpPr txBox="1"/>
          <p:nvPr/>
        </p:nvSpPr>
        <p:spPr>
          <a:xfrm>
            <a:off x="3909914" y="691808"/>
            <a:ext cx="1983355" cy="237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1000" spc="30" dirty="0">
                <a:latin typeface="+mn-lt"/>
                <a:cs typeface="Franklin Gothic Book"/>
              </a:rPr>
              <a:t>R</a:t>
            </a:r>
            <a:r>
              <a:rPr lang="en-US" sz="1400" b="1" kern="1000" spc="30" baseline="-25000" dirty="0">
                <a:latin typeface="+mn-lt"/>
                <a:cs typeface="Franklin Gothic Book"/>
              </a:rPr>
              <a:t>56</a:t>
            </a:r>
            <a:r>
              <a:rPr lang="en-US" sz="1400" b="1" kern="1000" spc="30" dirty="0">
                <a:latin typeface="+mn-lt"/>
                <a:cs typeface="Franklin Gothic Book"/>
              </a:rPr>
              <a:t> = 0.6 m</a:t>
            </a:r>
            <a:endParaRPr lang="de-CH" sz="1400" b="1" kern="1000" spc="30" dirty="0" err="1">
              <a:latin typeface="+mn-lt"/>
              <a:cs typeface="Franklin Gothic Book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62AF48-4D48-62C7-8BFF-58F3C54D7448}"/>
              </a:ext>
            </a:extLst>
          </p:cNvPr>
          <p:cNvSpPr txBox="1"/>
          <p:nvPr/>
        </p:nvSpPr>
        <p:spPr>
          <a:xfrm>
            <a:off x="3360192" y="1624582"/>
            <a:ext cx="1541400" cy="557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 kern="1000" spc="30" dirty="0">
                <a:latin typeface="Symbol" panose="05050102010706020507" pitchFamily="18" charset="2"/>
                <a:cs typeface="Franklin Gothic Book"/>
              </a:rPr>
              <a:t>s</a:t>
            </a:r>
            <a:r>
              <a:rPr lang="en-US" sz="1200" b="1" kern="1000" spc="30" baseline="-25000" dirty="0">
                <a:latin typeface="+mn-lt"/>
                <a:cs typeface="Franklin Gothic Book"/>
              </a:rPr>
              <a:t>z0 </a:t>
            </a:r>
            <a:r>
              <a:rPr lang="en-US" sz="1200" kern="1000" spc="30" dirty="0">
                <a:cs typeface="Franklin Gothic Book"/>
              </a:rPr>
              <a:t>=</a:t>
            </a:r>
            <a:r>
              <a:rPr lang="en-US" sz="1200" b="1" kern="1000" spc="30" dirty="0">
                <a:latin typeface="+mn-lt"/>
                <a:cs typeface="Franklin Gothic Book"/>
              </a:rPr>
              <a:t> 0.8 mm</a:t>
            </a:r>
          </a:p>
          <a:p>
            <a:pPr algn="ctr">
              <a:lnSpc>
                <a:spcPct val="110000"/>
              </a:lnSpc>
            </a:pPr>
            <a:r>
              <a:rPr lang="en-US" sz="1200" b="1" kern="1000" spc="30" dirty="0">
                <a:latin typeface="Symbol" panose="05050102010706020507" pitchFamily="18" charset="2"/>
                <a:cs typeface="Franklin Gothic Book"/>
              </a:rPr>
              <a:t>D</a:t>
            </a:r>
            <a:r>
              <a:rPr lang="en-US" sz="1200" b="1" kern="1000" spc="30" dirty="0">
                <a:latin typeface="+mn-lt"/>
                <a:cs typeface="Franklin Gothic Book"/>
              </a:rPr>
              <a:t>E/E = 0.56%</a:t>
            </a:r>
          </a:p>
          <a:p>
            <a:pPr algn="ctr">
              <a:lnSpc>
                <a:spcPct val="110000"/>
              </a:lnSpc>
            </a:pPr>
            <a:r>
              <a:rPr lang="en-US" sz="1200" b="1" kern="1000" spc="30" dirty="0" err="1">
                <a:latin typeface="Symbol" panose="05050102010706020507" pitchFamily="18" charset="2"/>
                <a:cs typeface="Franklin Gothic Book"/>
              </a:rPr>
              <a:t>D</a:t>
            </a:r>
            <a:r>
              <a:rPr lang="en-US" sz="1200" b="1" kern="1000" spc="30" dirty="0" err="1">
                <a:latin typeface="+mn-lt"/>
                <a:cs typeface="Franklin Gothic Book"/>
              </a:rPr>
              <a:t>E</a:t>
            </a:r>
            <a:r>
              <a:rPr lang="en-US" sz="1200" b="1" kern="1000" spc="30" baseline="-25000" dirty="0" err="1">
                <a:latin typeface="+mn-lt"/>
                <a:cs typeface="Franklin Gothic Book"/>
              </a:rPr>
              <a:t>cen</a:t>
            </a:r>
            <a:r>
              <a:rPr lang="en-US" sz="1200" b="1" kern="1000" spc="30" dirty="0">
                <a:cs typeface="Franklin Gothic Book"/>
              </a:rPr>
              <a:t> </a:t>
            </a:r>
            <a:r>
              <a:rPr lang="en-US" sz="1200" b="1" kern="1000" spc="30" dirty="0">
                <a:latin typeface="+mn-lt"/>
                <a:cs typeface="Franklin Gothic Book"/>
              </a:rPr>
              <a:t>/E = 0.43%</a:t>
            </a:r>
            <a:endParaRPr lang="de-CH" sz="1200" b="1" kern="1000" spc="30" dirty="0" err="1">
              <a:latin typeface="+mn-lt"/>
              <a:cs typeface="Franklin Gothic Book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C08EDC-2276-297C-112C-9E6139BB8459}"/>
              </a:ext>
            </a:extLst>
          </p:cNvPr>
          <p:cNvSpPr txBox="1"/>
          <p:nvPr/>
        </p:nvSpPr>
        <p:spPr>
          <a:xfrm>
            <a:off x="6880878" y="1731458"/>
            <a:ext cx="1632026" cy="508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1000" spc="3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Franklin Gothic Book"/>
              </a:rPr>
              <a:t>f2 = 5.6 GHz</a:t>
            </a:r>
          </a:p>
          <a:p>
            <a:pPr algn="ctr">
              <a:lnSpc>
                <a:spcPct val="110000"/>
              </a:lnSpc>
            </a:pPr>
            <a:r>
              <a:rPr lang="en-US" sz="1400" b="1" kern="1000" spc="3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Franklin Gothic Book"/>
              </a:rPr>
              <a:t>V = 331.5 MV</a:t>
            </a:r>
            <a:endParaRPr lang="de-CH" sz="1400" b="1" kern="1000" spc="30" dirty="0" err="1">
              <a:solidFill>
                <a:schemeClr val="bg2">
                  <a:lumMod val="40000"/>
                  <a:lumOff val="60000"/>
                </a:schemeClr>
              </a:solidFill>
              <a:latin typeface="+mn-lt"/>
              <a:cs typeface="Franklin Gothic Boo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95EB46-31FC-4134-DF6D-E392F8D9A3B8}"/>
              </a:ext>
            </a:extLst>
          </p:cNvPr>
          <p:cNvSpPr txBox="1"/>
          <p:nvPr/>
        </p:nvSpPr>
        <p:spPr bwMode="auto">
          <a:xfrm>
            <a:off x="6100108" y="4838147"/>
            <a:ext cx="6091892" cy="149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800" b="1" dirty="0">
                <a:latin typeface="Abadi" panose="020B0604020104020204" pitchFamily="34" charset="0"/>
              </a:rPr>
              <a:t>Outcomes:</a:t>
            </a:r>
          </a:p>
          <a:p>
            <a:pPr lvl="1" indent="-285750">
              <a:spcBef>
                <a:spcPts val="400"/>
              </a:spcBef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500" dirty="0">
                <a:latin typeface="Abadi" panose="020B0604020104020204" pitchFamily="34" charset="0"/>
              </a:rPr>
              <a:t>Bunch length</a:t>
            </a:r>
            <a:r>
              <a:rPr lang="en-US" sz="1500" b="1" dirty="0"/>
              <a:t>~</a:t>
            </a:r>
            <a:r>
              <a:rPr lang="en-US" sz="1500" dirty="0">
                <a:latin typeface="Abadi" panose="020B0604020104020204" pitchFamily="34" charset="0"/>
              </a:rPr>
              <a:t>4 mm</a:t>
            </a:r>
          </a:p>
          <a:p>
            <a:pPr lvl="1" indent="-285750">
              <a:spcBef>
                <a:spcPts val="400"/>
              </a:spcBef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500" dirty="0">
                <a:latin typeface="Abadi" panose="020B0604020104020204" pitchFamily="34" charset="0"/>
              </a:rPr>
              <a:t>Single bunch </a:t>
            </a:r>
            <a:r>
              <a:rPr lang="en-US" sz="1500" dirty="0">
                <a:latin typeface="Symbol" panose="05050102010706020507" pitchFamily="18" charset="2"/>
              </a:rPr>
              <a:t>D</a:t>
            </a:r>
            <a:r>
              <a:rPr lang="en-US" sz="1500" dirty="0">
                <a:latin typeface="Abadi" panose="020B0604020104020204" pitchFamily="34" charset="0"/>
              </a:rPr>
              <a:t>E/E~0.10-0.15% (~4 times smaller possible)</a:t>
            </a:r>
          </a:p>
          <a:p>
            <a:pPr lvl="1" indent="-285750">
              <a:spcBef>
                <a:spcPts val="400"/>
              </a:spcBef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500" dirty="0">
                <a:latin typeface="Abadi" panose="020B0604020104020204" pitchFamily="34" charset="0"/>
              </a:rPr>
              <a:t>Bunch-to-bunch </a:t>
            </a:r>
            <a:r>
              <a:rPr lang="en-US" sz="1500" dirty="0">
                <a:latin typeface="Symbol" panose="05050102010706020507" pitchFamily="18" charset="2"/>
              </a:rPr>
              <a:t>D</a:t>
            </a:r>
            <a:r>
              <a:rPr lang="en-US" sz="1500" dirty="0">
                <a:latin typeface="Abadi" panose="020B0604020104020204" pitchFamily="34" charset="0"/>
              </a:rPr>
              <a:t>E/E centroids compensated at the 10</a:t>
            </a:r>
            <a:r>
              <a:rPr lang="en-US" sz="1500" baseline="30000" dirty="0">
                <a:latin typeface="Abadi" panose="020B0604020104020204" pitchFamily="34" charset="0"/>
              </a:rPr>
              <a:t>-4</a:t>
            </a:r>
            <a:r>
              <a:rPr lang="en-US" sz="1500" dirty="0">
                <a:latin typeface="Abadi" panose="020B0604020104020204" pitchFamily="34" charset="0"/>
              </a:rPr>
              <a:t> level</a:t>
            </a:r>
          </a:p>
          <a:p>
            <a:pPr lvl="1" indent="-285750">
              <a:spcBef>
                <a:spcPts val="400"/>
              </a:spcBef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500" dirty="0">
                <a:latin typeface="Abadi" panose="020B0604020104020204" pitchFamily="34" charset="0"/>
              </a:rPr>
              <a:t>For low charge mode less impact than without the EC</a:t>
            </a:r>
          </a:p>
        </p:txBody>
      </p:sp>
    </p:spTree>
    <p:extLst>
      <p:ext uri="{BB962C8B-B14F-4D97-AF65-F5344CB8AC3E}">
        <p14:creationId xmlns:p14="http://schemas.microsoft.com/office/powerpoint/2010/main" val="666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0" grpId="0"/>
      <p:bldP spid="2" grpId="0" uiExpand="1" build="p"/>
      <p:bldP spid="19" grpId="0"/>
      <p:bldP spid="22" grpId="0"/>
      <p:bldP spid="27" grpId="0"/>
      <p:bldP spid="28" grpId="0"/>
      <p:bldP spid="29" grpId="0"/>
      <p:bldP spid="37" grpId="0"/>
      <p:bldP spid="38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66798" y="1430214"/>
            <a:ext cx="7261450" cy="5239146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2400" b="0" i="0" u="none" strike="noStrike" cap="none">
              <a:ln>
                <a:noFill/>
              </a:ln>
              <a:solidFill>
                <a:schemeClr val="tx1"/>
              </a:solidFill>
              <a:latin typeface="Time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CH" sz="3200" dirty="0"/>
              <a:t>Outlook</a:t>
            </a:r>
            <a:endParaRPr dirty="0"/>
          </a:p>
        </p:txBody>
      </p:sp>
      <p:sp>
        <p:nvSpPr>
          <p:cNvPr id="42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333312" y="1577112"/>
            <a:ext cx="6696744" cy="4862636"/>
          </a:xfrm>
        </p:spPr>
        <p:txBody>
          <a:bodyPr/>
          <a:lstStyle/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sz="2200" b="1" dirty="0">
                <a:solidFill>
                  <a:schemeClr val="bg1"/>
                </a:solidFill>
                <a:latin typeface="Abadi" panose="020B0604020104020204" pitchFamily="34" charset="0"/>
              </a:rPr>
              <a:t>FCC, FCCee, and the FCCee injector complex</a:t>
            </a:r>
          </a:p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endParaRPr lang="en-US" sz="32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sz="2200" b="1" dirty="0">
                <a:solidFill>
                  <a:schemeClr val="bg1"/>
                </a:solidFill>
                <a:latin typeface="Abadi" panose="020B0604020104020204" pitchFamily="34" charset="0"/>
              </a:rPr>
              <a:t>Static effects:</a:t>
            </a:r>
          </a:p>
          <a:p>
            <a:pPr lvl="1">
              <a:buClr>
                <a:srgbClr val="0070C0"/>
              </a:buClr>
              <a:buSzPct val="125000"/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Transverse dynamics: emittance preservation in presence of 	elements misalignments and mitigation strategies </a:t>
            </a:r>
          </a:p>
          <a:p>
            <a:pPr lvl="1">
              <a:buClr>
                <a:srgbClr val="0070C0"/>
              </a:buClr>
              <a:buSzPct val="125000"/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Longitudinal phase space manipulation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: match the target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energy 	spread and bunch length</a:t>
            </a:r>
          </a:p>
          <a:p>
            <a:pPr marL="0" indent="0">
              <a:buClr>
                <a:srgbClr val="0070C0"/>
              </a:buClr>
              <a:buSzPct val="150000"/>
              <a:buNone/>
              <a:defRPr/>
            </a:pPr>
            <a:endParaRPr lang="en-US" sz="32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sz="2200" b="1" dirty="0">
                <a:solidFill>
                  <a:schemeClr val="bg1"/>
                </a:solidFill>
                <a:latin typeface="Abadi" panose="020B0604020104020204" pitchFamily="34" charset="0"/>
              </a:rPr>
              <a:t>Dynamic effects:</a:t>
            </a:r>
          </a:p>
          <a:p>
            <a:pPr lvl="1">
              <a:buClr>
                <a:srgbClr val="0070C0"/>
              </a:buClr>
              <a:buSzPct val="125000"/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Single bunch jitter and jitter amplification</a:t>
            </a:r>
          </a:p>
          <a:p>
            <a:pPr lvl="1">
              <a:buClr>
                <a:srgbClr val="0070C0"/>
              </a:buClr>
              <a:buSzPct val="125000"/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Multi-bunch jitter and jitter amplification</a:t>
            </a:r>
          </a:p>
          <a:p>
            <a:pPr marL="0" indent="0">
              <a:buClr>
                <a:srgbClr val="0070C0"/>
              </a:buClr>
              <a:buSzPct val="150000"/>
              <a:buNone/>
              <a:defRPr/>
            </a:pPr>
            <a:endParaRPr lang="en-US" sz="32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sz="2200" b="1" dirty="0">
                <a:solidFill>
                  <a:schemeClr val="bg1"/>
                </a:solidFill>
                <a:latin typeface="Abadi" panose="020B0604020104020204" pitchFamily="34" charset="0"/>
              </a:rPr>
              <a:t>Conclusions</a:t>
            </a:r>
            <a:endParaRPr lang="de-CH" sz="22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https://cds.cern.ch/record/2689893/files/FCC_CLIC_250dpi.jpg?subformat=icon-1440"/>
          <p:cNvPicPr>
            <a:picLocks noChangeAspect="1" noChangeArrowheads="1"/>
          </p:cNvPicPr>
          <p:nvPr/>
        </p:nvPicPr>
        <p:blipFill>
          <a:blip r:embed="rId2"/>
          <a:srcRect l="4213" t="5382" r="4257" b="10476"/>
          <a:stretch/>
        </p:blipFill>
        <p:spPr bwMode="auto">
          <a:xfrm>
            <a:off x="8400478" y="116632"/>
            <a:ext cx="3759845" cy="3672408"/>
          </a:xfrm>
          <a:prstGeom prst="rect">
            <a:avLst/>
          </a:prstGeom>
          <a:noFill/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4450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191538-1899-FBE2-50C1-2A5DC4F9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716" y="3861048"/>
            <a:ext cx="8944033" cy="508500"/>
          </a:xfrm>
        </p:spPr>
        <p:txBody>
          <a:bodyPr/>
          <a:lstStyle/>
          <a:p>
            <a:pPr algn="ctr"/>
            <a:r>
              <a:rPr lang="de-CH" dirty="0"/>
              <a:t>Transverse Dynamics: </a:t>
            </a:r>
            <a:r>
              <a:rPr lang="de-CH" dirty="0" err="1"/>
              <a:t>dynamic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503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7FDD5B-2C20-1978-16EC-3B186A8C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“Painting” of the transverse phase space and jitter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36442-2502-BD6C-58F7-F1326F5B65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21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58EA98-33DD-33BA-D949-82ECA14F757F}"/>
              </a:ext>
            </a:extLst>
          </p:cNvPr>
          <p:cNvSpPr/>
          <p:nvPr/>
        </p:nvSpPr>
        <p:spPr bwMode="auto">
          <a:xfrm>
            <a:off x="1021481" y="833713"/>
            <a:ext cx="944354" cy="3170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521C18-C4DF-E8C6-BABF-458C4227D8CA}"/>
              </a:ext>
            </a:extLst>
          </p:cNvPr>
          <p:cNvSpPr/>
          <p:nvPr/>
        </p:nvSpPr>
        <p:spPr bwMode="auto">
          <a:xfrm>
            <a:off x="1105352" y="866904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FAEFD3-EE0C-1FD0-24C2-3ACFC2794CF6}"/>
              </a:ext>
            </a:extLst>
          </p:cNvPr>
          <p:cNvSpPr txBox="1"/>
          <p:nvPr/>
        </p:nvSpPr>
        <p:spPr bwMode="auto">
          <a:xfrm>
            <a:off x="1296101" y="812180"/>
            <a:ext cx="69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Bunch</a:t>
            </a:r>
            <a:endParaRPr lang="de-CH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85A8FD-2912-A5E6-357A-E97461FD2D72}"/>
              </a:ext>
            </a:extLst>
          </p:cNvPr>
          <p:cNvSpPr txBox="1"/>
          <p:nvPr/>
        </p:nvSpPr>
        <p:spPr bwMode="auto">
          <a:xfrm>
            <a:off x="4272835" y="1722393"/>
            <a:ext cx="76256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50000"/>
            </a:pPr>
            <a:r>
              <a:rPr lang="de-CH" b="1" dirty="0" err="1">
                <a:latin typeface="Abadi" panose="020B0604020104020204" pitchFamily="34" charset="0"/>
                <a:cs typeface="Calibri Light" panose="020F0302020204030204" pitchFamily="34" charset="0"/>
              </a:rPr>
              <a:t>Jitter</a:t>
            </a:r>
            <a:r>
              <a:rPr lang="de-CH" b="1" dirty="0">
                <a:latin typeface="Abadi" panose="020B0604020104020204" pitchFamily="34" charset="0"/>
                <a:cs typeface="Calibri Light" panose="020F0302020204030204" pitchFamily="34" charset="0"/>
              </a:rPr>
              <a:t> amplification </a:t>
            </a:r>
            <a:r>
              <a:rPr lang="de-CH" b="1" dirty="0" err="1">
                <a:latin typeface="Abadi" panose="020B0604020104020204" pitchFamily="34" charset="0"/>
                <a:cs typeface="Calibri Light" panose="020F0302020204030204" pitchFamily="34" charset="0"/>
              </a:rPr>
              <a:t>computation</a:t>
            </a:r>
            <a:r>
              <a:rPr lang="de-CH" b="1" dirty="0">
                <a:latin typeface="Abadi" panose="020B0604020104020204" pitchFamily="34" charset="0"/>
                <a:cs typeface="Calibri Light" panose="020F0302020204030204" pitchFamily="34" charset="0"/>
              </a:rPr>
              <a:t>:</a:t>
            </a:r>
          </a:p>
          <a:p>
            <a:pPr marL="742950" lvl="1" indent="-285750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Single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bunches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distributed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on a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circle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(in 10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degrees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step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size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)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injected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to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the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line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with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different (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x,x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’)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or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(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y,y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’)</a:t>
            </a:r>
          </a:p>
          <a:p>
            <a:pPr marL="742950" lvl="1" indent="-285750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Computed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the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area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in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the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initial beam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transverse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phase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space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A</a:t>
            </a:r>
            <a:r>
              <a:rPr lang="de-CH" sz="1400" baseline="-25000" dirty="0">
                <a:latin typeface="Abadi" panose="020B0604020104020204" pitchFamily="34" charset="0"/>
                <a:cs typeface="Calibri Light" panose="020F0302020204030204" pitchFamily="34" charset="0"/>
              </a:rPr>
              <a:t>0</a:t>
            </a:r>
            <a:endParaRPr lang="de-CH" sz="1400" dirty="0">
              <a:latin typeface="Abadi" panose="020B060402010402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Computed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the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area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in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the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final beam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transverse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phase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space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A</a:t>
            </a:r>
            <a:r>
              <a:rPr lang="de-CH" sz="1400" baseline="-25000" dirty="0">
                <a:latin typeface="Abadi" panose="020B0604020104020204" pitchFamily="34" charset="0"/>
                <a:cs typeface="Calibri Light" panose="020F0302020204030204" pitchFamily="34" charset="0"/>
              </a:rPr>
              <a:t>F</a:t>
            </a:r>
            <a:endParaRPr lang="de-CH" sz="1400" dirty="0">
              <a:latin typeface="Abadi" panose="020B060402010402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Jitter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amplification, JA,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is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defined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as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the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ratio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of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the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  <a:cs typeface="Calibri Light" panose="020F0302020204030204" pitchFamily="34" charset="0"/>
              </a:rPr>
              <a:t>areas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A</a:t>
            </a:r>
            <a:r>
              <a:rPr lang="de-CH" sz="1400" baseline="-25000" dirty="0">
                <a:latin typeface="Abadi" panose="020B0604020104020204" pitchFamily="34" charset="0"/>
                <a:cs typeface="Calibri Light" panose="020F0302020204030204" pitchFamily="34" charset="0"/>
              </a:rPr>
              <a:t>F</a:t>
            </a:r>
            <a:r>
              <a:rPr lang="de-CH" sz="1400" dirty="0">
                <a:latin typeface="Abadi" panose="020B0604020104020204" pitchFamily="34" charset="0"/>
                <a:cs typeface="Calibri Light" panose="020F0302020204030204" pitchFamily="34" charset="0"/>
              </a:rPr>
              <a:t> /A</a:t>
            </a:r>
            <a:r>
              <a:rPr lang="de-CH" sz="1400" baseline="-25000" dirty="0">
                <a:latin typeface="Abadi" panose="020B0604020104020204" pitchFamily="34" charset="0"/>
                <a:cs typeface="Calibri Light" panose="020F0302020204030204" pitchFamily="34" charset="0"/>
              </a:rPr>
              <a:t>0</a:t>
            </a:r>
            <a:endParaRPr lang="de-CH" sz="1400" dirty="0">
              <a:latin typeface="Abadi" panose="020B060402010402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391A89ED-3B47-8F83-D405-64704FBD441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11611" y="3551250"/>
                <a:ext cx="11861051" cy="3004081"/>
              </a:xfrm>
            </p:spPr>
            <p:txBody>
              <a:bodyPr/>
              <a:lstStyle/>
              <a:p>
                <a:pPr marL="0" indent="0">
                  <a:spcBef>
                    <a:spcPts val="400"/>
                  </a:spcBef>
                  <a:buClr>
                    <a:srgbClr val="002060"/>
                  </a:buClr>
                  <a:buSzPct val="150000"/>
                  <a:buNone/>
                </a:pPr>
                <a:r>
                  <a:rPr lang="en-US" b="1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Advantages of this approach:</a:t>
                </a:r>
              </a:p>
              <a:p>
                <a:pPr lvl="2">
                  <a:spcBef>
                    <a:spcPts val="400"/>
                  </a:spcBef>
                  <a:buClr>
                    <a:srgbClr val="002060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JA is </a:t>
                </a:r>
                <a:r>
                  <a:rPr lang="en-US" sz="1600" b="1" dirty="0">
                    <a:solidFill>
                      <a:srgbClr val="0F90FF"/>
                    </a:solidFill>
                    <a:latin typeface="Abadi" panose="020B0604020104020204" pitchFamily="34" charset="0"/>
                    <a:cs typeface="Calibri Light" panose="020F0302020204030204" pitchFamily="34" charset="0"/>
                  </a:rPr>
                  <a:t>independent</a:t>
                </a:r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 on the initial jitter (from the gun section presently 0.12*</a:t>
                </a:r>
                <a:r>
                  <a:rPr lang="en-US" sz="1600" dirty="0" err="1">
                    <a:latin typeface="Symbol" panose="05050102010706020507" pitchFamily="18" charset="2"/>
                    <a:cs typeface="Calibri Light" panose="020F0302020204030204" pitchFamily="34" charset="0"/>
                  </a:rPr>
                  <a:t>s</a:t>
                </a:r>
                <a:r>
                  <a:rPr lang="en-US" sz="1600" dirty="0" err="1">
                    <a:latin typeface="Abadi" panose="020B0604020104020204" pitchFamily="34" charset="0"/>
                    <a:cs typeface="Calibri Light" panose="020F0302020204030204" pitchFamily="34" charset="0"/>
                  </a:rPr>
                  <a:t>x</a:t>
                </a:r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 assumed 200 MeV from AWAKE at CERN)</a:t>
                </a:r>
              </a:p>
              <a:p>
                <a:pPr lvl="2">
                  <a:spcBef>
                    <a:spcPts val="400"/>
                  </a:spcBef>
                  <a:buClr>
                    <a:srgbClr val="002060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JA considers the effect on the </a:t>
                </a:r>
                <a:r>
                  <a:rPr lang="en-US" sz="1600" b="1" dirty="0">
                    <a:solidFill>
                      <a:srgbClr val="0F90FF"/>
                    </a:solidFill>
                    <a:latin typeface="Abadi" panose="020B0604020104020204" pitchFamily="34" charset="0"/>
                    <a:cs typeface="Calibri Light" panose="020F0302020204030204" pitchFamily="34" charset="0"/>
                  </a:rPr>
                  <a:t>full transverse phase space</a:t>
                </a:r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, and not only in x OR x’ (y or y’) </a:t>
                </a:r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it does not depend on the location where it is determined (beam waist or any other Twiss alpha)</a:t>
                </a:r>
              </a:p>
              <a:p>
                <a:pPr lvl="2">
                  <a:spcBef>
                    <a:spcPts val="400"/>
                  </a:spcBef>
                  <a:buClr>
                    <a:srgbClr val="002060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Given JA of a generic k</a:t>
                </a:r>
                <a:r>
                  <a:rPr lang="en-US" sz="1600" baseline="300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th</a:t>
                </a:r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 section,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𝐽𝐴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, the </a:t>
                </a:r>
                <a:r>
                  <a:rPr lang="en-US" sz="1600" b="1" dirty="0">
                    <a:solidFill>
                      <a:srgbClr val="0F90FF"/>
                    </a:solidFill>
                    <a:latin typeface="Abadi" panose="020B0604020104020204" pitchFamily="34" charset="0"/>
                    <a:cs typeface="Calibri Light" panose="020F0302020204030204" pitchFamily="34" charset="0"/>
                  </a:rPr>
                  <a:t>total jitter amplification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𝐽𝐴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 is given by the product of all of them</a:t>
                </a:r>
              </a:p>
              <a:p>
                <a:pPr marL="355600" lvl="2" indent="0">
                  <a:spcBef>
                    <a:spcPts val="400"/>
                  </a:spcBef>
                  <a:buClr>
                    <a:srgbClr val="002060"/>
                  </a:buClr>
                  <a:buSzPct val="150000"/>
                  <a:buNone/>
                </a:pPr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				</a:t>
                </a:r>
                <a:r>
                  <a:rPr lang="en-US" sz="20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𝐽𝐴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𝐽𝐴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1400" dirty="0">
                  <a:latin typeface="Abadi" panose="020B0604020104020204" pitchFamily="34" charset="0"/>
                  <a:cs typeface="Calibri Light" panose="020F0302020204030204" pitchFamily="34" charset="0"/>
                </a:endParaRPr>
              </a:p>
              <a:p>
                <a:pPr marL="539750" lvl="3" indent="0" algn="ctr">
                  <a:spcBef>
                    <a:spcPts val="400"/>
                  </a:spcBef>
                  <a:buClr>
                    <a:srgbClr val="002060"/>
                  </a:buClr>
                  <a:buSzPct val="150000"/>
                  <a:buNone/>
                </a:pPr>
                <a:endParaRPr lang="en-US" sz="500" dirty="0">
                  <a:latin typeface="Abadi" panose="020B0604020104020204" pitchFamily="34" charset="0"/>
                  <a:cs typeface="Calibri Light" panose="020F0302020204030204" pitchFamily="34" charset="0"/>
                </a:endParaRPr>
              </a:p>
              <a:p>
                <a:pPr lvl="2">
                  <a:spcBef>
                    <a:spcPts val="400"/>
                  </a:spcBef>
                  <a:buClr>
                    <a:srgbClr val="002060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Given the initial jitter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𝐽𝑖𝑡𝑡𝑒𝑟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, the</a:t>
                </a:r>
                <a:r>
                  <a:rPr lang="en-US" sz="1600" b="1" dirty="0">
                    <a:solidFill>
                      <a:srgbClr val="0F90FF"/>
                    </a:solidFill>
                    <a:latin typeface="Abadi" panose="020B0604020104020204" pitchFamily="34" charset="0"/>
                    <a:cs typeface="Calibri Light" panose="020F0302020204030204" pitchFamily="34" charset="0"/>
                  </a:rPr>
                  <a:t> jitter at a given location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srgbClr val="0F90FF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𝐽𝑖𝑡𝑡𝑒𝑟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 is computed as:</a:t>
                </a:r>
              </a:p>
              <a:p>
                <a:pPr marL="355600" lvl="2" indent="0">
                  <a:spcBef>
                    <a:spcPts val="400"/>
                  </a:spcBef>
                  <a:buClr>
                    <a:srgbClr val="002060"/>
                  </a:buClr>
                  <a:buSzPct val="150000"/>
                  <a:buNone/>
                </a:pPr>
                <a:r>
                  <a:rPr lang="en-US" sz="1600" b="0" dirty="0">
                    <a:latin typeface="Abadi" panose="020B0604020104020204" pitchFamily="34" charset="0"/>
                    <a:cs typeface="Calibri Light" panose="020F0302020204030204" pitchFamily="34" charset="0"/>
                  </a:rPr>
                  <a:t>				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𝐽𝑖𝑡𝑡𝑒𝑟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𝐽𝑖𝑡𝑡𝑒𝑟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𝐽𝐴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endParaRPr lang="en-US" sz="1600" dirty="0">
                  <a:latin typeface="Abadi" panose="020B0604020104020204" pitchFamily="34" charset="0"/>
                  <a:cs typeface="Calibri Light" panose="020F0302020204030204" pitchFamily="34" charset="0"/>
                </a:endParaRPr>
              </a:p>
              <a:p>
                <a:pPr marL="539750" lvl="3" indent="0" algn="ctr">
                  <a:spcBef>
                    <a:spcPts val="400"/>
                  </a:spcBef>
                  <a:buClr>
                    <a:srgbClr val="002060"/>
                  </a:buClr>
                  <a:buSzPct val="150000"/>
                  <a:buNone/>
                </a:pPr>
                <a:endParaRPr lang="en-US" sz="1400" dirty="0">
                  <a:latin typeface="Abadi" panose="020B060402010402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391A89ED-3B47-8F83-D405-64704FBD44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11611" y="3551250"/>
                <a:ext cx="11861051" cy="3004081"/>
              </a:xfrm>
              <a:blipFill>
                <a:blip r:embed="rId2"/>
                <a:stretch>
                  <a:fillRect l="-1234" t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939884-780F-1181-F108-B68943745D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66802" y="910446"/>
            <a:ext cx="0" cy="228655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DFA6FD-37F2-73FD-191C-2C8D280099D0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2968158" y="953010"/>
            <a:ext cx="0" cy="2218936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D88BB88A-0CEE-A52C-7D24-04915A6BB753}"/>
              </a:ext>
            </a:extLst>
          </p:cNvPr>
          <p:cNvSpPr/>
          <p:nvPr/>
        </p:nvSpPr>
        <p:spPr bwMode="auto">
          <a:xfrm>
            <a:off x="2019216" y="1248837"/>
            <a:ext cx="1690659" cy="1690659"/>
          </a:xfrm>
          <a:prstGeom prst="ellipse">
            <a:avLst/>
          </a:prstGeom>
          <a:noFill/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BE47DA-EF73-E33C-14A0-7F24817142A3}"/>
              </a:ext>
            </a:extLst>
          </p:cNvPr>
          <p:cNvSpPr txBox="1"/>
          <p:nvPr/>
        </p:nvSpPr>
        <p:spPr bwMode="auto">
          <a:xfrm>
            <a:off x="3876494" y="2015969"/>
            <a:ext cx="27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4D4104-0096-EB5E-1D2A-B6CADBA04628}"/>
              </a:ext>
            </a:extLst>
          </p:cNvPr>
          <p:cNvSpPr txBox="1"/>
          <p:nvPr/>
        </p:nvSpPr>
        <p:spPr bwMode="auto">
          <a:xfrm>
            <a:off x="2432724" y="841231"/>
            <a:ext cx="41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x’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68E1F9-DF51-CFE8-7D96-DC38095F8121}"/>
              </a:ext>
            </a:extLst>
          </p:cNvPr>
          <p:cNvSpPr/>
          <p:nvPr/>
        </p:nvSpPr>
        <p:spPr bwMode="auto">
          <a:xfrm>
            <a:off x="3457225" y="1525864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4BD194-F6A5-41AB-26C6-CD20EDEDF44A}"/>
              </a:ext>
            </a:extLst>
          </p:cNvPr>
          <p:cNvSpPr/>
          <p:nvPr/>
        </p:nvSpPr>
        <p:spPr bwMode="auto">
          <a:xfrm>
            <a:off x="2790343" y="1133366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3C0DA4-4871-A08F-ED78-F1089DEC9219}"/>
              </a:ext>
            </a:extLst>
          </p:cNvPr>
          <p:cNvSpPr/>
          <p:nvPr/>
        </p:nvSpPr>
        <p:spPr bwMode="auto">
          <a:xfrm>
            <a:off x="3513431" y="2358405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4D044C-1D50-6F1B-15E4-14F6BA8C112D}"/>
              </a:ext>
            </a:extLst>
          </p:cNvPr>
          <p:cNvSpPr/>
          <p:nvPr/>
        </p:nvSpPr>
        <p:spPr bwMode="auto">
          <a:xfrm>
            <a:off x="3163877" y="1241341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7F2794-440B-CBF3-0FAB-8E9923C27281}"/>
              </a:ext>
            </a:extLst>
          </p:cNvPr>
          <p:cNvSpPr/>
          <p:nvPr/>
        </p:nvSpPr>
        <p:spPr bwMode="auto">
          <a:xfrm>
            <a:off x="3611601" y="1964563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EF9C32-EEE0-AEBB-0FC9-59846496D6D8}"/>
              </a:ext>
            </a:extLst>
          </p:cNvPr>
          <p:cNvSpPr/>
          <p:nvPr/>
        </p:nvSpPr>
        <p:spPr bwMode="auto">
          <a:xfrm>
            <a:off x="3178554" y="2703266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8CFA4-F392-C478-D30D-5E4B15CE13F6}"/>
              </a:ext>
            </a:extLst>
          </p:cNvPr>
          <p:cNvSpPr/>
          <p:nvPr/>
        </p:nvSpPr>
        <p:spPr bwMode="auto">
          <a:xfrm>
            <a:off x="2373166" y="1241341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167BA5-36BE-1C97-3A04-FC2CBFB6665E}"/>
              </a:ext>
            </a:extLst>
          </p:cNvPr>
          <p:cNvSpPr/>
          <p:nvPr/>
        </p:nvSpPr>
        <p:spPr bwMode="auto">
          <a:xfrm>
            <a:off x="2768294" y="2830284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56B22F-01D4-3CBA-454F-7C60A6BE00B5}"/>
              </a:ext>
            </a:extLst>
          </p:cNvPr>
          <p:cNvSpPr/>
          <p:nvPr/>
        </p:nvSpPr>
        <p:spPr bwMode="auto">
          <a:xfrm>
            <a:off x="2087784" y="1525864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737CF6-BC66-AA63-15E6-79420710674C}"/>
              </a:ext>
            </a:extLst>
          </p:cNvPr>
          <p:cNvSpPr/>
          <p:nvPr/>
        </p:nvSpPr>
        <p:spPr bwMode="auto">
          <a:xfrm>
            <a:off x="2311959" y="2703266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F291C1-38DC-E5F5-BF18-AEC937400F0D}"/>
              </a:ext>
            </a:extLst>
          </p:cNvPr>
          <p:cNvSpPr/>
          <p:nvPr/>
        </p:nvSpPr>
        <p:spPr bwMode="auto">
          <a:xfrm>
            <a:off x="1929411" y="1956025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FCE86D-0A11-70F5-CC93-C28D555F682F}"/>
              </a:ext>
            </a:extLst>
          </p:cNvPr>
          <p:cNvSpPr/>
          <p:nvPr/>
        </p:nvSpPr>
        <p:spPr bwMode="auto">
          <a:xfrm>
            <a:off x="2017240" y="2358405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0C96DE-F527-59D8-496F-52506504E9D6}"/>
              </a:ext>
            </a:extLst>
          </p:cNvPr>
          <p:cNvSpPr txBox="1"/>
          <p:nvPr/>
        </p:nvSpPr>
        <p:spPr bwMode="auto">
          <a:xfrm>
            <a:off x="4077626" y="1104077"/>
            <a:ext cx="616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badi" panose="020B0604020104020204" pitchFamily="34" charset="0"/>
              </a:rPr>
              <a:t>Approach proposed by A. Latina, and already applied to the CLIC design</a:t>
            </a:r>
          </a:p>
        </p:txBody>
      </p:sp>
    </p:spTree>
    <p:extLst>
      <p:ext uri="{BB962C8B-B14F-4D97-AF65-F5344CB8AC3E}">
        <p14:creationId xmlns:p14="http://schemas.microsoft.com/office/powerpoint/2010/main" val="18878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B988E45-1036-F02A-0F79-CE8115A784F4}"/>
              </a:ext>
            </a:extLst>
          </p:cNvPr>
          <p:cNvGrpSpPr/>
          <p:nvPr/>
        </p:nvGrpSpPr>
        <p:grpSpPr>
          <a:xfrm>
            <a:off x="6459738" y="2675031"/>
            <a:ext cx="5396902" cy="3785472"/>
            <a:chOff x="6459738" y="2675031"/>
            <a:chExt cx="5396902" cy="3785472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459738" y="2675031"/>
              <a:ext cx="5396902" cy="378547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063A8E-CA87-0F53-96E5-F540D7CE3C67}"/>
                </a:ext>
              </a:extLst>
            </p:cNvPr>
            <p:cNvSpPr txBox="1"/>
            <p:nvPr/>
          </p:nvSpPr>
          <p:spPr bwMode="auto">
            <a:xfrm rot="16200000">
              <a:off x="5780727" y="4339842"/>
              <a:ext cx="189539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n-lt"/>
                </a:rPr>
                <a:t>Jitter amplification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Multi-bunch jitter amplification: procedure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22</a:t>
            </a:fld>
            <a:endParaRPr lang="de-DE"/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973338" y="909243"/>
            <a:ext cx="10972800" cy="1869623"/>
          </a:xfrm>
        </p:spPr>
        <p:txBody>
          <a:bodyPr/>
          <a:lstStyle/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sz="2000" b="1" dirty="0">
                <a:cs typeface="Calibri Light" panose="020F0302020204030204" pitchFamily="34" charset="0"/>
              </a:rPr>
              <a:t>Simulations’ strategy: provide specifications for the RF design</a:t>
            </a:r>
            <a:endParaRPr lang="en-US" sz="2000" dirty="0">
              <a:cs typeface="Calibri Light" panose="020F0302020204030204" pitchFamily="34" charset="0"/>
            </a:endParaRPr>
          </a:p>
          <a:p>
            <a:pPr lvl="2"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sz="1600" dirty="0">
                <a:cs typeface="Calibri Light" panose="020F0302020204030204" pitchFamily="34" charset="0"/>
              </a:rPr>
              <a:t>Imposed a kick to the second bunch to simulate the long-range </a:t>
            </a:r>
            <a:r>
              <a:rPr lang="en-US" sz="1600" dirty="0" err="1">
                <a:cs typeface="Calibri Light" panose="020F0302020204030204" pitchFamily="34" charset="0"/>
              </a:rPr>
              <a:t>wakefield</a:t>
            </a:r>
            <a:r>
              <a:rPr lang="en-US" sz="1600" dirty="0">
                <a:cs typeface="Calibri Light" panose="020F0302020204030204" pitchFamily="34" charset="0"/>
              </a:rPr>
              <a:t> generated by the first bunch to the following one: </a:t>
            </a:r>
            <a:r>
              <a:rPr lang="en-US" sz="1600" b="1" dirty="0">
                <a:solidFill>
                  <a:srgbClr val="2B83D3"/>
                </a:solidFill>
                <a:cs typeface="Calibri Light" panose="020F0302020204030204" pitchFamily="34" charset="0"/>
              </a:rPr>
              <a:t>independent on</a:t>
            </a:r>
            <a:r>
              <a:rPr lang="en-US" sz="1600" dirty="0">
                <a:cs typeface="Calibri Light" panose="020F0302020204030204" pitchFamily="34" charset="0"/>
              </a:rPr>
              <a:t> the bunch </a:t>
            </a:r>
            <a:r>
              <a:rPr lang="en-US" sz="1600" b="1" dirty="0">
                <a:solidFill>
                  <a:srgbClr val="2B83D3"/>
                </a:solidFill>
                <a:cs typeface="Calibri Light" panose="020F0302020204030204" pitchFamily="34" charset="0"/>
              </a:rPr>
              <a:t>time</a:t>
            </a:r>
            <a:r>
              <a:rPr lang="en-US" sz="1600" dirty="0">
                <a:cs typeface="Calibri Light" panose="020F0302020204030204" pitchFamily="34" charset="0"/>
              </a:rPr>
              <a:t> separation</a:t>
            </a:r>
            <a:endParaRPr sz="1600" dirty="0">
              <a:cs typeface="Calibri Light" panose="020F0302020204030204" pitchFamily="34" charset="0"/>
            </a:endParaRPr>
          </a:p>
          <a:p>
            <a:pPr lvl="2"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sz="1600" dirty="0">
                <a:cs typeface="Calibri Light" panose="020F0302020204030204" pitchFamily="34" charset="0"/>
              </a:rPr>
              <a:t>Determined the </a:t>
            </a:r>
            <a:r>
              <a:rPr lang="en-US" sz="1600" b="1" dirty="0">
                <a:solidFill>
                  <a:srgbClr val="2B83D3"/>
                </a:solidFill>
                <a:cs typeface="Calibri Light" panose="020F0302020204030204" pitchFamily="34" charset="0"/>
              </a:rPr>
              <a:t>tolerable kick</a:t>
            </a:r>
            <a:r>
              <a:rPr lang="en-US" sz="1600" dirty="0">
                <a:cs typeface="Calibri Light" panose="020F0302020204030204" pitchFamily="34" charset="0"/>
              </a:rPr>
              <a:t> to maintain the JA below the defined threshold </a:t>
            </a:r>
          </a:p>
          <a:p>
            <a:pPr lvl="2"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sz="1600" dirty="0">
                <a:cs typeface="Calibri Light" panose="020F0302020204030204" pitchFamily="34" charset="0"/>
              </a:rPr>
              <a:t>RF design aims to produce transverse </a:t>
            </a:r>
            <a:r>
              <a:rPr lang="en-US" sz="1600" dirty="0" err="1">
                <a:cs typeface="Calibri Light" panose="020F0302020204030204" pitchFamily="34" charset="0"/>
              </a:rPr>
              <a:t>wakefield</a:t>
            </a:r>
            <a:r>
              <a:rPr lang="en-US" sz="1600" dirty="0">
                <a:cs typeface="Calibri Light" panose="020F0302020204030204" pitchFamily="34" charset="0"/>
              </a:rPr>
              <a:t> below this value</a:t>
            </a:r>
          </a:p>
          <a:p>
            <a:pPr lvl="2"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dirty="0">
                <a:cs typeface="Calibri Light" panose="020F0302020204030204" pitchFamily="34" charset="0"/>
              </a:rPr>
              <a:t>This method is independent on the </a:t>
            </a:r>
            <a:r>
              <a:rPr lang="en-US" b="1" dirty="0">
                <a:solidFill>
                  <a:srgbClr val="2B83D3"/>
                </a:solidFill>
                <a:cs typeface="Calibri Light" panose="020F0302020204030204" pitchFamily="34" charset="0"/>
              </a:rPr>
              <a:t>minimum bunch separation</a:t>
            </a:r>
            <a:endParaRPr dirty="0">
              <a:cs typeface="Calibri Light" panose="020F03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F36F50-3D82-B066-5F23-165E860BA286}"/>
              </a:ext>
            </a:extLst>
          </p:cNvPr>
          <p:cNvGrpSpPr/>
          <p:nvPr/>
        </p:nvGrpSpPr>
        <p:grpSpPr>
          <a:xfrm>
            <a:off x="999675" y="2918235"/>
            <a:ext cx="4465556" cy="3490989"/>
            <a:chOff x="999675" y="2918235"/>
            <a:chExt cx="4465556" cy="349098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9346AB-8C21-DAD4-BC6B-5BE72736D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675" y="2918235"/>
              <a:ext cx="4465556" cy="3490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13CD61-3038-35E7-368A-8ED13700B068}"/>
                </a:ext>
              </a:extLst>
            </p:cNvPr>
            <p:cNvSpPr txBox="1"/>
            <p:nvPr/>
          </p:nvSpPr>
          <p:spPr bwMode="auto">
            <a:xfrm>
              <a:off x="2024067" y="5198154"/>
              <a:ext cx="2343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Courtesy of A. Kurtulus,</a:t>
              </a:r>
              <a:b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A. Grudiev</a:t>
              </a:r>
              <a:endParaRPr lang="de-CH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0F070F-BA5F-DB6C-79EA-00581492995A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7193296" y="4771741"/>
            <a:ext cx="317426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16709F-FCF3-F088-C152-DA9527173BCD}"/>
              </a:ext>
            </a:extLst>
          </p:cNvPr>
          <p:cNvSpPr txBox="1"/>
          <p:nvPr/>
        </p:nvSpPr>
        <p:spPr bwMode="auto">
          <a:xfrm>
            <a:off x="7193296" y="436771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JA limit</a:t>
            </a:r>
            <a:endParaRPr lang="de-CH" sz="2000" b="1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BD8EFF-D691-E66A-F32F-38B6E3BC352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41824" y="4703828"/>
            <a:ext cx="0" cy="13174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" name="Isosceles Triangle 12"/>
          <p:cNvSpPr/>
          <p:nvPr/>
        </p:nvSpPr>
        <p:spPr bwMode="auto">
          <a:xfrm flipV="1">
            <a:off x="10304911" y="4663729"/>
            <a:ext cx="250588" cy="21602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2400" b="0" i="0" u="none" strike="noStrike" cap="none">
              <a:ln>
                <a:noFill/>
              </a:ln>
              <a:solidFill>
                <a:schemeClr val="tx1"/>
              </a:solidFill>
              <a:latin typeface="Time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9E0896-F15F-C79D-4F53-79EA7089FECD}"/>
              </a:ext>
            </a:extLst>
          </p:cNvPr>
          <p:cNvSpPr/>
          <p:nvPr/>
        </p:nvSpPr>
        <p:spPr bwMode="auto">
          <a:xfrm>
            <a:off x="1199456" y="4499748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A8D03D-C7C4-FA5E-01DE-DE12366F328C}"/>
              </a:ext>
            </a:extLst>
          </p:cNvPr>
          <p:cNvSpPr/>
          <p:nvPr/>
        </p:nvSpPr>
        <p:spPr bwMode="auto">
          <a:xfrm>
            <a:off x="3796657" y="4509120"/>
            <a:ext cx="194708" cy="1947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184178-AFF9-651D-2938-248E523249FF}"/>
              </a:ext>
            </a:extLst>
          </p:cNvPr>
          <p:cNvSpPr txBox="1"/>
          <p:nvPr/>
        </p:nvSpPr>
        <p:spPr bwMode="auto">
          <a:xfrm>
            <a:off x="1117421" y="472342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ptos Black" panose="020B0604020202020204" pitchFamily="34" charset="0"/>
              </a:rPr>
              <a:t>Bunch 1</a:t>
            </a:r>
            <a:endParaRPr lang="de-CH" b="1" dirty="0">
              <a:latin typeface="Aptos Black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90D25-833A-90CE-855A-F81A4C8DF040}"/>
              </a:ext>
            </a:extLst>
          </p:cNvPr>
          <p:cNvSpPr txBox="1"/>
          <p:nvPr/>
        </p:nvSpPr>
        <p:spPr bwMode="auto">
          <a:xfrm>
            <a:off x="3756534" y="469265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ptos Black" panose="020B0604020202020204" pitchFamily="34" charset="0"/>
              </a:rPr>
              <a:t>Bunch 2</a:t>
            </a:r>
            <a:endParaRPr lang="de-CH" b="1" dirty="0">
              <a:latin typeface="Aptos Black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15B567-5CBC-A181-F5D2-357A42226152}"/>
              </a:ext>
            </a:extLst>
          </p:cNvPr>
          <p:cNvSpPr txBox="1"/>
          <p:nvPr/>
        </p:nvSpPr>
        <p:spPr bwMode="auto">
          <a:xfrm>
            <a:off x="9912424" y="629580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Kick limit</a:t>
            </a:r>
            <a:endParaRPr lang="de-CH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4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/>
      <p:bldP spid="13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FB496568-C64A-5DEC-F4BF-664974DFA80C}"/>
              </a:ext>
            </a:extLst>
          </p:cNvPr>
          <p:cNvGrpSpPr/>
          <p:nvPr/>
        </p:nvGrpSpPr>
        <p:grpSpPr>
          <a:xfrm>
            <a:off x="7223191" y="1484784"/>
            <a:ext cx="4586747" cy="3557620"/>
            <a:chOff x="7223191" y="1170516"/>
            <a:chExt cx="4586747" cy="355762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2C7274F-5068-1691-73A3-F9AF46256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3191" y="1442356"/>
              <a:ext cx="4586747" cy="3285780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B4711E9-4893-3A8C-84A2-C44C742A774D}"/>
                </a:ext>
              </a:extLst>
            </p:cNvPr>
            <p:cNvSpPr txBox="1"/>
            <p:nvPr/>
          </p:nvSpPr>
          <p:spPr bwMode="auto">
            <a:xfrm>
              <a:off x="7327122" y="1170516"/>
              <a:ext cx="437888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RF structure length </a:t>
              </a:r>
              <a:r>
                <a:rPr lang="en-US" b="1" dirty="0">
                  <a:latin typeface="+mn-lt"/>
                  <a:sym typeface="Wingdings" panose="05000000000000000000" pitchFamily="2" charset="2"/>
                </a:rPr>
                <a:t> distance quad-to-quad</a:t>
              </a:r>
              <a:endParaRPr lang="de-CH" b="1" dirty="0">
                <a:latin typeface="+mn-lt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55A5E65-DB2A-7BAE-1A7A-5E2DCF0A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Multi-bunch jitter amplification: dependences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DEB87-AC84-FBD8-EE65-1C4BEBE581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23</a:t>
            </a:fld>
            <a:endParaRPr lang="de-DE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F872FF-8EB2-93DF-EB2D-AFEBAF7A4D00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1911778" y="886736"/>
            <a:ext cx="8580743" cy="382024"/>
          </a:xfrm>
        </p:spPr>
        <p:txBody>
          <a:bodyPr/>
          <a:lstStyle/>
          <a:p>
            <a:pPr marL="177800" lvl="1" indent="0" algn="ctr">
              <a:buClr>
                <a:srgbClr val="0070C0"/>
              </a:buClr>
              <a:buSzPct val="150000"/>
              <a:buNone/>
              <a:defRPr/>
            </a:pPr>
            <a:r>
              <a:rPr lang="en-US" sz="2000" b="1" dirty="0">
                <a:latin typeface="Abadi" panose="020B0604020104020204" pitchFamily="34" charset="0"/>
                <a:cs typeface="Calibri Light" panose="020F0302020204030204" pitchFamily="34" charset="0"/>
              </a:rPr>
              <a:t>Simulations </a:t>
            </a:r>
            <a:r>
              <a:rPr lang="en-US" sz="2000" b="1" dirty="0">
                <a:latin typeface="Abadi" panose="020B0604020104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badi" panose="020B0604020104020204" pitchFamily="34" charset="0"/>
                <a:cs typeface="Calibri Light" panose="020F0302020204030204" pitchFamily="34" charset="0"/>
              </a:rPr>
              <a:t>full linac chain from 200 MeV (gun section exit) to 20 GeV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14EF40D-423A-7623-79DA-CE8FB74B7924}"/>
              </a:ext>
            </a:extLst>
          </p:cNvPr>
          <p:cNvGrpSpPr/>
          <p:nvPr/>
        </p:nvGrpSpPr>
        <p:grpSpPr>
          <a:xfrm>
            <a:off x="1185703" y="1508945"/>
            <a:ext cx="4520031" cy="3523543"/>
            <a:chOff x="1185703" y="1194677"/>
            <a:chExt cx="4520031" cy="352354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D7E1A5-C791-2640-FD33-AC9C0974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5703" y="1415762"/>
              <a:ext cx="4520031" cy="3302458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8E1013F-BEF1-C22C-1DEC-72D26D7028E1}"/>
                </a:ext>
              </a:extLst>
            </p:cNvPr>
            <p:cNvSpPr txBox="1"/>
            <p:nvPr/>
          </p:nvSpPr>
          <p:spPr bwMode="auto">
            <a:xfrm>
              <a:off x="2344779" y="1194677"/>
              <a:ext cx="220187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FODO phase advance</a:t>
              </a:r>
              <a:endParaRPr lang="de-CH" b="1" dirty="0">
                <a:latin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384E265-B015-5EE3-9BD3-CBE82DAACB3E}"/>
              </a:ext>
            </a:extLst>
          </p:cNvPr>
          <p:cNvSpPr txBox="1"/>
          <p:nvPr/>
        </p:nvSpPr>
        <p:spPr bwMode="auto">
          <a:xfrm>
            <a:off x="36067" y="5085184"/>
            <a:ext cx="121693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en-US" sz="1800" b="1" dirty="0">
                <a:latin typeface="Abadi" panose="020B0604020104020204" pitchFamily="34" charset="0"/>
              </a:rPr>
              <a:t>Outcomes:</a:t>
            </a:r>
          </a:p>
          <a:p>
            <a:pPr marL="742950" lvl="1" indent="-28575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Strong dependence of the jitter amplification on the FODO optics phase advance solely far away from the 90 degrees phase advance lattice</a:t>
            </a:r>
          </a:p>
          <a:p>
            <a:pPr marL="742950" lvl="1" indent="-28575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Strong dependence of the jitter amplification on the (RF structure length) </a:t>
            </a:r>
            <a:r>
              <a:rPr lang="en-US" b="1" dirty="0">
                <a:solidFill>
                  <a:srgbClr val="0F90FF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distance</a:t>
            </a: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 among the </a:t>
            </a:r>
            <a:r>
              <a:rPr lang="en-US" b="1" dirty="0">
                <a:solidFill>
                  <a:srgbClr val="0F90FF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quadrupoles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E8CD5-3DD1-16BE-89C2-A08002BF2DBF}"/>
              </a:ext>
            </a:extLst>
          </p:cNvPr>
          <p:cNvSpPr txBox="1"/>
          <p:nvPr/>
        </p:nvSpPr>
        <p:spPr bwMode="auto">
          <a:xfrm rot="913671">
            <a:off x="10169976" y="328452"/>
            <a:ext cx="1933869" cy="400110"/>
          </a:xfrm>
          <a:prstGeom prst="rect">
            <a:avLst/>
          </a:prstGeom>
          <a:solidFill>
            <a:srgbClr val="0F9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latin typeface="+mn-lt"/>
              </a:rPr>
              <a:t>Layout 3A</a:t>
            </a:r>
          </a:p>
        </p:txBody>
      </p:sp>
    </p:spTree>
    <p:extLst>
      <p:ext uri="{BB962C8B-B14F-4D97-AF65-F5344CB8AC3E}">
        <p14:creationId xmlns:p14="http://schemas.microsoft.com/office/powerpoint/2010/main" val="1652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6D5C12-395C-34A4-2FFD-9158A269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Multi-bunch, jitter amplification: results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5D271-6FAF-CFDD-9514-1E9FBC8279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24</a:t>
            </a:fld>
            <a:endParaRPr lang="de-D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C93044-DC5E-D9AE-1118-F65EA14A9D32}"/>
              </a:ext>
            </a:extLst>
          </p:cNvPr>
          <p:cNvGrpSpPr/>
          <p:nvPr/>
        </p:nvGrpSpPr>
        <p:grpSpPr>
          <a:xfrm>
            <a:off x="1318400" y="2531889"/>
            <a:ext cx="10269529" cy="3302179"/>
            <a:chOff x="1318400" y="2531889"/>
            <a:chExt cx="10269529" cy="33021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3559E3-7DC4-9DBB-8688-29F2FA172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008"/>
            <a:stretch/>
          </p:blipFill>
          <p:spPr>
            <a:xfrm>
              <a:off x="6287577" y="2531889"/>
              <a:ext cx="5300352" cy="328154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016AD2-43F8-4341-7E07-D81A9E527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514"/>
            <a:stretch/>
          </p:blipFill>
          <p:spPr>
            <a:xfrm>
              <a:off x="1318400" y="2531889"/>
              <a:ext cx="4704250" cy="330217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D3A5DB-30AE-EB92-03C3-DC2C1914F605}"/>
                </a:ext>
              </a:extLst>
            </p:cNvPr>
            <p:cNvSpPr txBox="1"/>
            <p:nvPr/>
          </p:nvSpPr>
          <p:spPr bwMode="auto">
            <a:xfrm>
              <a:off x="2970330" y="3015727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badi" panose="020B0604020104020204" pitchFamily="34" charset="0"/>
                </a:rPr>
                <a:t>e- linac</a:t>
              </a:r>
              <a:endParaRPr lang="de-CH" sz="1800" b="1" dirty="0">
                <a:latin typeface="Abadi" panose="020B06040201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C33292-0F44-10EE-8D02-205152AB22C5}"/>
                </a:ext>
              </a:extLst>
            </p:cNvPr>
            <p:cNvSpPr txBox="1"/>
            <p:nvPr/>
          </p:nvSpPr>
          <p:spPr bwMode="auto">
            <a:xfrm>
              <a:off x="8300504" y="3007297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badi" panose="020B0604020104020204" pitchFamily="34" charset="0"/>
                </a:rPr>
                <a:t>HE linac</a:t>
              </a:r>
              <a:endParaRPr lang="de-CH" sz="1800" b="1" dirty="0">
                <a:latin typeface="Abadi" panose="020B0604020104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7C05039-F8A2-ACFE-711F-3434BFDC3AD4}"/>
              </a:ext>
            </a:extLst>
          </p:cNvPr>
          <p:cNvSpPr txBox="1"/>
          <p:nvPr/>
        </p:nvSpPr>
        <p:spPr bwMode="auto">
          <a:xfrm rot="913671">
            <a:off x="10169976" y="328452"/>
            <a:ext cx="1933869" cy="400110"/>
          </a:xfrm>
          <a:prstGeom prst="rect">
            <a:avLst/>
          </a:prstGeom>
          <a:solidFill>
            <a:srgbClr val="0F9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latin typeface="+mn-lt"/>
              </a:rPr>
              <a:t>Layout 3B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107E79-86DB-679C-CA88-F9E37ED35FBB}"/>
                  </a:ext>
                </a:extLst>
              </p:cNvPr>
              <p:cNvSpPr txBox="1"/>
              <p:nvPr/>
            </p:nvSpPr>
            <p:spPr bwMode="auto">
              <a:xfrm>
                <a:off x="983432" y="1412776"/>
                <a:ext cx="2209938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𝐽𝐴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𝑀𝑢𝑙𝑡𝑖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𝐽𝐴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107E79-86DB-679C-CA88-F9E37ED35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432" y="1412776"/>
                <a:ext cx="2209938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ABBA70-0B79-A92D-271E-E1601B834DA9}"/>
                  </a:ext>
                </a:extLst>
              </p:cNvPr>
              <p:cNvSpPr txBox="1"/>
              <p:nvPr/>
            </p:nvSpPr>
            <p:spPr bwMode="auto">
              <a:xfrm>
                <a:off x="3413252" y="1652553"/>
                <a:ext cx="5853962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𝐽𝐴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𝑀𝑢𝑙𝑡𝑖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𝐽𝐴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𝑒𝐿𝑖𝑛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𝐽𝐴</m:t>
                          </m:r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𝐾𝑖𝑐𝑘𝑒𝑟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𝑖𝑛𝑗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𝐽𝐴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𝐷𝑅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𝐽𝐴</m:t>
                          </m:r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𝐾𝑖𝑐𝑘𝑒𝑟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𝑒𝑥𝑡𝑟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𝐽𝐴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𝐻𝐸𝐿𝑖𝑛</m:t>
                          </m:r>
                        </m:sub>
                      </m:sSub>
                    </m:oMath>
                  </m:oMathPara>
                </a14:m>
                <a:endParaRPr lang="en-US" sz="18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ABBA70-0B79-A92D-271E-E1601B834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3252" y="1652553"/>
                <a:ext cx="5853962" cy="391646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AE9B4BEA-A5D2-3A46-A1D8-D19FD4762C22}"/>
              </a:ext>
            </a:extLst>
          </p:cNvPr>
          <p:cNvSpPr/>
          <p:nvPr/>
        </p:nvSpPr>
        <p:spPr bwMode="auto">
          <a:xfrm>
            <a:off x="3183829" y="1652217"/>
            <a:ext cx="302063" cy="392319"/>
          </a:xfrm>
          <a:prstGeom prst="rightArrow">
            <a:avLst/>
          </a:prstGeom>
          <a:solidFill>
            <a:srgbClr val="0072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3C98D0-87AD-4DC0-3D31-B2B9A88DF8AE}"/>
                  </a:ext>
                </a:extLst>
              </p:cNvPr>
              <p:cNvSpPr txBox="1"/>
              <p:nvPr/>
            </p:nvSpPr>
            <p:spPr bwMode="auto">
              <a:xfrm>
                <a:off x="2279576" y="6077792"/>
                <a:ext cx="8662173" cy="400110"/>
              </a:xfrm>
              <a:prstGeom prst="rect">
                <a:avLst/>
              </a:prstGeom>
              <a:solidFill>
                <a:srgbClr val="0072BD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de-CH" sz="2000" dirty="0">
                    <a:latin typeface="Abadi" panose="020B0604020104020204" pitchFamily="34" charset="0"/>
                  </a:rPr>
                  <a:t>Maximum kick&lt;0.11 V/</a:t>
                </a:r>
                <a:r>
                  <a:rPr lang="de-CH" sz="2000" dirty="0" err="1">
                    <a:latin typeface="Abadi" panose="020B0604020104020204" pitchFamily="34" charset="0"/>
                  </a:rPr>
                  <a:t>pC</a:t>
                </a:r>
                <a:r>
                  <a:rPr lang="de-CH" sz="2000" dirty="0">
                    <a:latin typeface="Abadi" panose="020B0604020104020204" pitchFamily="34" charset="0"/>
                  </a:rPr>
                  <a:t>/m/mm </a:t>
                </a:r>
                <a:r>
                  <a:rPr lang="de-CH" sz="2000" dirty="0">
                    <a:latin typeface="Abadi" panose="020B0604020104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𝐽𝐴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𝑙𝑖𝑛𝑎𝑐</m:t>
                        </m:r>
                      </m:sub>
                    </m:sSub>
                  </m:oMath>
                </a14:m>
                <a:r>
                  <a:rPr lang="de-CH" sz="2000" dirty="0">
                    <a:latin typeface="Abadi" panose="020B0604020104020204" pitchFamily="34" charset="0"/>
                  </a:rPr>
                  <a:t>~</a:t>
                </a:r>
                <a:r>
                  <a:rPr lang="de-CH" sz="2000" dirty="0">
                    <a:latin typeface="Abadi" panose="020B0604020104020204" pitchFamily="34" charset="0"/>
                    <a:sym typeface="Wingdings" panose="05000000000000000000" pitchFamily="2" charset="2"/>
                  </a:rPr>
                  <a:t>1.08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𝐽𝐴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𝐻𝐸</m:t>
                        </m:r>
                      </m:sub>
                    </m:sSub>
                  </m:oMath>
                </a14:m>
                <a:r>
                  <a:rPr lang="de-CH" sz="2000" dirty="0">
                    <a:latin typeface="Abadi" panose="020B0604020104020204" pitchFamily="34" charset="0"/>
                  </a:rPr>
                  <a:t>~</a:t>
                </a:r>
                <a:r>
                  <a:rPr lang="de-CH" sz="2000" dirty="0">
                    <a:latin typeface="Abadi" panose="020B0604020104020204" pitchFamily="34" charset="0"/>
                    <a:sym typeface="Wingdings" panose="05000000000000000000" pitchFamily="2" charset="2"/>
                  </a:rPr>
                  <a:t>1.03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3C98D0-87AD-4DC0-3D31-B2B9A88DF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9576" y="6077792"/>
                <a:ext cx="866217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BF31005-913A-B1B2-96FA-558965013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847" y="724919"/>
            <a:ext cx="5206786" cy="8836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9812DB-045C-11E3-8753-99364AC03CC9}"/>
              </a:ext>
            </a:extLst>
          </p:cNvPr>
          <p:cNvSpPr txBox="1"/>
          <p:nvPr/>
        </p:nvSpPr>
        <p:spPr bwMode="auto">
          <a:xfrm>
            <a:off x="9232223" y="1588951"/>
            <a:ext cx="699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badi" panose="020B0604020104020204" pitchFamily="34" charset="0"/>
              </a:rPr>
              <a:t>WP3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FEE8E-478C-9E22-5B1C-8B28A461EB07}"/>
              </a:ext>
            </a:extLst>
          </p:cNvPr>
          <p:cNvSpPr txBox="1"/>
          <p:nvPr/>
        </p:nvSpPr>
        <p:spPr bwMode="auto">
          <a:xfrm>
            <a:off x="9232223" y="1879546"/>
            <a:ext cx="2965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badi" panose="020B0604020104020204" pitchFamily="34" charset="0"/>
              </a:rPr>
              <a:t>Injection/extraction experts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E406E4-58E9-4160-C2F8-F8A4D61FD9E7}"/>
              </a:ext>
            </a:extLst>
          </p:cNvPr>
          <p:cNvSpPr/>
          <p:nvPr/>
        </p:nvSpPr>
        <p:spPr bwMode="auto">
          <a:xfrm>
            <a:off x="6444898" y="1702001"/>
            <a:ext cx="499462" cy="29275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A3B27A-C4FF-FD86-ED6C-EB78132D19E0}"/>
              </a:ext>
            </a:extLst>
          </p:cNvPr>
          <p:cNvSpPr/>
          <p:nvPr/>
        </p:nvSpPr>
        <p:spPr bwMode="auto">
          <a:xfrm>
            <a:off x="5259931" y="1700019"/>
            <a:ext cx="1130709" cy="296715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A0A78D5-4A8F-0360-0948-D96CA48B9B9C}"/>
              </a:ext>
            </a:extLst>
          </p:cNvPr>
          <p:cNvSpPr/>
          <p:nvPr/>
        </p:nvSpPr>
        <p:spPr bwMode="auto">
          <a:xfrm>
            <a:off x="6988459" y="1711815"/>
            <a:ext cx="1231310" cy="273123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25" grpId="0" animBg="1"/>
      <p:bldP spid="15" grpId="0"/>
      <p:bldP spid="16" grpId="0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48BE30-871C-1195-96AB-0A718CFE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bunch jitter amplification: procedure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9E28E-E289-CBBC-7FE9-224B8CF498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25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4A985-4D93-8D9A-64A3-69F0FA189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375" y="2517126"/>
            <a:ext cx="5105400" cy="3943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5CB3E-D99C-1470-736A-DE8F856DF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74" y="2517126"/>
            <a:ext cx="5197825" cy="4027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3AB99E1C-8163-34FD-6987-00A95AE4E4F9}"/>
              </a:ext>
            </a:extLst>
          </p:cNvPr>
          <p:cNvSpPr/>
          <p:nvPr/>
        </p:nvSpPr>
        <p:spPr bwMode="auto">
          <a:xfrm>
            <a:off x="5584168" y="2830664"/>
            <a:ext cx="288032" cy="428053"/>
          </a:xfrm>
          <a:prstGeom prst="downArrow">
            <a:avLst/>
          </a:prstGeom>
          <a:solidFill>
            <a:srgbClr val="0F90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DEAF4E-BA46-4BF7-40C5-F324DFDF6E3C}"/>
              </a:ext>
            </a:extLst>
          </p:cNvPr>
          <p:cNvCxnSpPr>
            <a:cxnSpLocks/>
          </p:cNvCxnSpPr>
          <p:nvPr/>
        </p:nvCxnSpPr>
        <p:spPr bwMode="auto">
          <a:xfrm>
            <a:off x="7396444" y="4666802"/>
            <a:ext cx="409634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2E0C242-85B3-8D10-7D4E-578D73806CEA}"/>
              </a:ext>
            </a:extLst>
          </p:cNvPr>
          <p:cNvSpPr txBox="1"/>
          <p:nvPr/>
        </p:nvSpPr>
        <p:spPr bwMode="auto">
          <a:xfrm>
            <a:off x="7820367" y="448880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JA limit</a:t>
            </a:r>
            <a:endParaRPr lang="de-CH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E0F40-D286-53BC-A8CD-6DFC3AA3CF08}"/>
              </a:ext>
            </a:extLst>
          </p:cNvPr>
          <p:cNvSpPr txBox="1"/>
          <p:nvPr/>
        </p:nvSpPr>
        <p:spPr bwMode="auto">
          <a:xfrm>
            <a:off x="1055439" y="908720"/>
            <a:ext cx="10813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badi" panose="020B0604020104020204" pitchFamily="34" charset="0"/>
              </a:rPr>
              <a:t>Simulation setup:</a:t>
            </a:r>
          </a:p>
          <a:p>
            <a:pPr marL="742950" lvl="1" indent="-285750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800" dirty="0">
                <a:latin typeface="Abadi" panose="020B0604020104020204" pitchFamily="34" charset="0"/>
              </a:rPr>
              <a:t>Compute the JA along the considered linac</a:t>
            </a:r>
          </a:p>
          <a:p>
            <a:pPr marL="742950" lvl="1" indent="-285750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800" dirty="0">
                <a:latin typeface="Abadi" panose="020B0604020104020204" pitchFamily="34" charset="0"/>
              </a:rPr>
              <a:t>Determine the JA at the end of the considered linac</a:t>
            </a:r>
          </a:p>
          <a:p>
            <a:pPr marL="742950" lvl="1" indent="-285750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800" dirty="0">
                <a:latin typeface="Abadi" panose="020B0604020104020204" pitchFamily="34" charset="0"/>
              </a:rPr>
              <a:t>Given the maximum acceptable jitter, determine the specifications for the RF design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8E28B7-A3E7-F59E-2AC7-6E96CB2EE85C}"/>
              </a:ext>
            </a:extLst>
          </p:cNvPr>
          <p:cNvCxnSpPr>
            <a:cxnSpLocks/>
          </p:cNvCxnSpPr>
          <p:nvPr/>
        </p:nvCxnSpPr>
        <p:spPr bwMode="auto">
          <a:xfrm>
            <a:off x="5728184" y="3462756"/>
            <a:ext cx="0" cy="256759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B68D08-CCDB-0CCF-090E-F9C4F6BBE390}"/>
              </a:ext>
            </a:extLst>
          </p:cNvPr>
          <p:cNvCxnSpPr>
            <a:cxnSpLocks/>
          </p:cNvCxnSpPr>
          <p:nvPr/>
        </p:nvCxnSpPr>
        <p:spPr bwMode="auto">
          <a:xfrm>
            <a:off x="7806078" y="4724677"/>
            <a:ext cx="0" cy="130567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AF3AAE-082F-48BB-463E-4B723BB1C4C9}"/>
              </a:ext>
            </a:extLst>
          </p:cNvPr>
          <p:cNvSpPr txBox="1"/>
          <p:nvPr/>
        </p:nvSpPr>
        <p:spPr bwMode="auto">
          <a:xfrm>
            <a:off x="7176120" y="615766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RF aperture limit</a:t>
            </a:r>
            <a:endParaRPr lang="de-CH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58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26AB04-001E-E6C1-9A82-36870200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bunch jitter amplification: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08835-E32B-20CA-7AC0-971B8CB6DC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26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ADA25-4356-E2B8-7216-6BB055837C50}"/>
              </a:ext>
            </a:extLst>
          </p:cNvPr>
          <p:cNvSpPr txBox="1"/>
          <p:nvPr/>
        </p:nvSpPr>
        <p:spPr bwMode="auto">
          <a:xfrm rot="913671">
            <a:off x="10122760" y="345795"/>
            <a:ext cx="1933869" cy="400110"/>
          </a:xfrm>
          <a:prstGeom prst="rect">
            <a:avLst/>
          </a:prstGeom>
          <a:solidFill>
            <a:srgbClr val="0F9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latin typeface="+mn-lt"/>
              </a:rPr>
              <a:t>Layout 3B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2F25D-39C4-E1BE-7733-1EE9749E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65" y="1272102"/>
            <a:ext cx="2940494" cy="2128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65D49-C2EA-0E4B-F83C-8EA2BBD4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887" y="3534902"/>
            <a:ext cx="3004886" cy="1896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79973-13BD-64C2-E105-47F3A364A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496" y="1234807"/>
            <a:ext cx="3035490" cy="2194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CAA1F9-0FC3-6435-D288-EA605E5FE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805" y="3516800"/>
            <a:ext cx="3033537" cy="1928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B75F81-3395-DECF-6C7B-5063F5724FC7}"/>
              </a:ext>
            </a:extLst>
          </p:cNvPr>
          <p:cNvSpPr txBox="1"/>
          <p:nvPr/>
        </p:nvSpPr>
        <p:spPr bwMode="auto">
          <a:xfrm>
            <a:off x="2802472" y="827420"/>
            <a:ext cx="451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L RF structure </a:t>
            </a:r>
            <a:r>
              <a:rPr lang="en-US" sz="1800" b="1" dirty="0">
                <a:latin typeface="+mn-lt"/>
                <a:sym typeface="Wingdings" panose="05000000000000000000" pitchFamily="2" charset="2"/>
              </a:rPr>
              <a:t></a:t>
            </a:r>
            <a:r>
              <a:rPr lang="en-US" sz="1800" b="1" dirty="0">
                <a:latin typeface="+mn-lt"/>
              </a:rPr>
              <a:t> quadrupoles distance ≡ d</a:t>
            </a:r>
            <a:r>
              <a:rPr lang="en-US" sz="1800" b="1" baseline="-25000" dirty="0">
                <a:latin typeface="+mn-lt"/>
              </a:rPr>
              <a:t>q</a:t>
            </a:r>
            <a:endParaRPr lang="de-CH" sz="1800" b="1" baseline="-250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7FC9B-0366-16C8-B896-004DBD78DCFD}"/>
              </a:ext>
            </a:extLst>
          </p:cNvPr>
          <p:cNvSpPr txBox="1"/>
          <p:nvPr/>
        </p:nvSpPr>
        <p:spPr bwMode="auto">
          <a:xfrm rot="16200000">
            <a:off x="4650708" y="2027430"/>
            <a:ext cx="887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d</a:t>
            </a:r>
            <a:r>
              <a:rPr lang="en-US" b="1" baseline="-25000" dirty="0">
                <a:latin typeface="+mn-lt"/>
              </a:rPr>
              <a:t>q </a:t>
            </a:r>
            <a:r>
              <a:rPr lang="en-US" b="1" dirty="0">
                <a:latin typeface="+mn-lt"/>
              </a:rPr>
              <a:t>= 4 m</a:t>
            </a:r>
            <a:endParaRPr lang="de-CH" b="1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0A8060-AD68-2980-1BBF-9F0D5A2B15D1}"/>
              </a:ext>
            </a:extLst>
          </p:cNvPr>
          <p:cNvSpPr txBox="1"/>
          <p:nvPr/>
        </p:nvSpPr>
        <p:spPr bwMode="auto">
          <a:xfrm rot="16200000">
            <a:off x="469489" y="1996652"/>
            <a:ext cx="1572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e- linac</a:t>
            </a:r>
            <a:endParaRPr lang="de-CH" sz="20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1C8F7-48DE-EB18-F9C4-F07FE5B1F0FE}"/>
              </a:ext>
            </a:extLst>
          </p:cNvPr>
          <p:cNvSpPr txBox="1"/>
          <p:nvPr/>
        </p:nvSpPr>
        <p:spPr bwMode="auto">
          <a:xfrm rot="16200000">
            <a:off x="486623" y="4223800"/>
            <a:ext cx="1572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HE linac</a:t>
            </a:r>
            <a:endParaRPr lang="de-CH" sz="2000" b="1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418BE5-0C37-BB89-FAA2-D9ED538E0584}"/>
              </a:ext>
            </a:extLst>
          </p:cNvPr>
          <p:cNvSpPr txBox="1"/>
          <p:nvPr/>
        </p:nvSpPr>
        <p:spPr bwMode="auto">
          <a:xfrm rot="16200000">
            <a:off x="4650708" y="4347276"/>
            <a:ext cx="887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d</a:t>
            </a:r>
            <a:r>
              <a:rPr lang="en-US" b="1" baseline="-25000" dirty="0">
                <a:latin typeface="+mn-lt"/>
              </a:rPr>
              <a:t>q </a:t>
            </a:r>
            <a:r>
              <a:rPr lang="en-US" b="1" dirty="0">
                <a:latin typeface="+mn-lt"/>
              </a:rPr>
              <a:t>= 4 m</a:t>
            </a:r>
            <a:endParaRPr lang="de-CH" b="1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61A585-3E96-EE1D-40AC-110D29620932}"/>
              </a:ext>
            </a:extLst>
          </p:cNvPr>
          <p:cNvSpPr txBox="1"/>
          <p:nvPr/>
        </p:nvSpPr>
        <p:spPr bwMode="auto">
          <a:xfrm rot="16200000">
            <a:off x="1159730" y="2027430"/>
            <a:ext cx="887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d</a:t>
            </a:r>
            <a:r>
              <a:rPr lang="en-US" b="1" baseline="-25000" dirty="0">
                <a:latin typeface="+mn-lt"/>
              </a:rPr>
              <a:t>q </a:t>
            </a:r>
            <a:r>
              <a:rPr lang="en-US" b="1" dirty="0">
                <a:latin typeface="+mn-lt"/>
              </a:rPr>
              <a:t>= 3 m</a:t>
            </a:r>
            <a:endParaRPr lang="de-CH" b="1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8F5A29-483F-9110-9528-868520B8AEFD}"/>
              </a:ext>
            </a:extLst>
          </p:cNvPr>
          <p:cNvSpPr txBox="1"/>
          <p:nvPr/>
        </p:nvSpPr>
        <p:spPr bwMode="auto">
          <a:xfrm rot="16200000">
            <a:off x="1141099" y="4324054"/>
            <a:ext cx="887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d</a:t>
            </a:r>
            <a:r>
              <a:rPr lang="en-US" b="1" baseline="-25000" dirty="0">
                <a:latin typeface="+mn-lt"/>
              </a:rPr>
              <a:t>q </a:t>
            </a:r>
            <a:r>
              <a:rPr lang="en-US" b="1" dirty="0">
                <a:latin typeface="+mn-lt"/>
              </a:rPr>
              <a:t>= 3 m</a:t>
            </a:r>
            <a:endParaRPr lang="de-CH" b="1" dirty="0">
              <a:latin typeface="+mn-lt"/>
            </a:endParaRPr>
          </a:p>
        </p:txBody>
      </p:sp>
      <p:graphicFrame>
        <p:nvGraphicFramePr>
          <p:cNvPr id="2" name="Table 18">
            <a:extLst>
              <a:ext uri="{FF2B5EF4-FFF2-40B4-BE49-F238E27FC236}">
                <a16:creationId xmlns:a16="http://schemas.microsoft.com/office/drawing/2014/main" id="{0D914CF7-7B43-B4C9-14EE-EB8951AD3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74994"/>
              </p:ext>
            </p:extLst>
          </p:nvPr>
        </p:nvGraphicFramePr>
        <p:xfrm>
          <a:off x="8976320" y="1605970"/>
          <a:ext cx="3048189" cy="128016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198880">
                  <a:extLst>
                    <a:ext uri="{9D8B030D-6E8A-4147-A177-3AD203B41FA5}">
                      <a16:colId xmlns:a16="http://schemas.microsoft.com/office/drawing/2014/main" val="1353063740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1520249116"/>
                    </a:ext>
                  </a:extLst>
                </a:gridCol>
                <a:gridCol w="1037779">
                  <a:extLst>
                    <a:ext uri="{9D8B030D-6E8A-4147-A177-3AD203B41FA5}">
                      <a16:colId xmlns:a16="http://schemas.microsoft.com/office/drawing/2014/main" val="3445693280"/>
                    </a:ext>
                  </a:extLst>
                </a:gridCol>
              </a:tblGrid>
              <a:tr h="194495">
                <a:tc>
                  <a:txBody>
                    <a:bodyPr/>
                    <a:lstStyle/>
                    <a:p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+mn-lt"/>
                        </a:rPr>
                        <a:t>d</a:t>
                      </a:r>
                      <a:r>
                        <a:rPr lang="en-US" sz="1400" b="1" baseline="-25000" dirty="0" err="1">
                          <a:latin typeface="+mn-lt"/>
                        </a:rPr>
                        <a:t>q</a:t>
                      </a:r>
                      <a:r>
                        <a:rPr lang="en-US" sz="1400" b="1" baseline="-25000" dirty="0">
                          <a:latin typeface="+mn-lt"/>
                        </a:rPr>
                        <a:t> </a:t>
                      </a:r>
                      <a:r>
                        <a:rPr lang="en-US" sz="1400" dirty="0"/>
                        <a:t>= 3 m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+mn-lt"/>
                        </a:rPr>
                        <a:t>d</a:t>
                      </a:r>
                      <a:r>
                        <a:rPr lang="en-US" sz="1400" b="1" baseline="-25000" dirty="0" err="1">
                          <a:latin typeface="+mn-lt"/>
                        </a:rPr>
                        <a:t>q</a:t>
                      </a:r>
                      <a:r>
                        <a:rPr lang="en-US" sz="1400" b="1" baseline="-25000" dirty="0">
                          <a:latin typeface="+mn-lt"/>
                        </a:rPr>
                        <a:t> </a:t>
                      </a:r>
                      <a:r>
                        <a:rPr lang="en-US" sz="1400" dirty="0"/>
                        <a:t>= 4 m</a:t>
                      </a:r>
                      <a:endParaRPr lang="de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559751"/>
                  </a:ext>
                </a:extLst>
              </a:tr>
              <a:tr h="194495">
                <a:tc>
                  <a:txBody>
                    <a:bodyPr/>
                    <a:lstStyle/>
                    <a:p>
                      <a:r>
                        <a:rPr lang="de-CH" sz="1400" dirty="0"/>
                        <a:t>a/</a:t>
                      </a:r>
                      <a:r>
                        <a:rPr lang="de-CH" sz="1400" dirty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de-CH" sz="1400" dirty="0"/>
                        <a:t> = 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7.25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13.40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423686"/>
                  </a:ext>
                </a:extLst>
              </a:tr>
              <a:tr h="194495"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a/</a:t>
                      </a:r>
                      <a:r>
                        <a:rPr lang="de-CH" sz="1400" dirty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de-CH" sz="1400" dirty="0"/>
                        <a:t> = 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2.73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4.15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69624"/>
                  </a:ext>
                </a:extLst>
              </a:tr>
              <a:tr h="194495">
                <a:tc>
                  <a:txBody>
                    <a:bodyPr/>
                    <a:lstStyle/>
                    <a:p>
                      <a:r>
                        <a:rPr lang="de-CH" sz="1800" dirty="0"/>
                        <a:t>a/</a:t>
                      </a:r>
                      <a:r>
                        <a:rPr lang="de-CH" sz="1800" dirty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de-CH" sz="1800" dirty="0"/>
                        <a:t> = 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1.75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06256"/>
                  </a:ext>
                </a:extLst>
              </a:tr>
            </a:tbl>
          </a:graphicData>
        </a:graphic>
      </p:graphicFrame>
      <p:graphicFrame>
        <p:nvGraphicFramePr>
          <p:cNvPr id="11" name="Table 18">
            <a:extLst>
              <a:ext uri="{FF2B5EF4-FFF2-40B4-BE49-F238E27FC236}">
                <a16:creationId xmlns:a16="http://schemas.microsoft.com/office/drawing/2014/main" id="{95EA5C94-37D1-D83E-07BB-42318C0E2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903510"/>
              </p:ext>
            </p:extLst>
          </p:nvPr>
        </p:nvGraphicFramePr>
        <p:xfrm>
          <a:off x="8976320" y="3712854"/>
          <a:ext cx="3048189" cy="128016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198880">
                  <a:extLst>
                    <a:ext uri="{9D8B030D-6E8A-4147-A177-3AD203B41FA5}">
                      <a16:colId xmlns:a16="http://schemas.microsoft.com/office/drawing/2014/main" val="1353063740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1520249116"/>
                    </a:ext>
                  </a:extLst>
                </a:gridCol>
                <a:gridCol w="1037779">
                  <a:extLst>
                    <a:ext uri="{9D8B030D-6E8A-4147-A177-3AD203B41FA5}">
                      <a16:colId xmlns:a16="http://schemas.microsoft.com/office/drawing/2014/main" val="3445693280"/>
                    </a:ext>
                  </a:extLst>
                </a:gridCol>
              </a:tblGrid>
              <a:tr h="194495">
                <a:tc>
                  <a:txBody>
                    <a:bodyPr/>
                    <a:lstStyle/>
                    <a:p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+mn-lt"/>
                        </a:rPr>
                        <a:t>d</a:t>
                      </a:r>
                      <a:r>
                        <a:rPr lang="en-US" sz="1400" b="1" baseline="-25000" dirty="0" err="1">
                          <a:latin typeface="+mn-lt"/>
                        </a:rPr>
                        <a:t>q</a:t>
                      </a:r>
                      <a:r>
                        <a:rPr lang="en-US" sz="1400" b="1" baseline="-25000" dirty="0">
                          <a:latin typeface="+mn-lt"/>
                        </a:rPr>
                        <a:t> </a:t>
                      </a:r>
                      <a:r>
                        <a:rPr lang="en-US" sz="1400" dirty="0"/>
                        <a:t>= 3 m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+mn-lt"/>
                        </a:rPr>
                        <a:t>d</a:t>
                      </a:r>
                      <a:r>
                        <a:rPr lang="en-US" sz="1400" b="1" baseline="-25000" dirty="0" err="1">
                          <a:latin typeface="+mn-lt"/>
                        </a:rPr>
                        <a:t>q</a:t>
                      </a:r>
                      <a:r>
                        <a:rPr lang="en-US" sz="1400" b="1" baseline="-25000" dirty="0">
                          <a:latin typeface="+mn-lt"/>
                        </a:rPr>
                        <a:t> </a:t>
                      </a:r>
                      <a:r>
                        <a:rPr lang="en-US" sz="1400" dirty="0"/>
                        <a:t>= 4 m</a:t>
                      </a:r>
                      <a:endParaRPr lang="de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559751"/>
                  </a:ext>
                </a:extLst>
              </a:tr>
              <a:tr h="194495">
                <a:tc>
                  <a:txBody>
                    <a:bodyPr/>
                    <a:lstStyle/>
                    <a:p>
                      <a:r>
                        <a:rPr lang="de-CH" sz="1400" dirty="0"/>
                        <a:t>a/</a:t>
                      </a:r>
                      <a:r>
                        <a:rPr lang="de-CH" sz="1400" dirty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de-CH" sz="1400" dirty="0"/>
                        <a:t> = 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423686"/>
                  </a:ext>
                </a:extLst>
              </a:tr>
              <a:tr h="194495"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a/</a:t>
                      </a:r>
                      <a:r>
                        <a:rPr lang="de-CH" sz="1400" dirty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de-CH" sz="1400" dirty="0"/>
                        <a:t> = 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69624"/>
                  </a:ext>
                </a:extLst>
              </a:tr>
              <a:tr h="194495">
                <a:tc>
                  <a:txBody>
                    <a:bodyPr/>
                    <a:lstStyle/>
                    <a:p>
                      <a:r>
                        <a:rPr lang="de-CH" sz="1800" dirty="0"/>
                        <a:t>a/</a:t>
                      </a:r>
                      <a:r>
                        <a:rPr lang="de-CH" sz="1800" dirty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de-CH" sz="1800" dirty="0"/>
                        <a:t> = 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0625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C8B8016-538C-4977-9F9E-622F3679DF87}"/>
              </a:ext>
            </a:extLst>
          </p:cNvPr>
          <p:cNvSpPr txBox="1"/>
          <p:nvPr/>
        </p:nvSpPr>
        <p:spPr bwMode="auto">
          <a:xfrm>
            <a:off x="1055439" y="5373216"/>
            <a:ext cx="110197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en-US" sz="1800" b="1" dirty="0">
                <a:latin typeface="Abadi" panose="020B0604020104020204" pitchFamily="34" charset="0"/>
              </a:rPr>
              <a:t>Outcomes:</a:t>
            </a:r>
          </a:p>
          <a:p>
            <a:pPr marL="742950" lvl="1" indent="-28575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Electron and high energy linac (single and multi-bunch together) use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~20% of the jitter budget </a:t>
            </a:r>
            <a:r>
              <a:rPr lang="en-US" dirty="0">
                <a:latin typeface="Abadi" panose="020B0604020104020204" pitchFamily="34" charset="0"/>
              </a:rPr>
              <a:t>with the present RF and line design</a:t>
            </a:r>
          </a:p>
          <a:p>
            <a:pPr marL="742950" lvl="1" indent="-28575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badi" panose="020B0604020104020204" pitchFamily="34" charset="0"/>
              </a:rPr>
              <a:t>This conclusion relies on a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strong reduction</a:t>
            </a:r>
            <a:r>
              <a:rPr lang="en-US" dirty="0">
                <a:latin typeface="Abadi" panose="020B0604020104020204" pitchFamily="34" charset="0"/>
              </a:rPr>
              <a:t> of the jitter amplification. What is the mechanism?</a:t>
            </a:r>
          </a:p>
        </p:txBody>
      </p:sp>
    </p:spTree>
    <p:extLst>
      <p:ext uri="{BB962C8B-B14F-4D97-AF65-F5344CB8AC3E}">
        <p14:creationId xmlns:p14="http://schemas.microsoft.com/office/powerpoint/2010/main" val="15194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0" grpId="0"/>
      <p:bldP spid="21" grpId="0"/>
      <p:bldP spid="22" grpId="0"/>
      <p:bldP spid="1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C2DDDC3-7D6E-72CF-41A1-4C2874B4B802}"/>
              </a:ext>
            </a:extLst>
          </p:cNvPr>
          <p:cNvSpPr/>
          <p:nvPr/>
        </p:nvSpPr>
        <p:spPr bwMode="auto">
          <a:xfrm>
            <a:off x="8557275" y="3151596"/>
            <a:ext cx="3464356" cy="3493191"/>
          </a:xfrm>
          <a:custGeom>
            <a:avLst/>
            <a:gdLst>
              <a:gd name="connsiteX0" fmla="*/ 0 w 3464356"/>
              <a:gd name="connsiteY0" fmla="*/ 0 h 3493191"/>
              <a:gd name="connsiteX1" fmla="*/ 577393 w 3464356"/>
              <a:gd name="connsiteY1" fmla="*/ 0 h 3493191"/>
              <a:gd name="connsiteX2" fmla="*/ 1154785 w 3464356"/>
              <a:gd name="connsiteY2" fmla="*/ 0 h 3493191"/>
              <a:gd name="connsiteX3" fmla="*/ 1766822 w 3464356"/>
              <a:gd name="connsiteY3" fmla="*/ 0 h 3493191"/>
              <a:gd name="connsiteX4" fmla="*/ 2344214 w 3464356"/>
              <a:gd name="connsiteY4" fmla="*/ 0 h 3493191"/>
              <a:gd name="connsiteX5" fmla="*/ 2886963 w 3464356"/>
              <a:gd name="connsiteY5" fmla="*/ 0 h 3493191"/>
              <a:gd name="connsiteX6" fmla="*/ 3464356 w 3464356"/>
              <a:gd name="connsiteY6" fmla="*/ 0 h 3493191"/>
              <a:gd name="connsiteX7" fmla="*/ 3464356 w 3464356"/>
              <a:gd name="connsiteY7" fmla="*/ 582199 h 3493191"/>
              <a:gd name="connsiteX8" fmla="*/ 3464356 w 3464356"/>
              <a:gd name="connsiteY8" fmla="*/ 1059601 h 3493191"/>
              <a:gd name="connsiteX9" fmla="*/ 3464356 w 3464356"/>
              <a:gd name="connsiteY9" fmla="*/ 1711664 h 3493191"/>
              <a:gd name="connsiteX10" fmla="*/ 3464356 w 3464356"/>
              <a:gd name="connsiteY10" fmla="*/ 2223998 h 3493191"/>
              <a:gd name="connsiteX11" fmla="*/ 3464356 w 3464356"/>
              <a:gd name="connsiteY11" fmla="*/ 2701401 h 3493191"/>
              <a:gd name="connsiteX12" fmla="*/ 3464356 w 3464356"/>
              <a:gd name="connsiteY12" fmla="*/ 3493191 h 3493191"/>
              <a:gd name="connsiteX13" fmla="*/ 2817676 w 3464356"/>
              <a:gd name="connsiteY13" fmla="*/ 3493191 h 3493191"/>
              <a:gd name="connsiteX14" fmla="*/ 2170996 w 3464356"/>
              <a:gd name="connsiteY14" fmla="*/ 3493191 h 3493191"/>
              <a:gd name="connsiteX15" fmla="*/ 1558960 w 3464356"/>
              <a:gd name="connsiteY15" fmla="*/ 3493191 h 3493191"/>
              <a:gd name="connsiteX16" fmla="*/ 1085498 w 3464356"/>
              <a:gd name="connsiteY16" fmla="*/ 3493191 h 3493191"/>
              <a:gd name="connsiteX17" fmla="*/ 542749 w 3464356"/>
              <a:gd name="connsiteY17" fmla="*/ 3493191 h 3493191"/>
              <a:gd name="connsiteX18" fmla="*/ 0 w 3464356"/>
              <a:gd name="connsiteY18" fmla="*/ 3493191 h 3493191"/>
              <a:gd name="connsiteX19" fmla="*/ 0 w 3464356"/>
              <a:gd name="connsiteY19" fmla="*/ 3015788 h 3493191"/>
              <a:gd name="connsiteX20" fmla="*/ 0 w 3464356"/>
              <a:gd name="connsiteY20" fmla="*/ 2503454 h 3493191"/>
              <a:gd name="connsiteX21" fmla="*/ 0 w 3464356"/>
              <a:gd name="connsiteY21" fmla="*/ 1886323 h 3493191"/>
              <a:gd name="connsiteX22" fmla="*/ 0 w 3464356"/>
              <a:gd name="connsiteY22" fmla="*/ 1234261 h 3493191"/>
              <a:gd name="connsiteX23" fmla="*/ 0 w 3464356"/>
              <a:gd name="connsiteY23" fmla="*/ 686994 h 3493191"/>
              <a:gd name="connsiteX24" fmla="*/ 0 w 3464356"/>
              <a:gd name="connsiteY24" fmla="*/ 0 h 349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64356" h="3493191" fill="none" extrusionOk="0">
                <a:moveTo>
                  <a:pt x="0" y="0"/>
                </a:moveTo>
                <a:cubicBezTo>
                  <a:pt x="162480" y="-28842"/>
                  <a:pt x="421099" y="39562"/>
                  <a:pt x="577393" y="0"/>
                </a:cubicBezTo>
                <a:cubicBezTo>
                  <a:pt x="733687" y="-39562"/>
                  <a:pt x="934453" y="10236"/>
                  <a:pt x="1154785" y="0"/>
                </a:cubicBezTo>
                <a:cubicBezTo>
                  <a:pt x="1375117" y="-10236"/>
                  <a:pt x="1624440" y="65053"/>
                  <a:pt x="1766822" y="0"/>
                </a:cubicBezTo>
                <a:cubicBezTo>
                  <a:pt x="1909204" y="-65053"/>
                  <a:pt x="2095423" y="54852"/>
                  <a:pt x="2344214" y="0"/>
                </a:cubicBezTo>
                <a:cubicBezTo>
                  <a:pt x="2593005" y="-54852"/>
                  <a:pt x="2707096" y="25146"/>
                  <a:pt x="2886963" y="0"/>
                </a:cubicBezTo>
                <a:cubicBezTo>
                  <a:pt x="3066830" y="-25146"/>
                  <a:pt x="3265462" y="16179"/>
                  <a:pt x="3464356" y="0"/>
                </a:cubicBezTo>
                <a:cubicBezTo>
                  <a:pt x="3479501" y="126945"/>
                  <a:pt x="3396292" y="401453"/>
                  <a:pt x="3464356" y="582199"/>
                </a:cubicBezTo>
                <a:cubicBezTo>
                  <a:pt x="3532420" y="762945"/>
                  <a:pt x="3410978" y="883825"/>
                  <a:pt x="3464356" y="1059601"/>
                </a:cubicBezTo>
                <a:cubicBezTo>
                  <a:pt x="3517734" y="1235377"/>
                  <a:pt x="3461888" y="1443934"/>
                  <a:pt x="3464356" y="1711664"/>
                </a:cubicBezTo>
                <a:cubicBezTo>
                  <a:pt x="3466824" y="1979394"/>
                  <a:pt x="3409483" y="2072989"/>
                  <a:pt x="3464356" y="2223998"/>
                </a:cubicBezTo>
                <a:cubicBezTo>
                  <a:pt x="3519229" y="2375007"/>
                  <a:pt x="3455337" y="2540330"/>
                  <a:pt x="3464356" y="2701401"/>
                </a:cubicBezTo>
                <a:cubicBezTo>
                  <a:pt x="3473375" y="2862472"/>
                  <a:pt x="3427982" y="3235972"/>
                  <a:pt x="3464356" y="3493191"/>
                </a:cubicBezTo>
                <a:cubicBezTo>
                  <a:pt x="3276157" y="3526168"/>
                  <a:pt x="3098897" y="3438111"/>
                  <a:pt x="2817676" y="3493191"/>
                </a:cubicBezTo>
                <a:cubicBezTo>
                  <a:pt x="2536455" y="3548271"/>
                  <a:pt x="2489757" y="3463312"/>
                  <a:pt x="2170996" y="3493191"/>
                </a:cubicBezTo>
                <a:cubicBezTo>
                  <a:pt x="1852235" y="3523070"/>
                  <a:pt x="1684528" y="3448586"/>
                  <a:pt x="1558960" y="3493191"/>
                </a:cubicBezTo>
                <a:cubicBezTo>
                  <a:pt x="1433392" y="3537796"/>
                  <a:pt x="1194032" y="3437551"/>
                  <a:pt x="1085498" y="3493191"/>
                </a:cubicBezTo>
                <a:cubicBezTo>
                  <a:pt x="976964" y="3548831"/>
                  <a:pt x="788504" y="3480952"/>
                  <a:pt x="542749" y="3493191"/>
                </a:cubicBezTo>
                <a:cubicBezTo>
                  <a:pt x="296994" y="3505430"/>
                  <a:pt x="145670" y="3465218"/>
                  <a:pt x="0" y="3493191"/>
                </a:cubicBezTo>
                <a:cubicBezTo>
                  <a:pt x="-43762" y="3260030"/>
                  <a:pt x="48409" y="3158319"/>
                  <a:pt x="0" y="3015788"/>
                </a:cubicBezTo>
                <a:cubicBezTo>
                  <a:pt x="-48409" y="2873257"/>
                  <a:pt x="49324" y="2676314"/>
                  <a:pt x="0" y="2503454"/>
                </a:cubicBezTo>
                <a:cubicBezTo>
                  <a:pt x="-49324" y="2330594"/>
                  <a:pt x="42641" y="2057825"/>
                  <a:pt x="0" y="1886323"/>
                </a:cubicBezTo>
                <a:cubicBezTo>
                  <a:pt x="-42641" y="1714821"/>
                  <a:pt x="71217" y="1460144"/>
                  <a:pt x="0" y="1234261"/>
                </a:cubicBezTo>
                <a:cubicBezTo>
                  <a:pt x="-71217" y="1008378"/>
                  <a:pt x="8343" y="852339"/>
                  <a:pt x="0" y="686994"/>
                </a:cubicBezTo>
                <a:cubicBezTo>
                  <a:pt x="-8343" y="521649"/>
                  <a:pt x="38544" y="191870"/>
                  <a:pt x="0" y="0"/>
                </a:cubicBezTo>
                <a:close/>
              </a:path>
              <a:path w="3464356" h="3493191" stroke="0" extrusionOk="0">
                <a:moveTo>
                  <a:pt x="0" y="0"/>
                </a:moveTo>
                <a:cubicBezTo>
                  <a:pt x="151003" y="-28834"/>
                  <a:pt x="472488" y="49834"/>
                  <a:pt x="612036" y="0"/>
                </a:cubicBezTo>
                <a:cubicBezTo>
                  <a:pt x="751584" y="-49834"/>
                  <a:pt x="884947" y="1698"/>
                  <a:pt x="1154785" y="0"/>
                </a:cubicBezTo>
                <a:cubicBezTo>
                  <a:pt x="1424623" y="-1698"/>
                  <a:pt x="1477185" y="6486"/>
                  <a:pt x="1766822" y="0"/>
                </a:cubicBezTo>
                <a:cubicBezTo>
                  <a:pt x="2056459" y="-6486"/>
                  <a:pt x="2166211" y="38296"/>
                  <a:pt x="2344214" y="0"/>
                </a:cubicBezTo>
                <a:cubicBezTo>
                  <a:pt x="2522217" y="-38296"/>
                  <a:pt x="2687644" y="25136"/>
                  <a:pt x="2852320" y="0"/>
                </a:cubicBezTo>
                <a:cubicBezTo>
                  <a:pt x="3016996" y="-25136"/>
                  <a:pt x="3215970" y="23044"/>
                  <a:pt x="3464356" y="0"/>
                </a:cubicBezTo>
                <a:cubicBezTo>
                  <a:pt x="3529766" y="285227"/>
                  <a:pt x="3454800" y="433419"/>
                  <a:pt x="3464356" y="582199"/>
                </a:cubicBezTo>
                <a:cubicBezTo>
                  <a:pt x="3473912" y="730979"/>
                  <a:pt x="3398369" y="1033908"/>
                  <a:pt x="3464356" y="1234261"/>
                </a:cubicBezTo>
                <a:cubicBezTo>
                  <a:pt x="3530343" y="1434614"/>
                  <a:pt x="3451701" y="1551924"/>
                  <a:pt x="3464356" y="1711664"/>
                </a:cubicBezTo>
                <a:cubicBezTo>
                  <a:pt x="3477011" y="1871404"/>
                  <a:pt x="3407889" y="2074941"/>
                  <a:pt x="3464356" y="2258930"/>
                </a:cubicBezTo>
                <a:cubicBezTo>
                  <a:pt x="3520823" y="2442919"/>
                  <a:pt x="3456772" y="2635589"/>
                  <a:pt x="3464356" y="2736333"/>
                </a:cubicBezTo>
                <a:cubicBezTo>
                  <a:pt x="3471940" y="2837077"/>
                  <a:pt x="3399456" y="3215176"/>
                  <a:pt x="3464356" y="3493191"/>
                </a:cubicBezTo>
                <a:cubicBezTo>
                  <a:pt x="3226175" y="3566194"/>
                  <a:pt x="3134315" y="3423325"/>
                  <a:pt x="2852320" y="3493191"/>
                </a:cubicBezTo>
                <a:cubicBezTo>
                  <a:pt x="2570325" y="3563057"/>
                  <a:pt x="2406074" y="3453232"/>
                  <a:pt x="2205640" y="3493191"/>
                </a:cubicBezTo>
                <a:cubicBezTo>
                  <a:pt x="2005206" y="3533150"/>
                  <a:pt x="1712618" y="3489841"/>
                  <a:pt x="1558960" y="3493191"/>
                </a:cubicBezTo>
                <a:cubicBezTo>
                  <a:pt x="1405302" y="3496541"/>
                  <a:pt x="1283548" y="3477774"/>
                  <a:pt x="1016211" y="3493191"/>
                </a:cubicBezTo>
                <a:cubicBezTo>
                  <a:pt x="748874" y="3508608"/>
                  <a:pt x="242720" y="3406856"/>
                  <a:pt x="0" y="3493191"/>
                </a:cubicBezTo>
                <a:cubicBezTo>
                  <a:pt x="-6741" y="3369047"/>
                  <a:pt x="1355" y="3229094"/>
                  <a:pt x="0" y="2980856"/>
                </a:cubicBezTo>
                <a:cubicBezTo>
                  <a:pt x="-1355" y="2732619"/>
                  <a:pt x="30031" y="2551222"/>
                  <a:pt x="0" y="2328794"/>
                </a:cubicBezTo>
                <a:cubicBezTo>
                  <a:pt x="-30031" y="2106366"/>
                  <a:pt x="26330" y="1984474"/>
                  <a:pt x="0" y="1711664"/>
                </a:cubicBezTo>
                <a:cubicBezTo>
                  <a:pt x="-26330" y="1438854"/>
                  <a:pt x="3762" y="1418354"/>
                  <a:pt x="0" y="1164397"/>
                </a:cubicBezTo>
                <a:cubicBezTo>
                  <a:pt x="-3762" y="910440"/>
                  <a:pt x="11305" y="846464"/>
                  <a:pt x="0" y="547267"/>
                </a:cubicBezTo>
                <a:cubicBezTo>
                  <a:pt x="-11305" y="248070"/>
                  <a:pt x="22981" y="166621"/>
                  <a:pt x="0" y="0"/>
                </a:cubicBezTo>
                <a:close/>
              </a:path>
            </a:pathLst>
          </a:custGeom>
          <a:ln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6721802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02ED9-753E-F91F-E668-BF3441367D09}"/>
              </a:ext>
            </a:extLst>
          </p:cNvPr>
          <p:cNvSpPr txBox="1"/>
          <p:nvPr/>
        </p:nvSpPr>
        <p:spPr bwMode="auto">
          <a:xfrm rot="16200000">
            <a:off x="-2405785" y="3479701"/>
            <a:ext cx="60871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badi" panose="020B0604020104020204" pitchFamily="34" charset="0"/>
              </a:rPr>
              <a:t>No transverse </a:t>
            </a:r>
            <a:r>
              <a:rPr lang="en-US" sz="1800" b="1" dirty="0" err="1">
                <a:latin typeface="Abadi" panose="020B0604020104020204" pitchFamily="34" charset="0"/>
              </a:rPr>
              <a:t>wakefield</a:t>
            </a:r>
            <a:r>
              <a:rPr lang="en-US" sz="1800" b="1" dirty="0">
                <a:latin typeface="Abadi" panose="020B0604020104020204" pitchFamily="34" charset="0"/>
              </a:rPr>
              <a:t> included: effect independent on the bunch charge</a:t>
            </a:r>
            <a:endParaRPr lang="de-CH" sz="1800" b="1" dirty="0">
              <a:latin typeface="Abadi" panose="020B06040201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29D213-F2D2-8A55-B0D1-64635F0FF1DF}"/>
              </a:ext>
            </a:extLst>
          </p:cNvPr>
          <p:cNvSpPr/>
          <p:nvPr/>
        </p:nvSpPr>
        <p:spPr bwMode="auto">
          <a:xfrm>
            <a:off x="1004407" y="3126684"/>
            <a:ext cx="7395849" cy="3493191"/>
          </a:xfrm>
          <a:custGeom>
            <a:avLst/>
            <a:gdLst>
              <a:gd name="connsiteX0" fmla="*/ 0 w 7395849"/>
              <a:gd name="connsiteY0" fmla="*/ 0 h 3493191"/>
              <a:gd name="connsiteX1" fmla="*/ 716828 w 7395849"/>
              <a:gd name="connsiteY1" fmla="*/ 0 h 3493191"/>
              <a:gd name="connsiteX2" fmla="*/ 1137823 w 7395849"/>
              <a:gd name="connsiteY2" fmla="*/ 0 h 3493191"/>
              <a:gd name="connsiteX3" fmla="*/ 1632776 w 7395849"/>
              <a:gd name="connsiteY3" fmla="*/ 0 h 3493191"/>
              <a:gd name="connsiteX4" fmla="*/ 2201687 w 7395849"/>
              <a:gd name="connsiteY4" fmla="*/ 0 h 3493191"/>
              <a:gd name="connsiteX5" fmla="*/ 2770599 w 7395849"/>
              <a:gd name="connsiteY5" fmla="*/ 0 h 3493191"/>
              <a:gd name="connsiteX6" fmla="*/ 3191593 w 7395849"/>
              <a:gd name="connsiteY6" fmla="*/ 0 h 3493191"/>
              <a:gd name="connsiteX7" fmla="*/ 3612588 w 7395849"/>
              <a:gd name="connsiteY7" fmla="*/ 0 h 3493191"/>
              <a:gd name="connsiteX8" fmla="*/ 4255458 w 7395849"/>
              <a:gd name="connsiteY8" fmla="*/ 0 h 3493191"/>
              <a:gd name="connsiteX9" fmla="*/ 4972286 w 7395849"/>
              <a:gd name="connsiteY9" fmla="*/ 0 h 3493191"/>
              <a:gd name="connsiteX10" fmla="*/ 5467239 w 7395849"/>
              <a:gd name="connsiteY10" fmla="*/ 0 h 3493191"/>
              <a:gd name="connsiteX11" fmla="*/ 6110109 w 7395849"/>
              <a:gd name="connsiteY11" fmla="*/ 0 h 3493191"/>
              <a:gd name="connsiteX12" fmla="*/ 6752979 w 7395849"/>
              <a:gd name="connsiteY12" fmla="*/ 0 h 3493191"/>
              <a:gd name="connsiteX13" fmla="*/ 7395849 w 7395849"/>
              <a:gd name="connsiteY13" fmla="*/ 0 h 3493191"/>
              <a:gd name="connsiteX14" fmla="*/ 7395849 w 7395849"/>
              <a:gd name="connsiteY14" fmla="*/ 477403 h 3493191"/>
              <a:gd name="connsiteX15" fmla="*/ 7395849 w 7395849"/>
              <a:gd name="connsiteY15" fmla="*/ 989737 h 3493191"/>
              <a:gd name="connsiteX16" fmla="*/ 7395849 w 7395849"/>
              <a:gd name="connsiteY16" fmla="*/ 1467140 h 3493191"/>
              <a:gd name="connsiteX17" fmla="*/ 7395849 w 7395849"/>
              <a:gd name="connsiteY17" fmla="*/ 2084271 h 3493191"/>
              <a:gd name="connsiteX18" fmla="*/ 7395849 w 7395849"/>
              <a:gd name="connsiteY18" fmla="*/ 2666469 h 3493191"/>
              <a:gd name="connsiteX19" fmla="*/ 7395849 w 7395849"/>
              <a:gd name="connsiteY19" fmla="*/ 3493191 h 3493191"/>
              <a:gd name="connsiteX20" fmla="*/ 6974855 w 7395849"/>
              <a:gd name="connsiteY20" fmla="*/ 3493191 h 3493191"/>
              <a:gd name="connsiteX21" fmla="*/ 6405943 w 7395849"/>
              <a:gd name="connsiteY21" fmla="*/ 3493191 h 3493191"/>
              <a:gd name="connsiteX22" fmla="*/ 6058907 w 7395849"/>
              <a:gd name="connsiteY22" fmla="*/ 3493191 h 3493191"/>
              <a:gd name="connsiteX23" fmla="*/ 5416037 w 7395849"/>
              <a:gd name="connsiteY23" fmla="*/ 3493191 h 3493191"/>
              <a:gd name="connsiteX24" fmla="*/ 4995043 w 7395849"/>
              <a:gd name="connsiteY24" fmla="*/ 3493191 h 3493191"/>
              <a:gd name="connsiteX25" fmla="*/ 4352173 w 7395849"/>
              <a:gd name="connsiteY25" fmla="*/ 3493191 h 3493191"/>
              <a:gd name="connsiteX26" fmla="*/ 3635344 w 7395849"/>
              <a:gd name="connsiteY26" fmla="*/ 3493191 h 3493191"/>
              <a:gd name="connsiteX27" fmla="*/ 2918516 w 7395849"/>
              <a:gd name="connsiteY27" fmla="*/ 3493191 h 3493191"/>
              <a:gd name="connsiteX28" fmla="*/ 2349604 w 7395849"/>
              <a:gd name="connsiteY28" fmla="*/ 3493191 h 3493191"/>
              <a:gd name="connsiteX29" fmla="*/ 1780693 w 7395849"/>
              <a:gd name="connsiteY29" fmla="*/ 3493191 h 3493191"/>
              <a:gd name="connsiteX30" fmla="*/ 1433657 w 7395849"/>
              <a:gd name="connsiteY30" fmla="*/ 3493191 h 3493191"/>
              <a:gd name="connsiteX31" fmla="*/ 864745 w 7395849"/>
              <a:gd name="connsiteY31" fmla="*/ 3493191 h 3493191"/>
              <a:gd name="connsiteX32" fmla="*/ 0 w 7395849"/>
              <a:gd name="connsiteY32" fmla="*/ 3493191 h 3493191"/>
              <a:gd name="connsiteX33" fmla="*/ 0 w 7395849"/>
              <a:gd name="connsiteY33" fmla="*/ 3015788 h 3493191"/>
              <a:gd name="connsiteX34" fmla="*/ 0 w 7395849"/>
              <a:gd name="connsiteY34" fmla="*/ 2363726 h 3493191"/>
              <a:gd name="connsiteX35" fmla="*/ 0 w 7395849"/>
              <a:gd name="connsiteY35" fmla="*/ 1851391 h 3493191"/>
              <a:gd name="connsiteX36" fmla="*/ 0 w 7395849"/>
              <a:gd name="connsiteY36" fmla="*/ 1269193 h 3493191"/>
              <a:gd name="connsiteX37" fmla="*/ 0 w 7395849"/>
              <a:gd name="connsiteY37" fmla="*/ 791790 h 3493191"/>
              <a:gd name="connsiteX38" fmla="*/ 0 w 7395849"/>
              <a:gd name="connsiteY38" fmla="*/ 0 h 349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395849" h="3493191" fill="none" extrusionOk="0">
                <a:moveTo>
                  <a:pt x="0" y="0"/>
                </a:moveTo>
                <a:cubicBezTo>
                  <a:pt x="345358" y="-47627"/>
                  <a:pt x="450588" y="26894"/>
                  <a:pt x="716828" y="0"/>
                </a:cubicBezTo>
                <a:cubicBezTo>
                  <a:pt x="983068" y="-26894"/>
                  <a:pt x="939703" y="20531"/>
                  <a:pt x="1137823" y="0"/>
                </a:cubicBezTo>
                <a:cubicBezTo>
                  <a:pt x="1335943" y="-20531"/>
                  <a:pt x="1416948" y="49432"/>
                  <a:pt x="1632776" y="0"/>
                </a:cubicBezTo>
                <a:cubicBezTo>
                  <a:pt x="1848604" y="-49432"/>
                  <a:pt x="2014082" y="16630"/>
                  <a:pt x="2201687" y="0"/>
                </a:cubicBezTo>
                <a:cubicBezTo>
                  <a:pt x="2389292" y="-16630"/>
                  <a:pt x="2575955" y="27883"/>
                  <a:pt x="2770599" y="0"/>
                </a:cubicBezTo>
                <a:cubicBezTo>
                  <a:pt x="2965243" y="-27883"/>
                  <a:pt x="3076276" y="35687"/>
                  <a:pt x="3191593" y="0"/>
                </a:cubicBezTo>
                <a:cubicBezTo>
                  <a:pt x="3306910" y="-35687"/>
                  <a:pt x="3516438" y="3468"/>
                  <a:pt x="3612588" y="0"/>
                </a:cubicBezTo>
                <a:cubicBezTo>
                  <a:pt x="3708738" y="-3468"/>
                  <a:pt x="4100933" y="15074"/>
                  <a:pt x="4255458" y="0"/>
                </a:cubicBezTo>
                <a:cubicBezTo>
                  <a:pt x="4409983" y="-15074"/>
                  <a:pt x="4672638" y="74790"/>
                  <a:pt x="4972286" y="0"/>
                </a:cubicBezTo>
                <a:cubicBezTo>
                  <a:pt x="5271934" y="-74790"/>
                  <a:pt x="5225113" y="36770"/>
                  <a:pt x="5467239" y="0"/>
                </a:cubicBezTo>
                <a:cubicBezTo>
                  <a:pt x="5709365" y="-36770"/>
                  <a:pt x="5868255" y="53731"/>
                  <a:pt x="6110109" y="0"/>
                </a:cubicBezTo>
                <a:cubicBezTo>
                  <a:pt x="6351963" y="-53731"/>
                  <a:pt x="6486360" y="39258"/>
                  <a:pt x="6752979" y="0"/>
                </a:cubicBezTo>
                <a:cubicBezTo>
                  <a:pt x="7019598" y="-39258"/>
                  <a:pt x="7234035" y="22229"/>
                  <a:pt x="7395849" y="0"/>
                </a:cubicBezTo>
                <a:cubicBezTo>
                  <a:pt x="7399002" y="118646"/>
                  <a:pt x="7372981" y="266459"/>
                  <a:pt x="7395849" y="477403"/>
                </a:cubicBezTo>
                <a:cubicBezTo>
                  <a:pt x="7418717" y="688347"/>
                  <a:pt x="7389592" y="806640"/>
                  <a:pt x="7395849" y="989737"/>
                </a:cubicBezTo>
                <a:cubicBezTo>
                  <a:pt x="7402106" y="1172834"/>
                  <a:pt x="7363754" y="1240763"/>
                  <a:pt x="7395849" y="1467140"/>
                </a:cubicBezTo>
                <a:cubicBezTo>
                  <a:pt x="7427944" y="1693517"/>
                  <a:pt x="7350804" y="1829450"/>
                  <a:pt x="7395849" y="2084271"/>
                </a:cubicBezTo>
                <a:cubicBezTo>
                  <a:pt x="7440894" y="2339092"/>
                  <a:pt x="7329912" y="2428371"/>
                  <a:pt x="7395849" y="2666469"/>
                </a:cubicBezTo>
                <a:cubicBezTo>
                  <a:pt x="7461786" y="2904567"/>
                  <a:pt x="7358082" y="3266993"/>
                  <a:pt x="7395849" y="3493191"/>
                </a:cubicBezTo>
                <a:cubicBezTo>
                  <a:pt x="7287991" y="3532870"/>
                  <a:pt x="7101927" y="3475152"/>
                  <a:pt x="6974855" y="3493191"/>
                </a:cubicBezTo>
                <a:cubicBezTo>
                  <a:pt x="6847783" y="3511230"/>
                  <a:pt x="6687368" y="3431236"/>
                  <a:pt x="6405943" y="3493191"/>
                </a:cubicBezTo>
                <a:cubicBezTo>
                  <a:pt x="6124518" y="3555146"/>
                  <a:pt x="6185752" y="3490588"/>
                  <a:pt x="6058907" y="3493191"/>
                </a:cubicBezTo>
                <a:cubicBezTo>
                  <a:pt x="5932062" y="3495794"/>
                  <a:pt x="5726753" y="3417672"/>
                  <a:pt x="5416037" y="3493191"/>
                </a:cubicBezTo>
                <a:cubicBezTo>
                  <a:pt x="5105321" y="3568710"/>
                  <a:pt x="5175542" y="3484821"/>
                  <a:pt x="4995043" y="3493191"/>
                </a:cubicBezTo>
                <a:cubicBezTo>
                  <a:pt x="4814544" y="3501561"/>
                  <a:pt x="4493417" y="3489135"/>
                  <a:pt x="4352173" y="3493191"/>
                </a:cubicBezTo>
                <a:cubicBezTo>
                  <a:pt x="4210929" y="3497247"/>
                  <a:pt x="3922570" y="3444142"/>
                  <a:pt x="3635344" y="3493191"/>
                </a:cubicBezTo>
                <a:cubicBezTo>
                  <a:pt x="3348118" y="3542240"/>
                  <a:pt x="3210948" y="3407345"/>
                  <a:pt x="2918516" y="3493191"/>
                </a:cubicBezTo>
                <a:cubicBezTo>
                  <a:pt x="2626084" y="3579037"/>
                  <a:pt x="2471887" y="3439364"/>
                  <a:pt x="2349604" y="3493191"/>
                </a:cubicBezTo>
                <a:cubicBezTo>
                  <a:pt x="2227321" y="3547018"/>
                  <a:pt x="1899989" y="3490686"/>
                  <a:pt x="1780693" y="3493191"/>
                </a:cubicBezTo>
                <a:cubicBezTo>
                  <a:pt x="1661397" y="3495696"/>
                  <a:pt x="1576693" y="3460844"/>
                  <a:pt x="1433657" y="3493191"/>
                </a:cubicBezTo>
                <a:cubicBezTo>
                  <a:pt x="1290621" y="3525538"/>
                  <a:pt x="1120962" y="3449223"/>
                  <a:pt x="864745" y="3493191"/>
                </a:cubicBezTo>
                <a:cubicBezTo>
                  <a:pt x="608528" y="3537159"/>
                  <a:pt x="258265" y="3404317"/>
                  <a:pt x="0" y="3493191"/>
                </a:cubicBezTo>
                <a:cubicBezTo>
                  <a:pt x="-57206" y="3294486"/>
                  <a:pt x="25280" y="3230761"/>
                  <a:pt x="0" y="3015788"/>
                </a:cubicBezTo>
                <a:cubicBezTo>
                  <a:pt x="-25280" y="2800815"/>
                  <a:pt x="42283" y="2574261"/>
                  <a:pt x="0" y="2363726"/>
                </a:cubicBezTo>
                <a:cubicBezTo>
                  <a:pt x="-42283" y="2153191"/>
                  <a:pt x="9638" y="2019748"/>
                  <a:pt x="0" y="1851391"/>
                </a:cubicBezTo>
                <a:cubicBezTo>
                  <a:pt x="-9638" y="1683034"/>
                  <a:pt x="47877" y="1506529"/>
                  <a:pt x="0" y="1269193"/>
                </a:cubicBezTo>
                <a:cubicBezTo>
                  <a:pt x="-47877" y="1031857"/>
                  <a:pt x="10046" y="973238"/>
                  <a:pt x="0" y="791790"/>
                </a:cubicBezTo>
                <a:cubicBezTo>
                  <a:pt x="-10046" y="610342"/>
                  <a:pt x="88761" y="395689"/>
                  <a:pt x="0" y="0"/>
                </a:cubicBezTo>
                <a:close/>
              </a:path>
              <a:path w="7395849" h="3493191" stroke="0" extrusionOk="0">
                <a:moveTo>
                  <a:pt x="0" y="0"/>
                </a:moveTo>
                <a:cubicBezTo>
                  <a:pt x="177896" y="-35404"/>
                  <a:pt x="371522" y="38566"/>
                  <a:pt x="642870" y="0"/>
                </a:cubicBezTo>
                <a:cubicBezTo>
                  <a:pt x="914218" y="-38566"/>
                  <a:pt x="1037974" y="26729"/>
                  <a:pt x="1137823" y="0"/>
                </a:cubicBezTo>
                <a:cubicBezTo>
                  <a:pt x="1237672" y="-26729"/>
                  <a:pt x="1648228" y="13206"/>
                  <a:pt x="1780693" y="0"/>
                </a:cubicBezTo>
                <a:cubicBezTo>
                  <a:pt x="1913158" y="-13206"/>
                  <a:pt x="2105251" y="61207"/>
                  <a:pt x="2349604" y="0"/>
                </a:cubicBezTo>
                <a:cubicBezTo>
                  <a:pt x="2593957" y="-61207"/>
                  <a:pt x="2672212" y="28373"/>
                  <a:pt x="2770599" y="0"/>
                </a:cubicBezTo>
                <a:cubicBezTo>
                  <a:pt x="2868986" y="-28373"/>
                  <a:pt x="2988217" y="20878"/>
                  <a:pt x="3117635" y="0"/>
                </a:cubicBezTo>
                <a:cubicBezTo>
                  <a:pt x="3247053" y="-20878"/>
                  <a:pt x="3480564" y="53029"/>
                  <a:pt x="3686546" y="0"/>
                </a:cubicBezTo>
                <a:cubicBezTo>
                  <a:pt x="3892528" y="-53029"/>
                  <a:pt x="3946570" y="49719"/>
                  <a:pt x="4181499" y="0"/>
                </a:cubicBezTo>
                <a:cubicBezTo>
                  <a:pt x="4416428" y="-49719"/>
                  <a:pt x="4599711" y="31845"/>
                  <a:pt x="4750411" y="0"/>
                </a:cubicBezTo>
                <a:cubicBezTo>
                  <a:pt x="4901111" y="-31845"/>
                  <a:pt x="5027322" y="7971"/>
                  <a:pt x="5097447" y="0"/>
                </a:cubicBezTo>
                <a:cubicBezTo>
                  <a:pt x="5167572" y="-7971"/>
                  <a:pt x="5565079" y="85245"/>
                  <a:pt x="5814275" y="0"/>
                </a:cubicBezTo>
                <a:cubicBezTo>
                  <a:pt x="6063471" y="-85245"/>
                  <a:pt x="6263040" y="3479"/>
                  <a:pt x="6531104" y="0"/>
                </a:cubicBezTo>
                <a:cubicBezTo>
                  <a:pt x="6799168" y="-3479"/>
                  <a:pt x="7001702" y="74543"/>
                  <a:pt x="7395849" y="0"/>
                </a:cubicBezTo>
                <a:cubicBezTo>
                  <a:pt x="7397509" y="251306"/>
                  <a:pt x="7344692" y="312854"/>
                  <a:pt x="7395849" y="512335"/>
                </a:cubicBezTo>
                <a:cubicBezTo>
                  <a:pt x="7447006" y="711817"/>
                  <a:pt x="7348274" y="876785"/>
                  <a:pt x="7395849" y="1059601"/>
                </a:cubicBezTo>
                <a:cubicBezTo>
                  <a:pt x="7443424" y="1242417"/>
                  <a:pt x="7342372" y="1498268"/>
                  <a:pt x="7395849" y="1641800"/>
                </a:cubicBezTo>
                <a:cubicBezTo>
                  <a:pt x="7449326" y="1785332"/>
                  <a:pt x="7356216" y="2121231"/>
                  <a:pt x="7395849" y="2258930"/>
                </a:cubicBezTo>
                <a:cubicBezTo>
                  <a:pt x="7435482" y="2396629"/>
                  <a:pt x="7341773" y="2637315"/>
                  <a:pt x="7395849" y="2876061"/>
                </a:cubicBezTo>
                <a:cubicBezTo>
                  <a:pt x="7449925" y="3114807"/>
                  <a:pt x="7384420" y="3234438"/>
                  <a:pt x="7395849" y="3493191"/>
                </a:cubicBezTo>
                <a:cubicBezTo>
                  <a:pt x="7281350" y="3523135"/>
                  <a:pt x="7197114" y="3462928"/>
                  <a:pt x="7048813" y="3493191"/>
                </a:cubicBezTo>
                <a:cubicBezTo>
                  <a:pt x="6900512" y="3523454"/>
                  <a:pt x="6708815" y="3478237"/>
                  <a:pt x="6479902" y="3493191"/>
                </a:cubicBezTo>
                <a:cubicBezTo>
                  <a:pt x="6250989" y="3508145"/>
                  <a:pt x="6151034" y="3425532"/>
                  <a:pt x="5837032" y="3493191"/>
                </a:cubicBezTo>
                <a:cubicBezTo>
                  <a:pt x="5523030" y="3560850"/>
                  <a:pt x="5429521" y="3435651"/>
                  <a:pt x="5194162" y="3493191"/>
                </a:cubicBezTo>
                <a:cubicBezTo>
                  <a:pt x="4958803" y="3550731"/>
                  <a:pt x="4846324" y="3447527"/>
                  <a:pt x="4699209" y="3493191"/>
                </a:cubicBezTo>
                <a:cubicBezTo>
                  <a:pt x="4552094" y="3538855"/>
                  <a:pt x="4270441" y="3476566"/>
                  <a:pt x="4130297" y="3493191"/>
                </a:cubicBezTo>
                <a:cubicBezTo>
                  <a:pt x="3990153" y="3509816"/>
                  <a:pt x="3876855" y="3489371"/>
                  <a:pt x="3783261" y="3493191"/>
                </a:cubicBezTo>
                <a:cubicBezTo>
                  <a:pt x="3689667" y="3497011"/>
                  <a:pt x="3581937" y="3468682"/>
                  <a:pt x="3436225" y="3493191"/>
                </a:cubicBezTo>
                <a:cubicBezTo>
                  <a:pt x="3290513" y="3517700"/>
                  <a:pt x="3114081" y="3461759"/>
                  <a:pt x="2793355" y="3493191"/>
                </a:cubicBezTo>
                <a:cubicBezTo>
                  <a:pt x="2472629" y="3524623"/>
                  <a:pt x="2450960" y="3448042"/>
                  <a:pt x="2150485" y="3493191"/>
                </a:cubicBezTo>
                <a:cubicBezTo>
                  <a:pt x="1850010" y="3538340"/>
                  <a:pt x="1832855" y="3462661"/>
                  <a:pt x="1655532" y="3493191"/>
                </a:cubicBezTo>
                <a:cubicBezTo>
                  <a:pt x="1478209" y="3523721"/>
                  <a:pt x="1297749" y="3448911"/>
                  <a:pt x="1160579" y="3493191"/>
                </a:cubicBezTo>
                <a:cubicBezTo>
                  <a:pt x="1023409" y="3537471"/>
                  <a:pt x="739922" y="3483417"/>
                  <a:pt x="591668" y="3493191"/>
                </a:cubicBezTo>
                <a:cubicBezTo>
                  <a:pt x="443414" y="3502965"/>
                  <a:pt x="194354" y="3462284"/>
                  <a:pt x="0" y="3493191"/>
                </a:cubicBezTo>
                <a:cubicBezTo>
                  <a:pt x="-69483" y="3302470"/>
                  <a:pt x="14981" y="3107092"/>
                  <a:pt x="0" y="2841129"/>
                </a:cubicBezTo>
                <a:cubicBezTo>
                  <a:pt x="-14981" y="2575166"/>
                  <a:pt x="58794" y="2378985"/>
                  <a:pt x="0" y="2189066"/>
                </a:cubicBezTo>
                <a:cubicBezTo>
                  <a:pt x="-58794" y="1999147"/>
                  <a:pt x="11857" y="1718617"/>
                  <a:pt x="0" y="1571936"/>
                </a:cubicBezTo>
                <a:cubicBezTo>
                  <a:pt x="-11857" y="1425255"/>
                  <a:pt x="25954" y="1300208"/>
                  <a:pt x="0" y="1094533"/>
                </a:cubicBezTo>
                <a:cubicBezTo>
                  <a:pt x="-25954" y="888858"/>
                  <a:pt x="72432" y="477575"/>
                  <a:pt x="0" y="0"/>
                </a:cubicBezTo>
                <a:close/>
              </a:path>
            </a:pathLst>
          </a:custGeom>
          <a:ln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6721802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D70601-7EC1-288A-1C98-8B51120D0DA6}"/>
              </a:ext>
            </a:extLst>
          </p:cNvPr>
          <p:cNvSpPr/>
          <p:nvPr/>
        </p:nvSpPr>
        <p:spPr bwMode="auto">
          <a:xfrm>
            <a:off x="983432" y="837262"/>
            <a:ext cx="11038199" cy="2087682"/>
          </a:xfrm>
          <a:custGeom>
            <a:avLst/>
            <a:gdLst>
              <a:gd name="connsiteX0" fmla="*/ 0 w 11038199"/>
              <a:gd name="connsiteY0" fmla="*/ 0 h 2087682"/>
              <a:gd name="connsiteX1" fmla="*/ 691340 w 11038199"/>
              <a:gd name="connsiteY1" fmla="*/ 0 h 2087682"/>
              <a:gd name="connsiteX2" fmla="*/ 941152 w 11038199"/>
              <a:gd name="connsiteY2" fmla="*/ 0 h 2087682"/>
              <a:gd name="connsiteX3" fmla="*/ 1301346 w 11038199"/>
              <a:gd name="connsiteY3" fmla="*/ 0 h 2087682"/>
              <a:gd name="connsiteX4" fmla="*/ 1661539 w 11038199"/>
              <a:gd name="connsiteY4" fmla="*/ 0 h 2087682"/>
              <a:gd name="connsiteX5" fmla="*/ 1911351 w 11038199"/>
              <a:gd name="connsiteY5" fmla="*/ 0 h 2087682"/>
              <a:gd name="connsiteX6" fmla="*/ 2713073 w 11038199"/>
              <a:gd name="connsiteY6" fmla="*/ 0 h 2087682"/>
              <a:gd name="connsiteX7" fmla="*/ 3183649 w 11038199"/>
              <a:gd name="connsiteY7" fmla="*/ 0 h 2087682"/>
              <a:gd name="connsiteX8" fmla="*/ 3874989 w 11038199"/>
              <a:gd name="connsiteY8" fmla="*/ 0 h 2087682"/>
              <a:gd name="connsiteX9" fmla="*/ 4345565 w 11038199"/>
              <a:gd name="connsiteY9" fmla="*/ 0 h 2087682"/>
              <a:gd name="connsiteX10" fmla="*/ 4926523 w 11038199"/>
              <a:gd name="connsiteY10" fmla="*/ 0 h 2087682"/>
              <a:gd name="connsiteX11" fmla="*/ 5728244 w 11038199"/>
              <a:gd name="connsiteY11" fmla="*/ 0 h 2087682"/>
              <a:gd name="connsiteX12" fmla="*/ 6088438 w 11038199"/>
              <a:gd name="connsiteY12" fmla="*/ 0 h 2087682"/>
              <a:gd name="connsiteX13" fmla="*/ 6890160 w 11038199"/>
              <a:gd name="connsiteY13" fmla="*/ 0 h 2087682"/>
              <a:gd name="connsiteX14" fmla="*/ 7139972 w 11038199"/>
              <a:gd name="connsiteY14" fmla="*/ 0 h 2087682"/>
              <a:gd name="connsiteX15" fmla="*/ 7389784 w 11038199"/>
              <a:gd name="connsiteY15" fmla="*/ 0 h 2087682"/>
              <a:gd name="connsiteX16" fmla="*/ 7639596 w 11038199"/>
              <a:gd name="connsiteY16" fmla="*/ 0 h 2087682"/>
              <a:gd name="connsiteX17" fmla="*/ 7889407 w 11038199"/>
              <a:gd name="connsiteY17" fmla="*/ 0 h 2087682"/>
              <a:gd name="connsiteX18" fmla="*/ 8470365 w 11038199"/>
              <a:gd name="connsiteY18" fmla="*/ 0 h 2087682"/>
              <a:gd name="connsiteX19" fmla="*/ 9272087 w 11038199"/>
              <a:gd name="connsiteY19" fmla="*/ 0 h 2087682"/>
              <a:gd name="connsiteX20" fmla="*/ 9632281 w 11038199"/>
              <a:gd name="connsiteY20" fmla="*/ 0 h 2087682"/>
              <a:gd name="connsiteX21" fmla="*/ 9992475 w 11038199"/>
              <a:gd name="connsiteY21" fmla="*/ 0 h 2087682"/>
              <a:gd name="connsiteX22" fmla="*/ 11038199 w 11038199"/>
              <a:gd name="connsiteY22" fmla="*/ 0 h 2087682"/>
              <a:gd name="connsiteX23" fmla="*/ 11038199 w 11038199"/>
              <a:gd name="connsiteY23" fmla="*/ 459290 h 2087682"/>
              <a:gd name="connsiteX24" fmla="*/ 11038199 w 11038199"/>
              <a:gd name="connsiteY24" fmla="*/ 1022964 h 2087682"/>
              <a:gd name="connsiteX25" fmla="*/ 11038199 w 11038199"/>
              <a:gd name="connsiteY25" fmla="*/ 1544885 h 2087682"/>
              <a:gd name="connsiteX26" fmla="*/ 11038199 w 11038199"/>
              <a:gd name="connsiteY26" fmla="*/ 2087682 h 2087682"/>
              <a:gd name="connsiteX27" fmla="*/ 10567623 w 11038199"/>
              <a:gd name="connsiteY27" fmla="*/ 2087682 h 2087682"/>
              <a:gd name="connsiteX28" fmla="*/ 10097047 w 11038199"/>
              <a:gd name="connsiteY28" fmla="*/ 2087682 h 2087682"/>
              <a:gd name="connsiteX29" fmla="*/ 9847235 w 11038199"/>
              <a:gd name="connsiteY29" fmla="*/ 2087682 h 2087682"/>
              <a:gd name="connsiteX30" fmla="*/ 9376660 w 11038199"/>
              <a:gd name="connsiteY30" fmla="*/ 2087682 h 2087682"/>
              <a:gd name="connsiteX31" fmla="*/ 9016466 w 11038199"/>
              <a:gd name="connsiteY31" fmla="*/ 2087682 h 2087682"/>
              <a:gd name="connsiteX32" fmla="*/ 8656272 w 11038199"/>
              <a:gd name="connsiteY32" fmla="*/ 2087682 h 2087682"/>
              <a:gd name="connsiteX33" fmla="*/ 8296078 w 11038199"/>
              <a:gd name="connsiteY33" fmla="*/ 2087682 h 2087682"/>
              <a:gd name="connsiteX34" fmla="*/ 8046266 w 11038199"/>
              <a:gd name="connsiteY34" fmla="*/ 2087682 h 2087682"/>
              <a:gd name="connsiteX35" fmla="*/ 7686072 w 11038199"/>
              <a:gd name="connsiteY35" fmla="*/ 2087682 h 2087682"/>
              <a:gd name="connsiteX36" fmla="*/ 7325878 w 11038199"/>
              <a:gd name="connsiteY36" fmla="*/ 2087682 h 2087682"/>
              <a:gd name="connsiteX37" fmla="*/ 6965685 w 11038199"/>
              <a:gd name="connsiteY37" fmla="*/ 2087682 h 2087682"/>
              <a:gd name="connsiteX38" fmla="*/ 6274345 w 11038199"/>
              <a:gd name="connsiteY38" fmla="*/ 2087682 h 2087682"/>
              <a:gd name="connsiteX39" fmla="*/ 5693387 w 11038199"/>
              <a:gd name="connsiteY39" fmla="*/ 2087682 h 2087682"/>
              <a:gd name="connsiteX40" fmla="*/ 5002047 w 11038199"/>
              <a:gd name="connsiteY40" fmla="*/ 2087682 h 2087682"/>
              <a:gd name="connsiteX41" fmla="*/ 4531471 w 11038199"/>
              <a:gd name="connsiteY41" fmla="*/ 2087682 h 2087682"/>
              <a:gd name="connsiteX42" fmla="*/ 3840131 w 11038199"/>
              <a:gd name="connsiteY42" fmla="*/ 2087682 h 2087682"/>
              <a:gd name="connsiteX43" fmla="*/ 3259173 w 11038199"/>
              <a:gd name="connsiteY43" fmla="*/ 2087682 h 2087682"/>
              <a:gd name="connsiteX44" fmla="*/ 2898980 w 11038199"/>
              <a:gd name="connsiteY44" fmla="*/ 2087682 h 2087682"/>
              <a:gd name="connsiteX45" fmla="*/ 2538786 w 11038199"/>
              <a:gd name="connsiteY45" fmla="*/ 2087682 h 2087682"/>
              <a:gd name="connsiteX46" fmla="*/ 2288974 w 11038199"/>
              <a:gd name="connsiteY46" fmla="*/ 2087682 h 2087682"/>
              <a:gd name="connsiteX47" fmla="*/ 1487252 w 11038199"/>
              <a:gd name="connsiteY47" fmla="*/ 2087682 h 2087682"/>
              <a:gd name="connsiteX48" fmla="*/ 1127058 w 11038199"/>
              <a:gd name="connsiteY48" fmla="*/ 2087682 h 2087682"/>
              <a:gd name="connsiteX49" fmla="*/ 877246 w 11038199"/>
              <a:gd name="connsiteY49" fmla="*/ 2087682 h 2087682"/>
              <a:gd name="connsiteX50" fmla="*/ 517052 w 11038199"/>
              <a:gd name="connsiteY50" fmla="*/ 2087682 h 2087682"/>
              <a:gd name="connsiteX51" fmla="*/ 0 w 11038199"/>
              <a:gd name="connsiteY51" fmla="*/ 2087682 h 2087682"/>
              <a:gd name="connsiteX52" fmla="*/ 0 w 11038199"/>
              <a:gd name="connsiteY52" fmla="*/ 1565762 h 2087682"/>
              <a:gd name="connsiteX53" fmla="*/ 0 w 11038199"/>
              <a:gd name="connsiteY53" fmla="*/ 1085595 h 2087682"/>
              <a:gd name="connsiteX54" fmla="*/ 0 w 11038199"/>
              <a:gd name="connsiteY54" fmla="*/ 563674 h 2087682"/>
              <a:gd name="connsiteX55" fmla="*/ 0 w 11038199"/>
              <a:gd name="connsiteY55" fmla="*/ 0 h 208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038199" h="2087682" fill="none" extrusionOk="0">
                <a:moveTo>
                  <a:pt x="0" y="0"/>
                </a:moveTo>
                <a:cubicBezTo>
                  <a:pt x="320959" y="-8948"/>
                  <a:pt x="456540" y="4523"/>
                  <a:pt x="691340" y="0"/>
                </a:cubicBezTo>
                <a:cubicBezTo>
                  <a:pt x="926140" y="-4523"/>
                  <a:pt x="825601" y="28188"/>
                  <a:pt x="941152" y="0"/>
                </a:cubicBezTo>
                <a:cubicBezTo>
                  <a:pt x="1056703" y="-28188"/>
                  <a:pt x="1132651" y="1487"/>
                  <a:pt x="1301346" y="0"/>
                </a:cubicBezTo>
                <a:cubicBezTo>
                  <a:pt x="1470041" y="-1487"/>
                  <a:pt x="1534164" y="1839"/>
                  <a:pt x="1661539" y="0"/>
                </a:cubicBezTo>
                <a:cubicBezTo>
                  <a:pt x="1788914" y="-1839"/>
                  <a:pt x="1820017" y="13270"/>
                  <a:pt x="1911351" y="0"/>
                </a:cubicBezTo>
                <a:cubicBezTo>
                  <a:pt x="2002685" y="-13270"/>
                  <a:pt x="2395573" y="36872"/>
                  <a:pt x="2713073" y="0"/>
                </a:cubicBezTo>
                <a:cubicBezTo>
                  <a:pt x="3030573" y="-36872"/>
                  <a:pt x="2990129" y="26020"/>
                  <a:pt x="3183649" y="0"/>
                </a:cubicBezTo>
                <a:cubicBezTo>
                  <a:pt x="3377169" y="-26020"/>
                  <a:pt x="3579463" y="60333"/>
                  <a:pt x="3874989" y="0"/>
                </a:cubicBezTo>
                <a:cubicBezTo>
                  <a:pt x="4170515" y="-60333"/>
                  <a:pt x="4119761" y="24391"/>
                  <a:pt x="4345565" y="0"/>
                </a:cubicBezTo>
                <a:cubicBezTo>
                  <a:pt x="4571369" y="-24391"/>
                  <a:pt x="4733503" y="19396"/>
                  <a:pt x="4926523" y="0"/>
                </a:cubicBezTo>
                <a:cubicBezTo>
                  <a:pt x="5119543" y="-19396"/>
                  <a:pt x="5392500" y="59449"/>
                  <a:pt x="5728244" y="0"/>
                </a:cubicBezTo>
                <a:cubicBezTo>
                  <a:pt x="6063988" y="-59449"/>
                  <a:pt x="5984599" y="39424"/>
                  <a:pt x="6088438" y="0"/>
                </a:cubicBezTo>
                <a:cubicBezTo>
                  <a:pt x="6192277" y="-39424"/>
                  <a:pt x="6519674" y="86632"/>
                  <a:pt x="6890160" y="0"/>
                </a:cubicBezTo>
                <a:cubicBezTo>
                  <a:pt x="7260646" y="-86632"/>
                  <a:pt x="7072211" y="13211"/>
                  <a:pt x="7139972" y="0"/>
                </a:cubicBezTo>
                <a:cubicBezTo>
                  <a:pt x="7207733" y="-13211"/>
                  <a:pt x="7291580" y="4073"/>
                  <a:pt x="7389784" y="0"/>
                </a:cubicBezTo>
                <a:cubicBezTo>
                  <a:pt x="7487988" y="-4073"/>
                  <a:pt x="7558324" y="23324"/>
                  <a:pt x="7639596" y="0"/>
                </a:cubicBezTo>
                <a:cubicBezTo>
                  <a:pt x="7720868" y="-23324"/>
                  <a:pt x="7833467" y="16484"/>
                  <a:pt x="7889407" y="0"/>
                </a:cubicBezTo>
                <a:cubicBezTo>
                  <a:pt x="7945347" y="-16484"/>
                  <a:pt x="8282444" y="7481"/>
                  <a:pt x="8470365" y="0"/>
                </a:cubicBezTo>
                <a:cubicBezTo>
                  <a:pt x="8658286" y="-7481"/>
                  <a:pt x="9047802" y="89850"/>
                  <a:pt x="9272087" y="0"/>
                </a:cubicBezTo>
                <a:cubicBezTo>
                  <a:pt x="9496372" y="-89850"/>
                  <a:pt x="9534321" y="9558"/>
                  <a:pt x="9632281" y="0"/>
                </a:cubicBezTo>
                <a:cubicBezTo>
                  <a:pt x="9730241" y="-9558"/>
                  <a:pt x="9867454" y="43071"/>
                  <a:pt x="9992475" y="0"/>
                </a:cubicBezTo>
                <a:cubicBezTo>
                  <a:pt x="10117496" y="-43071"/>
                  <a:pt x="10757209" y="77607"/>
                  <a:pt x="11038199" y="0"/>
                </a:cubicBezTo>
                <a:cubicBezTo>
                  <a:pt x="11056460" y="140893"/>
                  <a:pt x="11010022" y="352398"/>
                  <a:pt x="11038199" y="459290"/>
                </a:cubicBezTo>
                <a:cubicBezTo>
                  <a:pt x="11066376" y="566182"/>
                  <a:pt x="11007481" y="904078"/>
                  <a:pt x="11038199" y="1022964"/>
                </a:cubicBezTo>
                <a:cubicBezTo>
                  <a:pt x="11068917" y="1141850"/>
                  <a:pt x="11019586" y="1305578"/>
                  <a:pt x="11038199" y="1544885"/>
                </a:cubicBezTo>
                <a:cubicBezTo>
                  <a:pt x="11056812" y="1784192"/>
                  <a:pt x="11020046" y="1835362"/>
                  <a:pt x="11038199" y="2087682"/>
                </a:cubicBezTo>
                <a:cubicBezTo>
                  <a:pt x="10920984" y="2134079"/>
                  <a:pt x="10791718" y="2051062"/>
                  <a:pt x="10567623" y="2087682"/>
                </a:cubicBezTo>
                <a:cubicBezTo>
                  <a:pt x="10343528" y="2124302"/>
                  <a:pt x="10258414" y="2070628"/>
                  <a:pt x="10097047" y="2087682"/>
                </a:cubicBezTo>
                <a:cubicBezTo>
                  <a:pt x="9935680" y="2104736"/>
                  <a:pt x="9947896" y="2083165"/>
                  <a:pt x="9847235" y="2087682"/>
                </a:cubicBezTo>
                <a:cubicBezTo>
                  <a:pt x="9746574" y="2092199"/>
                  <a:pt x="9590040" y="2047674"/>
                  <a:pt x="9376660" y="2087682"/>
                </a:cubicBezTo>
                <a:cubicBezTo>
                  <a:pt x="9163280" y="2127690"/>
                  <a:pt x="9129752" y="2082290"/>
                  <a:pt x="9016466" y="2087682"/>
                </a:cubicBezTo>
                <a:cubicBezTo>
                  <a:pt x="8903180" y="2093074"/>
                  <a:pt x="8773186" y="2058391"/>
                  <a:pt x="8656272" y="2087682"/>
                </a:cubicBezTo>
                <a:cubicBezTo>
                  <a:pt x="8539358" y="2116973"/>
                  <a:pt x="8373049" y="2082216"/>
                  <a:pt x="8296078" y="2087682"/>
                </a:cubicBezTo>
                <a:cubicBezTo>
                  <a:pt x="8219107" y="2093148"/>
                  <a:pt x="8136348" y="2068089"/>
                  <a:pt x="8046266" y="2087682"/>
                </a:cubicBezTo>
                <a:cubicBezTo>
                  <a:pt x="7956184" y="2107275"/>
                  <a:pt x="7826834" y="2046735"/>
                  <a:pt x="7686072" y="2087682"/>
                </a:cubicBezTo>
                <a:cubicBezTo>
                  <a:pt x="7545310" y="2128629"/>
                  <a:pt x="7455726" y="2061567"/>
                  <a:pt x="7325878" y="2087682"/>
                </a:cubicBezTo>
                <a:cubicBezTo>
                  <a:pt x="7196030" y="2113797"/>
                  <a:pt x="7137768" y="2063640"/>
                  <a:pt x="6965685" y="2087682"/>
                </a:cubicBezTo>
                <a:cubicBezTo>
                  <a:pt x="6793602" y="2111724"/>
                  <a:pt x="6500184" y="2020557"/>
                  <a:pt x="6274345" y="2087682"/>
                </a:cubicBezTo>
                <a:cubicBezTo>
                  <a:pt x="6048506" y="2154807"/>
                  <a:pt x="5841009" y="2049121"/>
                  <a:pt x="5693387" y="2087682"/>
                </a:cubicBezTo>
                <a:cubicBezTo>
                  <a:pt x="5545765" y="2126243"/>
                  <a:pt x="5199015" y="2086976"/>
                  <a:pt x="5002047" y="2087682"/>
                </a:cubicBezTo>
                <a:cubicBezTo>
                  <a:pt x="4805079" y="2088388"/>
                  <a:pt x="4650184" y="2071776"/>
                  <a:pt x="4531471" y="2087682"/>
                </a:cubicBezTo>
                <a:cubicBezTo>
                  <a:pt x="4412758" y="2103588"/>
                  <a:pt x="4034214" y="2045529"/>
                  <a:pt x="3840131" y="2087682"/>
                </a:cubicBezTo>
                <a:cubicBezTo>
                  <a:pt x="3646048" y="2129835"/>
                  <a:pt x="3542991" y="2047540"/>
                  <a:pt x="3259173" y="2087682"/>
                </a:cubicBezTo>
                <a:cubicBezTo>
                  <a:pt x="2975355" y="2127824"/>
                  <a:pt x="3046121" y="2061191"/>
                  <a:pt x="2898980" y="2087682"/>
                </a:cubicBezTo>
                <a:cubicBezTo>
                  <a:pt x="2751839" y="2114173"/>
                  <a:pt x="2684067" y="2076859"/>
                  <a:pt x="2538786" y="2087682"/>
                </a:cubicBezTo>
                <a:cubicBezTo>
                  <a:pt x="2393505" y="2098505"/>
                  <a:pt x="2345653" y="2061441"/>
                  <a:pt x="2288974" y="2087682"/>
                </a:cubicBezTo>
                <a:cubicBezTo>
                  <a:pt x="2232295" y="2113923"/>
                  <a:pt x="1821762" y="2052911"/>
                  <a:pt x="1487252" y="2087682"/>
                </a:cubicBezTo>
                <a:cubicBezTo>
                  <a:pt x="1152742" y="2122453"/>
                  <a:pt x="1231258" y="2068587"/>
                  <a:pt x="1127058" y="2087682"/>
                </a:cubicBezTo>
                <a:cubicBezTo>
                  <a:pt x="1022858" y="2106777"/>
                  <a:pt x="951861" y="2061926"/>
                  <a:pt x="877246" y="2087682"/>
                </a:cubicBezTo>
                <a:cubicBezTo>
                  <a:pt x="802631" y="2113438"/>
                  <a:pt x="636267" y="2064431"/>
                  <a:pt x="517052" y="2087682"/>
                </a:cubicBezTo>
                <a:cubicBezTo>
                  <a:pt x="397837" y="2110933"/>
                  <a:pt x="222728" y="2064321"/>
                  <a:pt x="0" y="2087682"/>
                </a:cubicBezTo>
                <a:cubicBezTo>
                  <a:pt x="-7375" y="1982971"/>
                  <a:pt x="53881" y="1782516"/>
                  <a:pt x="0" y="1565762"/>
                </a:cubicBezTo>
                <a:cubicBezTo>
                  <a:pt x="-53881" y="1349008"/>
                  <a:pt x="13951" y="1268482"/>
                  <a:pt x="0" y="1085595"/>
                </a:cubicBezTo>
                <a:cubicBezTo>
                  <a:pt x="-13951" y="902708"/>
                  <a:pt x="11570" y="819391"/>
                  <a:pt x="0" y="563674"/>
                </a:cubicBezTo>
                <a:cubicBezTo>
                  <a:pt x="-11570" y="307957"/>
                  <a:pt x="46203" y="163470"/>
                  <a:pt x="0" y="0"/>
                </a:cubicBezTo>
                <a:close/>
              </a:path>
              <a:path w="11038199" h="2087682" stroke="0" extrusionOk="0">
                <a:moveTo>
                  <a:pt x="0" y="0"/>
                </a:moveTo>
                <a:cubicBezTo>
                  <a:pt x="231885" y="-56347"/>
                  <a:pt x="496935" y="66340"/>
                  <a:pt x="691340" y="0"/>
                </a:cubicBezTo>
                <a:cubicBezTo>
                  <a:pt x="885745" y="-66340"/>
                  <a:pt x="984780" y="16076"/>
                  <a:pt x="1161916" y="0"/>
                </a:cubicBezTo>
                <a:cubicBezTo>
                  <a:pt x="1339052" y="-16076"/>
                  <a:pt x="1513040" y="43756"/>
                  <a:pt x="1853256" y="0"/>
                </a:cubicBezTo>
                <a:cubicBezTo>
                  <a:pt x="2193472" y="-43756"/>
                  <a:pt x="2312033" y="14359"/>
                  <a:pt x="2434213" y="0"/>
                </a:cubicBezTo>
                <a:cubicBezTo>
                  <a:pt x="2556393" y="-14359"/>
                  <a:pt x="2702827" y="115"/>
                  <a:pt x="2794407" y="0"/>
                </a:cubicBezTo>
                <a:cubicBezTo>
                  <a:pt x="2885987" y="-115"/>
                  <a:pt x="2922910" y="15251"/>
                  <a:pt x="3044219" y="0"/>
                </a:cubicBezTo>
                <a:cubicBezTo>
                  <a:pt x="3165528" y="-15251"/>
                  <a:pt x="3480565" y="6712"/>
                  <a:pt x="3625177" y="0"/>
                </a:cubicBezTo>
                <a:cubicBezTo>
                  <a:pt x="3769789" y="-6712"/>
                  <a:pt x="3894479" y="35309"/>
                  <a:pt x="4095753" y="0"/>
                </a:cubicBezTo>
                <a:cubicBezTo>
                  <a:pt x="4297027" y="-35309"/>
                  <a:pt x="4501606" y="25972"/>
                  <a:pt x="4676711" y="0"/>
                </a:cubicBezTo>
                <a:cubicBezTo>
                  <a:pt x="4851816" y="-25972"/>
                  <a:pt x="4818266" y="23563"/>
                  <a:pt x="4926523" y="0"/>
                </a:cubicBezTo>
                <a:cubicBezTo>
                  <a:pt x="5034780" y="-23563"/>
                  <a:pt x="5550237" y="91745"/>
                  <a:pt x="5728244" y="0"/>
                </a:cubicBezTo>
                <a:cubicBezTo>
                  <a:pt x="5906251" y="-91745"/>
                  <a:pt x="6358520" y="81713"/>
                  <a:pt x="6529966" y="0"/>
                </a:cubicBezTo>
                <a:cubicBezTo>
                  <a:pt x="6701412" y="-81713"/>
                  <a:pt x="6819050" y="14175"/>
                  <a:pt x="7000542" y="0"/>
                </a:cubicBezTo>
                <a:cubicBezTo>
                  <a:pt x="7182034" y="-14175"/>
                  <a:pt x="7204058" y="9990"/>
                  <a:pt x="7360736" y="0"/>
                </a:cubicBezTo>
                <a:cubicBezTo>
                  <a:pt x="7517414" y="-9990"/>
                  <a:pt x="7801804" y="49125"/>
                  <a:pt x="7941694" y="0"/>
                </a:cubicBezTo>
                <a:cubicBezTo>
                  <a:pt x="8081584" y="-49125"/>
                  <a:pt x="8494432" y="55323"/>
                  <a:pt x="8633034" y="0"/>
                </a:cubicBezTo>
                <a:cubicBezTo>
                  <a:pt x="8771636" y="-55323"/>
                  <a:pt x="8931112" y="24418"/>
                  <a:pt x="9103609" y="0"/>
                </a:cubicBezTo>
                <a:cubicBezTo>
                  <a:pt x="9276106" y="-24418"/>
                  <a:pt x="9259257" y="21326"/>
                  <a:pt x="9353421" y="0"/>
                </a:cubicBezTo>
                <a:cubicBezTo>
                  <a:pt x="9447585" y="-21326"/>
                  <a:pt x="9622449" y="7417"/>
                  <a:pt x="9713615" y="0"/>
                </a:cubicBezTo>
                <a:cubicBezTo>
                  <a:pt x="9804781" y="-7417"/>
                  <a:pt x="9850125" y="15751"/>
                  <a:pt x="9963427" y="0"/>
                </a:cubicBezTo>
                <a:cubicBezTo>
                  <a:pt x="10076729" y="-15751"/>
                  <a:pt x="10551540" y="122133"/>
                  <a:pt x="11038199" y="0"/>
                </a:cubicBezTo>
                <a:cubicBezTo>
                  <a:pt x="11091842" y="256812"/>
                  <a:pt x="11018426" y="271895"/>
                  <a:pt x="11038199" y="542797"/>
                </a:cubicBezTo>
                <a:cubicBezTo>
                  <a:pt x="11057972" y="813699"/>
                  <a:pt x="11016604" y="815700"/>
                  <a:pt x="11038199" y="1064718"/>
                </a:cubicBezTo>
                <a:cubicBezTo>
                  <a:pt x="11059794" y="1313736"/>
                  <a:pt x="11005171" y="1312131"/>
                  <a:pt x="11038199" y="1524008"/>
                </a:cubicBezTo>
                <a:cubicBezTo>
                  <a:pt x="11071227" y="1735885"/>
                  <a:pt x="11000468" y="1894075"/>
                  <a:pt x="11038199" y="2087682"/>
                </a:cubicBezTo>
                <a:cubicBezTo>
                  <a:pt x="10808539" y="2120303"/>
                  <a:pt x="10786026" y="2037162"/>
                  <a:pt x="10567623" y="2087682"/>
                </a:cubicBezTo>
                <a:cubicBezTo>
                  <a:pt x="10349220" y="2138202"/>
                  <a:pt x="10398770" y="2068588"/>
                  <a:pt x="10317811" y="2087682"/>
                </a:cubicBezTo>
                <a:cubicBezTo>
                  <a:pt x="10236852" y="2106776"/>
                  <a:pt x="9869794" y="2034215"/>
                  <a:pt x="9626471" y="2087682"/>
                </a:cubicBezTo>
                <a:cubicBezTo>
                  <a:pt x="9383148" y="2141149"/>
                  <a:pt x="9226384" y="2046149"/>
                  <a:pt x="8935132" y="2087682"/>
                </a:cubicBezTo>
                <a:cubicBezTo>
                  <a:pt x="8643880" y="2129215"/>
                  <a:pt x="8610001" y="2075315"/>
                  <a:pt x="8464556" y="2087682"/>
                </a:cubicBezTo>
                <a:cubicBezTo>
                  <a:pt x="8319111" y="2100049"/>
                  <a:pt x="8140312" y="2067623"/>
                  <a:pt x="7993980" y="2087682"/>
                </a:cubicBezTo>
                <a:cubicBezTo>
                  <a:pt x="7847648" y="2107741"/>
                  <a:pt x="7648631" y="2048888"/>
                  <a:pt x="7413022" y="2087682"/>
                </a:cubicBezTo>
                <a:cubicBezTo>
                  <a:pt x="7177413" y="2126476"/>
                  <a:pt x="7242549" y="2087374"/>
                  <a:pt x="7163210" y="2087682"/>
                </a:cubicBezTo>
                <a:cubicBezTo>
                  <a:pt x="7083871" y="2087990"/>
                  <a:pt x="6752974" y="2078473"/>
                  <a:pt x="6361488" y="2087682"/>
                </a:cubicBezTo>
                <a:cubicBezTo>
                  <a:pt x="5970002" y="2096891"/>
                  <a:pt x="6123284" y="2070616"/>
                  <a:pt x="6001295" y="2087682"/>
                </a:cubicBezTo>
                <a:cubicBezTo>
                  <a:pt x="5879306" y="2104748"/>
                  <a:pt x="5875081" y="2082987"/>
                  <a:pt x="5751483" y="2087682"/>
                </a:cubicBezTo>
                <a:cubicBezTo>
                  <a:pt x="5627885" y="2092377"/>
                  <a:pt x="5563340" y="2058112"/>
                  <a:pt x="5501671" y="2087682"/>
                </a:cubicBezTo>
                <a:cubicBezTo>
                  <a:pt x="5440002" y="2117252"/>
                  <a:pt x="5091013" y="2042751"/>
                  <a:pt x="4699949" y="2087682"/>
                </a:cubicBezTo>
                <a:cubicBezTo>
                  <a:pt x="4308885" y="2132613"/>
                  <a:pt x="4474449" y="2048026"/>
                  <a:pt x="4339755" y="2087682"/>
                </a:cubicBezTo>
                <a:cubicBezTo>
                  <a:pt x="4205061" y="2127338"/>
                  <a:pt x="4013155" y="2060622"/>
                  <a:pt x="3869179" y="2087682"/>
                </a:cubicBezTo>
                <a:cubicBezTo>
                  <a:pt x="3725203" y="2114742"/>
                  <a:pt x="3562789" y="2064562"/>
                  <a:pt x="3398603" y="2087682"/>
                </a:cubicBezTo>
                <a:cubicBezTo>
                  <a:pt x="3234417" y="2110802"/>
                  <a:pt x="2958553" y="2043427"/>
                  <a:pt x="2596882" y="2087682"/>
                </a:cubicBezTo>
                <a:cubicBezTo>
                  <a:pt x="2235211" y="2131937"/>
                  <a:pt x="2138135" y="2026478"/>
                  <a:pt x="1905542" y="2087682"/>
                </a:cubicBezTo>
                <a:cubicBezTo>
                  <a:pt x="1672949" y="2148886"/>
                  <a:pt x="1650448" y="2041902"/>
                  <a:pt x="1434966" y="2087682"/>
                </a:cubicBezTo>
                <a:cubicBezTo>
                  <a:pt x="1219484" y="2133462"/>
                  <a:pt x="1074444" y="2084943"/>
                  <a:pt x="964390" y="2087682"/>
                </a:cubicBezTo>
                <a:cubicBezTo>
                  <a:pt x="854336" y="2090421"/>
                  <a:pt x="349984" y="1997568"/>
                  <a:pt x="0" y="2087682"/>
                </a:cubicBezTo>
                <a:cubicBezTo>
                  <a:pt x="-18911" y="1896979"/>
                  <a:pt x="24494" y="1779763"/>
                  <a:pt x="0" y="1544885"/>
                </a:cubicBezTo>
                <a:cubicBezTo>
                  <a:pt x="-24494" y="1310007"/>
                  <a:pt x="52031" y="1173601"/>
                  <a:pt x="0" y="1002087"/>
                </a:cubicBezTo>
                <a:cubicBezTo>
                  <a:pt x="-52031" y="830573"/>
                  <a:pt x="28902" y="608201"/>
                  <a:pt x="0" y="501044"/>
                </a:cubicBezTo>
                <a:cubicBezTo>
                  <a:pt x="-28902" y="393887"/>
                  <a:pt x="20796" y="145852"/>
                  <a:pt x="0" y="0"/>
                </a:cubicBezTo>
                <a:close/>
              </a:path>
            </a:pathLst>
          </a:custGeom>
          <a:ln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6721802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EF52C-6A74-6023-2366-134F11AA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bunch jitter amplification: 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547A0-DB98-1E75-4CC5-2AA130E387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err="1"/>
              <a:t>page</a:t>
            </a:r>
            <a:r>
              <a:rPr lang="de-DE" dirty="0"/>
              <a:t> </a:t>
            </a:r>
            <a:fld id="{EBC07571-3134-BB4B-B83F-1A9FE18D34F3}" type="slidenum">
              <a:rPr lang="de-DE" smtClean="0"/>
              <a:t>27</a:t>
            </a:fld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FF673B-A7B3-8E96-F83F-FAA2AF04E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965811"/>
            <a:ext cx="2500714" cy="1812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E86052-B3F1-6005-03E2-CEC44C33B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5" y="965810"/>
            <a:ext cx="2468595" cy="1794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7FBF4B-CC95-8A36-FD0F-22350F6E5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506" y="994385"/>
            <a:ext cx="2500714" cy="17665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06864C-0A3F-DE31-3F67-EA491ADA6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854" y="3186024"/>
            <a:ext cx="2224375" cy="16121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06C98C-AEC4-E2A1-2B86-A8043AEFE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04" y="4815943"/>
            <a:ext cx="2375550" cy="17068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0AFEF3-4177-E54D-FC95-08A540912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130" y="3238366"/>
            <a:ext cx="2197865" cy="15790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DE4CC8-FDF7-95C3-9F95-710E5A47A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2852" y="4957921"/>
            <a:ext cx="2213724" cy="15552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D9922B-13B8-6E93-3D0F-C4FC46A9A5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566"/>
          <a:stretch/>
        </p:blipFill>
        <p:spPr>
          <a:xfrm>
            <a:off x="8972930" y="4798185"/>
            <a:ext cx="2367031" cy="17582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D551D9-A4FC-6F8A-F6E9-7AE0E4A8AB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9754" y="3205074"/>
            <a:ext cx="2375550" cy="1683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E75C9-2863-5100-F2F5-04CCA21BC116}"/>
              </a:ext>
            </a:extLst>
          </p:cNvPr>
          <p:cNvSpPr txBox="1"/>
          <p:nvPr/>
        </p:nvSpPr>
        <p:spPr bwMode="auto">
          <a:xfrm>
            <a:off x="1584047" y="1061505"/>
            <a:ext cx="1751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ymbol" panose="05050102010706020507" pitchFamily="18" charset="2"/>
              </a:rPr>
              <a:t>f</a:t>
            </a:r>
            <a:r>
              <a:rPr lang="en-US" sz="1400" b="1" dirty="0">
                <a:latin typeface="+mn-lt"/>
              </a:rPr>
              <a:t> = 0 deg , </a:t>
            </a:r>
            <a:r>
              <a:rPr lang="en-US" sz="1400" b="1" dirty="0">
                <a:latin typeface="Symbol" panose="05050102010706020507" pitchFamily="18" charset="2"/>
              </a:rPr>
              <a:t>s</a:t>
            </a:r>
            <a:r>
              <a:rPr lang="en-US" sz="1400" b="1" baseline="-25000" dirty="0">
                <a:latin typeface="+mn-lt"/>
              </a:rPr>
              <a:t>z</a:t>
            </a:r>
            <a:r>
              <a:rPr lang="en-US" sz="1400" b="1" dirty="0">
                <a:latin typeface="+mn-lt"/>
              </a:rPr>
              <a:t> = 1 mm</a:t>
            </a:r>
            <a:endParaRPr lang="de-CH" sz="14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9CF02-F0D2-967D-6595-DB3B31C51593}"/>
              </a:ext>
            </a:extLst>
          </p:cNvPr>
          <p:cNvSpPr txBox="1"/>
          <p:nvPr/>
        </p:nvSpPr>
        <p:spPr bwMode="auto">
          <a:xfrm>
            <a:off x="3971637" y="1042672"/>
            <a:ext cx="2174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ymbol" panose="05050102010706020507" pitchFamily="18" charset="2"/>
              </a:rPr>
              <a:t>f</a:t>
            </a:r>
            <a:r>
              <a:rPr lang="en-US" sz="1400" b="1" dirty="0">
                <a:latin typeface="+mn-lt"/>
              </a:rPr>
              <a:t> = 30 deg , </a:t>
            </a:r>
            <a:r>
              <a:rPr lang="en-US" sz="1400" b="1" dirty="0">
                <a:latin typeface="Symbol" panose="05050102010706020507" pitchFamily="18" charset="2"/>
              </a:rPr>
              <a:t>s</a:t>
            </a:r>
            <a:r>
              <a:rPr lang="en-US" sz="1400" b="1" baseline="-25000" dirty="0">
                <a:latin typeface="+mn-lt"/>
              </a:rPr>
              <a:t>z</a:t>
            </a:r>
            <a:r>
              <a:rPr lang="en-US" sz="1400" b="1" dirty="0">
                <a:latin typeface="+mn-lt"/>
              </a:rPr>
              <a:t> = 1 mm</a:t>
            </a:r>
            <a:endParaRPr lang="de-CH" sz="14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3FF2F-2B00-4316-87FF-67B499090A39}"/>
              </a:ext>
            </a:extLst>
          </p:cNvPr>
          <p:cNvSpPr txBox="1"/>
          <p:nvPr/>
        </p:nvSpPr>
        <p:spPr bwMode="auto">
          <a:xfrm>
            <a:off x="6620605" y="1090081"/>
            <a:ext cx="225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ymbol" panose="05050102010706020507" pitchFamily="18" charset="2"/>
              </a:rPr>
              <a:t>f</a:t>
            </a:r>
            <a:r>
              <a:rPr lang="en-US" sz="1400" b="1" dirty="0">
                <a:latin typeface="+mn-lt"/>
              </a:rPr>
              <a:t> = 45 deg , </a:t>
            </a:r>
            <a:r>
              <a:rPr lang="en-US" sz="1400" b="1" dirty="0">
                <a:latin typeface="Symbol" panose="05050102010706020507" pitchFamily="18" charset="2"/>
              </a:rPr>
              <a:t>s</a:t>
            </a:r>
            <a:r>
              <a:rPr lang="en-US" sz="1400" b="1" baseline="-25000" dirty="0">
                <a:latin typeface="+mn-lt"/>
              </a:rPr>
              <a:t>z</a:t>
            </a:r>
            <a:r>
              <a:rPr lang="en-US" sz="1400" b="1" dirty="0">
                <a:latin typeface="+mn-lt"/>
              </a:rPr>
              <a:t> = 1 mm</a:t>
            </a:r>
            <a:endParaRPr lang="de-CH" sz="1400" b="1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5B9CC7-9F79-AE86-6DE3-D32DD3CAD7A8}"/>
              </a:ext>
            </a:extLst>
          </p:cNvPr>
          <p:cNvSpPr txBox="1"/>
          <p:nvPr/>
        </p:nvSpPr>
        <p:spPr bwMode="auto">
          <a:xfrm>
            <a:off x="8912855" y="954625"/>
            <a:ext cx="310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More off-crest the operating </a:t>
            </a:r>
            <a:r>
              <a:rPr lang="en-US" b="1" dirty="0">
                <a:solidFill>
                  <a:srgbClr val="0072BD"/>
                </a:solidFill>
                <a:latin typeface="Abadi" panose="020B0604020104020204" pitchFamily="34" charset="0"/>
              </a:rPr>
              <a:t>RF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b="1" dirty="0">
                <a:solidFill>
                  <a:srgbClr val="0072BD"/>
                </a:solidFill>
                <a:latin typeface="Abadi" panose="020B0604020104020204" pitchFamily="34" charset="0"/>
              </a:rPr>
              <a:t>phase</a:t>
            </a:r>
            <a:r>
              <a:rPr lang="en-US" dirty="0">
                <a:latin typeface="Abadi" panose="020B0604020104020204" pitchFamily="34" charset="0"/>
              </a:rPr>
              <a:t> is, larger the effect 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D196C3-D4AD-532F-63DE-BE264A69F6C0}"/>
              </a:ext>
            </a:extLst>
          </p:cNvPr>
          <p:cNvSpPr txBox="1"/>
          <p:nvPr/>
        </p:nvSpPr>
        <p:spPr bwMode="auto">
          <a:xfrm>
            <a:off x="8912855" y="1813148"/>
            <a:ext cx="310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More off-crest the operating RF phase is, larger the </a:t>
            </a:r>
            <a:r>
              <a:rPr lang="en-US" u="sng" dirty="0">
                <a:latin typeface="Abadi" panose="020B0604020104020204" pitchFamily="34" charset="0"/>
              </a:rPr>
              <a:t>energy spread</a:t>
            </a:r>
            <a:r>
              <a:rPr lang="en-US" dirty="0">
                <a:latin typeface="Abadi" panose="020B0604020104020204" pitchFamily="34" charset="0"/>
              </a:rPr>
              <a:t> along the bunch 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A8030D-AF40-7802-7297-7DEFB10FCB9B}"/>
              </a:ext>
            </a:extLst>
          </p:cNvPr>
          <p:cNvSpPr txBox="1"/>
          <p:nvPr/>
        </p:nvSpPr>
        <p:spPr bwMode="auto">
          <a:xfrm>
            <a:off x="1055440" y="4073934"/>
            <a:ext cx="2375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Larger the </a:t>
            </a:r>
            <a:r>
              <a:rPr lang="en-US" b="1" dirty="0">
                <a:solidFill>
                  <a:srgbClr val="0072BD"/>
                </a:solidFill>
                <a:latin typeface="Abadi" panose="020B0604020104020204" pitchFamily="34" charset="0"/>
              </a:rPr>
              <a:t>bunch length</a:t>
            </a:r>
            <a:r>
              <a:rPr lang="en-US" dirty="0">
                <a:latin typeface="Abadi" panose="020B0604020104020204" pitchFamily="34" charset="0"/>
              </a:rPr>
              <a:t> is, larger the effect 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773A97-2203-2CFC-E6DA-407B8DDCF34B}"/>
              </a:ext>
            </a:extLst>
          </p:cNvPr>
          <p:cNvSpPr txBox="1"/>
          <p:nvPr/>
        </p:nvSpPr>
        <p:spPr bwMode="auto">
          <a:xfrm>
            <a:off x="1055440" y="4932457"/>
            <a:ext cx="2375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Longer the bunch is, larger the </a:t>
            </a:r>
            <a:r>
              <a:rPr lang="en-US" u="sng" dirty="0">
                <a:latin typeface="Abadi" panose="020B0604020104020204" pitchFamily="34" charset="0"/>
              </a:rPr>
              <a:t>energy spread</a:t>
            </a:r>
            <a:r>
              <a:rPr lang="en-US" dirty="0">
                <a:latin typeface="Abadi" panose="020B0604020104020204" pitchFamily="34" charset="0"/>
              </a:rPr>
              <a:t> along the bunch 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586074-EE23-D91D-F787-3155ADA3A5C9}"/>
              </a:ext>
            </a:extLst>
          </p:cNvPr>
          <p:cNvSpPr txBox="1"/>
          <p:nvPr/>
        </p:nvSpPr>
        <p:spPr bwMode="auto">
          <a:xfrm>
            <a:off x="6177114" y="3348504"/>
            <a:ext cx="1984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ymbol" panose="05050102010706020507" pitchFamily="18" charset="2"/>
              </a:rPr>
              <a:t>f</a:t>
            </a:r>
            <a:r>
              <a:rPr lang="en-US" sz="1400" b="1" dirty="0">
                <a:latin typeface="+mn-lt"/>
              </a:rPr>
              <a:t> = 0 deg, </a:t>
            </a:r>
            <a:r>
              <a:rPr lang="en-US" sz="1400" b="1" dirty="0">
                <a:latin typeface="Symbol" panose="05050102010706020507" pitchFamily="18" charset="2"/>
              </a:rPr>
              <a:t>s</a:t>
            </a:r>
            <a:r>
              <a:rPr lang="en-US" sz="1400" b="1" baseline="-25000" dirty="0">
                <a:latin typeface="+mn-lt"/>
              </a:rPr>
              <a:t>z</a:t>
            </a:r>
            <a:r>
              <a:rPr lang="en-US" sz="1400" b="1" dirty="0">
                <a:latin typeface="+mn-lt"/>
              </a:rPr>
              <a:t> = “0 mm”</a:t>
            </a:r>
            <a:endParaRPr lang="de-CH" sz="1400" b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5F6DB-A7BF-E172-121A-5673EF189FA5}"/>
              </a:ext>
            </a:extLst>
          </p:cNvPr>
          <p:cNvSpPr txBox="1"/>
          <p:nvPr/>
        </p:nvSpPr>
        <p:spPr bwMode="auto">
          <a:xfrm>
            <a:off x="3669775" y="3348504"/>
            <a:ext cx="1984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ymbol" panose="05050102010706020507" pitchFamily="18" charset="2"/>
              </a:rPr>
              <a:t>f</a:t>
            </a:r>
            <a:r>
              <a:rPr lang="en-US" sz="1400" b="1" dirty="0">
                <a:latin typeface="+mn-lt"/>
              </a:rPr>
              <a:t> = 0 deg, </a:t>
            </a:r>
            <a:r>
              <a:rPr lang="en-US" sz="1400" b="1" dirty="0">
                <a:latin typeface="Symbol" panose="05050102010706020507" pitchFamily="18" charset="2"/>
              </a:rPr>
              <a:t>s</a:t>
            </a:r>
            <a:r>
              <a:rPr lang="en-US" sz="1400" b="1" baseline="-25000" dirty="0">
                <a:latin typeface="+mn-lt"/>
              </a:rPr>
              <a:t>z</a:t>
            </a:r>
            <a:r>
              <a:rPr lang="en-US" sz="1400" b="1" dirty="0">
                <a:latin typeface="+mn-lt"/>
              </a:rPr>
              <a:t> = 1 mm</a:t>
            </a:r>
            <a:endParaRPr lang="de-CH" sz="1400" b="1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7A483E-0F4E-000D-1412-A72C4AC41397}"/>
              </a:ext>
            </a:extLst>
          </p:cNvPr>
          <p:cNvSpPr txBox="1"/>
          <p:nvPr/>
        </p:nvSpPr>
        <p:spPr bwMode="auto">
          <a:xfrm>
            <a:off x="9268268" y="3339612"/>
            <a:ext cx="1984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ymbol" panose="05050102010706020507" pitchFamily="18" charset="2"/>
              </a:rPr>
              <a:t>f</a:t>
            </a:r>
            <a:r>
              <a:rPr lang="en-US" sz="1400" b="1" dirty="0">
                <a:latin typeface="+mn-lt"/>
              </a:rPr>
              <a:t> = 45 deg, </a:t>
            </a:r>
            <a:r>
              <a:rPr lang="en-US" sz="1400" b="1" dirty="0">
                <a:latin typeface="Symbol" panose="05050102010706020507" pitchFamily="18" charset="2"/>
              </a:rPr>
              <a:t>s</a:t>
            </a:r>
            <a:r>
              <a:rPr lang="en-US" sz="1400" b="1" baseline="-25000" dirty="0">
                <a:latin typeface="+mn-lt"/>
              </a:rPr>
              <a:t>z</a:t>
            </a:r>
            <a:r>
              <a:rPr lang="en-US" sz="1400" b="1" dirty="0">
                <a:latin typeface="+mn-lt"/>
              </a:rPr>
              <a:t> = “0 mm”</a:t>
            </a:r>
            <a:endParaRPr lang="de-CH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59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" grpId="0" animBg="1"/>
      <p:bldP spid="21" grpId="0" animBg="1"/>
      <p:bldP spid="5" grpId="0"/>
      <p:bldP spid="6" grpId="0"/>
      <p:bldP spid="7" grpId="0"/>
      <p:bldP spid="23" grpId="0"/>
      <p:bldP spid="24" grpId="0"/>
      <p:bldP spid="25" grpId="0"/>
      <p:bldP spid="26" grpId="0"/>
      <p:bldP spid="31" grpId="0"/>
      <p:bldP spid="12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147ED6-A948-9CB4-9586-BAABBCAE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bunch jitter amplification: possible explanation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BB6D7-35B9-9198-FED1-512A60A3BA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28</a:t>
            </a:fld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FEF155-90ED-8F54-C591-719B0DDE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843" y="764704"/>
            <a:ext cx="4680521" cy="921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2D1E12-1B4D-D49E-FAA5-026A3BD07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394" y="1692666"/>
            <a:ext cx="2752799" cy="1614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127D-A4D3-10CB-8018-C7437DFF3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650" y="1623711"/>
            <a:ext cx="2491318" cy="1614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5D9487-4976-F458-FE6F-C2F53B1D5264}"/>
              </a:ext>
            </a:extLst>
          </p:cNvPr>
          <p:cNvSpPr txBox="1"/>
          <p:nvPr/>
        </p:nvSpPr>
        <p:spPr bwMode="auto">
          <a:xfrm>
            <a:off x="262542" y="1614123"/>
            <a:ext cx="3036018" cy="15465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050" dirty="0">
                <a:latin typeface="Abadi" panose="020B0604020104020204" pitchFamily="34" charset="0"/>
              </a:rPr>
              <a:t>A technique to reduce the resonant blowup of the tail by the head is called BNS damping, </a:t>
            </a:r>
            <a:r>
              <a:rPr lang="en-US" sz="1050" u="sng" dirty="0">
                <a:latin typeface="Abadi" panose="020B0604020104020204" pitchFamily="34" charset="0"/>
              </a:rPr>
              <a:t>where </a:t>
            </a:r>
            <a:r>
              <a:rPr lang="en-US" sz="1050" i="1" u="sng" dirty="0">
                <a:latin typeface="Abadi" panose="020B0604020104020204" pitchFamily="34" charset="0"/>
              </a:rPr>
              <a:t>the energy of the longitudinal tail of the bunch is reduced from that of the head by offsetting the initial RF phases</a:t>
            </a:r>
            <a:r>
              <a:rPr lang="en-US" sz="1050" dirty="0">
                <a:latin typeface="Abadi" panose="020B0604020104020204" pitchFamily="34" charset="0"/>
              </a:rPr>
              <a:t>. With this technique, the net “defocusing” transverse </a:t>
            </a:r>
            <a:r>
              <a:rPr lang="en-US" sz="1050" dirty="0" err="1">
                <a:latin typeface="Abadi" panose="020B0604020104020204" pitchFamily="34" charset="0"/>
              </a:rPr>
              <a:t>wakefield</a:t>
            </a:r>
            <a:r>
              <a:rPr lang="en-US" sz="1050" dirty="0">
                <a:latin typeface="Abadi" panose="020B0604020104020204" pitchFamily="34" charset="0"/>
              </a:rPr>
              <a:t> forces on the tail are to a large extent canceled by the increased focusing of the quadrupole lattice for the tail</a:t>
            </a:r>
            <a:endParaRPr lang="de-CH" sz="1050" dirty="0"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A62AD-318D-6DAB-DF50-2E0070F9BDF5}"/>
              </a:ext>
            </a:extLst>
          </p:cNvPr>
          <p:cNvSpPr txBox="1"/>
          <p:nvPr/>
        </p:nvSpPr>
        <p:spPr bwMode="auto">
          <a:xfrm>
            <a:off x="6412099" y="1614123"/>
            <a:ext cx="3053004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Abadi" panose="020B0604020104020204" pitchFamily="34" charset="0"/>
              </a:rPr>
              <a:t>Using </a:t>
            </a:r>
            <a:r>
              <a:rPr lang="en-US" sz="1050" u="sng" dirty="0">
                <a:latin typeface="Abadi" panose="020B0604020104020204" pitchFamily="34" charset="0"/>
              </a:rPr>
              <a:t>the </a:t>
            </a:r>
            <a:r>
              <a:rPr lang="en-US" sz="1050" i="1" u="sng" dirty="0">
                <a:latin typeface="Abadi" panose="020B0604020104020204" pitchFamily="34" charset="0"/>
              </a:rPr>
              <a:t>slope of the accelerating RF</a:t>
            </a:r>
            <a:r>
              <a:rPr lang="en-US" sz="1050" dirty="0">
                <a:latin typeface="Abadi" panose="020B0604020104020204" pitchFamily="34" charset="0"/>
              </a:rPr>
              <a:t>, an energy difference is between head and tail is induced (“correlated energy spread”). With a proper choice of RF phases, the defocusing </a:t>
            </a:r>
            <a:r>
              <a:rPr lang="en-US" sz="1050" dirty="0" err="1">
                <a:latin typeface="Abadi" panose="020B0604020104020204" pitchFamily="34" charset="0"/>
              </a:rPr>
              <a:t>wakefield</a:t>
            </a:r>
            <a:r>
              <a:rPr lang="en-US" sz="1050" dirty="0">
                <a:latin typeface="Abadi" panose="020B0604020104020204" pitchFamily="34" charset="0"/>
              </a:rPr>
              <a:t> effects for the tail can then be cancelled by chromatic effects from the quadrupoles. Ideally, the normalized amplitude of a </a:t>
            </a:r>
            <a:r>
              <a:rPr lang="en-US" sz="1050" dirty="0" err="1">
                <a:latin typeface="Abadi" panose="020B0604020104020204" pitchFamily="34" charset="0"/>
              </a:rPr>
              <a:t>betatron</a:t>
            </a:r>
            <a:r>
              <a:rPr lang="en-US" sz="1050" dirty="0">
                <a:latin typeface="Abadi" panose="020B0604020104020204" pitchFamily="34" charset="0"/>
              </a:rPr>
              <a:t> oscillation is one along the whole linac (same trajectories of head and tail).</a:t>
            </a:r>
            <a:endParaRPr lang="de-CH" sz="1050" dirty="0">
              <a:latin typeface="Abadi" panose="020B06040201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B1476F-25E4-F543-7455-845527EBD7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53" r="1707"/>
          <a:stretch/>
        </p:blipFill>
        <p:spPr>
          <a:xfrm>
            <a:off x="1148180" y="836712"/>
            <a:ext cx="4568552" cy="7938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5E3742-7BD0-9B30-3FAE-B31E0AABB288}"/>
              </a:ext>
            </a:extLst>
          </p:cNvPr>
          <p:cNvSpPr txBox="1"/>
          <p:nvPr/>
        </p:nvSpPr>
        <p:spPr bwMode="auto">
          <a:xfrm>
            <a:off x="4441813" y="4941168"/>
            <a:ext cx="6552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badi" panose="020B0604020104020204" pitchFamily="34" charset="0"/>
              </a:rPr>
              <a:t>Kind of </a:t>
            </a:r>
            <a:r>
              <a:rPr lang="en-US" sz="2000" b="1" i="1" dirty="0">
                <a:latin typeface="Abadi" panose="020B0604020104020204" pitchFamily="34" charset="0"/>
              </a:rPr>
              <a:t>BNS damping</a:t>
            </a:r>
            <a:r>
              <a:rPr lang="en-US" sz="2000" b="1" dirty="0">
                <a:latin typeface="Abadi" panose="020B0604020104020204" pitchFamily="34" charset="0"/>
              </a:rPr>
              <a:t> via bunch elongation:</a:t>
            </a:r>
          </a:p>
          <a:p>
            <a:pPr marL="800100" lvl="1" indent="-342900">
              <a:buClr>
                <a:srgbClr val="003B6E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latin typeface="Abadi" panose="020B0604020104020204" pitchFamily="34" charset="0"/>
              </a:rPr>
              <a:t>On-crest operation </a:t>
            </a:r>
            <a:r>
              <a:rPr lang="en-US" sz="2000" dirty="0">
                <a:latin typeface="Abadi" panose="020B0604020104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badi" panose="020B0604020104020204" pitchFamily="34" charset="0"/>
              </a:rPr>
              <a:t>more energy efficient</a:t>
            </a:r>
          </a:p>
          <a:p>
            <a:pPr marL="800100" lvl="1" indent="-342900">
              <a:buClr>
                <a:srgbClr val="003B6E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latin typeface="Abadi" panose="020B0604020104020204" pitchFamily="34" charset="0"/>
              </a:rPr>
              <a:t>On-crest operation </a:t>
            </a:r>
            <a:r>
              <a:rPr lang="en-US" sz="2000" dirty="0">
                <a:latin typeface="Abadi" panose="020B0604020104020204" pitchFamily="34" charset="0"/>
                <a:sym typeface="Wingdings" panose="05000000000000000000" pitchFamily="2" charset="2"/>
              </a:rPr>
              <a:t> optimal for beam quality</a:t>
            </a:r>
          </a:p>
          <a:p>
            <a:pPr marL="800100" lvl="1" indent="-342900">
              <a:buClr>
                <a:srgbClr val="003B6E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latin typeface="Abadi" panose="020B0604020104020204" pitchFamily="34" charset="0"/>
                <a:sym typeface="Wingdings" panose="05000000000000000000" pitchFamily="2" charset="2"/>
              </a:rPr>
              <a:t>Longer bunch length  better for initial emittance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E30FB5-B615-E8FC-C0C7-D0F25F729D4A}"/>
              </a:ext>
            </a:extLst>
          </p:cNvPr>
          <p:cNvSpPr txBox="1"/>
          <p:nvPr/>
        </p:nvSpPr>
        <p:spPr bwMode="auto">
          <a:xfrm>
            <a:off x="1343595" y="416541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>
                <a:latin typeface="Abadi" panose="020B0604020104020204" pitchFamily="34" charset="0"/>
              </a:rPr>
              <a:t>RF </a:t>
            </a:r>
            <a:r>
              <a:rPr lang="de-CH" sz="1200" dirty="0" err="1">
                <a:latin typeface="Abadi" panose="020B0604020104020204" pitchFamily="34" charset="0"/>
              </a:rPr>
              <a:t>curvature</a:t>
            </a:r>
            <a:endParaRPr lang="de-CH" sz="1200" dirty="0">
              <a:latin typeface="Abadi" panose="020B06040201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87068-B7A5-2160-A4A3-4C61AEC81FD8}"/>
              </a:ext>
            </a:extLst>
          </p:cNvPr>
          <p:cNvSpPr txBox="1"/>
          <p:nvPr/>
        </p:nvSpPr>
        <p:spPr bwMode="auto">
          <a:xfrm>
            <a:off x="262542" y="376538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Abadi" panose="020B0604020104020204" pitchFamily="34" charset="0"/>
              </a:rPr>
              <a:t>Relatively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long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bunch</a:t>
            </a:r>
            <a:endParaRPr lang="de-CH" dirty="0"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277B91-0CF4-0DEB-D8A1-1A5D07062B48}"/>
              </a:ext>
            </a:extLst>
          </p:cNvPr>
          <p:cNvSpPr txBox="1"/>
          <p:nvPr/>
        </p:nvSpPr>
        <p:spPr bwMode="auto">
          <a:xfrm>
            <a:off x="2490646" y="3616278"/>
            <a:ext cx="213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badi" panose="020B0604020104020204" pitchFamily="34" charset="0"/>
              </a:rPr>
              <a:t>Energy </a:t>
            </a:r>
            <a:r>
              <a:rPr lang="de-CH" dirty="0" err="1">
                <a:latin typeface="Abadi" panose="020B0604020104020204" pitchFamily="34" charset="0"/>
              </a:rPr>
              <a:t>variation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along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the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bunch</a:t>
            </a:r>
            <a:endParaRPr lang="de-CH" dirty="0">
              <a:latin typeface="Abadi" panose="020B06040201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36BDE-2673-6687-D51D-2DD377AD7D8D}"/>
              </a:ext>
            </a:extLst>
          </p:cNvPr>
          <p:cNvSpPr txBox="1"/>
          <p:nvPr/>
        </p:nvSpPr>
        <p:spPr bwMode="auto">
          <a:xfrm>
            <a:off x="3894701" y="4149080"/>
            <a:ext cx="155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>
                <a:latin typeface="Abadi" panose="020B0604020104020204" pitchFamily="34" charset="0"/>
              </a:rPr>
              <a:t>Different </a:t>
            </a:r>
            <a:r>
              <a:rPr lang="de-CH" sz="1200" dirty="0" err="1">
                <a:latin typeface="Abadi" panose="020B0604020104020204" pitchFamily="34" charset="0"/>
              </a:rPr>
              <a:t>focusing</a:t>
            </a:r>
            <a:r>
              <a:rPr lang="de-CH" sz="1200" dirty="0">
                <a:latin typeface="Abadi" panose="020B0604020104020204" pitchFamily="34" charset="0"/>
              </a:rPr>
              <a:t> </a:t>
            </a:r>
            <a:r>
              <a:rPr lang="de-CH" sz="1200" dirty="0" err="1">
                <a:latin typeface="Abadi" panose="020B0604020104020204" pitchFamily="34" charset="0"/>
              </a:rPr>
              <a:t>along</a:t>
            </a:r>
            <a:r>
              <a:rPr lang="de-CH" sz="1200" dirty="0">
                <a:latin typeface="Abadi" panose="020B0604020104020204" pitchFamily="34" charset="0"/>
              </a:rPr>
              <a:t> </a:t>
            </a:r>
            <a:r>
              <a:rPr lang="de-CH" sz="1200" dirty="0" err="1">
                <a:latin typeface="Abadi" panose="020B0604020104020204" pitchFamily="34" charset="0"/>
              </a:rPr>
              <a:t>the</a:t>
            </a:r>
            <a:r>
              <a:rPr lang="de-CH" sz="1200" dirty="0">
                <a:latin typeface="Abadi" panose="020B0604020104020204" pitchFamily="34" charset="0"/>
              </a:rPr>
              <a:t> </a:t>
            </a:r>
            <a:r>
              <a:rPr lang="de-CH" sz="1200" dirty="0" err="1">
                <a:latin typeface="Abadi" panose="020B0604020104020204" pitchFamily="34" charset="0"/>
              </a:rPr>
              <a:t>bunch</a:t>
            </a:r>
            <a:endParaRPr lang="de-CH" sz="1200" dirty="0">
              <a:latin typeface="Abadi" panose="020B06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F0316-2E6D-E966-0CB8-0DBDC0072165}"/>
              </a:ext>
            </a:extLst>
          </p:cNvPr>
          <p:cNvSpPr txBox="1"/>
          <p:nvPr/>
        </p:nvSpPr>
        <p:spPr bwMode="auto">
          <a:xfrm>
            <a:off x="4744953" y="3616278"/>
            <a:ext cx="3737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badi" panose="020B0604020104020204" pitchFamily="34" charset="0"/>
              </a:rPr>
              <a:t>Different </a:t>
            </a:r>
            <a:r>
              <a:rPr lang="de-CH" dirty="0" err="1">
                <a:latin typeface="Abadi" panose="020B0604020104020204" pitchFamily="34" charset="0"/>
              </a:rPr>
              <a:t>frequency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of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betatron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oscillation</a:t>
            </a:r>
            <a:r>
              <a:rPr lang="de-CH" dirty="0">
                <a:latin typeface="Abadi" panose="020B0604020104020204" pitchFamily="34" charset="0"/>
              </a:rPr>
              <a:t> (</a:t>
            </a:r>
            <a:r>
              <a:rPr lang="de-CH" dirty="0" err="1">
                <a:latin typeface="Abadi" panose="020B0604020104020204" pitchFamily="34" charset="0"/>
              </a:rPr>
              <a:t>difference</a:t>
            </a:r>
            <a:r>
              <a:rPr lang="de-CH" dirty="0">
                <a:latin typeface="Abadi" panose="020B0604020104020204" pitchFamily="34" charset="0"/>
              </a:rPr>
              <a:t> in </a:t>
            </a:r>
            <a:r>
              <a:rPr lang="de-CH" dirty="0" err="1">
                <a:latin typeface="Abadi" panose="020B0604020104020204" pitchFamily="34" charset="0"/>
              </a:rPr>
              <a:t>phase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advance</a:t>
            </a:r>
            <a:r>
              <a:rPr lang="de-CH" dirty="0">
                <a:latin typeface="Abadi" panose="020B0604020104020204" pitchFamily="34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E1401A-BB42-A99F-B16F-9192F4FBBFC7}"/>
              </a:ext>
            </a:extLst>
          </p:cNvPr>
          <p:cNvSpPr txBox="1"/>
          <p:nvPr/>
        </p:nvSpPr>
        <p:spPr bwMode="auto">
          <a:xfrm>
            <a:off x="8625253" y="3667701"/>
            <a:ext cx="349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err="1">
                <a:latin typeface="Abadi" panose="020B0604020104020204" pitchFamily="34" charset="0"/>
              </a:rPr>
              <a:t>Centroid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oscillation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amplitude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reduced</a:t>
            </a:r>
            <a:endParaRPr lang="de-CH" dirty="0">
              <a:latin typeface="Abadi" panose="020B0604020104020204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9D73AD2-7EA8-B153-FA2E-6B2CEF01E8AA}"/>
              </a:ext>
            </a:extLst>
          </p:cNvPr>
          <p:cNvSpPr/>
          <p:nvPr/>
        </p:nvSpPr>
        <p:spPr bwMode="auto">
          <a:xfrm>
            <a:off x="2310627" y="3725551"/>
            <a:ext cx="360040" cy="418215"/>
          </a:xfrm>
          <a:prstGeom prst="rightArrow">
            <a:avLst/>
          </a:prstGeom>
          <a:solidFill>
            <a:srgbClr val="0072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badi" panose="020B0604020104020204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83DDCA7-515B-00BF-6C23-9586659FFE7A}"/>
              </a:ext>
            </a:extLst>
          </p:cNvPr>
          <p:cNvSpPr/>
          <p:nvPr/>
        </p:nvSpPr>
        <p:spPr bwMode="auto">
          <a:xfrm>
            <a:off x="4441813" y="3688946"/>
            <a:ext cx="360040" cy="418215"/>
          </a:xfrm>
          <a:prstGeom prst="rightArrow">
            <a:avLst/>
          </a:prstGeom>
          <a:solidFill>
            <a:srgbClr val="0072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badi" panose="020B0604020104020204" pitchFamily="34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446A708-87F4-DCBA-54BE-F5E81E522F38}"/>
              </a:ext>
            </a:extLst>
          </p:cNvPr>
          <p:cNvSpPr/>
          <p:nvPr/>
        </p:nvSpPr>
        <p:spPr bwMode="auto">
          <a:xfrm>
            <a:off x="8482721" y="3683589"/>
            <a:ext cx="360040" cy="418215"/>
          </a:xfrm>
          <a:prstGeom prst="rightArrow">
            <a:avLst/>
          </a:prstGeom>
          <a:solidFill>
            <a:srgbClr val="0072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badi" panose="020B06040201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F804C1-1E4E-5797-71EB-9F9763697712}"/>
              </a:ext>
            </a:extLst>
          </p:cNvPr>
          <p:cNvGrpSpPr/>
          <p:nvPr/>
        </p:nvGrpSpPr>
        <p:grpSpPr>
          <a:xfrm>
            <a:off x="191344" y="4579461"/>
            <a:ext cx="3739012" cy="2268338"/>
            <a:chOff x="191344" y="4579461"/>
            <a:chExt cx="3739012" cy="226833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3958794-66C0-4E41-93B3-B36B4851D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708" y="4719780"/>
              <a:ext cx="2837358" cy="2128019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22E530-4E31-21C4-25C3-74B9C635A5D3}"/>
                </a:ext>
              </a:extLst>
            </p:cNvPr>
            <p:cNvSpPr txBox="1"/>
            <p:nvPr/>
          </p:nvSpPr>
          <p:spPr bwMode="auto">
            <a:xfrm>
              <a:off x="191344" y="4579461"/>
              <a:ext cx="37390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badi" panose="020B0604020104020204" pitchFamily="34" charset="0"/>
                </a:rPr>
                <a:t>Head-tail max. relative momentum difference ~ 0.5%</a:t>
              </a:r>
              <a:endParaRPr lang="de-CH" sz="1200" dirty="0">
                <a:latin typeface="Abadi" panose="020B0604020104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A5CC0E5-E085-1CA2-7A2F-825FD7CA7D82}"/>
              </a:ext>
            </a:extLst>
          </p:cNvPr>
          <p:cNvSpPr txBox="1"/>
          <p:nvPr/>
        </p:nvSpPr>
        <p:spPr bwMode="auto">
          <a:xfrm>
            <a:off x="13915" y="3212976"/>
            <a:ext cx="46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>
                <a:latin typeface="Abadi" panose="020B0604020104020204" pitchFamily="34" charset="0"/>
              </a:rPr>
              <a:t>Possible </a:t>
            </a:r>
            <a:r>
              <a:rPr lang="de-CH" sz="1800" b="1" dirty="0" err="1">
                <a:latin typeface="Abadi" panose="020B0604020104020204" pitchFamily="34" charset="0"/>
              </a:rPr>
              <a:t>mechanism</a:t>
            </a:r>
            <a:r>
              <a:rPr lang="de-CH" sz="1800" b="1" dirty="0">
                <a:latin typeface="Abadi" panose="020B0604020104020204" pitchFamily="34" charset="0"/>
              </a:rPr>
              <a:t> in </a:t>
            </a:r>
            <a:r>
              <a:rPr lang="de-CH" sz="1800" b="1" dirty="0" err="1">
                <a:latin typeface="Abadi" panose="020B0604020104020204" pitchFamily="34" charset="0"/>
              </a:rPr>
              <a:t>our</a:t>
            </a:r>
            <a:r>
              <a:rPr lang="de-CH" sz="1800" b="1" dirty="0">
                <a:latin typeface="Abadi" panose="020B0604020104020204" pitchFamily="34" charset="0"/>
              </a:rPr>
              <a:t> </a:t>
            </a:r>
            <a:r>
              <a:rPr lang="de-CH" sz="1800" b="1" dirty="0" err="1">
                <a:latin typeface="Abadi" panose="020B0604020104020204" pitchFamily="34" charset="0"/>
              </a:rPr>
              <a:t>case</a:t>
            </a:r>
            <a:endParaRPr lang="de-CH" sz="18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3632" y="194203"/>
            <a:ext cx="8944033" cy="508500"/>
          </a:xfrm>
        </p:spPr>
        <p:txBody>
          <a:bodyPr/>
          <a:lstStyle/>
          <a:p>
            <a:r>
              <a:rPr lang="en-US" sz="3600" dirty="0"/>
              <a:t>Conclusions</a:t>
            </a:r>
            <a:endParaRPr lang="de-CH" sz="3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076233" y="4510546"/>
            <a:ext cx="11115767" cy="1058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b="1" dirty="0"/>
              <a:t>Longitudinal dynamics(static): energy spread and bunch length</a:t>
            </a:r>
            <a:endParaRPr lang="en-US" sz="1400" dirty="0"/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i="1" u="sng" dirty="0"/>
              <a:t>With the energy compressor</a:t>
            </a:r>
            <a:r>
              <a:rPr lang="en-US" sz="1600" dirty="0"/>
              <a:t>: target parameters achieved; multi-bunch compensated at the 10</a:t>
            </a:r>
            <a:r>
              <a:rPr lang="en-US" sz="1600" baseline="30000" dirty="0"/>
              <a:t>-4</a:t>
            </a:r>
            <a:r>
              <a:rPr lang="en-US" sz="1600" dirty="0"/>
              <a:t> level without relying on LLRF</a:t>
            </a:r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i="1" u="sng" dirty="0"/>
              <a:t>Without the energy compressor</a:t>
            </a:r>
            <a:r>
              <a:rPr lang="en-US" sz="1600" dirty="0"/>
              <a:t>: larger emittance growth expected, less energy efficient, bunch decompression system needed 	in any case, multi-bunch energy compensation relies on LLRF</a:t>
            </a:r>
          </a:p>
          <a:p>
            <a:pPr marL="0" indent="0" algn="ctr">
              <a:buClr>
                <a:srgbClr val="0070C0"/>
              </a:buClr>
              <a:buSzPct val="150000"/>
              <a:buNone/>
              <a:defRPr/>
            </a:pPr>
            <a:r>
              <a:rPr lang="en-US" sz="500" b="1" dirty="0"/>
              <a:t>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5319903" y="2298191"/>
            <a:ext cx="6839729" cy="838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b="1" dirty="0"/>
              <a:t>Transverse dynamics (static): emittance growth</a:t>
            </a:r>
            <a:endParaRPr lang="en-US" sz="1400" dirty="0"/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sz="1600" dirty="0"/>
              <a:t>Achieved </a:t>
            </a:r>
            <a:r>
              <a:rPr lang="en-US" sz="1600" b="1" i="1" dirty="0">
                <a:solidFill>
                  <a:srgbClr val="0072BD"/>
                </a:solidFill>
              </a:rPr>
              <a:t>40% margin</a:t>
            </a:r>
            <a:r>
              <a:rPr lang="en-US" sz="1600" b="1" dirty="0">
                <a:solidFill>
                  <a:srgbClr val="0072BD"/>
                </a:solidFill>
              </a:rPr>
              <a:t> </a:t>
            </a:r>
            <a:r>
              <a:rPr lang="en-US" sz="1600" dirty="0"/>
              <a:t>on the target emittances for the booster</a:t>
            </a:r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sz="1600" dirty="0"/>
              <a:t>Investigation of the possible use of the </a:t>
            </a:r>
            <a:r>
              <a:rPr lang="en-US" sz="1600" b="1" i="1" dirty="0">
                <a:solidFill>
                  <a:srgbClr val="0072BD"/>
                </a:solidFill>
              </a:rPr>
              <a:t>same RF structures </a:t>
            </a:r>
            <a:r>
              <a:rPr lang="en-US" sz="1600" dirty="0"/>
              <a:t>along all the 	</a:t>
            </a:r>
            <a:r>
              <a:rPr lang="en-US" sz="1600" dirty="0" err="1"/>
              <a:t>linacs</a:t>
            </a:r>
            <a:r>
              <a:rPr lang="en-US" sz="1600" dirty="0"/>
              <a:t> (change those of the e- linac)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5383835" y="3318967"/>
            <a:ext cx="6808165" cy="1058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b="1" dirty="0"/>
              <a:t>Transverse dynamics (dynamic): jitter</a:t>
            </a:r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sz="1600" dirty="0"/>
              <a:t>The full linac chain (single and multi-bunch) use 20% of the jitter budget </a:t>
            </a:r>
            <a:br>
              <a:rPr lang="en-US" sz="1600" dirty="0"/>
            </a:br>
            <a:r>
              <a:rPr lang="en-US" sz="1600" dirty="0"/>
              <a:t>	for the injection to the booster</a:t>
            </a:r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sz="1600" dirty="0"/>
              <a:t>Observed a kind of “BNS damping” which strongly reduces the jitter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8AFA85-B497-7622-E1E1-7B8A65DAA49A}"/>
              </a:ext>
            </a:extLst>
          </p:cNvPr>
          <p:cNvSpPr txBox="1">
            <a:spLocks/>
          </p:cNvSpPr>
          <p:nvPr/>
        </p:nvSpPr>
        <p:spPr bwMode="auto">
          <a:xfrm>
            <a:off x="407368" y="5702125"/>
            <a:ext cx="11784632" cy="8227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30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/>
                <a:cs typeface="ヒラギノ角ゴ Pro W3"/>
              </a:rPr>
              <a:t>The present design fulfills the booster target requirements with some margin </a:t>
            </a:r>
          </a:p>
          <a:p>
            <a:pPr marL="0" indent="0" algn="ctr">
              <a:spcBef>
                <a:spcPts val="30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/>
                <a:cs typeface="ヒラギノ角ゴ Pro W3"/>
              </a:rPr>
              <a:t>Experimental tests to verify some of the outcomes from the simulations are essential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6ED8828-5B98-B997-D1FA-075F55DC239C}"/>
              </a:ext>
            </a:extLst>
          </p:cNvPr>
          <p:cNvSpPr txBox="1">
            <a:spLocks/>
          </p:cNvSpPr>
          <p:nvPr/>
        </p:nvSpPr>
        <p:spPr bwMode="auto">
          <a:xfrm>
            <a:off x="1043866" y="855018"/>
            <a:ext cx="11028798" cy="334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Clr>
                <a:srgbClr val="0070C0"/>
              </a:buClr>
              <a:buSzPct val="150000"/>
              <a:buNone/>
              <a:defRPr/>
            </a:pPr>
            <a:r>
              <a:rPr lang="en-US" sz="2600" b="1" dirty="0"/>
              <a:t>During 2024 the injector complex has been optimized in term of </a:t>
            </a:r>
            <a:r>
              <a:rPr lang="en-US" sz="2600" b="1" u="sng" dirty="0"/>
              <a:t>cost</a:t>
            </a:r>
            <a:r>
              <a:rPr lang="en-US" sz="2600" b="1" dirty="0"/>
              <a:t> and </a:t>
            </a:r>
            <a:r>
              <a:rPr lang="en-US" sz="2600" b="1" u="sng" dirty="0"/>
              <a:t>power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3CD3018-2422-1001-85DA-C3E8DEF1BC84}"/>
              </a:ext>
            </a:extLst>
          </p:cNvPr>
          <p:cNvSpPr txBox="1">
            <a:spLocks/>
          </p:cNvSpPr>
          <p:nvPr/>
        </p:nvSpPr>
        <p:spPr bwMode="auto">
          <a:xfrm>
            <a:off x="1043865" y="1372425"/>
            <a:ext cx="10441160" cy="7672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b="1" dirty="0"/>
              <a:t> Power consumption reduced by more than a factor 3 and machine reliability improved</a:t>
            </a:r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i="1" dirty="0"/>
              <a:t>New RF structure design</a:t>
            </a:r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i="1" dirty="0"/>
              <a:t>Lower gradient, repetition rate, average and peak power</a:t>
            </a:r>
            <a:endParaRPr lang="en-US" dirty="0"/>
          </a:p>
          <a:p>
            <a:pPr marL="0" indent="0" algn="ctr">
              <a:buClr>
                <a:srgbClr val="0070C0"/>
              </a:buClr>
              <a:buSzPct val="150000"/>
              <a:buNone/>
              <a:defRPr/>
            </a:pPr>
            <a:r>
              <a:rPr lang="en-US" b="1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82E65-E944-F0C5-6491-C3F626274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8" r="17341" b="18176"/>
          <a:stretch/>
        </p:blipFill>
        <p:spPr>
          <a:xfrm>
            <a:off x="1043865" y="2322668"/>
            <a:ext cx="4276038" cy="2077169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62348397">
                  <a:custGeom>
                    <a:avLst/>
                    <a:gdLst>
                      <a:gd name="connsiteX0" fmla="*/ 0 w 5566824"/>
                      <a:gd name="connsiteY0" fmla="*/ 0 h 2704194"/>
                      <a:gd name="connsiteX1" fmla="*/ 5566824 w 5566824"/>
                      <a:gd name="connsiteY1" fmla="*/ 0 h 2704194"/>
                      <a:gd name="connsiteX2" fmla="*/ 5566824 w 5566824"/>
                      <a:gd name="connsiteY2" fmla="*/ 2704194 h 2704194"/>
                      <a:gd name="connsiteX3" fmla="*/ 0 w 5566824"/>
                      <a:gd name="connsiteY3" fmla="*/ 2704194 h 2704194"/>
                      <a:gd name="connsiteX4" fmla="*/ 0 w 5566824"/>
                      <a:gd name="connsiteY4" fmla="*/ 0 h 2704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6824" h="2704194" fill="none" extrusionOk="0">
                        <a:moveTo>
                          <a:pt x="0" y="0"/>
                        </a:moveTo>
                        <a:cubicBezTo>
                          <a:pt x="977966" y="-77539"/>
                          <a:pt x="3556560" y="165183"/>
                          <a:pt x="5566824" y="0"/>
                        </a:cubicBezTo>
                        <a:cubicBezTo>
                          <a:pt x="5409875" y="551991"/>
                          <a:pt x="5568058" y="1881218"/>
                          <a:pt x="5566824" y="2704194"/>
                        </a:cubicBezTo>
                        <a:cubicBezTo>
                          <a:pt x="4136711" y="2605236"/>
                          <a:pt x="1745636" y="2706213"/>
                          <a:pt x="0" y="2704194"/>
                        </a:cubicBezTo>
                        <a:cubicBezTo>
                          <a:pt x="66661" y="2326502"/>
                          <a:pt x="11603" y="1179977"/>
                          <a:pt x="0" y="0"/>
                        </a:cubicBezTo>
                        <a:close/>
                      </a:path>
                      <a:path w="5566824" h="2704194" stroke="0" extrusionOk="0">
                        <a:moveTo>
                          <a:pt x="0" y="0"/>
                        </a:moveTo>
                        <a:cubicBezTo>
                          <a:pt x="2449467" y="-166032"/>
                          <a:pt x="4241010" y="-99036"/>
                          <a:pt x="5566824" y="0"/>
                        </a:cubicBezTo>
                        <a:cubicBezTo>
                          <a:pt x="5670808" y="593879"/>
                          <a:pt x="5409084" y="2086115"/>
                          <a:pt x="5566824" y="2704194"/>
                        </a:cubicBezTo>
                        <a:cubicBezTo>
                          <a:pt x="4823378" y="2801317"/>
                          <a:pt x="1428850" y="2534430"/>
                          <a:pt x="0" y="2704194"/>
                        </a:cubicBezTo>
                        <a:cubicBezTo>
                          <a:pt x="-11011" y="2195471"/>
                          <a:pt x="140878" y="13498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798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 uiExpand="1" build="p"/>
      <p:bldP spid="14" grpId="0" uiExpand="1" build="p"/>
      <p:bldP spid="2" grpId="0"/>
      <p:bldP spid="5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280655-9178-ADF3-6FF6-B49892D5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Circular Collider e+/e-: FCCee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0B0AE-064A-B8D8-AF1D-2692582456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554F86-98DD-EE89-21C5-49CEE4435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00291"/>
              </p:ext>
            </p:extLst>
          </p:nvPr>
        </p:nvGraphicFramePr>
        <p:xfrm>
          <a:off x="142919" y="2180849"/>
          <a:ext cx="6275683" cy="16992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34141">
                  <a:extLst>
                    <a:ext uri="{9D8B030D-6E8A-4147-A177-3AD203B41FA5}">
                      <a16:colId xmlns:a16="http://schemas.microsoft.com/office/drawing/2014/main" val="2393563486"/>
                    </a:ext>
                  </a:extLst>
                </a:gridCol>
                <a:gridCol w="782234">
                  <a:extLst>
                    <a:ext uri="{9D8B030D-6E8A-4147-A177-3AD203B41FA5}">
                      <a16:colId xmlns:a16="http://schemas.microsoft.com/office/drawing/2014/main" val="2554203226"/>
                    </a:ext>
                  </a:extLst>
                </a:gridCol>
                <a:gridCol w="782234">
                  <a:extLst>
                    <a:ext uri="{9D8B030D-6E8A-4147-A177-3AD203B41FA5}">
                      <a16:colId xmlns:a16="http://schemas.microsoft.com/office/drawing/2014/main" val="4287962032"/>
                    </a:ext>
                  </a:extLst>
                </a:gridCol>
                <a:gridCol w="847420">
                  <a:extLst>
                    <a:ext uri="{9D8B030D-6E8A-4147-A177-3AD203B41FA5}">
                      <a16:colId xmlns:a16="http://schemas.microsoft.com/office/drawing/2014/main" val="1931430198"/>
                    </a:ext>
                  </a:extLst>
                </a:gridCol>
                <a:gridCol w="651861">
                  <a:extLst>
                    <a:ext uri="{9D8B030D-6E8A-4147-A177-3AD203B41FA5}">
                      <a16:colId xmlns:a16="http://schemas.microsoft.com/office/drawing/2014/main" val="1405108902"/>
                    </a:ext>
                  </a:extLst>
                </a:gridCol>
                <a:gridCol w="977793">
                  <a:extLst>
                    <a:ext uri="{9D8B030D-6E8A-4147-A177-3AD203B41FA5}">
                      <a16:colId xmlns:a16="http://schemas.microsoft.com/office/drawing/2014/main" val="835994773"/>
                    </a:ext>
                  </a:extLst>
                </a:gridCol>
              </a:tblGrid>
              <a:tr h="270427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CH" sz="16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Z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WW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ZH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ttbar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Unit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1436113132"/>
                  </a:ext>
                </a:extLst>
              </a:tr>
              <a:tr h="270427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Beam energy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80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120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182.5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GeV</a:t>
                      </a: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3975580351"/>
                  </a:ext>
                </a:extLst>
              </a:tr>
              <a:tr h="270427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Number bunches/ring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11200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880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248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36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2627354483"/>
                  </a:ext>
                </a:extLst>
              </a:tr>
              <a:tr h="270427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Luminosity per IP (x10</a:t>
                      </a:r>
                      <a:r>
                        <a:rPr lang="en-GB" sz="16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34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)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182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19.4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7.3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1.33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cm</a:t>
                      </a:r>
                      <a:r>
                        <a:rPr lang="en-US" sz="16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-2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s</a:t>
                      </a:r>
                      <a:r>
                        <a:rPr lang="en-US" sz="16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-1</a:t>
                      </a:r>
                      <a:endParaRPr lang="en-CH" sz="16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980107439"/>
                  </a:ext>
                </a:extLst>
              </a:tr>
              <a:tr h="270427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Luminosity/year 4 IPs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8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18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ab</a:t>
                      </a:r>
                      <a:r>
                        <a:rPr lang="en-US" sz="16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-1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/year</a:t>
                      </a:r>
                      <a:endParaRPr lang="en-CH" sz="16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59086553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9ADE60F-E3C3-2A76-F973-FE06B4CCCC8D}"/>
              </a:ext>
            </a:extLst>
          </p:cNvPr>
          <p:cNvSpPr txBox="1"/>
          <p:nvPr/>
        </p:nvSpPr>
        <p:spPr bwMode="auto">
          <a:xfrm>
            <a:off x="983432" y="120894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badi" panose="020B0604020104020204" pitchFamily="34" charset="0"/>
              </a:rPr>
              <a:t>Circumference ~ 91 km</a:t>
            </a:r>
          </a:p>
          <a:p>
            <a:pPr algn="r"/>
            <a:r>
              <a:rPr lang="en-US" sz="2000" dirty="0">
                <a:latin typeface="Abadi" panose="020B0604020104020204" pitchFamily="34" charset="0"/>
              </a:rPr>
              <a:t>Energy range (CM): ~ 90-360 GeV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4AFD90E-9EEB-F03F-0756-4819DD5DC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" r="29763"/>
          <a:stretch/>
        </p:blipFill>
        <p:spPr>
          <a:xfrm>
            <a:off x="72780" y="4084164"/>
            <a:ext cx="6383260" cy="25260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BD8CBE5-8B28-E8E9-0700-899882598E14}"/>
              </a:ext>
            </a:extLst>
          </p:cNvPr>
          <p:cNvSpPr txBox="1"/>
          <p:nvPr/>
        </p:nvSpPr>
        <p:spPr bwMode="auto">
          <a:xfrm>
            <a:off x="120480" y="6587192"/>
            <a:ext cx="11653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badi" panose="020B0604020104020204" pitchFamily="34" charset="0"/>
              </a:rPr>
              <a:t>Sources: F. </a:t>
            </a:r>
            <a:r>
              <a:rPr lang="en-US" sz="1200" dirty="0" err="1">
                <a:latin typeface="Abadi" panose="020B0604020104020204" pitchFamily="34" charset="0"/>
              </a:rPr>
              <a:t>Gianotti</a:t>
            </a:r>
            <a:r>
              <a:rPr lang="en-US" sz="1200" dirty="0">
                <a:latin typeface="Abadi" panose="020B0604020104020204" pitchFamily="34" charset="0"/>
              </a:rPr>
              <a:t> at the 2024 FCC Week (</a:t>
            </a:r>
            <a:r>
              <a:rPr lang="en-US" sz="1200" dirty="0">
                <a:latin typeface="Abadi" panose="020B0604020104020204" pitchFamily="34" charset="0"/>
                <a:hlinkClick r:id="rId3"/>
              </a:rPr>
              <a:t>link here</a:t>
            </a:r>
            <a:r>
              <a:rPr lang="en-US" sz="1200" dirty="0">
                <a:latin typeface="Abadi" panose="020B0604020104020204" pitchFamily="34" charset="0"/>
              </a:rPr>
              <a:t>), and mid-term review (Oct 2023)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534F1A6-B9A0-0BAA-F042-2B6AF9F8F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08" r="17341" b="18176"/>
          <a:stretch/>
        </p:blipFill>
        <p:spPr>
          <a:xfrm>
            <a:off x="6494003" y="1188720"/>
            <a:ext cx="5624001" cy="2731969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62348397">
                  <a:custGeom>
                    <a:avLst/>
                    <a:gdLst>
                      <a:gd name="connsiteX0" fmla="*/ 0 w 5566824"/>
                      <a:gd name="connsiteY0" fmla="*/ 0 h 2704194"/>
                      <a:gd name="connsiteX1" fmla="*/ 5566824 w 5566824"/>
                      <a:gd name="connsiteY1" fmla="*/ 0 h 2704194"/>
                      <a:gd name="connsiteX2" fmla="*/ 5566824 w 5566824"/>
                      <a:gd name="connsiteY2" fmla="*/ 2704194 h 2704194"/>
                      <a:gd name="connsiteX3" fmla="*/ 0 w 5566824"/>
                      <a:gd name="connsiteY3" fmla="*/ 2704194 h 2704194"/>
                      <a:gd name="connsiteX4" fmla="*/ 0 w 5566824"/>
                      <a:gd name="connsiteY4" fmla="*/ 0 h 2704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6824" h="2704194" fill="none" extrusionOk="0">
                        <a:moveTo>
                          <a:pt x="0" y="0"/>
                        </a:moveTo>
                        <a:cubicBezTo>
                          <a:pt x="977966" y="-77539"/>
                          <a:pt x="3556560" y="165183"/>
                          <a:pt x="5566824" y="0"/>
                        </a:cubicBezTo>
                        <a:cubicBezTo>
                          <a:pt x="5409875" y="551991"/>
                          <a:pt x="5568058" y="1881218"/>
                          <a:pt x="5566824" y="2704194"/>
                        </a:cubicBezTo>
                        <a:cubicBezTo>
                          <a:pt x="4136711" y="2605236"/>
                          <a:pt x="1745636" y="2706213"/>
                          <a:pt x="0" y="2704194"/>
                        </a:cubicBezTo>
                        <a:cubicBezTo>
                          <a:pt x="66661" y="2326502"/>
                          <a:pt x="11603" y="1179977"/>
                          <a:pt x="0" y="0"/>
                        </a:cubicBezTo>
                        <a:close/>
                      </a:path>
                      <a:path w="5566824" h="2704194" stroke="0" extrusionOk="0">
                        <a:moveTo>
                          <a:pt x="0" y="0"/>
                        </a:moveTo>
                        <a:cubicBezTo>
                          <a:pt x="2449467" y="-166032"/>
                          <a:pt x="4241010" y="-99036"/>
                          <a:pt x="5566824" y="0"/>
                        </a:cubicBezTo>
                        <a:cubicBezTo>
                          <a:pt x="5670808" y="593879"/>
                          <a:pt x="5409084" y="2086115"/>
                          <a:pt x="5566824" y="2704194"/>
                        </a:cubicBezTo>
                        <a:cubicBezTo>
                          <a:pt x="4823378" y="2801317"/>
                          <a:pt x="1428850" y="2534430"/>
                          <a:pt x="0" y="2704194"/>
                        </a:cubicBezTo>
                        <a:cubicBezTo>
                          <a:pt x="-11011" y="2195471"/>
                          <a:pt x="140878" y="13498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63500"/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7FDD37E-B69E-1FEF-2919-FEFC5BAA269C}"/>
              </a:ext>
            </a:extLst>
          </p:cNvPr>
          <p:cNvSpPr txBox="1"/>
          <p:nvPr/>
        </p:nvSpPr>
        <p:spPr bwMode="auto">
          <a:xfrm>
            <a:off x="7608168" y="2041575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101"/>
                </a:solidFill>
                <a:latin typeface="Abadi" panose="020B0604020104020204" pitchFamily="34" charset="0"/>
              </a:rPr>
              <a:t>Leman lake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8ABC0A-0183-C9E1-B612-6F900C5CEBC9}"/>
              </a:ext>
            </a:extLst>
          </p:cNvPr>
          <p:cNvSpPr txBox="1"/>
          <p:nvPr/>
        </p:nvSpPr>
        <p:spPr bwMode="auto">
          <a:xfrm>
            <a:off x="9192344" y="2380129"/>
            <a:ext cx="89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101"/>
                </a:solidFill>
                <a:latin typeface="Abadi" panose="020B0604020104020204" pitchFamily="34" charset="0"/>
              </a:rPr>
              <a:t>Geneva</a:t>
            </a:r>
          </a:p>
        </p:txBody>
      </p:sp>
      <p:pic>
        <p:nvPicPr>
          <p:cNvPr id="1026" name="Picture 2" descr="Landesfahne Schweiz">
            <a:extLst>
              <a:ext uri="{FF2B5EF4-FFF2-40B4-BE49-F238E27FC236}">
                <a16:creationId xmlns:a16="http://schemas.microsoft.com/office/drawing/2014/main" id="{6CFD8566-002F-AC8F-660B-2DFE9F39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27" y="2914342"/>
            <a:ext cx="183417" cy="18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prodotto">
            <a:extLst>
              <a:ext uri="{FF2B5EF4-FFF2-40B4-BE49-F238E27FC236}">
                <a16:creationId xmlns:a16="http://schemas.microsoft.com/office/drawing/2014/main" id="{F8971508-A644-1063-FC01-1C846722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023392"/>
            <a:ext cx="246180" cy="1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4BADC71-F667-11C0-7801-227B30F70C6F}"/>
              </a:ext>
            </a:extLst>
          </p:cNvPr>
          <p:cNvSpPr txBox="1"/>
          <p:nvPr/>
        </p:nvSpPr>
        <p:spPr bwMode="auto">
          <a:xfrm>
            <a:off x="6494002" y="4159284"/>
            <a:ext cx="56240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1C5D3"/>
                </a:solidFill>
                <a:latin typeface="Abadi" panose="020B0604020104020204" pitchFamily="34" charset="0"/>
              </a:rPr>
              <a:t>1</a:t>
            </a:r>
            <a:r>
              <a:rPr lang="en-US" sz="1800" b="1" baseline="30000" dirty="0">
                <a:solidFill>
                  <a:srgbClr val="61C5D3"/>
                </a:solidFill>
                <a:latin typeface="Abadi" panose="020B0604020104020204" pitchFamily="34" charset="0"/>
              </a:rPr>
              <a:t>st</a:t>
            </a:r>
            <a:r>
              <a:rPr lang="en-US" sz="1800" b="1" dirty="0">
                <a:solidFill>
                  <a:srgbClr val="61C5D3"/>
                </a:solidFill>
                <a:latin typeface="Abadi" panose="020B0604020104020204" pitchFamily="34" charset="0"/>
              </a:rPr>
              <a:t> stage FCCee:</a:t>
            </a:r>
          </a:p>
          <a:p>
            <a:r>
              <a:rPr lang="en-US" dirty="0">
                <a:latin typeface="Abadi" panose="020B0604020104020204" pitchFamily="34" charset="0"/>
              </a:rPr>
              <a:t>	electron-positron collisions: electroweak and Higgs 	factory, indirect exploration of the next energy 	frontier (x10 from LHC)</a:t>
            </a:r>
          </a:p>
          <a:p>
            <a:endParaRPr lang="en-US" sz="1800" dirty="0">
              <a:latin typeface="Abadi" panose="020B0604020104020204" pitchFamily="34" charset="0"/>
            </a:endParaRPr>
          </a:p>
          <a:p>
            <a:r>
              <a:rPr lang="en-US" sz="1800" b="1" dirty="0">
                <a:solidFill>
                  <a:srgbClr val="C02F23"/>
                </a:solidFill>
                <a:latin typeface="Abadi" panose="020B0604020104020204" pitchFamily="34" charset="0"/>
              </a:rPr>
              <a:t>2</a:t>
            </a:r>
            <a:r>
              <a:rPr lang="en-US" sz="1800" b="1" baseline="30000" dirty="0">
                <a:solidFill>
                  <a:srgbClr val="C02F23"/>
                </a:solidFill>
                <a:latin typeface="Abadi" panose="020B0604020104020204" pitchFamily="34" charset="0"/>
              </a:rPr>
              <a:t>nd</a:t>
            </a:r>
            <a:r>
              <a:rPr lang="en-US" sz="1800" b="1" dirty="0">
                <a:solidFill>
                  <a:srgbClr val="C02F23"/>
                </a:solidFill>
                <a:latin typeface="Abadi" panose="020B0604020104020204" pitchFamily="34" charset="0"/>
              </a:rPr>
              <a:t> stage </a:t>
            </a:r>
            <a:r>
              <a:rPr lang="en-US" sz="1800" b="1" dirty="0" err="1">
                <a:solidFill>
                  <a:srgbClr val="C02F23"/>
                </a:solidFill>
                <a:latin typeface="Abadi" panose="020B0604020104020204" pitchFamily="34" charset="0"/>
              </a:rPr>
              <a:t>FCChh</a:t>
            </a:r>
            <a:r>
              <a:rPr lang="en-US" sz="1800" dirty="0">
                <a:solidFill>
                  <a:srgbClr val="C02F23"/>
                </a:solidFill>
                <a:latin typeface="Abadi" panose="020B0604020104020204" pitchFamily="34" charset="0"/>
              </a:rPr>
              <a:t>: </a:t>
            </a:r>
          </a:p>
          <a:p>
            <a:r>
              <a:rPr lang="en-US" dirty="0">
                <a:latin typeface="Abadi" panose="020B0604020104020204" pitchFamily="34" charset="0"/>
              </a:rPr>
              <a:t>	proton-proton collisions at ~ 100 </a:t>
            </a:r>
            <a:r>
              <a:rPr lang="en-US" dirty="0" err="1">
                <a:latin typeface="Abadi" panose="020B0604020104020204" pitchFamily="34" charset="0"/>
              </a:rPr>
              <a:t>TeV</a:t>
            </a:r>
            <a:r>
              <a:rPr lang="en-US" dirty="0">
                <a:latin typeface="Abadi" panose="020B0604020104020204" pitchFamily="34" charset="0"/>
              </a:rPr>
              <a:t>: direct 	exploration of the next energy frontier (x10 LHC): 	</a:t>
            </a:r>
            <a:r>
              <a:rPr lang="en-US" dirty="0" err="1">
                <a:latin typeface="Abadi" panose="020B0604020104020204" pitchFamily="34" charset="0"/>
              </a:rPr>
              <a:t>Higghs</a:t>
            </a:r>
            <a:r>
              <a:rPr lang="en-US" dirty="0">
                <a:latin typeface="Abadi" panose="020B0604020104020204" pitchFamily="34" charset="0"/>
              </a:rPr>
              <a:t> coupling, heavy ions collisions, …</a:t>
            </a:r>
          </a:p>
        </p:txBody>
      </p:sp>
    </p:spTree>
    <p:extLst>
      <p:ext uri="{BB962C8B-B14F-4D97-AF65-F5344CB8AC3E}">
        <p14:creationId xmlns:p14="http://schemas.microsoft.com/office/powerpoint/2010/main" val="32793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0634" y="0"/>
            <a:ext cx="1329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</a:rPr>
              <a:t>Credits</a:t>
            </a:r>
            <a:endParaRPr lang="en-GB" sz="2667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6ABC7-A1A8-94B9-0BB9-EFC9C4840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09" y="4748445"/>
            <a:ext cx="2095984" cy="623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B1F06E-FB15-2802-CC20-5CA4ED79893F}"/>
              </a:ext>
            </a:extLst>
          </p:cNvPr>
          <p:cNvSpPr txBox="1"/>
          <p:nvPr/>
        </p:nvSpPr>
        <p:spPr>
          <a:xfrm>
            <a:off x="2385093" y="4752795"/>
            <a:ext cx="941635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ea typeface="Lato" panose="020F0502020204030203" pitchFamily="34" charset="0"/>
                <a:cs typeface="Lato" panose="020F0502020204030203" pitchFamily="34" charset="0"/>
              </a:rPr>
              <a:t>This work was done under the auspices of CHART (Swiss Accelerator Research and Technology) Collaboration, </a:t>
            </a:r>
            <a:r>
              <a:rPr lang="en-GB" dirty="0"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https://chart.ch</a:t>
            </a:r>
            <a:r>
              <a:rPr lang="en-GB" dirty="0">
                <a:ea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en-GB" b="1" dirty="0">
                <a:solidFill>
                  <a:srgbClr val="C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CHART Scientific Report: </a:t>
            </a:r>
            <a:r>
              <a:rPr lang="en-GB" b="1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https://chart.ch/reports</a:t>
            </a:r>
            <a:r>
              <a:rPr lang="en-GB" b="1" dirty="0">
                <a:solidFill>
                  <a:srgbClr val="C00000"/>
                </a:solidFill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b="1" dirty="0">
                <a:solidFill>
                  <a:srgbClr val="C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2158829F-2517-6D65-E5A0-176EF6ECA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99401"/>
              </p:ext>
            </p:extLst>
          </p:nvPr>
        </p:nvGraphicFramePr>
        <p:xfrm>
          <a:off x="313741" y="868911"/>
          <a:ext cx="11686915" cy="369329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41496">
                  <a:extLst>
                    <a:ext uri="{9D8B030D-6E8A-4147-A177-3AD203B41FA5}">
                      <a16:colId xmlns:a16="http://schemas.microsoft.com/office/drawing/2014/main" val="547279261"/>
                    </a:ext>
                  </a:extLst>
                </a:gridCol>
                <a:gridCol w="10145419">
                  <a:extLst>
                    <a:ext uri="{9D8B030D-6E8A-4147-A177-3AD203B41FA5}">
                      <a16:colId xmlns:a16="http://schemas.microsoft.com/office/drawing/2014/main" val="2791368337"/>
                    </a:ext>
                  </a:extLst>
                </a:gridCol>
              </a:tblGrid>
              <a:tr h="1047937">
                <a:tc>
                  <a:txBody>
                    <a:bodyPr/>
                    <a:lstStyle/>
                    <a:p>
                      <a:r>
                        <a:rPr lang="en-CH" sz="1600" b="1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PSI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B. Auchmann, I. M. Besana, S. Bettoni, P. Craievich, M. Duda, R. Fortunati, H. Garcia-Rodrigues, D. </a:t>
                      </a:r>
                      <a:r>
                        <a:rPr lang="en-GB" sz="1600" b="0" i="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Hauenstein</a:t>
                      </a:r>
                      <a:r>
                        <a:rPr lang="en-GB" sz="1600" b="0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R. Ischebeck, P. </a:t>
                      </a:r>
                      <a:r>
                        <a:rPr lang="en-GB" sz="1600" b="0" i="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Juranic</a:t>
                      </a:r>
                      <a:r>
                        <a:rPr lang="en-GB" sz="1600" b="0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J. Kosse, F. Marcellini, U. </a:t>
                      </a:r>
                      <a:r>
                        <a:rPr lang="en-GB" sz="1600" b="0" i="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Michlmayr</a:t>
                      </a:r>
                      <a:r>
                        <a:rPr lang="en-GB" sz="1600" b="0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G. L. Orlandi, M. Pedrozzi, J.-Y. Raguin, S. Reiche, R. Rotundo, S. Sanfilippo, M. Schär, N. Strohmaier, N. Vallis, M. Zykova, R. Zennaro, H.H. Braun, M. Seidel</a:t>
                      </a:r>
                    </a:p>
                    <a:p>
                      <a:r>
                        <a:rPr lang="en-GB" sz="1600" b="0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all the technical groups involved  in the P3 experiment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58489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IJCLab</a:t>
                      </a:r>
                      <a:endParaRPr lang="en-CH" sz="1600" b="1" i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Alharthi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R. Chehab, I. Chaikovska, V.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Mytrochenko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Y. Wang</a:t>
                      </a:r>
                      <a:endParaRPr lang="en-CH" sz="1600" b="0" i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111555"/>
                  </a:ext>
                </a:extLst>
              </a:tr>
              <a:tr h="717363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CERN</a:t>
                      </a:r>
                      <a:endParaRPr lang="en-CH" sz="1600" b="1" i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W. Bartmann, H. Bartosik, M.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Calviani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S. Doebert, Y.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Duthell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J. L. Grenard, A. Grudiev, B.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Humann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A. Kurtulus, A. Latina, A. Lechner, R. Mena Andrade, A.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Perillo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Marcone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K.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Oide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Y.  Zhao, F. Zimmermann, Z. Vostrel, M. Benedikt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62409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INFN-LNF</a:t>
                      </a:r>
                      <a:endParaRPr lang="en-CH" sz="1600" b="1" i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C. Milardi, A. De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Santis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O.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Etisken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S.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Spampinati</a:t>
                      </a:r>
                      <a:endParaRPr lang="en-CH" sz="1600" b="0" i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934586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r>
                        <a:rPr lang="en-CH" sz="1600" b="1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SLAC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T. Raubenheimer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18876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</a:t>
                      </a:r>
                      <a:endParaRPr lang="en-CH" sz="1600" b="1" i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Y. Enomoto, K. Furukawa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491993"/>
                  </a:ext>
                </a:extLst>
              </a:tr>
              <a:tr h="415614">
                <a:tc gridSpan="2"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L. Bandiera, M. Soldani, A. Sytov (INFN/Ferrara), A. Bacci, M. Rossetti Conti (INFN/Milano)</a:t>
                      </a:r>
                      <a:endParaRPr lang="en-GB" sz="16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 sz="1200" b="0" i="0" dirty="0">
                        <a:latin typeface="Calibri Light" panose="020F0302020204030204" pitchFamily="34" charset="0"/>
                        <a:ea typeface="Lato" panose="020F0502020204030203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36427"/>
                  </a:ext>
                </a:extLst>
              </a:tr>
            </a:tbl>
          </a:graphicData>
        </a:graphic>
      </p:graphicFrame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09BD2529-3F7B-ADD7-051C-20587820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5517" y="6480354"/>
            <a:ext cx="322338" cy="147894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763CA6-5771-B891-8DEF-E4503E804383}"/>
              </a:ext>
            </a:extLst>
          </p:cNvPr>
          <p:cNvSpPr/>
          <p:nvPr/>
        </p:nvSpPr>
        <p:spPr>
          <a:xfrm>
            <a:off x="2394398" y="5429616"/>
            <a:ext cx="955106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cs typeface="Calibri Light" panose="020F0302020204030204" pitchFamily="34" charset="0"/>
              </a:rPr>
              <a:t>FCCIS: 'This project has received funding from the European Union's Horizon 2020 research and innovation programme under the European Union's Horizon 2020 research and innovation programme under grant agreement No 951754.'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1A1EAC-3558-DD11-A008-F3B4D5AC4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52" y="5576176"/>
            <a:ext cx="1639095" cy="55398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8936CF53-4FB9-2E9E-3C48-DD01C480C47E}"/>
              </a:ext>
            </a:extLst>
          </p:cNvPr>
          <p:cNvSpPr txBox="1">
            <a:spLocks/>
          </p:cNvSpPr>
          <p:nvPr/>
        </p:nvSpPr>
        <p:spPr>
          <a:xfrm>
            <a:off x="2769601" y="291600"/>
            <a:ext cx="8944033" cy="50850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0"/>
              </a:spcAft>
              <a:defRPr sz="25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500">
                <a:solidFill>
                  <a:srgbClr val="505150"/>
                </a:solidFill>
                <a:latin typeface="Georgia"/>
                <a:ea typeface="ヒラギノ角ゴ Pro W3"/>
                <a:cs typeface="ヒラギノ角ゴ Pro W3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500">
                <a:solidFill>
                  <a:srgbClr val="505150"/>
                </a:solidFill>
                <a:latin typeface="Georgia"/>
                <a:ea typeface="ヒラギノ角ゴ Pro W3"/>
                <a:cs typeface="ヒラギノ角ゴ Pro W3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500">
                <a:solidFill>
                  <a:srgbClr val="505150"/>
                </a:solidFill>
                <a:latin typeface="Georgia"/>
                <a:ea typeface="ヒラギノ角ゴ Pro W3"/>
                <a:cs typeface="ヒラギノ角ゴ Pro W3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500">
                <a:solidFill>
                  <a:srgbClr val="505150"/>
                </a:solidFill>
                <a:latin typeface="Georgia"/>
                <a:ea typeface="ヒラギノ角ゴ Pro W3"/>
                <a:cs typeface="ヒラギノ角ゴ Pro W3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/>
                </a:solidFill>
                <a:latin typeface="Arial Narrow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/>
                </a:solidFill>
                <a:latin typeface="Arial Narrow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/>
                </a:solidFill>
                <a:latin typeface="Arial Narrow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/>
                </a:solidFill>
                <a:latin typeface="Arial Narrow"/>
              </a:defRPr>
            </a:lvl9pPr>
          </a:lstStyle>
          <a:p>
            <a:r>
              <a:rPr lang="en-US" sz="2800" dirty="0"/>
              <a:t>Credits</a:t>
            </a:r>
            <a:endParaRPr lang="de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334329-AA17-D8F1-788E-F946460CC877}"/>
              </a:ext>
            </a:extLst>
          </p:cNvPr>
          <p:cNvSpPr txBox="1"/>
          <p:nvPr/>
        </p:nvSpPr>
        <p:spPr bwMode="auto">
          <a:xfrm>
            <a:off x="2495600" y="6330806"/>
            <a:ext cx="91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A special thanks to P. Craievich (PSI) for providing some material for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60969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3632" y="194203"/>
            <a:ext cx="8944033" cy="508500"/>
          </a:xfrm>
        </p:spPr>
        <p:txBody>
          <a:bodyPr/>
          <a:lstStyle/>
          <a:p>
            <a:r>
              <a:rPr lang="en-US" sz="3600" dirty="0"/>
              <a:t>Conclusions</a:t>
            </a:r>
            <a:endParaRPr lang="de-CH" sz="3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076233" y="4510546"/>
            <a:ext cx="11115767" cy="1058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b="1" dirty="0"/>
              <a:t>Longitudinal dynamics(static): energy spread and bunch length</a:t>
            </a:r>
            <a:endParaRPr lang="en-US" sz="1400" dirty="0"/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i="1" u="sng" dirty="0"/>
              <a:t>With the energy compressor</a:t>
            </a:r>
            <a:r>
              <a:rPr lang="en-US" sz="1600" dirty="0"/>
              <a:t>: target parameters achieved; multi-bunch compensated at the 10</a:t>
            </a:r>
            <a:r>
              <a:rPr lang="en-US" sz="1600" baseline="30000" dirty="0"/>
              <a:t>-4</a:t>
            </a:r>
            <a:r>
              <a:rPr lang="en-US" sz="1600" dirty="0"/>
              <a:t> level without relying on LLRF</a:t>
            </a:r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i="1" u="sng" dirty="0"/>
              <a:t>Without the energy compressor</a:t>
            </a:r>
            <a:r>
              <a:rPr lang="en-US" sz="1600" dirty="0"/>
              <a:t>: larger emittance growth expected, less energy efficient, bunch decompression system needed 	in any case, multi-bunch energy compensation relies on LLRF</a:t>
            </a:r>
          </a:p>
          <a:p>
            <a:pPr marL="0" indent="0" algn="ctr">
              <a:buClr>
                <a:srgbClr val="0070C0"/>
              </a:buClr>
              <a:buSzPct val="150000"/>
              <a:buNone/>
              <a:defRPr/>
            </a:pPr>
            <a:r>
              <a:rPr lang="en-US" sz="500" b="1" dirty="0"/>
              <a:t>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5319903" y="2298191"/>
            <a:ext cx="6839729" cy="838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b="1" dirty="0"/>
              <a:t>Transverse dynamics (static): emittance growth</a:t>
            </a:r>
            <a:endParaRPr lang="en-US" sz="1400" dirty="0"/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sz="1600" dirty="0"/>
              <a:t>Achieved </a:t>
            </a:r>
            <a:r>
              <a:rPr lang="en-US" sz="1600" b="1" i="1" dirty="0">
                <a:solidFill>
                  <a:srgbClr val="0072BD"/>
                </a:solidFill>
              </a:rPr>
              <a:t>40% margin</a:t>
            </a:r>
            <a:r>
              <a:rPr lang="en-US" sz="1600" b="1" dirty="0">
                <a:solidFill>
                  <a:srgbClr val="0072BD"/>
                </a:solidFill>
              </a:rPr>
              <a:t> </a:t>
            </a:r>
            <a:r>
              <a:rPr lang="en-US" sz="1600" dirty="0"/>
              <a:t>on the target emittances for the booster</a:t>
            </a:r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sz="1600" dirty="0"/>
              <a:t>Investigation of the possible use of the </a:t>
            </a:r>
            <a:r>
              <a:rPr lang="en-US" sz="1600" b="1" i="1" dirty="0">
                <a:solidFill>
                  <a:srgbClr val="0072BD"/>
                </a:solidFill>
              </a:rPr>
              <a:t>same RF structures </a:t>
            </a:r>
            <a:r>
              <a:rPr lang="en-US" sz="1600" dirty="0"/>
              <a:t>along all the 	</a:t>
            </a:r>
            <a:r>
              <a:rPr lang="en-US" sz="1600" dirty="0" err="1"/>
              <a:t>linacs</a:t>
            </a:r>
            <a:r>
              <a:rPr lang="en-US" sz="1600" dirty="0"/>
              <a:t> (change those of the e- linac)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5383835" y="3318967"/>
            <a:ext cx="6808165" cy="1058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b="1" dirty="0"/>
              <a:t>Transverse dynamics (dynamic): jitter</a:t>
            </a:r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sz="1600" dirty="0"/>
              <a:t>The full linac chain (single and multi-bunch) use 20% of the jitter budget </a:t>
            </a:r>
            <a:br>
              <a:rPr lang="en-US" sz="1600" dirty="0"/>
            </a:br>
            <a:r>
              <a:rPr lang="en-US" sz="1600" dirty="0"/>
              <a:t>	for the injection to the booster</a:t>
            </a:r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sz="1600" dirty="0"/>
              <a:t>Observed a kind of “BNS damping” which strongly reduces the jitter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8AFA85-B497-7622-E1E1-7B8A65DAA49A}"/>
              </a:ext>
            </a:extLst>
          </p:cNvPr>
          <p:cNvSpPr txBox="1">
            <a:spLocks/>
          </p:cNvSpPr>
          <p:nvPr/>
        </p:nvSpPr>
        <p:spPr bwMode="auto">
          <a:xfrm>
            <a:off x="407368" y="5702125"/>
            <a:ext cx="11784632" cy="8227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30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/>
                <a:cs typeface="ヒラギノ角ゴ Pro W3"/>
              </a:rPr>
              <a:t>The present design fulfills the booster target requirements with some margin </a:t>
            </a:r>
          </a:p>
          <a:p>
            <a:pPr marL="0" indent="0" algn="ctr">
              <a:spcBef>
                <a:spcPts val="30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/>
                <a:cs typeface="ヒラギノ角ゴ Pro W3"/>
              </a:rPr>
              <a:t>Experimental tests to verify some of the outcomes from the simulations are essential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6ED8828-5B98-B997-D1FA-075F55DC239C}"/>
              </a:ext>
            </a:extLst>
          </p:cNvPr>
          <p:cNvSpPr txBox="1">
            <a:spLocks/>
          </p:cNvSpPr>
          <p:nvPr/>
        </p:nvSpPr>
        <p:spPr bwMode="auto">
          <a:xfrm>
            <a:off x="1043866" y="855018"/>
            <a:ext cx="11028798" cy="334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Clr>
                <a:srgbClr val="0070C0"/>
              </a:buClr>
              <a:buSzPct val="150000"/>
              <a:buNone/>
              <a:defRPr/>
            </a:pPr>
            <a:r>
              <a:rPr lang="en-US" sz="2600" b="1" dirty="0"/>
              <a:t>During 2024 the injector complex has been optimized in term of </a:t>
            </a:r>
            <a:r>
              <a:rPr lang="en-US" sz="2600" b="1" u="sng" dirty="0"/>
              <a:t>cost</a:t>
            </a:r>
            <a:r>
              <a:rPr lang="en-US" sz="2600" b="1" dirty="0"/>
              <a:t> and </a:t>
            </a:r>
            <a:r>
              <a:rPr lang="en-US" sz="2600" b="1" u="sng" dirty="0"/>
              <a:t>power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3CD3018-2422-1001-85DA-C3E8DEF1BC84}"/>
              </a:ext>
            </a:extLst>
          </p:cNvPr>
          <p:cNvSpPr txBox="1">
            <a:spLocks/>
          </p:cNvSpPr>
          <p:nvPr/>
        </p:nvSpPr>
        <p:spPr bwMode="auto">
          <a:xfrm>
            <a:off x="1043865" y="1372425"/>
            <a:ext cx="10441160" cy="7672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buSzPct val="150000"/>
              <a:buFont typeface="Wingdings"/>
              <a:buChar char="§"/>
              <a:defRPr/>
            </a:pPr>
            <a:r>
              <a:rPr lang="en-US" b="1" dirty="0"/>
              <a:t> Power consumption reduced by more than a factor 3 and machine reliability improved</a:t>
            </a:r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i="1" dirty="0"/>
              <a:t>New RF structure design</a:t>
            </a:r>
          </a:p>
          <a:p>
            <a:pPr lvl="2">
              <a:lnSpc>
                <a:spcPct val="100000"/>
              </a:lnSpc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i="1" dirty="0"/>
              <a:t>Lower gradient, repetition rate, average and peak power</a:t>
            </a:r>
            <a:endParaRPr lang="en-US" dirty="0"/>
          </a:p>
          <a:p>
            <a:pPr marL="0" indent="0" algn="ctr">
              <a:buClr>
                <a:srgbClr val="0070C0"/>
              </a:buClr>
              <a:buSzPct val="150000"/>
              <a:buNone/>
              <a:defRPr/>
            </a:pPr>
            <a:r>
              <a:rPr lang="en-US" b="1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82E65-E944-F0C5-6491-C3F626274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8" r="17341" b="18176"/>
          <a:stretch/>
        </p:blipFill>
        <p:spPr>
          <a:xfrm>
            <a:off x="1043865" y="2322668"/>
            <a:ext cx="4276038" cy="2077169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62348397">
                  <a:custGeom>
                    <a:avLst/>
                    <a:gdLst>
                      <a:gd name="connsiteX0" fmla="*/ 0 w 5566824"/>
                      <a:gd name="connsiteY0" fmla="*/ 0 h 2704194"/>
                      <a:gd name="connsiteX1" fmla="*/ 5566824 w 5566824"/>
                      <a:gd name="connsiteY1" fmla="*/ 0 h 2704194"/>
                      <a:gd name="connsiteX2" fmla="*/ 5566824 w 5566824"/>
                      <a:gd name="connsiteY2" fmla="*/ 2704194 h 2704194"/>
                      <a:gd name="connsiteX3" fmla="*/ 0 w 5566824"/>
                      <a:gd name="connsiteY3" fmla="*/ 2704194 h 2704194"/>
                      <a:gd name="connsiteX4" fmla="*/ 0 w 5566824"/>
                      <a:gd name="connsiteY4" fmla="*/ 0 h 2704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6824" h="2704194" fill="none" extrusionOk="0">
                        <a:moveTo>
                          <a:pt x="0" y="0"/>
                        </a:moveTo>
                        <a:cubicBezTo>
                          <a:pt x="977966" y="-77539"/>
                          <a:pt x="3556560" y="165183"/>
                          <a:pt x="5566824" y="0"/>
                        </a:cubicBezTo>
                        <a:cubicBezTo>
                          <a:pt x="5409875" y="551991"/>
                          <a:pt x="5568058" y="1881218"/>
                          <a:pt x="5566824" y="2704194"/>
                        </a:cubicBezTo>
                        <a:cubicBezTo>
                          <a:pt x="4136711" y="2605236"/>
                          <a:pt x="1745636" y="2706213"/>
                          <a:pt x="0" y="2704194"/>
                        </a:cubicBezTo>
                        <a:cubicBezTo>
                          <a:pt x="66661" y="2326502"/>
                          <a:pt x="11603" y="1179977"/>
                          <a:pt x="0" y="0"/>
                        </a:cubicBezTo>
                        <a:close/>
                      </a:path>
                      <a:path w="5566824" h="2704194" stroke="0" extrusionOk="0">
                        <a:moveTo>
                          <a:pt x="0" y="0"/>
                        </a:moveTo>
                        <a:cubicBezTo>
                          <a:pt x="2449467" y="-166032"/>
                          <a:pt x="4241010" y="-99036"/>
                          <a:pt x="5566824" y="0"/>
                        </a:cubicBezTo>
                        <a:cubicBezTo>
                          <a:pt x="5670808" y="593879"/>
                          <a:pt x="5409084" y="2086115"/>
                          <a:pt x="5566824" y="2704194"/>
                        </a:cubicBezTo>
                        <a:cubicBezTo>
                          <a:pt x="4823378" y="2801317"/>
                          <a:pt x="1428850" y="2534430"/>
                          <a:pt x="0" y="2704194"/>
                        </a:cubicBezTo>
                        <a:cubicBezTo>
                          <a:pt x="-11011" y="2195471"/>
                          <a:pt x="140878" y="13498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04108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24C506-8348-281F-7890-AE90A256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Target, design, and next goals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9038D-3DE9-0DD7-BC6D-21E2C7F0B3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32</a:t>
            </a:fld>
            <a:endParaRPr lang="de-D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59521D-C376-B50E-072F-A98B9CCDE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881685"/>
              </p:ext>
            </p:extLst>
          </p:nvPr>
        </p:nvGraphicFramePr>
        <p:xfrm>
          <a:off x="1053655" y="728110"/>
          <a:ext cx="10947001" cy="271872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018315">
                  <a:extLst>
                    <a:ext uri="{9D8B030D-6E8A-4147-A177-3AD203B41FA5}">
                      <a16:colId xmlns:a16="http://schemas.microsoft.com/office/drawing/2014/main" val="2393563486"/>
                    </a:ext>
                  </a:extLst>
                </a:gridCol>
                <a:gridCol w="3119792">
                  <a:extLst>
                    <a:ext uri="{9D8B030D-6E8A-4147-A177-3AD203B41FA5}">
                      <a16:colId xmlns:a16="http://schemas.microsoft.com/office/drawing/2014/main" val="2554203226"/>
                    </a:ext>
                  </a:extLst>
                </a:gridCol>
                <a:gridCol w="3119792">
                  <a:extLst>
                    <a:ext uri="{9D8B030D-6E8A-4147-A177-3AD203B41FA5}">
                      <a16:colId xmlns:a16="http://schemas.microsoft.com/office/drawing/2014/main" val="3252225059"/>
                    </a:ext>
                  </a:extLst>
                </a:gridCol>
                <a:gridCol w="1689102">
                  <a:extLst>
                    <a:ext uri="{9D8B030D-6E8A-4147-A177-3AD203B41FA5}">
                      <a16:colId xmlns:a16="http://schemas.microsoft.com/office/drawing/2014/main" val="835994773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Parameter</a:t>
                      </a:r>
                      <a:endParaRPr lang="en-CH" sz="1600" b="1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Unit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143611313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Normalized emittance (x, y) (rms)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&lt;(2</a:t>
                      </a:r>
                      <a:r>
                        <a:rPr lang="en-CH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CH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(1.6,~11)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mm.mrad</a:t>
                      </a:r>
                      <a:endParaRPr lang="en-GB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226861493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Bunch length (rms)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H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4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~4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mm 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370132140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Energy spread (rms) 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H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~0.1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-0.15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H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0.13, minimum~0.05 (with EC)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H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%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4188342277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Transverse jitter (rms)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&lt;1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0.2 (single and multi-bunch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linacs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sigma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175393052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Number of bunches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212175876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Bunch spacing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ns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1124419679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Charge variation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10834454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7905E3-3FF5-5C4B-AC42-6ABB70F6BBBB}"/>
              </a:ext>
            </a:extLst>
          </p:cNvPr>
          <p:cNvSpPr txBox="1"/>
          <p:nvPr/>
        </p:nvSpPr>
        <p:spPr bwMode="auto">
          <a:xfrm>
            <a:off x="1053655" y="3535556"/>
            <a:ext cx="1101900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badi" panose="020B0604020104020204" pitchFamily="34" charset="0"/>
              </a:rPr>
              <a:t>Open points to finalize/ further improvements of the injector design:</a:t>
            </a:r>
          </a:p>
          <a:p>
            <a:pPr marL="742950" lvl="1" indent="-285750">
              <a:buClr>
                <a:srgbClr val="003B6E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b="1" dirty="0">
                <a:latin typeface="Abadi" panose="020B0604020104020204" pitchFamily="34" charset="0"/>
              </a:rPr>
              <a:t>Low energy part (up to 2.86 GeV) RF structures: margin to reduce the aperture to have the same as in the HE linac?</a:t>
            </a:r>
          </a:p>
          <a:p>
            <a:pPr marL="1200150" lvl="2" indent="-285750">
              <a:buClr>
                <a:srgbClr val="003B6E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Damping ring group: tolerable incoming jitter </a:t>
            </a:r>
            <a:r>
              <a:rPr lang="en-US" sz="1400" dirty="0">
                <a:latin typeface="Abadi" panose="020B0604020104020204" pitchFamily="34" charset="0"/>
                <a:sym typeface="Wingdings" panose="05000000000000000000" pitchFamily="2" charset="2"/>
              </a:rPr>
              <a:t> ongoing analysis by WP4</a:t>
            </a:r>
          </a:p>
          <a:p>
            <a:pPr marL="1200150" lvl="2" indent="-285750">
              <a:buClr>
                <a:srgbClr val="003B6E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Positron source group: jitter and emittance corresponding to the case a/</a:t>
            </a:r>
            <a:r>
              <a:rPr lang="en-US" sz="1400" dirty="0">
                <a:latin typeface="Symbol" panose="05050102010706020507" pitchFamily="18" charset="2"/>
              </a:rPr>
              <a:t>l</a:t>
            </a:r>
            <a:r>
              <a:rPr lang="en-US" sz="1400" dirty="0">
                <a:latin typeface="Abadi" panose="020B0604020104020204" pitchFamily="34" charset="0"/>
              </a:rPr>
              <a:t> = 0.12 </a:t>
            </a:r>
            <a:r>
              <a:rPr lang="en-US" sz="1400" dirty="0">
                <a:latin typeface="Abadi" panose="020B060402010402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Abadi" panose="020B0604020104020204" pitchFamily="34" charset="0"/>
              </a:rPr>
              <a:t>tolerable (WP3)</a:t>
            </a:r>
            <a:endParaRPr lang="en-US" sz="1400" dirty="0">
              <a:highlight>
                <a:srgbClr val="FFFF00"/>
              </a:highlight>
              <a:latin typeface="Abadi" panose="020B0604020104020204" pitchFamily="34" charset="0"/>
            </a:endParaRPr>
          </a:p>
          <a:p>
            <a:pPr marL="742950" lvl="1" indent="-285750">
              <a:buClr>
                <a:srgbClr val="003B6E"/>
              </a:buClr>
              <a:buSzPct val="150000"/>
              <a:buFont typeface="Wingdings" panose="05000000000000000000" pitchFamily="2" charset="2"/>
              <a:buChar char="§"/>
            </a:pPr>
            <a:endParaRPr lang="en-US" sz="900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Clr>
                <a:srgbClr val="003B6E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b="1" dirty="0">
                <a:latin typeface="Abadi" panose="020B0604020104020204" pitchFamily="34" charset="0"/>
                <a:sym typeface="Wingdings" panose="05000000000000000000" pitchFamily="2" charset="2"/>
              </a:rPr>
              <a:t>Energy compressor:</a:t>
            </a:r>
            <a:endParaRPr lang="en-US" b="1" dirty="0">
              <a:latin typeface="Abadi" panose="020B0604020104020204" pitchFamily="34" charset="0"/>
            </a:endParaRPr>
          </a:p>
          <a:p>
            <a:pPr marL="1200150" lvl="2" indent="-285750">
              <a:buClr>
                <a:srgbClr val="003B6E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Booster group: evaluation of the acceptable parameters for the low charge mode </a:t>
            </a:r>
            <a:r>
              <a:rPr lang="en-US" sz="1400" dirty="0">
                <a:latin typeface="Abadi" panose="020B0604020104020204" pitchFamily="34" charset="0"/>
                <a:sym typeface="Wingdings" panose="05000000000000000000" pitchFamily="2" charset="2"/>
              </a:rPr>
              <a:t> to be requested/investigated</a:t>
            </a:r>
            <a:endParaRPr lang="en-US" sz="1400" dirty="0">
              <a:latin typeface="Abadi" panose="020B0604020104020204" pitchFamily="34" charset="0"/>
            </a:endParaRPr>
          </a:p>
          <a:p>
            <a:pPr marL="1200150" lvl="2" indent="-285750">
              <a:buClr>
                <a:srgbClr val="003B6E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Booster group: accepted time delay among the bunches</a:t>
            </a:r>
            <a:r>
              <a:rPr lang="en-US" sz="1400" dirty="0">
                <a:latin typeface="Abadi" panose="020B0604020104020204" pitchFamily="34" charset="0"/>
                <a:sym typeface="Wingdings" panose="05000000000000000000" pitchFamily="2" charset="2"/>
              </a:rPr>
              <a:t>  to be requested/investigated</a:t>
            </a:r>
            <a:endParaRPr lang="en-US" sz="1400" dirty="0">
              <a:latin typeface="Abadi" panose="020B0604020104020204" pitchFamily="34" charset="0"/>
            </a:endParaRPr>
          </a:p>
          <a:p>
            <a:pPr marL="1200150" lvl="2" indent="-285750">
              <a:buClr>
                <a:srgbClr val="003B6E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High energy transfer line group:</a:t>
            </a:r>
            <a:r>
              <a:rPr lang="en-US" sz="1400" dirty="0">
                <a:latin typeface="Abadi" panose="020B0604020104020204" pitchFamily="34" charset="0"/>
                <a:sym typeface="Wingdings" panose="05000000000000000000" pitchFamily="2" charset="2"/>
              </a:rPr>
              <a:t> energy spread increase during the beam transport (TL WP)  ongoing</a:t>
            </a:r>
            <a:endParaRPr lang="en-US" sz="1400" dirty="0">
              <a:latin typeface="Abadi" panose="020B0604020104020204" pitchFamily="34" charset="0"/>
            </a:endParaRPr>
          </a:p>
          <a:p>
            <a:pPr marL="742950" lvl="1" indent="-285750">
              <a:buClr>
                <a:srgbClr val="003B6E"/>
              </a:buClr>
              <a:buSzPct val="150000"/>
              <a:buFont typeface="Wingdings" panose="05000000000000000000" pitchFamily="2" charset="2"/>
              <a:buChar char="§"/>
            </a:pPr>
            <a:endParaRPr lang="en-US" sz="900" dirty="0">
              <a:latin typeface="Abadi" panose="020B0604020104020204" pitchFamily="34" charset="0"/>
            </a:endParaRPr>
          </a:p>
          <a:p>
            <a:pPr marL="742950" lvl="1" indent="-285750">
              <a:buClr>
                <a:srgbClr val="003B6E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b="1" dirty="0">
                <a:latin typeface="Abadi" panose="020B0604020104020204" pitchFamily="34" charset="0"/>
              </a:rPr>
              <a:t>Definition of the jitter parameters for the DR:</a:t>
            </a:r>
          </a:p>
          <a:p>
            <a:pPr marL="1200150" lvl="2" indent="-285750">
              <a:buClr>
                <a:srgbClr val="003B6E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Injection group: determination of the kicker jitter </a:t>
            </a:r>
            <a:r>
              <a:rPr lang="en-US" sz="1400" dirty="0">
                <a:latin typeface="Abadi" panose="020B0604020104020204" pitchFamily="34" charset="0"/>
                <a:sym typeface="Wingdings" panose="05000000000000000000" pitchFamily="2" charset="2"/>
              </a:rPr>
              <a:t> to be requested/investigated</a:t>
            </a:r>
          </a:p>
          <a:p>
            <a:pPr marL="1200150" lvl="2" indent="-285750">
              <a:buClr>
                <a:srgbClr val="003B6E"/>
              </a:buClr>
              <a:buSzPct val="150000"/>
              <a:buFont typeface="Arial" panose="020B0604020202020204" pitchFamily="34" charset="0"/>
              <a:buChar char="•"/>
            </a:pPr>
            <a:endParaRPr lang="en-US" sz="900" dirty="0">
              <a:latin typeface="Abadi" panose="020B0604020104020204" pitchFamily="34" charset="0"/>
            </a:endParaRPr>
          </a:p>
          <a:p>
            <a:pPr marL="742950" lvl="1" indent="-285750">
              <a:buClr>
                <a:srgbClr val="003B6E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b="1" dirty="0">
                <a:latin typeface="Abadi" panose="020B0604020104020204" pitchFamily="34" charset="0"/>
              </a:rPr>
              <a:t>Experimental verification of the jitter amplification model:</a:t>
            </a:r>
          </a:p>
          <a:p>
            <a:pPr marL="1200150" lvl="2" indent="-285750">
              <a:buClr>
                <a:srgbClr val="003B6E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Open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4085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9AEDFA-4291-7CFF-9982-9733D1F6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structure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44511-073C-84A7-86D9-C83703FEE1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4</a:t>
            </a:fld>
            <a:endParaRPr lang="de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613986-8A8D-F453-3954-DD3BF2A17472}"/>
              </a:ext>
            </a:extLst>
          </p:cNvPr>
          <p:cNvSpPr txBox="1"/>
          <p:nvPr/>
        </p:nvSpPr>
        <p:spPr>
          <a:xfrm>
            <a:off x="1028428" y="882005"/>
            <a:ext cx="10873208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accent5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>
                <a:latin typeface="Abadi" panose="020B0604020104020204" pitchFamily="34" charset="0"/>
              </a:rPr>
              <a:t>Collaboration between PSI and CERN with external partners, CNRS-IJCLab (Orsay), INFN-LNF (Frascati)</a:t>
            </a:r>
          </a:p>
          <a:p>
            <a:pPr marL="342900" indent="-342900" algn="l">
              <a:spcAft>
                <a:spcPts val="600"/>
              </a:spcAft>
              <a:buClr>
                <a:schemeClr val="accent5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>
                <a:latin typeface="Abadi" panose="020B0604020104020204" pitchFamily="34" charset="0"/>
              </a:rPr>
              <a:t>Other collaborators and/or observers:</a:t>
            </a:r>
          </a:p>
          <a:p>
            <a:pPr marL="800100" lvl="1" indent="-342900">
              <a:spcAft>
                <a:spcPts val="600"/>
              </a:spcAft>
              <a:buClr>
                <a:schemeClr val="accent5"/>
              </a:buClr>
              <a:buSzPct val="150000"/>
              <a:buFont typeface="Symbol" panose="05050102010706020507" pitchFamily="18" charset="2"/>
              <a:buChar char="-"/>
            </a:pPr>
            <a:r>
              <a:rPr lang="en-GB" dirty="0">
                <a:latin typeface="Abadi" panose="020B0604020104020204" pitchFamily="34" charset="0"/>
              </a:rPr>
              <a:t>KEKB </a:t>
            </a:r>
          </a:p>
          <a:p>
            <a:pPr marL="800100" lvl="1" indent="-342900">
              <a:spcAft>
                <a:spcPts val="600"/>
              </a:spcAft>
              <a:buClr>
                <a:schemeClr val="accent5"/>
              </a:buClr>
              <a:buSzPct val="150000"/>
              <a:buFont typeface="Symbol" panose="05050102010706020507" pitchFamily="18" charset="2"/>
              <a:buChar char="-"/>
            </a:pPr>
            <a:r>
              <a:rPr lang="en-GB" dirty="0">
                <a:latin typeface="Abadi" panose="020B0604020104020204" pitchFamily="34" charset="0"/>
              </a:rPr>
              <a:t>INFN-Ferrara</a:t>
            </a:r>
          </a:p>
          <a:p>
            <a:pPr marL="342900" indent="-342900">
              <a:spcAft>
                <a:spcPts val="600"/>
              </a:spcAft>
              <a:buClr>
                <a:schemeClr val="accent5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>
                <a:latin typeface="Abadi" panose="020B0604020104020204" pitchFamily="34" charset="0"/>
              </a:rPr>
              <a:t>Project officially started in </a:t>
            </a:r>
            <a:r>
              <a:rPr lang="en-GB" b="1" u="sng" dirty="0">
                <a:latin typeface="Abadi" panose="020B0604020104020204" pitchFamily="34" charset="0"/>
              </a:rPr>
              <a:t>summer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051E4B-BF94-19CB-193E-03CE70423CFC}"/>
              </a:ext>
            </a:extLst>
          </p:cNvPr>
          <p:cNvSpPr txBox="1"/>
          <p:nvPr/>
        </p:nvSpPr>
        <p:spPr>
          <a:xfrm>
            <a:off x="1028428" y="5452775"/>
            <a:ext cx="10680977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>
                <a:solidFill>
                  <a:srgbClr val="727CC4"/>
                </a:solidFill>
                <a:latin typeface="Abadi" panose="020B0604020104020204" pitchFamily="34" charset="0"/>
              </a:rPr>
              <a:t>Present phase </a:t>
            </a:r>
            <a:r>
              <a:rPr lang="en-CH" sz="2000" b="1" dirty="0">
                <a:solidFill>
                  <a:srgbClr val="727CC4"/>
                </a:solidFill>
                <a:latin typeface="Abadi" panose="020B0604020104020204" pitchFamily="34" charset="0"/>
              </a:rPr>
              <a:t>FCC-ee Injector study: CDR+ with cost estimate</a:t>
            </a:r>
          </a:p>
          <a:p>
            <a:pPr marL="742950" lvl="1" indent="-285750">
              <a:buClr>
                <a:schemeClr val="accent5"/>
              </a:buClr>
              <a:buSzPct val="150000"/>
              <a:buFont typeface="Wingdings" panose="05000000000000000000" pitchFamily="2" charset="2"/>
              <a:buChar char="§"/>
            </a:pPr>
            <a:r>
              <a:rPr lang="en-CH" dirty="0">
                <a:latin typeface="Abadi" panose="020B0604020104020204" pitchFamily="34" charset="0"/>
              </a:rPr>
              <a:t>Baseline and cost estimate </a:t>
            </a:r>
            <a:r>
              <a:rPr lang="en-US" dirty="0">
                <a:latin typeface="Abadi" panose="020B0604020104020204" pitchFamily="34" charset="0"/>
              </a:rPr>
              <a:t>provided</a:t>
            </a:r>
            <a:r>
              <a:rPr lang="en-CH" dirty="0">
                <a:latin typeface="Abadi" panose="020B0604020104020204" pitchFamily="34" charset="0"/>
              </a:rPr>
              <a:t> </a:t>
            </a:r>
            <a:r>
              <a:rPr lang="en-US" dirty="0">
                <a:latin typeface="Abadi" panose="020B0604020104020204" pitchFamily="34" charset="0"/>
              </a:rPr>
              <a:t>at</a:t>
            </a:r>
            <a:r>
              <a:rPr lang="en-CH" dirty="0">
                <a:latin typeface="Abadi" panose="020B0604020104020204" pitchFamily="34" charset="0"/>
              </a:rPr>
              <a:t> the mid-term review</a:t>
            </a:r>
            <a:r>
              <a:rPr lang="de-CH" dirty="0">
                <a:latin typeface="Abadi" panose="020B0604020104020204" pitchFamily="34" charset="0"/>
              </a:rPr>
              <a:t> (MTR)</a:t>
            </a:r>
            <a:r>
              <a:rPr lang="en-CH" dirty="0">
                <a:latin typeface="Abadi" panose="020B0604020104020204" pitchFamily="34" charset="0"/>
              </a:rPr>
              <a:t> in </a:t>
            </a:r>
            <a:r>
              <a:rPr lang="en-CH" b="1" u="sng" dirty="0">
                <a:latin typeface="Abadi" panose="020B0604020104020204" pitchFamily="34" charset="0"/>
              </a:rPr>
              <a:t>October 2023 </a:t>
            </a:r>
          </a:p>
          <a:p>
            <a:pPr marL="742950" lvl="1" indent="-285750">
              <a:buClr>
                <a:schemeClr val="accent5"/>
              </a:buClr>
              <a:buSzPct val="150000"/>
              <a:buFont typeface="Wingdings" panose="05000000000000000000" pitchFamily="2" charset="2"/>
              <a:buChar char="§"/>
            </a:pPr>
            <a:r>
              <a:rPr lang="en-CH" dirty="0">
                <a:latin typeface="Abadi" panose="020B0604020104020204" pitchFamily="34" charset="0"/>
              </a:rPr>
              <a:t>New optmization ba</a:t>
            </a:r>
            <a:r>
              <a:rPr lang="en-US" dirty="0">
                <a:latin typeface="Abadi" panose="020B0604020104020204" pitchFamily="34" charset="0"/>
              </a:rPr>
              <a:t>s</a:t>
            </a:r>
            <a:r>
              <a:rPr lang="en-CH" dirty="0">
                <a:latin typeface="Abadi" panose="020B0604020104020204" pitchFamily="34" charset="0"/>
              </a:rPr>
              <a:t>e</a:t>
            </a:r>
            <a:r>
              <a:rPr lang="en-US" dirty="0">
                <a:latin typeface="Abadi" panose="020B0604020104020204" pitchFamily="34" charset="0"/>
              </a:rPr>
              <a:t>d</a:t>
            </a:r>
            <a:r>
              <a:rPr lang="en-CH" dirty="0">
                <a:latin typeface="Abadi" panose="020B0604020104020204" pitchFamily="34" charset="0"/>
              </a:rPr>
              <a:t> on the reccomendation</a:t>
            </a:r>
            <a:r>
              <a:rPr lang="en-US" dirty="0">
                <a:latin typeface="Abadi" panose="020B0604020104020204" pitchFamily="34" charset="0"/>
              </a:rPr>
              <a:t>s</a:t>
            </a:r>
            <a:r>
              <a:rPr lang="en-CH" dirty="0">
                <a:latin typeface="Abadi" panose="020B0604020104020204" pitchFamily="34" charset="0"/>
              </a:rPr>
              <a:t> and new baseline for the </a:t>
            </a:r>
            <a:r>
              <a:rPr lang="en-US" dirty="0">
                <a:latin typeface="Abadi" panose="020B0604020104020204" pitchFamily="34" charset="0"/>
              </a:rPr>
              <a:t>f</a:t>
            </a:r>
            <a:r>
              <a:rPr lang="en-CH" dirty="0">
                <a:latin typeface="Abadi" panose="020B0604020104020204" pitchFamily="34" charset="0"/>
              </a:rPr>
              <a:t>eseability study report to be deliver</a:t>
            </a:r>
            <a:r>
              <a:rPr lang="en-US" dirty="0">
                <a:latin typeface="Abadi" panose="020B0604020104020204" pitchFamily="34" charset="0"/>
              </a:rPr>
              <a:t>ed</a:t>
            </a:r>
            <a:r>
              <a:rPr lang="en-CH" dirty="0">
                <a:latin typeface="Abadi" panose="020B0604020104020204" pitchFamily="34" charset="0"/>
              </a:rPr>
              <a:t> by </a:t>
            </a:r>
            <a:r>
              <a:rPr lang="en-CH" b="1" u="sng" dirty="0">
                <a:latin typeface="Abadi" panose="020B0604020104020204" pitchFamily="34" charset="0"/>
              </a:rPr>
              <a:t>March 2025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4EFDA6-E392-BEF9-19C8-5BB4D385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16" y="2420888"/>
            <a:ext cx="7863115" cy="276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3B407-47B3-D37E-BC8A-35F99B138F1B}"/>
              </a:ext>
            </a:extLst>
          </p:cNvPr>
          <p:cNvSpPr txBox="1"/>
          <p:nvPr/>
        </p:nvSpPr>
        <p:spPr bwMode="auto">
          <a:xfrm>
            <a:off x="8688288" y="342900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badi" panose="020B0604020104020204" pitchFamily="34" charset="0"/>
              </a:rPr>
              <a:t>WP1 and WP2 </a:t>
            </a:r>
            <a:r>
              <a:rPr lang="de-CH" dirty="0" err="1">
                <a:latin typeface="Abadi" panose="020B0604020104020204" pitchFamily="34" charset="0"/>
              </a:rPr>
              <a:t>merged</a:t>
            </a:r>
            <a:r>
              <a:rPr lang="de-CH" dirty="0">
                <a:latin typeface="Abadi" panose="020B0604020104020204" pitchFamily="34" charset="0"/>
              </a:rPr>
              <a:t> in a WP (WP1) </a:t>
            </a:r>
            <a:r>
              <a:rPr lang="de-CH" dirty="0" err="1">
                <a:latin typeface="Abadi" panose="020B0604020104020204" pitchFamily="34" charset="0"/>
              </a:rPr>
              <a:t>responsible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for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the</a:t>
            </a:r>
            <a:r>
              <a:rPr lang="de-CH" dirty="0">
                <a:latin typeface="Abadi" panose="020B0604020104020204" pitchFamily="34" charset="0"/>
              </a:rPr>
              <a:t> e+/e- </a:t>
            </a:r>
            <a:r>
              <a:rPr lang="de-CH" dirty="0" err="1">
                <a:latin typeface="Abadi" panose="020B0604020104020204" pitchFamily="34" charset="0"/>
              </a:rPr>
              <a:t>linacs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up</a:t>
            </a:r>
            <a:r>
              <a:rPr lang="de-CH" dirty="0">
                <a:latin typeface="Abadi" panose="020B0604020104020204" pitchFamily="34" charset="0"/>
              </a:rPr>
              <a:t> </a:t>
            </a:r>
            <a:r>
              <a:rPr lang="de-CH" dirty="0" err="1">
                <a:latin typeface="Abadi" panose="020B0604020104020204" pitchFamily="34" charset="0"/>
              </a:rPr>
              <a:t>to</a:t>
            </a:r>
            <a:r>
              <a:rPr lang="de-CH" dirty="0">
                <a:latin typeface="Abadi" panose="020B0604020104020204" pitchFamily="34" charset="0"/>
              </a:rPr>
              <a:t> 20 </a:t>
            </a:r>
            <a:r>
              <a:rPr lang="de-CH" dirty="0" err="1">
                <a:latin typeface="Abadi" panose="020B0604020104020204" pitchFamily="34" charset="0"/>
              </a:rPr>
              <a:t>GeV</a:t>
            </a:r>
            <a:endParaRPr lang="de-CH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E4BC4D-72DE-114B-C2D0-91093184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injector complex layout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47A55-612B-F223-BDB5-80B4970C2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5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36A9A-3B76-AE59-D1D4-11B756BFF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139"/>
          <a:stretch/>
        </p:blipFill>
        <p:spPr>
          <a:xfrm>
            <a:off x="1199456" y="731668"/>
            <a:ext cx="8137456" cy="983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381EF9-5798-80FB-AF96-695082126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39"/>
          <a:stretch/>
        </p:blipFill>
        <p:spPr>
          <a:xfrm>
            <a:off x="1199456" y="1941017"/>
            <a:ext cx="7358608" cy="889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38064C-344F-5FDF-8833-22EC31C0629A}"/>
              </a:ext>
            </a:extLst>
          </p:cNvPr>
          <p:cNvSpPr txBox="1"/>
          <p:nvPr/>
        </p:nvSpPr>
        <p:spPr bwMode="auto">
          <a:xfrm>
            <a:off x="6494711" y="898965"/>
            <a:ext cx="536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badi" panose="020B0604020104020204" pitchFamily="34" charset="0"/>
              </a:rPr>
              <a:t>Use the SPS as pre-booster to bring the beam energy from 6 GeV up to 20 GeV (linac up to 6 GeV)</a:t>
            </a:r>
            <a:endParaRPr lang="de-CH" sz="1400" dirty="0"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75614-3699-A441-46F8-D34071721070}"/>
              </a:ext>
            </a:extLst>
          </p:cNvPr>
          <p:cNvSpPr txBox="1"/>
          <p:nvPr/>
        </p:nvSpPr>
        <p:spPr bwMode="auto">
          <a:xfrm>
            <a:off x="8472263" y="2047778"/>
            <a:ext cx="3237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badi" panose="020B0604020104020204" pitchFamily="34" charset="0"/>
              </a:rPr>
              <a:t>Inject directly the 20 GeV </a:t>
            </a:r>
            <a:br>
              <a:rPr lang="en-US" sz="1400" dirty="0">
                <a:latin typeface="Abadi" panose="020B0604020104020204" pitchFamily="34" charset="0"/>
              </a:rPr>
            </a:br>
            <a:r>
              <a:rPr lang="en-US" sz="1400" dirty="0">
                <a:latin typeface="Abadi" panose="020B0604020104020204" pitchFamily="34" charset="0"/>
              </a:rPr>
              <a:t>beam to the booster ring (linac </a:t>
            </a:r>
            <a:br>
              <a:rPr lang="en-US" sz="1400" dirty="0">
                <a:latin typeface="Abadi" panose="020B0604020104020204" pitchFamily="34" charset="0"/>
              </a:rPr>
            </a:br>
            <a:r>
              <a:rPr lang="en-US" sz="1400" dirty="0">
                <a:latin typeface="Abadi" panose="020B0604020104020204" pitchFamily="34" charset="0"/>
              </a:rPr>
              <a:t>up to 20 GeV)</a:t>
            </a:r>
            <a:endParaRPr lang="de-CH" sz="1400" dirty="0">
              <a:latin typeface="Abadi" panose="020B06040201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5AE5ED-5DC5-F499-01CD-BC39C9B0F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19"/>
          <a:stretch/>
        </p:blipFill>
        <p:spPr>
          <a:xfrm>
            <a:off x="152442" y="3933056"/>
            <a:ext cx="6336700" cy="23076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3F97DE-A12E-75D8-43D0-15E0AE33389A}"/>
              </a:ext>
            </a:extLst>
          </p:cNvPr>
          <p:cNvSpPr txBox="1"/>
          <p:nvPr/>
        </p:nvSpPr>
        <p:spPr>
          <a:xfrm>
            <a:off x="6574952" y="3765227"/>
            <a:ext cx="56170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>
                <a:latin typeface="Abadi" panose="020B0604020104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Positrons generated at a lower electron beam energy (possible because of the large yield)</a:t>
            </a:r>
          </a:p>
          <a:p>
            <a:pPr marL="342900" indent="-342900">
              <a:spcBef>
                <a:spcPts val="6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>
                <a:latin typeface="Abadi" panose="020B0604020104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No common linac with 2x repetition rate, no long return line and large arc</a:t>
            </a:r>
          </a:p>
          <a:p>
            <a:pPr marL="342900" indent="-342900">
              <a:spcBef>
                <a:spcPts val="6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>
                <a:latin typeface="Abadi" panose="020B0604020104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Both species with flat emittances from DR</a:t>
            </a:r>
            <a:endParaRPr lang="en-GB" dirty="0">
              <a:solidFill>
                <a:schemeClr val="accent1"/>
              </a:solidFill>
              <a:latin typeface="Abadi" panose="020B0604020104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>
                <a:latin typeface="Abadi" panose="020B0604020104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Higher energy DR (2.86 GeV) for positrons and DR for electron beam</a:t>
            </a:r>
          </a:p>
          <a:p>
            <a:pPr marL="342900" indent="-342900">
              <a:spcBef>
                <a:spcPts val="600"/>
              </a:spcBef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>
                <a:latin typeface="Abadi" panose="020B0604020104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More stable and better-quality electron bunches at the injection to the HE linac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2DBD3F-B9CA-5FBE-1286-5BEDB1210EF1}"/>
              </a:ext>
            </a:extLst>
          </p:cNvPr>
          <p:cNvSpPr txBox="1"/>
          <p:nvPr/>
        </p:nvSpPr>
        <p:spPr bwMode="auto">
          <a:xfrm>
            <a:off x="104920" y="3458201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Option 3 (present)</a:t>
            </a:r>
            <a:endParaRPr lang="de-CH" sz="18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98A829-8E5C-1A14-833D-3697932DE491}"/>
              </a:ext>
            </a:extLst>
          </p:cNvPr>
          <p:cNvSpPr txBox="1"/>
          <p:nvPr/>
        </p:nvSpPr>
        <p:spPr bwMode="auto">
          <a:xfrm rot="913671">
            <a:off x="10558425" y="1827588"/>
            <a:ext cx="1534303" cy="400110"/>
          </a:xfrm>
          <a:prstGeom prst="rect">
            <a:avLst/>
          </a:prstGeom>
          <a:solidFill>
            <a:srgbClr val="0F9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latin typeface="+mn-lt"/>
              </a:rPr>
              <a:t>Layout 3A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62F87-E2C3-1997-59DB-83B8F81FD0A7}"/>
              </a:ext>
            </a:extLst>
          </p:cNvPr>
          <p:cNvSpPr txBox="1"/>
          <p:nvPr/>
        </p:nvSpPr>
        <p:spPr bwMode="auto">
          <a:xfrm rot="20454277">
            <a:off x="2605575" y="3549868"/>
            <a:ext cx="1505192" cy="400110"/>
          </a:xfrm>
          <a:prstGeom prst="rect">
            <a:avLst/>
          </a:prstGeom>
          <a:solidFill>
            <a:srgbClr val="0F9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latin typeface="+mn-lt"/>
              </a:rPr>
              <a:t>Layout 3B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419B6-8F95-2FB7-EA24-F3190A64B0D5}"/>
              </a:ext>
            </a:extLst>
          </p:cNvPr>
          <p:cNvSpPr txBox="1"/>
          <p:nvPr/>
        </p:nvSpPr>
        <p:spPr>
          <a:xfrm>
            <a:off x="839416" y="2617241"/>
            <a:ext cx="1534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200 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F2F8B-9347-1C79-0027-631F9A9767D7}"/>
              </a:ext>
            </a:extLst>
          </p:cNvPr>
          <p:cNvSpPr txBox="1"/>
          <p:nvPr/>
        </p:nvSpPr>
        <p:spPr>
          <a:xfrm>
            <a:off x="1847528" y="2215897"/>
            <a:ext cx="185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400 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D084F-9E4E-0114-B09C-D4084CC4BB36}"/>
              </a:ext>
            </a:extLst>
          </p:cNvPr>
          <p:cNvSpPr txBox="1"/>
          <p:nvPr/>
        </p:nvSpPr>
        <p:spPr>
          <a:xfrm>
            <a:off x="5274663" y="2491577"/>
            <a:ext cx="1534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200 Hz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0FD64F-944B-3ED6-561E-E4550EEE1CC6}"/>
              </a:ext>
            </a:extLst>
          </p:cNvPr>
          <p:cNvSpPr txBox="1"/>
          <p:nvPr/>
        </p:nvSpPr>
        <p:spPr>
          <a:xfrm>
            <a:off x="920049" y="1427623"/>
            <a:ext cx="1534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200 Hz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AA47B-2C07-E837-F27E-9B778D25AC8C}"/>
              </a:ext>
            </a:extLst>
          </p:cNvPr>
          <p:cNvSpPr txBox="1"/>
          <p:nvPr/>
        </p:nvSpPr>
        <p:spPr>
          <a:xfrm>
            <a:off x="1928161" y="1026279"/>
            <a:ext cx="185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400 Hz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9E04C-0976-3010-F57C-C9F2E9636C23}"/>
              </a:ext>
            </a:extLst>
          </p:cNvPr>
          <p:cNvSpPr txBox="1"/>
          <p:nvPr/>
        </p:nvSpPr>
        <p:spPr>
          <a:xfrm>
            <a:off x="3273939" y="1407048"/>
            <a:ext cx="1534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200 Hz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A9A869-32B2-F8DB-FDDA-71E4E5377B5C}"/>
              </a:ext>
            </a:extLst>
          </p:cNvPr>
          <p:cNvSpPr txBox="1"/>
          <p:nvPr/>
        </p:nvSpPr>
        <p:spPr>
          <a:xfrm>
            <a:off x="1376577" y="4908273"/>
            <a:ext cx="1534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CH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00 Hz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4C4A2-A66C-D6A4-6C38-5F67B067D800}"/>
              </a:ext>
            </a:extLst>
          </p:cNvPr>
          <p:cNvSpPr txBox="1"/>
          <p:nvPr/>
        </p:nvSpPr>
        <p:spPr>
          <a:xfrm>
            <a:off x="3147236" y="4148093"/>
            <a:ext cx="185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CH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00 Hz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12D796-4B10-F545-B023-6F8FB90A0173}"/>
              </a:ext>
            </a:extLst>
          </p:cNvPr>
          <p:cNvSpPr txBox="1"/>
          <p:nvPr/>
        </p:nvSpPr>
        <p:spPr>
          <a:xfrm>
            <a:off x="3086625" y="5539434"/>
            <a:ext cx="1534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CH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00 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20329A-9D19-B48A-C9EE-2F45DCF6B5F6}"/>
              </a:ext>
            </a:extLst>
          </p:cNvPr>
          <p:cNvSpPr txBox="1"/>
          <p:nvPr/>
        </p:nvSpPr>
        <p:spPr>
          <a:xfrm>
            <a:off x="3025071" y="2561721"/>
            <a:ext cx="1534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200" dirty="0">
                <a:solidFill>
                  <a:srgbClr val="C00000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200 Hz</a:t>
            </a:r>
          </a:p>
        </p:txBody>
      </p:sp>
    </p:spTree>
    <p:extLst>
      <p:ext uri="{BB962C8B-B14F-4D97-AF65-F5344CB8AC3E}">
        <p14:creationId xmlns:p14="http://schemas.microsoft.com/office/powerpoint/2010/main" val="387474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uiExpand="1" build="p"/>
      <p:bldP spid="13" grpId="0"/>
      <p:bldP spid="2" grpId="0" animBg="1"/>
      <p:bldP spid="6" grpId="0" animBg="1"/>
      <p:bldP spid="7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652667-9436-2636-F362-BF82A96BE2FB}"/>
              </a:ext>
            </a:extLst>
          </p:cNvPr>
          <p:cNvSpPr txBox="1">
            <a:spLocks/>
          </p:cNvSpPr>
          <p:nvPr/>
        </p:nvSpPr>
        <p:spPr>
          <a:xfrm>
            <a:off x="1005829" y="856234"/>
            <a:ext cx="11183195" cy="5597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badi" panose="020B0604020104020204" pitchFamily="34" charset="0"/>
              </a:rPr>
              <a:t>From the October 2023 mid-term review to present:</a:t>
            </a:r>
          </a:p>
          <a:p>
            <a:pPr marL="0" indent="0">
              <a:buNone/>
            </a:pPr>
            <a:endParaRPr lang="en-US" sz="500" dirty="0">
              <a:latin typeface="Abadi" panose="020B0604020104020204" pitchFamily="34" charset="0"/>
            </a:endParaRPr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b="1" dirty="0">
                <a:solidFill>
                  <a:srgbClr val="00B050"/>
                </a:solidFill>
                <a:latin typeface="Abadi" panose="020B0604020104020204" pitchFamily="34" charset="0"/>
              </a:rPr>
              <a:t>Overall linacs power consumption reduced by more than factor 3</a:t>
            </a:r>
            <a:r>
              <a:rPr lang="en-US" sz="1800" dirty="0">
                <a:latin typeface="Abadi" panose="020B0604020104020204" pitchFamily="34" charset="0"/>
              </a:rPr>
              <a:t>, by means of:</a:t>
            </a:r>
          </a:p>
          <a:p>
            <a:pPr lvl="1"/>
            <a:r>
              <a:rPr lang="en-US" sz="1600" dirty="0">
                <a:latin typeface="Abadi" panose="020B0604020104020204" pitchFamily="34" charset="0"/>
              </a:rPr>
              <a:t>New accelerating structure design with higher shunt impedance</a:t>
            </a:r>
          </a:p>
          <a:p>
            <a:pPr lvl="1"/>
            <a:r>
              <a:rPr lang="en-US" sz="1600" dirty="0">
                <a:latin typeface="Abadi" panose="020B0604020104020204" pitchFamily="34" charset="0"/>
              </a:rPr>
              <a:t>Lower gradient (from ~30 MV/m ~24 MV/m to 22.5 and 20.5 MV/m)</a:t>
            </a:r>
          </a:p>
          <a:p>
            <a:pPr lvl="1"/>
            <a:r>
              <a:rPr lang="en-US" sz="1600" dirty="0">
                <a:latin typeface="Abadi" panose="020B0604020104020204" pitchFamily="34" charset="0"/>
              </a:rPr>
              <a:t>Lower repetition rate</a:t>
            </a:r>
            <a:endParaRPr lang="en-US" sz="2400" dirty="0">
              <a:latin typeface="Abadi" panose="020B0604020104020204" pitchFamily="34" charset="0"/>
            </a:endParaRPr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b="1" dirty="0">
                <a:solidFill>
                  <a:srgbClr val="00B050"/>
                </a:solidFill>
                <a:latin typeface="Abadi" panose="020B0604020104020204" pitchFamily="34" charset="0"/>
              </a:rPr>
              <a:t>Operation reliability is improved</a:t>
            </a:r>
            <a:r>
              <a:rPr lang="en-US" sz="1800" dirty="0">
                <a:latin typeface="Abadi" panose="020B0604020104020204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Abadi" panose="020B0604020104020204" pitchFamily="34" charset="0"/>
              </a:rPr>
              <a:t> </a:t>
            </a:r>
          </a:p>
          <a:p>
            <a:pPr lvl="1"/>
            <a:r>
              <a:rPr lang="en-US" sz="1600" dirty="0">
                <a:latin typeface="Abadi" panose="020B0604020104020204" pitchFamily="34" charset="0"/>
              </a:rPr>
              <a:t>Lower gradient</a:t>
            </a:r>
          </a:p>
          <a:p>
            <a:pPr lvl="1"/>
            <a:r>
              <a:rPr lang="en-US" sz="1600" dirty="0">
                <a:latin typeface="Abadi" panose="020B0604020104020204" pitchFamily="34" charset="0"/>
              </a:rPr>
              <a:t>Lower repetition rate (100 Hz instead of 200 Hz and 400 Hz)</a:t>
            </a:r>
          </a:p>
          <a:p>
            <a:pPr lvl="1"/>
            <a:r>
              <a:rPr lang="en-US" sz="1600" dirty="0">
                <a:latin typeface="Abadi" panose="020B0604020104020204" pitchFamily="34" charset="0"/>
              </a:rPr>
              <a:t>Lower average and peak power</a:t>
            </a:r>
          </a:p>
          <a:p>
            <a:pPr marL="0" indent="0">
              <a:buNone/>
            </a:pPr>
            <a:r>
              <a:rPr lang="en-US" sz="2400" dirty="0">
                <a:latin typeface="Abadi" panose="020B0604020104020204" pitchFamily="34" charset="0"/>
                <a:sym typeface="Wingdings" panose="05000000000000000000" pitchFamily="2" charset="2"/>
              </a:rPr>
              <a:t></a:t>
            </a:r>
            <a:r>
              <a:rPr lang="en-US" sz="1800" b="1" dirty="0">
                <a:solidFill>
                  <a:srgbClr val="F38009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4 bunches per pulse poses some challenges</a:t>
            </a:r>
            <a:r>
              <a:rPr lang="en-US" sz="1800" dirty="0">
                <a:solidFill>
                  <a:srgbClr val="F38009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:</a:t>
            </a:r>
            <a:endParaRPr lang="en-US" sz="1800" dirty="0">
              <a:solidFill>
                <a:srgbClr val="F38009"/>
              </a:solidFill>
              <a:highlight>
                <a:srgbClr val="FFFF00"/>
              </a:highlight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1600" dirty="0">
                <a:latin typeface="Abadi" panose="020B0604020104020204" pitchFamily="34" charset="0"/>
                <a:sym typeface="Wingdings" panose="05000000000000000000" pitchFamily="2" charset="2"/>
              </a:rPr>
              <a:t>Electron and positron sources (WP1 and WP3)</a:t>
            </a:r>
          </a:p>
          <a:p>
            <a:pPr lvl="1"/>
            <a:r>
              <a:rPr lang="en-US" sz="1600" dirty="0">
                <a:latin typeface="Abadi" panose="020B0604020104020204" pitchFamily="34" charset="0"/>
                <a:sym typeface="Wingdings" panose="05000000000000000000" pitchFamily="2" charset="2"/>
              </a:rPr>
              <a:t>Long range </a:t>
            </a:r>
            <a:r>
              <a:rPr lang="en-US" sz="1600" dirty="0" err="1">
                <a:latin typeface="Abadi" panose="020B0604020104020204" pitchFamily="34" charset="0"/>
                <a:sym typeface="Wingdings" panose="05000000000000000000" pitchFamily="2" charset="2"/>
              </a:rPr>
              <a:t>wakefield</a:t>
            </a:r>
            <a:r>
              <a:rPr lang="en-US" sz="1600" dirty="0">
                <a:latin typeface="Abadi" panose="020B0604020104020204" pitchFamily="34" charset="0"/>
                <a:sym typeface="Wingdings" panose="05000000000000000000" pitchFamily="2" charset="2"/>
              </a:rPr>
              <a:t> suppression and beam loading compensation (WP1)</a:t>
            </a:r>
          </a:p>
          <a:p>
            <a:pPr lvl="1"/>
            <a:endParaRPr lang="en-US" sz="1600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>
              <a:buSzPct val="15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1800" b="1" dirty="0">
                <a:solidFill>
                  <a:srgbClr val="C000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Total length of the linacs is higher</a:t>
            </a:r>
            <a:r>
              <a:rPr lang="en-US" sz="1800" dirty="0">
                <a:solidFill>
                  <a:srgbClr val="C000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:</a:t>
            </a:r>
            <a:r>
              <a:rPr lang="en-US" sz="1800" dirty="0">
                <a:latin typeface="Abadi" panose="020B0604020104020204" pitchFamily="34" charset="0"/>
                <a:sym typeface="Wingdings" panose="05000000000000000000" pitchFamily="2" charset="2"/>
              </a:rPr>
              <a:t> injector siting on the CERN site under study </a:t>
            </a:r>
          </a:p>
          <a:p>
            <a:pPr marL="457200" lvl="1" indent="0">
              <a:buNone/>
            </a:pPr>
            <a:r>
              <a:rPr lang="en-US" sz="1600" dirty="0">
                <a:latin typeface="Abadi" panose="020B0604020104020204" pitchFamily="34" charset="0"/>
                <a:sym typeface="Wingdings" panose="05000000000000000000" pitchFamily="2" charset="2"/>
              </a:rPr>
              <a:t> It has a small impact on the total cost </a:t>
            </a:r>
          </a:p>
          <a:p>
            <a:pPr lvl="1">
              <a:buFont typeface="Wingdings" panose="05000000000000000000" pitchFamily="2" charset="2"/>
              <a:buChar char="J"/>
            </a:pPr>
            <a:r>
              <a:rPr lang="en-US" sz="1600" dirty="0">
                <a:latin typeface="Abadi" panose="020B0604020104020204" pitchFamily="34" charset="0"/>
                <a:sym typeface="Wingdings" panose="05000000000000000000" pitchFamily="2" charset="2"/>
              </a:rPr>
              <a:t>This potentially facilitates an upgrade to higher energy by adding more RF power sources, in case required in the 	future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22F079FB-132B-1489-53CD-B393F41C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5517" y="6480354"/>
            <a:ext cx="322338" cy="147894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4D58B1-F38B-0959-FFED-8D462A1D0374}"/>
              </a:ext>
            </a:extLst>
          </p:cNvPr>
          <p:cNvSpPr txBox="1">
            <a:spLocks/>
          </p:cNvSpPr>
          <p:nvPr/>
        </p:nvSpPr>
        <p:spPr bwMode="auto">
          <a:xfrm>
            <a:off x="2769601" y="291600"/>
            <a:ext cx="8944033" cy="5085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5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500">
                <a:solidFill>
                  <a:srgbClr val="505150"/>
                </a:solidFill>
                <a:latin typeface="Georgia"/>
                <a:ea typeface="ヒラギノ角ゴ Pro W3"/>
                <a:cs typeface="ヒラギノ角ゴ Pro W3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500">
                <a:solidFill>
                  <a:srgbClr val="505150"/>
                </a:solidFill>
                <a:latin typeface="Georgia"/>
                <a:ea typeface="ヒラギノ角ゴ Pro W3"/>
                <a:cs typeface="ヒラギノ角ゴ Pro W3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500">
                <a:solidFill>
                  <a:srgbClr val="505150"/>
                </a:solidFill>
                <a:latin typeface="Georgia"/>
                <a:ea typeface="ヒラギノ角ゴ Pro W3"/>
                <a:cs typeface="ヒラギノ角ゴ Pro W3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500">
                <a:solidFill>
                  <a:srgbClr val="505150"/>
                </a:solidFill>
                <a:latin typeface="Georgia"/>
                <a:ea typeface="ヒラギノ角ゴ Pro W3"/>
                <a:cs typeface="ヒラギノ角ゴ Pro W3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/>
                </a:solidFill>
                <a:latin typeface="Arial Narrow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/>
                </a:solidFill>
                <a:latin typeface="Arial Narrow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/>
                </a:solidFill>
                <a:latin typeface="Arial Narrow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/>
                </a:solidFill>
                <a:latin typeface="Arial Narrow"/>
              </a:defRPr>
            </a:lvl9pPr>
          </a:lstStyle>
          <a:p>
            <a:r>
              <a:rPr lang="en-US" dirty="0"/>
              <a:t>Layout 3B compared to layout 3A</a:t>
            </a:r>
            <a:endParaRPr lang="de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B95DA-5C93-BBBC-7B6F-2C46551F8EA8}"/>
              </a:ext>
            </a:extLst>
          </p:cNvPr>
          <p:cNvSpPr txBox="1"/>
          <p:nvPr/>
        </p:nvSpPr>
        <p:spPr bwMode="auto">
          <a:xfrm>
            <a:off x="9607575" y="89433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badi" panose="020B0604020104020204" pitchFamily="34" charset="0"/>
              </a:rPr>
              <a:t>Courtesy of A. Grudiev, </a:t>
            </a:r>
            <a:br>
              <a:rPr lang="en-US" sz="1400" dirty="0">
                <a:latin typeface="Abadi" panose="020B0604020104020204" pitchFamily="34" charset="0"/>
              </a:rPr>
            </a:br>
            <a:r>
              <a:rPr lang="en-US" sz="1400" dirty="0">
                <a:latin typeface="Abadi" panose="020B0604020104020204" pitchFamily="34" charset="0"/>
              </a:rPr>
              <a:t>P. Craievich</a:t>
            </a:r>
          </a:p>
        </p:txBody>
      </p:sp>
    </p:spTree>
    <p:extLst>
      <p:ext uri="{BB962C8B-B14F-4D97-AF65-F5344CB8AC3E}">
        <p14:creationId xmlns:p14="http://schemas.microsoft.com/office/powerpoint/2010/main" val="318240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B90EF74C-9160-9E43-7F58-E1065F942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980" y="695546"/>
            <a:ext cx="7286977" cy="120559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9EC1D5-E130-0762-9E4C-5DE678D1E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59935"/>
              </p:ext>
            </p:extLst>
          </p:nvPr>
        </p:nvGraphicFramePr>
        <p:xfrm>
          <a:off x="1058484" y="4005064"/>
          <a:ext cx="10510124" cy="271872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129730">
                  <a:extLst>
                    <a:ext uri="{9D8B030D-6E8A-4147-A177-3AD203B41FA5}">
                      <a16:colId xmlns:a16="http://schemas.microsoft.com/office/drawing/2014/main" val="2393563486"/>
                    </a:ext>
                  </a:extLst>
                </a:gridCol>
                <a:gridCol w="4268573">
                  <a:extLst>
                    <a:ext uri="{9D8B030D-6E8A-4147-A177-3AD203B41FA5}">
                      <a16:colId xmlns:a16="http://schemas.microsoft.com/office/drawing/2014/main" val="2554203226"/>
                    </a:ext>
                  </a:extLst>
                </a:gridCol>
                <a:gridCol w="2111821">
                  <a:extLst>
                    <a:ext uri="{9D8B030D-6E8A-4147-A177-3AD203B41FA5}">
                      <a16:colId xmlns:a16="http://schemas.microsoft.com/office/drawing/2014/main" val="835994773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Parameter</a:t>
                      </a:r>
                      <a:endParaRPr lang="en-CH" sz="1600" b="1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Unit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143611313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Norm. emittance  (x, y) (rms)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&lt;(2</a:t>
                      </a:r>
                      <a:r>
                        <a:rPr lang="en-CH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CH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mm.mrad</a:t>
                      </a:r>
                      <a:endParaRPr lang="en-GB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226861493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Bunch length (rms)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H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4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mm 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370132140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Energy spread (rms) 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H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0.1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-0.15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H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%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4188342277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Transverse jitter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sigma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175393052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Number of bunches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212175876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Bunch spacing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ns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1124419679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Charge variation</a:t>
                      </a: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CH" sz="1600" b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16933" marR="16933" marT="48000" marB="4800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</a:t>
                      </a:r>
                      <a:endParaRPr lang="en-CH" sz="16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6933" marR="16933" marT="48000" marB="48000" anchor="ctr"/>
                </a:tc>
                <a:extLst>
                  <a:ext uri="{0D108BD9-81ED-4DB2-BD59-A6C34878D82A}">
                    <a16:rowId xmlns:a16="http://schemas.microsoft.com/office/drawing/2014/main" val="1083445495"/>
                  </a:ext>
                </a:extLst>
              </a:tr>
            </a:tbl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8E9EBC13-F564-EA1D-90DD-C3A27B853F26}"/>
              </a:ext>
            </a:extLst>
          </p:cNvPr>
          <p:cNvSpPr txBox="1">
            <a:spLocks/>
          </p:cNvSpPr>
          <p:nvPr/>
        </p:nvSpPr>
        <p:spPr>
          <a:xfrm>
            <a:off x="11805517" y="6480354"/>
            <a:ext cx="322338" cy="14789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B5EA5A-BC32-A742-B11B-8E7414D5B535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7076116A-F65E-6852-BCBB-C0C4AB6F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531" y="332656"/>
            <a:ext cx="8944033" cy="384721"/>
          </a:xfrm>
        </p:spPr>
        <p:txBody>
          <a:bodyPr/>
          <a:lstStyle/>
          <a:p>
            <a:r>
              <a:rPr lang="en-US" dirty="0"/>
              <a:t>Target parameters</a:t>
            </a:r>
            <a:endParaRPr lang="de-CH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BBABDF2-101C-8C19-AD52-B0E99F4E180E}"/>
              </a:ext>
            </a:extLst>
          </p:cNvPr>
          <p:cNvGrpSpPr/>
          <p:nvPr/>
        </p:nvGrpSpPr>
        <p:grpSpPr>
          <a:xfrm>
            <a:off x="925590" y="1988840"/>
            <a:ext cx="10643018" cy="1827765"/>
            <a:chOff x="862657" y="5980412"/>
            <a:chExt cx="10643018" cy="182776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B1A934B-8F2B-EFB5-6FF4-895D70D056CE}"/>
                </a:ext>
              </a:extLst>
            </p:cNvPr>
            <p:cNvSpPr/>
            <p:nvPr/>
          </p:nvSpPr>
          <p:spPr bwMode="auto">
            <a:xfrm>
              <a:off x="4879768" y="6677879"/>
              <a:ext cx="4883553" cy="33855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85083E5-4761-AFE5-3B19-FC1D97E7B799}"/>
                </a:ext>
              </a:extLst>
            </p:cNvPr>
            <p:cNvSpPr/>
            <p:nvPr/>
          </p:nvSpPr>
          <p:spPr bwMode="auto">
            <a:xfrm>
              <a:off x="1207358" y="6708708"/>
              <a:ext cx="2520281" cy="278699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B9B071-19B7-F41F-8678-D5AF96EECA58}"/>
                </a:ext>
              </a:extLst>
            </p:cNvPr>
            <p:cNvSpPr txBox="1"/>
            <p:nvPr/>
          </p:nvSpPr>
          <p:spPr bwMode="auto">
            <a:xfrm>
              <a:off x="862657" y="6648853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e- linac</a:t>
              </a:r>
              <a:endParaRPr lang="de-CH" sz="2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321383-7733-0410-CE63-642C7534BAFB}"/>
                </a:ext>
              </a:extLst>
            </p:cNvPr>
            <p:cNvSpPr/>
            <p:nvPr/>
          </p:nvSpPr>
          <p:spPr bwMode="auto">
            <a:xfrm>
              <a:off x="3616849" y="5980412"/>
              <a:ext cx="1800200" cy="1788292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451AF24-D6A7-89DC-5E9E-3B4567AAB910}"/>
                </a:ext>
              </a:extLst>
            </p:cNvPr>
            <p:cNvSpPr/>
            <p:nvPr/>
          </p:nvSpPr>
          <p:spPr bwMode="auto">
            <a:xfrm>
              <a:off x="3821419" y="6186145"/>
              <a:ext cx="1391061" cy="138185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BC2558-A7F1-BEE4-8CF7-8A0F52AD908A}"/>
                </a:ext>
              </a:extLst>
            </p:cNvPr>
            <p:cNvSpPr txBox="1"/>
            <p:nvPr/>
          </p:nvSpPr>
          <p:spPr bwMode="auto">
            <a:xfrm>
              <a:off x="5900678" y="6636153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HE linac</a:t>
              </a:r>
              <a:endParaRPr lang="de-CH" sz="2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22BE63A-2915-F0F7-EF79-FF64CE1E0A3E}"/>
                </a:ext>
              </a:extLst>
            </p:cNvPr>
            <p:cNvSpPr/>
            <p:nvPr/>
          </p:nvSpPr>
          <p:spPr bwMode="auto">
            <a:xfrm>
              <a:off x="9705475" y="6019885"/>
              <a:ext cx="1800200" cy="17882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AAC92B0-798D-AC9E-D280-DD150915B42C}"/>
                </a:ext>
              </a:extLst>
            </p:cNvPr>
            <p:cNvSpPr/>
            <p:nvPr/>
          </p:nvSpPr>
          <p:spPr bwMode="auto">
            <a:xfrm>
              <a:off x="9910045" y="6223102"/>
              <a:ext cx="1391061" cy="138185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F4FA0AC-75EF-ABA2-A7D1-8445314D9319}"/>
                </a:ext>
              </a:extLst>
            </p:cNvPr>
            <p:cNvSpPr txBox="1"/>
            <p:nvPr/>
          </p:nvSpPr>
          <p:spPr bwMode="auto">
            <a:xfrm>
              <a:off x="9962441" y="6713976"/>
              <a:ext cx="1286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BOOSTER</a:t>
              </a:r>
              <a:endParaRPr lang="de-CH" sz="20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873DE5E1-26C4-D48A-4060-BF0AD118E32C}"/>
              </a:ext>
            </a:extLst>
          </p:cNvPr>
          <p:cNvSpPr txBox="1"/>
          <p:nvPr/>
        </p:nvSpPr>
        <p:spPr bwMode="auto">
          <a:xfrm>
            <a:off x="3318286" y="954402"/>
            <a:ext cx="14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200 MeV</a:t>
            </a:r>
            <a:endParaRPr lang="de-CH" b="1" dirty="0">
              <a:latin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320077-54AF-3EFA-6DF3-30A2DA46E40D}"/>
              </a:ext>
            </a:extLst>
          </p:cNvPr>
          <p:cNvSpPr txBox="1"/>
          <p:nvPr/>
        </p:nvSpPr>
        <p:spPr bwMode="auto">
          <a:xfrm>
            <a:off x="5012287" y="954402"/>
            <a:ext cx="14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1.54 GeV</a:t>
            </a:r>
            <a:endParaRPr lang="de-CH" b="1" dirty="0">
              <a:latin typeface="+mn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C593FBA-9200-6B86-BB73-9FAAECA2B7C4}"/>
              </a:ext>
            </a:extLst>
          </p:cNvPr>
          <p:cNvSpPr txBox="1"/>
          <p:nvPr/>
        </p:nvSpPr>
        <p:spPr bwMode="auto">
          <a:xfrm>
            <a:off x="9389985" y="954402"/>
            <a:ext cx="856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20 GeV</a:t>
            </a:r>
            <a:endParaRPr lang="de-CH" b="1" dirty="0">
              <a:latin typeface="+mn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7E063D-66AA-8CBF-95B3-C29EB42664D2}"/>
              </a:ext>
            </a:extLst>
          </p:cNvPr>
          <p:cNvSpPr txBox="1"/>
          <p:nvPr/>
        </p:nvSpPr>
        <p:spPr bwMode="auto">
          <a:xfrm>
            <a:off x="6461392" y="954402"/>
            <a:ext cx="14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6 GeV</a:t>
            </a:r>
            <a:endParaRPr lang="de-CH" b="1" dirty="0">
              <a:latin typeface="+mn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3651043-5B40-2070-55E9-E7D57141D642}"/>
              </a:ext>
            </a:extLst>
          </p:cNvPr>
          <p:cNvSpPr txBox="1"/>
          <p:nvPr/>
        </p:nvSpPr>
        <p:spPr bwMode="auto">
          <a:xfrm>
            <a:off x="3338855" y="1330943"/>
            <a:ext cx="2715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z</a:t>
            </a:r>
            <a:r>
              <a:rPr lang="en-US" sz="1100" dirty="0">
                <a:latin typeface="+mn-lt"/>
              </a:rPr>
              <a:t> = 1 mm</a:t>
            </a:r>
          </a:p>
          <a:p>
            <a:r>
              <a:rPr lang="en-US" sz="1100" dirty="0">
                <a:latin typeface="Symbol" panose="05050102010706020507" pitchFamily="18" charset="2"/>
              </a:rPr>
              <a:t>(e</a:t>
            </a:r>
            <a:r>
              <a:rPr lang="en-US" sz="1100" baseline="-25000" dirty="0"/>
              <a:t>x</a:t>
            </a:r>
            <a:r>
              <a:rPr lang="en-US" sz="1100" dirty="0"/>
              <a:t>.</a:t>
            </a:r>
            <a:r>
              <a:rPr lang="en-US" sz="1100" dirty="0">
                <a:latin typeface="Symbol" panose="05050102010706020507" pitchFamily="18" charset="2"/>
              </a:rPr>
              <a:t> </a:t>
            </a:r>
            <a:r>
              <a:rPr lang="en-US" sz="1100" dirty="0" err="1">
                <a:latin typeface="Symbol" panose="05050102010706020507" pitchFamily="18" charset="2"/>
              </a:rPr>
              <a:t>e</a:t>
            </a:r>
            <a:r>
              <a:rPr lang="en-US" sz="1100" baseline="-25000" dirty="0" err="1"/>
              <a:t>y</a:t>
            </a:r>
            <a:r>
              <a:rPr lang="en-US" sz="1100" dirty="0"/>
              <a:t>)</a:t>
            </a:r>
            <a:r>
              <a:rPr lang="en-US" sz="1100" dirty="0">
                <a:latin typeface="+mn-lt"/>
              </a:rPr>
              <a:t> = (3.2,3.2) </a:t>
            </a:r>
            <a:r>
              <a:rPr lang="en-US" sz="1100" dirty="0" err="1">
                <a:latin typeface="+mn-lt"/>
              </a:rPr>
              <a:t>mm.mrad</a:t>
            </a:r>
            <a:endParaRPr lang="en-US" sz="1100" dirty="0">
              <a:latin typeface="+mn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DF830A-6274-A140-FDB8-40713B8433FA}"/>
              </a:ext>
            </a:extLst>
          </p:cNvPr>
          <p:cNvSpPr txBox="1"/>
          <p:nvPr/>
        </p:nvSpPr>
        <p:spPr bwMode="auto">
          <a:xfrm>
            <a:off x="8614691" y="1415626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z</a:t>
            </a:r>
            <a:r>
              <a:rPr lang="en-US" sz="1100" dirty="0">
                <a:latin typeface="+mn-lt"/>
              </a:rPr>
              <a:t> = 1 mm </a:t>
            </a:r>
            <a:r>
              <a:rPr lang="en-US" sz="1100" dirty="0">
                <a:latin typeface="+mn-lt"/>
                <a:sym typeface="Wingdings" panose="05000000000000000000" pitchFamily="2" charset="2"/>
              </a:rPr>
              <a:t> 4 mm</a:t>
            </a:r>
            <a:endParaRPr lang="en-US" sz="1100" dirty="0">
              <a:latin typeface="+mn-lt"/>
            </a:endParaRPr>
          </a:p>
          <a:p>
            <a:r>
              <a:rPr lang="en-US" sz="1100" dirty="0">
                <a:latin typeface="Symbol" panose="05050102010706020507" pitchFamily="18" charset="2"/>
              </a:rPr>
              <a:t>(e</a:t>
            </a:r>
            <a:r>
              <a:rPr lang="en-US" sz="1100" baseline="-25000" dirty="0">
                <a:latin typeface="+mn-lt"/>
              </a:rPr>
              <a:t>x</a:t>
            </a:r>
            <a:r>
              <a:rPr lang="en-US" sz="1100" dirty="0">
                <a:latin typeface="+mn-lt"/>
              </a:rPr>
              <a:t>.</a:t>
            </a:r>
            <a:r>
              <a:rPr lang="en-US" sz="1100" dirty="0">
                <a:latin typeface="Symbol" panose="05050102010706020507" pitchFamily="18" charset="2"/>
              </a:rPr>
              <a:t> </a:t>
            </a:r>
            <a:r>
              <a:rPr lang="en-US" sz="1100" dirty="0" err="1">
                <a:latin typeface="Symbol" panose="05050102010706020507" pitchFamily="18" charset="2"/>
              </a:rPr>
              <a:t>e</a:t>
            </a:r>
            <a:r>
              <a:rPr lang="en-US" sz="1100" baseline="-25000" dirty="0" err="1"/>
              <a:t>y</a:t>
            </a:r>
            <a:r>
              <a:rPr lang="en-US" sz="1100" dirty="0">
                <a:latin typeface="+mn-lt"/>
              </a:rPr>
              <a:t>) &lt; (10,10) </a:t>
            </a:r>
            <a:r>
              <a:rPr lang="en-US" sz="1100" dirty="0" err="1">
                <a:latin typeface="+mn-lt"/>
              </a:rPr>
              <a:t>mm.mrad</a:t>
            </a:r>
            <a:endParaRPr lang="en-US" sz="1100" dirty="0">
              <a:latin typeface="+mn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A59608A-1177-E560-F2F0-16348E8FC4F1}"/>
              </a:ext>
            </a:extLst>
          </p:cNvPr>
          <p:cNvSpPr txBox="1"/>
          <p:nvPr/>
        </p:nvSpPr>
        <p:spPr bwMode="auto">
          <a:xfrm>
            <a:off x="867298" y="2406989"/>
            <a:ext cx="14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200 MeV</a:t>
            </a:r>
            <a:endParaRPr lang="de-CH" b="1" dirty="0">
              <a:latin typeface="+mn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DBF785-EC4D-447D-BF1A-11FC4F87F569}"/>
              </a:ext>
            </a:extLst>
          </p:cNvPr>
          <p:cNvSpPr txBox="1"/>
          <p:nvPr/>
        </p:nvSpPr>
        <p:spPr bwMode="auto">
          <a:xfrm>
            <a:off x="2796803" y="2406989"/>
            <a:ext cx="14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2.86 GeV</a:t>
            </a:r>
            <a:endParaRPr lang="de-CH" b="1" dirty="0">
              <a:latin typeface="+mn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85D828-D0DD-7C5C-1411-EF484C6312A5}"/>
              </a:ext>
            </a:extLst>
          </p:cNvPr>
          <p:cNvSpPr txBox="1"/>
          <p:nvPr/>
        </p:nvSpPr>
        <p:spPr bwMode="auto">
          <a:xfrm>
            <a:off x="9115381" y="2392714"/>
            <a:ext cx="855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20 GeV</a:t>
            </a:r>
            <a:endParaRPr lang="de-CH" b="1" dirty="0">
              <a:latin typeface="+mn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871D0C4-3A4D-A6DF-A088-0ABF5A59DC6C}"/>
              </a:ext>
            </a:extLst>
          </p:cNvPr>
          <p:cNvSpPr txBox="1"/>
          <p:nvPr/>
        </p:nvSpPr>
        <p:spPr bwMode="auto">
          <a:xfrm>
            <a:off x="5565478" y="2392714"/>
            <a:ext cx="14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2.86 GeV</a:t>
            </a:r>
            <a:endParaRPr lang="de-CH" b="1" dirty="0">
              <a:latin typeface="+mn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83087A-3D43-E726-F3DC-345BB874D4AE}"/>
              </a:ext>
            </a:extLst>
          </p:cNvPr>
          <p:cNvSpPr txBox="1"/>
          <p:nvPr/>
        </p:nvSpPr>
        <p:spPr bwMode="auto">
          <a:xfrm>
            <a:off x="961097" y="3014214"/>
            <a:ext cx="271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s</a:t>
            </a:r>
            <a:r>
              <a:rPr lang="en-US" sz="1400" baseline="-25000" dirty="0"/>
              <a:t>z</a:t>
            </a:r>
            <a:r>
              <a:rPr lang="en-US" sz="1400" dirty="0">
                <a:latin typeface="+mn-lt"/>
              </a:rPr>
              <a:t> = 1 mm</a:t>
            </a:r>
          </a:p>
          <a:p>
            <a:r>
              <a:rPr lang="en-US" sz="1400" dirty="0">
                <a:latin typeface="Symbol" panose="05050102010706020507" pitchFamily="18" charset="2"/>
              </a:rPr>
              <a:t>(e</a:t>
            </a:r>
            <a:r>
              <a:rPr lang="en-US" sz="1400" baseline="-25000" dirty="0"/>
              <a:t>x</a:t>
            </a:r>
            <a:r>
              <a:rPr lang="en-US" sz="1400" dirty="0"/>
              <a:t>.</a:t>
            </a:r>
            <a:r>
              <a:rPr lang="en-US" sz="1400" dirty="0">
                <a:latin typeface="Symbol" panose="05050102010706020507" pitchFamily="18" charset="2"/>
              </a:rPr>
              <a:t> </a:t>
            </a:r>
            <a:r>
              <a:rPr lang="en-US" sz="1400" dirty="0" err="1">
                <a:latin typeface="Symbol" panose="05050102010706020507" pitchFamily="18" charset="2"/>
              </a:rPr>
              <a:t>e</a:t>
            </a:r>
            <a:r>
              <a:rPr lang="en-US" sz="1400" baseline="-25000" dirty="0" err="1"/>
              <a:t>y</a:t>
            </a:r>
            <a:r>
              <a:rPr lang="en-US" sz="1400" dirty="0"/>
              <a:t>)</a:t>
            </a:r>
            <a:r>
              <a:rPr lang="en-US" sz="1400" dirty="0">
                <a:latin typeface="+mn-lt"/>
              </a:rPr>
              <a:t> = (3.2,3.2) </a:t>
            </a:r>
            <a:r>
              <a:rPr lang="en-US" sz="1400" dirty="0" err="1">
                <a:latin typeface="+mn-lt"/>
              </a:rPr>
              <a:t>mm.mrad</a:t>
            </a:r>
            <a:endParaRPr lang="en-US" sz="1400" dirty="0">
              <a:latin typeface="+mn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BF39E6-4022-7858-F026-C9FD2D2C6C07}"/>
              </a:ext>
            </a:extLst>
          </p:cNvPr>
          <p:cNvSpPr txBox="1"/>
          <p:nvPr/>
        </p:nvSpPr>
        <p:spPr bwMode="auto">
          <a:xfrm>
            <a:off x="5396239" y="3078168"/>
            <a:ext cx="271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s</a:t>
            </a:r>
            <a:r>
              <a:rPr lang="en-US" sz="1400" baseline="-25000" dirty="0"/>
              <a:t>z</a:t>
            </a:r>
            <a:r>
              <a:rPr lang="en-US" sz="1400" dirty="0">
                <a:latin typeface="+mn-lt"/>
              </a:rPr>
              <a:t> = 1 mm</a:t>
            </a:r>
          </a:p>
          <a:p>
            <a:r>
              <a:rPr lang="en-US" sz="1400" dirty="0">
                <a:latin typeface="Symbol" panose="05050102010706020507" pitchFamily="18" charset="2"/>
              </a:rPr>
              <a:t>(e</a:t>
            </a:r>
            <a:r>
              <a:rPr lang="en-US" sz="1400" baseline="-25000" dirty="0"/>
              <a:t>x</a:t>
            </a:r>
            <a:r>
              <a:rPr lang="en-US" sz="1400" dirty="0"/>
              <a:t>,</a:t>
            </a:r>
            <a:r>
              <a:rPr lang="en-US" sz="1400" dirty="0">
                <a:latin typeface="Symbol" panose="05050102010706020507" pitchFamily="18" charset="2"/>
              </a:rPr>
              <a:t> </a:t>
            </a:r>
            <a:r>
              <a:rPr lang="en-US" sz="1400" dirty="0" err="1">
                <a:latin typeface="Symbol" panose="05050102010706020507" pitchFamily="18" charset="2"/>
              </a:rPr>
              <a:t>e</a:t>
            </a:r>
            <a:r>
              <a:rPr lang="en-US" sz="1400" baseline="-25000" dirty="0" err="1"/>
              <a:t>y</a:t>
            </a:r>
            <a:r>
              <a:rPr lang="en-US" sz="1400" dirty="0"/>
              <a:t>) = (10,1) </a:t>
            </a:r>
            <a:r>
              <a:rPr lang="en-US" sz="1400" dirty="0" err="1"/>
              <a:t>mm.mrad</a:t>
            </a:r>
            <a:endParaRPr lang="en-US" sz="14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FE10C2-E5A0-25E6-5F61-6C471C7B7BBD}"/>
              </a:ext>
            </a:extLst>
          </p:cNvPr>
          <p:cNvSpPr txBox="1"/>
          <p:nvPr/>
        </p:nvSpPr>
        <p:spPr bwMode="auto">
          <a:xfrm>
            <a:off x="7878324" y="3103068"/>
            <a:ext cx="271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s</a:t>
            </a:r>
            <a:r>
              <a:rPr lang="en-US" sz="1400" baseline="-25000" dirty="0"/>
              <a:t>z</a:t>
            </a:r>
            <a:r>
              <a:rPr lang="en-US" sz="1400" dirty="0">
                <a:latin typeface="+mn-lt"/>
              </a:rPr>
              <a:t> = 1 mm 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 4 mm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Symbol" panose="05050102010706020507" pitchFamily="18" charset="2"/>
              </a:rPr>
              <a:t>(e</a:t>
            </a:r>
            <a:r>
              <a:rPr lang="en-US" sz="1400" baseline="-25000" dirty="0"/>
              <a:t>x</a:t>
            </a:r>
            <a:r>
              <a:rPr lang="en-US" sz="1400" dirty="0"/>
              <a:t>,</a:t>
            </a:r>
            <a:r>
              <a:rPr lang="en-US" sz="1400" dirty="0">
                <a:latin typeface="Symbol" panose="05050102010706020507" pitchFamily="18" charset="2"/>
              </a:rPr>
              <a:t> </a:t>
            </a:r>
            <a:r>
              <a:rPr lang="en-US" sz="1400" dirty="0" err="1">
                <a:latin typeface="Symbol" panose="05050102010706020507" pitchFamily="18" charset="2"/>
              </a:rPr>
              <a:t>e</a:t>
            </a:r>
            <a:r>
              <a:rPr lang="en-US" sz="1400" baseline="-25000" dirty="0" err="1"/>
              <a:t>y</a:t>
            </a:r>
            <a:r>
              <a:rPr lang="en-US" sz="1400" dirty="0"/>
              <a:t>) &lt; (20,2) </a:t>
            </a:r>
            <a:r>
              <a:rPr lang="en-US" sz="1400" dirty="0" err="1"/>
              <a:t>mm.mrad</a:t>
            </a:r>
            <a:endParaRPr lang="en-US" sz="14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2324B84-B8B5-2C4E-E857-C03EE69B0ABD}"/>
              </a:ext>
            </a:extLst>
          </p:cNvPr>
          <p:cNvSpPr txBox="1"/>
          <p:nvPr/>
        </p:nvSpPr>
        <p:spPr bwMode="auto">
          <a:xfrm>
            <a:off x="3918897" y="2681704"/>
            <a:ext cx="1286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DR</a:t>
            </a:r>
            <a:endParaRPr lang="de-CH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BC6B55F-54A7-6519-D154-723B77C62012}"/>
              </a:ext>
            </a:extLst>
          </p:cNvPr>
          <p:cNvSpPr txBox="1"/>
          <p:nvPr/>
        </p:nvSpPr>
        <p:spPr bwMode="auto">
          <a:xfrm rot="16200000">
            <a:off x="2435254" y="1199121"/>
            <a:ext cx="149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badi" panose="020B0604020104020204" pitchFamily="34" charset="0"/>
              </a:rPr>
              <a:t>Layout 3A</a:t>
            </a:r>
            <a:endParaRPr lang="de-CH" sz="1800" b="1" dirty="0">
              <a:latin typeface="Abadi" panose="020B0604020104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76160D-FA38-3E66-7FDF-0BEBDD169CAD}"/>
              </a:ext>
            </a:extLst>
          </p:cNvPr>
          <p:cNvSpPr txBox="1"/>
          <p:nvPr/>
        </p:nvSpPr>
        <p:spPr bwMode="auto">
          <a:xfrm rot="16200000">
            <a:off x="11921" y="2636243"/>
            <a:ext cx="149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badi" panose="020B0604020104020204" pitchFamily="34" charset="0"/>
              </a:rPr>
              <a:t>Layout 3B</a:t>
            </a:r>
            <a:endParaRPr lang="de-CH" sz="18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E4BC4D-72DE-114B-C2D0-91093184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source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47A55-612B-F223-BDB5-80B4970C2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t>8</a:t>
            </a:fld>
            <a:endParaRPr lang="de-D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B5947CF-293F-CEB9-9C30-21E16A07D7AE}"/>
              </a:ext>
            </a:extLst>
          </p:cNvPr>
          <p:cNvSpPr txBox="1">
            <a:spLocks/>
          </p:cNvSpPr>
          <p:nvPr/>
        </p:nvSpPr>
        <p:spPr>
          <a:xfrm>
            <a:off x="6952233" y="1042946"/>
            <a:ext cx="5239767" cy="2195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stem Font Regular"/>
              <a:buChar char="－"/>
            </a:pPr>
            <a:r>
              <a:rPr lang="en-GB" sz="1600" b="0" dirty="0" err="1">
                <a:solidFill>
                  <a:schemeClr val="tx1"/>
                </a:solidFill>
              </a:rPr>
              <a:t>SwissFEL</a:t>
            </a:r>
            <a:r>
              <a:rPr lang="en-GB" sz="1600" b="0" dirty="0">
                <a:solidFill>
                  <a:schemeClr val="tx1"/>
                </a:solidFill>
              </a:rPr>
              <a:t> S-band gun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stem Font Regular"/>
              <a:buChar char="－"/>
            </a:pPr>
            <a:r>
              <a:rPr lang="en-GB" sz="1600" b="0" dirty="0">
                <a:solidFill>
                  <a:schemeClr val="tx1"/>
                </a:solidFill>
              </a:rPr>
              <a:t>Top-up mode studied: solution to preserve the shot-by-shot emittance for different bunch charges (Digital Micromirror Device)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stem Font Regular"/>
              <a:buChar char="－"/>
            </a:pPr>
            <a:r>
              <a:rPr lang="en-GB" sz="1600" b="0" dirty="0">
                <a:solidFill>
                  <a:schemeClr val="tx1"/>
                </a:solidFill>
              </a:rPr>
              <a:t>Design documented and published in</a:t>
            </a:r>
            <a:br>
              <a:rPr lang="en-GB" sz="1600" b="0" dirty="0">
                <a:solidFill>
                  <a:schemeClr val="tx1"/>
                </a:solidFill>
              </a:rPr>
            </a:br>
            <a:r>
              <a:rPr lang="en-GB" sz="1600" b="0" dirty="0">
                <a:solidFill>
                  <a:schemeClr val="tx1"/>
                </a:solidFill>
                <a:hlinkClick r:id="rId2"/>
              </a:rPr>
              <a:t>https://doi.org/10.1016/j.nima.2024.169261</a:t>
            </a:r>
            <a:r>
              <a:rPr lang="en-GB" sz="1600" b="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System Font Regular"/>
              <a:buChar char="－"/>
            </a:pPr>
            <a:r>
              <a:rPr lang="en-GB" sz="1600" b="0" dirty="0">
                <a:solidFill>
                  <a:srgbClr val="0072BD"/>
                </a:solidFill>
              </a:rPr>
              <a:t>Next steps: prototyping of hardware and testing of top up mode charge variation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5EBF9B-0C1A-ECD1-02E4-27FC6A31E2D3}"/>
              </a:ext>
            </a:extLst>
          </p:cNvPr>
          <p:cNvGrpSpPr/>
          <p:nvPr/>
        </p:nvGrpSpPr>
        <p:grpSpPr>
          <a:xfrm>
            <a:off x="623392" y="918836"/>
            <a:ext cx="6178134" cy="2386310"/>
            <a:chOff x="875322" y="1666243"/>
            <a:chExt cx="9847385" cy="46241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5FB965-5231-22F4-1917-028B80544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322" y="1666243"/>
              <a:ext cx="9847385" cy="462414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56355A-CFD1-9310-AD90-B354CCCC46C1}"/>
                </a:ext>
              </a:extLst>
            </p:cNvPr>
            <p:cNvSpPr/>
            <p:nvPr/>
          </p:nvSpPr>
          <p:spPr>
            <a:xfrm>
              <a:off x="4259262" y="3339785"/>
              <a:ext cx="807008" cy="1565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ptos" panose="020B00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9D930D-D795-5D35-A894-A215B60B0DA7}"/>
                </a:ext>
              </a:extLst>
            </p:cNvPr>
            <p:cNvSpPr/>
            <p:nvPr/>
          </p:nvSpPr>
          <p:spPr>
            <a:xfrm>
              <a:off x="4259262" y="4233591"/>
              <a:ext cx="807008" cy="1565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ptos" panose="020B0004020202020204" pitchFamily="34" charset="0"/>
              </a:endParaRPr>
            </a:p>
          </p:txBody>
        </p:sp>
      </p:grpSp>
      <p:graphicFrame>
        <p:nvGraphicFramePr>
          <p:cNvPr id="10" name="Tabulka 13">
            <a:extLst>
              <a:ext uri="{FF2B5EF4-FFF2-40B4-BE49-F238E27FC236}">
                <a16:creationId xmlns:a16="http://schemas.microsoft.com/office/drawing/2014/main" id="{95DA2973-A927-955D-8CEC-6BF1FC635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75086"/>
              </p:ext>
            </p:extLst>
          </p:nvPr>
        </p:nvGraphicFramePr>
        <p:xfrm>
          <a:off x="389615" y="3924624"/>
          <a:ext cx="6562618" cy="238631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79486">
                  <a:extLst>
                    <a:ext uri="{9D8B030D-6E8A-4147-A177-3AD203B41FA5}">
                      <a16:colId xmlns:a16="http://schemas.microsoft.com/office/drawing/2014/main" val="2721413239"/>
                    </a:ext>
                  </a:extLst>
                </a:gridCol>
                <a:gridCol w="2620264">
                  <a:extLst>
                    <a:ext uri="{9D8B030D-6E8A-4147-A177-3AD203B41FA5}">
                      <a16:colId xmlns:a16="http://schemas.microsoft.com/office/drawing/2014/main" val="2720148174"/>
                    </a:ext>
                  </a:extLst>
                </a:gridCol>
                <a:gridCol w="1962868">
                  <a:extLst>
                    <a:ext uri="{9D8B030D-6E8A-4147-A177-3AD203B41FA5}">
                      <a16:colId xmlns:a16="http://schemas.microsoft.com/office/drawing/2014/main" val="2706665278"/>
                    </a:ext>
                  </a:extLst>
                </a:gridCol>
              </a:tblGrid>
              <a:tr h="361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1" dirty="0">
                          <a:latin typeface="+mn-lt"/>
                        </a:rPr>
                        <a:t>Bunch parameter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1" dirty="0">
                          <a:latin typeface="+mn-lt"/>
                        </a:rPr>
                        <a:t>Simulation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1" dirty="0">
                          <a:latin typeface="+mn-lt"/>
                        </a:rPr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691334"/>
                  </a:ext>
                </a:extLst>
              </a:tr>
              <a:tr h="505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 err="1">
                          <a:latin typeface="+mn-lt"/>
                        </a:rPr>
                        <a:t>Transverse</a:t>
                      </a:r>
                      <a:r>
                        <a:rPr lang="cs-CZ" sz="1600" b="0" dirty="0">
                          <a:latin typeface="+mn-lt"/>
                        </a:rPr>
                        <a:t> </a:t>
                      </a:r>
                      <a:r>
                        <a:rPr lang="cs-CZ" sz="1600" b="0" dirty="0" err="1">
                          <a:latin typeface="+mn-lt"/>
                        </a:rPr>
                        <a:t>emittance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>
                          <a:latin typeface="+mn-lt"/>
                        </a:rPr>
                        <a:t>3.14 mm</a:t>
                      </a:r>
                      <a:r>
                        <a:rPr lang="en-US" sz="1600" b="0" dirty="0">
                          <a:latin typeface="+mn-lt"/>
                        </a:rPr>
                        <a:t>.</a:t>
                      </a:r>
                      <a:r>
                        <a:rPr lang="cs-CZ" sz="1600" b="0" dirty="0">
                          <a:latin typeface="+mn-lt"/>
                        </a:rPr>
                        <a:t>mrad (rms)</a:t>
                      </a:r>
                      <a:endParaRPr lang="en-US" sz="1600" b="0" dirty="0">
                        <a:latin typeface="+mn-lt"/>
                      </a:endParaRPr>
                    </a:p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Assumed 3.2 </a:t>
                      </a:r>
                      <a:r>
                        <a:rPr lang="en-US" sz="1600" b="0" dirty="0" err="1">
                          <a:latin typeface="+mn-lt"/>
                        </a:rPr>
                        <a:t>mm.mrad</a:t>
                      </a:r>
                      <a:r>
                        <a:rPr lang="en-US" sz="1600" b="0" dirty="0">
                          <a:latin typeface="+mn-lt"/>
                        </a:rPr>
                        <a:t> (rms)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>
                          <a:latin typeface="+mn-lt"/>
                        </a:rPr>
                        <a:t>&lt; 4 mm</a:t>
                      </a:r>
                      <a:r>
                        <a:rPr lang="en-US" sz="1600" b="0" dirty="0">
                          <a:latin typeface="+mn-lt"/>
                        </a:rPr>
                        <a:t>.</a:t>
                      </a:r>
                      <a:r>
                        <a:rPr lang="cs-CZ" sz="1600" b="0" dirty="0">
                          <a:latin typeface="+mn-lt"/>
                        </a:rPr>
                        <a:t>mrad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28252"/>
                  </a:ext>
                </a:extLst>
              </a:tr>
              <a:tr h="361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 err="1">
                          <a:latin typeface="+mn-lt"/>
                        </a:rPr>
                        <a:t>Bunch</a:t>
                      </a:r>
                      <a:r>
                        <a:rPr lang="cs-CZ" sz="1600" b="0" dirty="0">
                          <a:latin typeface="+mn-lt"/>
                        </a:rPr>
                        <a:t> </a:t>
                      </a:r>
                      <a:r>
                        <a:rPr lang="cs-CZ" sz="1600" b="0" dirty="0" err="1">
                          <a:latin typeface="+mn-lt"/>
                        </a:rPr>
                        <a:t>length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>
                          <a:latin typeface="+mn-lt"/>
                        </a:rPr>
                        <a:t>0.96 mm (rms)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>
                          <a:latin typeface="+mn-lt"/>
                        </a:rPr>
                        <a:t>1 mm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830650"/>
                  </a:ext>
                </a:extLst>
              </a:tr>
              <a:tr h="361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Final e</a:t>
                      </a:r>
                      <a:r>
                        <a:rPr lang="cs-CZ" sz="1600" b="0" dirty="0">
                          <a:latin typeface="+mn-lt"/>
                        </a:rPr>
                        <a:t>nergy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>
                          <a:latin typeface="+mn-lt"/>
                        </a:rPr>
                        <a:t>190 MeV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>
                          <a:latin typeface="+mn-lt"/>
                        </a:rPr>
                        <a:t>200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95049"/>
                  </a:ext>
                </a:extLst>
              </a:tr>
              <a:tr h="361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>
                          <a:latin typeface="+mn-lt"/>
                        </a:rPr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>
                          <a:latin typeface="+mn-lt"/>
                        </a:rPr>
                        <a:t>0.2</a:t>
                      </a: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390 keV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>
                          <a:latin typeface="+mn-lt"/>
                        </a:rPr>
                        <a:t>&lt; 0.5 %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755861"/>
                  </a:ext>
                </a:extLst>
              </a:tr>
              <a:tr h="361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Bunch</a:t>
                      </a:r>
                      <a:r>
                        <a:rPr lang="cs-CZ" sz="1600" b="0" dirty="0">
                          <a:latin typeface="+mn-lt"/>
                        </a:rPr>
                        <a:t> charge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>
                          <a:latin typeface="+mn-lt"/>
                        </a:rPr>
                        <a:t>5 nC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cs-CZ" sz="1600" b="0" dirty="0">
                          <a:latin typeface="+mn-lt"/>
                        </a:rPr>
                        <a:t>5 </a:t>
                      </a:r>
                      <a:r>
                        <a:rPr lang="cs-CZ" sz="1600" b="0" dirty="0" err="1">
                          <a:latin typeface="+mn-lt"/>
                        </a:rPr>
                        <a:t>nC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45020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E888D79-517F-1FA2-0F2A-69D8644F49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31700" y="3804073"/>
            <a:ext cx="4504299" cy="3009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18BC0C-0028-6EC2-C629-8E3979508041}"/>
              </a:ext>
            </a:extLst>
          </p:cNvPr>
          <p:cNvSpPr txBox="1"/>
          <p:nvPr/>
        </p:nvSpPr>
        <p:spPr>
          <a:xfrm>
            <a:off x="4007768" y="6597352"/>
            <a:ext cx="394588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400" dirty="0">
                <a:latin typeface="Abadi" panose="020B0604020104020204" pitchFamily="34" charset="0"/>
              </a:rPr>
              <a:t>Courtesy of S. Doebert and </a:t>
            </a:r>
            <a:r>
              <a:rPr lang="en-GB" sz="1400" dirty="0">
                <a:latin typeface="Abadi" panose="020B0604020104020204" pitchFamily="34" charset="0"/>
              </a:rPr>
              <a:t>Z. </a:t>
            </a:r>
            <a:r>
              <a:rPr lang="en-GB" sz="1400" dirty="0" err="1">
                <a:latin typeface="Abadi" panose="020B0604020104020204" pitchFamily="34" charset="0"/>
              </a:rPr>
              <a:t>Vostřel</a:t>
            </a:r>
            <a:endParaRPr lang="en-CH" sz="1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8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8BF6E0-0012-B771-C05E-CBB21A1A43DC}"/>
              </a:ext>
            </a:extLst>
          </p:cNvPr>
          <p:cNvSpPr/>
          <p:nvPr/>
        </p:nvSpPr>
        <p:spPr bwMode="auto">
          <a:xfrm>
            <a:off x="1199456" y="1141565"/>
            <a:ext cx="612068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2590800" y="291600"/>
            <a:ext cx="8944033" cy="5085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Linacs</a:t>
            </a:r>
            <a:r>
              <a:rPr lang="en-US" dirty="0"/>
              <a:t>’ modeling and simulation codes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9</a:t>
            </a:fld>
            <a:endParaRPr lang="de-DE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950735" y="850900"/>
            <a:ext cx="10905905" cy="1487960"/>
          </a:xfrm>
        </p:spPr>
        <p:txBody>
          <a:bodyPr/>
          <a:lstStyle/>
          <a:p>
            <a:pPr marL="0" indent="0">
              <a:buClr>
                <a:srgbClr val="0070C0"/>
              </a:buClr>
              <a:buSzPct val="150000"/>
              <a:buNone/>
              <a:defRPr/>
            </a:pPr>
            <a:r>
              <a:rPr lang="en-US" sz="2000" b="1" dirty="0"/>
              <a:t>Lattice modeling</a:t>
            </a:r>
            <a:r>
              <a:rPr lang="en-US" sz="2000" dirty="0"/>
              <a:t>:</a:t>
            </a:r>
          </a:p>
          <a:p>
            <a:pPr lvl="2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FODO lattice with </a:t>
            </a:r>
            <a:r>
              <a:rPr lang="en-US" sz="1600" b="1" dirty="0">
                <a:solidFill>
                  <a:srgbClr val="0F90FF"/>
                </a:solidFill>
              </a:rPr>
              <a:t>90 </a:t>
            </a:r>
            <a:r>
              <a:rPr lang="en-US" sz="1600" b="1" dirty="0" err="1">
                <a:solidFill>
                  <a:srgbClr val="0F90FF"/>
                </a:solidFill>
              </a:rPr>
              <a:t>degs</a:t>
            </a:r>
            <a:r>
              <a:rPr lang="en-US" sz="1600" dirty="0"/>
              <a:t> phase advance/cell</a:t>
            </a:r>
            <a:endParaRPr sz="1600" dirty="0"/>
          </a:p>
          <a:p>
            <a:pPr lvl="2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One quadrupole/RF structure: distance among the quadrupoles</a:t>
            </a:r>
            <a:r>
              <a:rPr lang="de-CH" sz="1600" b="1" dirty="0">
                <a:solidFill>
                  <a:srgbClr val="0F90FF"/>
                </a:solidFill>
              </a:rPr>
              <a:t>≿</a:t>
            </a:r>
            <a:r>
              <a:rPr lang="en-US" sz="1600" b="1" dirty="0">
                <a:solidFill>
                  <a:srgbClr val="0F90FF"/>
                </a:solidFill>
              </a:rPr>
              <a:t>3 m</a:t>
            </a:r>
          </a:p>
          <a:p>
            <a:pPr lvl="2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RF structures’ wakefield: Bane model (a in the following is the iris radius)</a:t>
            </a:r>
          </a:p>
          <a:p>
            <a:pPr lvl="2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90 degrees of the RF cavity corresponds to on-crest operation</a:t>
            </a:r>
          </a:p>
          <a:p>
            <a:pPr lvl="2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a/</a:t>
            </a:r>
            <a:r>
              <a:rPr lang="en-US" sz="1400" dirty="0">
                <a:latin typeface="Symbol" panose="05050102010706020507" pitchFamily="18" charset="2"/>
              </a:rPr>
              <a:t>l</a:t>
            </a:r>
            <a:r>
              <a:rPr lang="en-US" sz="1400" dirty="0"/>
              <a:t> corresponds to the mean a/</a:t>
            </a:r>
            <a:r>
              <a:rPr lang="en-US" sz="1400" dirty="0">
                <a:latin typeface="Symbol" panose="05050102010706020507" pitchFamily="18" charset="2"/>
              </a:rPr>
              <a:t>l</a:t>
            </a:r>
            <a:endParaRPr sz="1400" dirty="0">
              <a:latin typeface="Symbol" panose="05050102010706020507" pitchFamily="18" charset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5440" y="2955298"/>
            <a:ext cx="5432520" cy="35807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2352328" y="4938859"/>
            <a:ext cx="1295400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400" b="1" spc="30" dirty="0">
                <a:latin typeface="+mn-lt"/>
                <a:cs typeface="Franklin Gothic Book"/>
              </a:rPr>
              <a:t>RF structure</a:t>
            </a:r>
            <a:endParaRPr lang="de-CH" sz="1400" b="1" spc="30" dirty="0">
              <a:latin typeface="+mn-lt"/>
              <a:cs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245196" y="5661248"/>
            <a:ext cx="1295400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400" b="1" spc="30" dirty="0">
                <a:latin typeface="+mn-lt"/>
                <a:cs typeface="Franklin Gothic Book"/>
              </a:rPr>
              <a:t>Quadrupole</a:t>
            </a:r>
            <a:endParaRPr lang="de-CH" sz="1400" b="1" spc="30" dirty="0">
              <a:latin typeface="+mn-lt"/>
              <a:cs typeface="Franklin Gothic Book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8409F9-4169-F9BF-0E2F-A2672C1F791A}"/>
              </a:ext>
            </a:extLst>
          </p:cNvPr>
          <p:cNvSpPr txBox="1">
            <a:spLocks/>
          </p:cNvSpPr>
          <p:nvPr/>
        </p:nvSpPr>
        <p:spPr bwMode="auto">
          <a:xfrm>
            <a:off x="6730352" y="3457440"/>
            <a:ext cx="5302224" cy="1810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 sz="1800" spc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07473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0070C0"/>
              </a:buClr>
              <a:buSzPct val="150000"/>
              <a:buNone/>
              <a:defRPr/>
            </a:pPr>
            <a:r>
              <a:rPr lang="en-US" sz="2000" b="1" dirty="0"/>
              <a:t>Simulation codes</a:t>
            </a:r>
            <a:r>
              <a:rPr lang="en-US" sz="2000" dirty="0"/>
              <a:t>:</a:t>
            </a:r>
            <a:endParaRPr lang="en-US" dirty="0"/>
          </a:p>
          <a:p>
            <a:pPr lvl="2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600" b="1" dirty="0"/>
              <a:t>MAD-X</a:t>
            </a:r>
            <a:r>
              <a:rPr lang="en-US" sz="1600" dirty="0"/>
              <a:t>: optics matching</a:t>
            </a:r>
          </a:p>
          <a:p>
            <a:pPr lvl="2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600" b="1" dirty="0"/>
              <a:t>Elegant</a:t>
            </a:r>
            <a:r>
              <a:rPr lang="en-US" sz="1600" dirty="0"/>
              <a:t>: single bunch tracking simulations longitudinal 	plane</a:t>
            </a:r>
          </a:p>
          <a:p>
            <a:pPr lvl="2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600" b="1" u="sng" dirty="0"/>
              <a:t>RF-Track (A. Latina)</a:t>
            </a:r>
            <a:r>
              <a:rPr lang="en-US" sz="1600" dirty="0"/>
              <a:t>: single and multi-bunch tracking 	simulations transverse plane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433C1-AC35-4EC9-A33D-F27389B8B842}"/>
              </a:ext>
            </a:extLst>
          </p:cNvPr>
          <p:cNvSpPr txBox="1"/>
          <p:nvPr/>
        </p:nvSpPr>
        <p:spPr bwMode="auto">
          <a:xfrm>
            <a:off x="7970328" y="1141565"/>
            <a:ext cx="406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Very important for the bunch jitter amplification</a:t>
            </a:r>
            <a:endParaRPr lang="de-CH" dirty="0">
              <a:latin typeface="+mn-lt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C406897-0BB4-A177-6D5E-5871D0CEA926}"/>
              </a:ext>
            </a:extLst>
          </p:cNvPr>
          <p:cNvSpPr/>
          <p:nvPr/>
        </p:nvSpPr>
        <p:spPr bwMode="auto">
          <a:xfrm flipH="1">
            <a:off x="7538280" y="1196752"/>
            <a:ext cx="432048" cy="470957"/>
          </a:xfrm>
          <a:prstGeom prst="rightArrow">
            <a:avLst/>
          </a:prstGeom>
          <a:solidFill>
            <a:srgbClr val="0F90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116A00-A17D-90C9-E427-48D5B8366AAE}"/>
              </a:ext>
            </a:extLst>
          </p:cNvPr>
          <p:cNvSpPr txBox="1"/>
          <p:nvPr/>
        </p:nvSpPr>
        <p:spPr bwMode="auto">
          <a:xfrm>
            <a:off x="7104112" y="5072038"/>
            <a:ext cx="4466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sym typeface="Wingdings" panose="05000000000000000000" pitchFamily="2" charset="2"/>
              </a:rPr>
              <a:t>RF-Track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hlinkClick r:id="rId3"/>
              </a:rPr>
              <a:t>https://zenodo.org/records/4580369</a:t>
            </a:r>
            <a:r>
              <a:rPr lang="en-US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 animBg="1"/>
      <p:bldP spid="16" grpId="0"/>
    </p:bldLst>
  </p:timing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 bwMode="auto">
        <a:prstGeom prst="rect">
          <a:avLst/>
        </a:prstGeom>
        <a:noFill/>
      </a:spPr>
      <a:bodyPr/>
      <a:lstStyle/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VO-9713-167_PSI in a nutshell</Template>
  <TotalTime>0</TotalTime>
  <Words>4842</Words>
  <Application>Microsoft Office PowerPoint</Application>
  <DocSecurity>0</DocSecurity>
  <PresentationFormat>Widescreen</PresentationFormat>
  <Paragraphs>953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Abadi</vt:lpstr>
      <vt:lpstr>Aptos</vt:lpstr>
      <vt:lpstr>Aptos Black</vt:lpstr>
      <vt:lpstr>Arial</vt:lpstr>
      <vt:lpstr>Arial Narrow</vt:lpstr>
      <vt:lpstr>Calibri</vt:lpstr>
      <vt:lpstr>Calibri Light</vt:lpstr>
      <vt:lpstr>Cambria Math</vt:lpstr>
      <vt:lpstr>Georgia</vt:lpstr>
      <vt:lpstr>Rockwell</vt:lpstr>
      <vt:lpstr>Segoe UI Emoji</vt:lpstr>
      <vt:lpstr>Symbol</vt:lpstr>
      <vt:lpstr>System Font Regular</vt:lpstr>
      <vt:lpstr>Times</vt:lpstr>
      <vt:lpstr>Times New Roman</vt:lpstr>
      <vt:lpstr>Wingdings</vt:lpstr>
      <vt:lpstr>PSI-Powerpoint-Master Calibri V2</vt:lpstr>
      <vt:lpstr>Update on the FCC-ee injector</vt:lpstr>
      <vt:lpstr>Outlook</vt:lpstr>
      <vt:lpstr>Future Circular Collider e+/e-: FCCee</vt:lpstr>
      <vt:lpstr>Project structure</vt:lpstr>
      <vt:lpstr>Evolution of the injector complex layout</vt:lpstr>
      <vt:lpstr>PowerPoint Presentation</vt:lpstr>
      <vt:lpstr>Target parameters</vt:lpstr>
      <vt:lpstr>Electron source</vt:lpstr>
      <vt:lpstr>Linacs’ modeling and simulation codes</vt:lpstr>
      <vt:lpstr>Transverse dynamics</vt:lpstr>
      <vt:lpstr>Transverse Dynamics: single bunch: static</vt:lpstr>
      <vt:lpstr>Errors, orbit steering, and impact to the machine</vt:lpstr>
      <vt:lpstr>Static single bunch layout 3A: results</vt:lpstr>
      <vt:lpstr>Static single bunch layout 3B: results</vt:lpstr>
      <vt:lpstr>Longitudinal Dynamics: single bunch: static</vt:lpstr>
      <vt:lpstr>Beam and RF parameters optimization</vt:lpstr>
      <vt:lpstr>Most promising layouts (full chain)</vt:lpstr>
      <vt:lpstr>The energy compressor (EC): how we plan to use it</vt:lpstr>
      <vt:lpstr>The energy compressor: single and multi-bunch results</vt:lpstr>
      <vt:lpstr>Transverse Dynamics: dynamic</vt:lpstr>
      <vt:lpstr>“Painting” of the transverse phase space and jitter</vt:lpstr>
      <vt:lpstr>Multi-bunch jitter amplification: procedure</vt:lpstr>
      <vt:lpstr>Multi-bunch jitter amplification: dependences</vt:lpstr>
      <vt:lpstr>Multi-bunch, jitter amplification: results</vt:lpstr>
      <vt:lpstr>Single bunch jitter amplification: procedure</vt:lpstr>
      <vt:lpstr>Single bunch jitter amplification: results</vt:lpstr>
      <vt:lpstr>Single bunch jitter amplification: observations</vt:lpstr>
      <vt:lpstr>Single bunch jitter amplification: possible explanation</vt:lpstr>
      <vt:lpstr>Conclusions</vt:lpstr>
      <vt:lpstr>PowerPoint Presentation</vt:lpstr>
      <vt:lpstr>Conclusions</vt:lpstr>
      <vt:lpstr>Target, design, and next goals</vt:lpstr>
    </vt:vector>
  </TitlesOfParts>
  <Manager/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“PSI in a nutshell”</dc:title>
  <dc:subject/>
  <dc:creator>Bettoni Simona</dc:creator>
  <cp:keywords/>
  <dc:description/>
  <cp:lastModifiedBy>Bettoni Simona</cp:lastModifiedBy>
  <cp:revision>5188</cp:revision>
  <cp:lastPrinted>2023-04-13T09:12:21Z</cp:lastPrinted>
  <dcterms:created xsi:type="dcterms:W3CDTF">2021-01-04T10:15:59Z</dcterms:created>
  <dcterms:modified xsi:type="dcterms:W3CDTF">2024-10-05T07:35:58Z</dcterms:modified>
  <cp:category/>
  <dc:identifier/>
  <cp:contentStatus/>
  <dc:language/>
  <cp:version/>
</cp:coreProperties>
</file>