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73" r:id="rId3"/>
    <p:sldId id="375" r:id="rId4"/>
    <p:sldId id="368" r:id="rId5"/>
    <p:sldId id="384" r:id="rId6"/>
    <p:sldId id="369" r:id="rId7"/>
    <p:sldId id="370" r:id="rId8"/>
    <p:sldId id="371" r:id="rId9"/>
    <p:sldId id="374" r:id="rId10"/>
    <p:sldId id="366" r:id="rId11"/>
    <p:sldId id="367" r:id="rId12"/>
    <p:sldId id="372" r:id="rId13"/>
    <p:sldId id="385" r:id="rId14"/>
    <p:sldId id="38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4" autoAdjust="0"/>
    <p:restoredTop sz="93243"/>
  </p:normalViewPr>
  <p:slideViewPr>
    <p:cSldViewPr snapToGrid="0" snapToObjects="1">
      <p:cViewPr varScale="1">
        <p:scale>
          <a:sx n="78" d="100"/>
          <a:sy n="78" d="100"/>
        </p:scale>
        <p:origin x="16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8105E-8C54-4337-B164-6E585392B06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219CF-D4B6-4110-8D24-99E553BB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9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219CF-D4B6-4110-8D24-99E553BBB7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0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6019800" cy="77372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3298"/>
            <a:ext cx="8229600" cy="5232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October 8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ED 10in Header 3line 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8711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817" y="1905387"/>
            <a:ext cx="7580870" cy="2238095"/>
          </a:xfrm>
        </p:spPr>
        <p:txBody>
          <a:bodyPr/>
          <a:lstStyle/>
          <a:p>
            <a:r>
              <a:rPr lang="en-US" sz="3000" b="1" i="1" dirty="0">
                <a:solidFill>
                  <a:srgbClr val="002060"/>
                </a:solidFill>
              </a:rPr>
              <a:t>Preliminary Damping Ring Design for the Cool Copper Collider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67182"/>
            <a:ext cx="6400800" cy="1752600"/>
          </a:xfrm>
        </p:spPr>
        <p:txBody>
          <a:bodyPr>
            <a:normAutofit/>
          </a:bodyPr>
          <a:lstStyle/>
          <a:p>
            <a:r>
              <a:rPr lang="en-US" b="1" i="1" dirty="0"/>
              <a:t>Matthew Andorf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679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C21B-B621-C57A-51A2-59530F6B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594" y="133500"/>
            <a:ext cx="6553200" cy="773723"/>
          </a:xfrm>
        </p:spPr>
        <p:txBody>
          <a:bodyPr/>
          <a:lstStyle/>
          <a:p>
            <a:r>
              <a:rPr lang="en-US" sz="2800" dirty="0"/>
              <a:t>Periodic Focusing and Lattice Function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5FA15-473F-67B5-7D50-D516C9666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3751-6065-6274-D1BC-1BF62988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5F04C-F6AB-4B84-5F5E-85DC8278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959A30-F1A0-ED43-AEF1-0F6E916B4CD0}"/>
              </a:ext>
            </a:extLst>
          </p:cNvPr>
          <p:cNvSpPr txBox="1"/>
          <p:nvPr/>
        </p:nvSpPr>
        <p:spPr>
          <a:xfrm>
            <a:off x="228180" y="987774"/>
            <a:ext cx="38739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accelerators are necessarily periodic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periodic lattice, the Twiss parameters (α,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can be found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(α,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can describe the particles “action”, which is an invariant of motion in the lattice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emittance can be defined by an ellipse which encloses the beam.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7F1A95-AF46-7D95-8716-4FB8C3A95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33899"/>
            <a:ext cx="4257370" cy="749483"/>
          </a:xfrm>
          <a:prstGeom prst="rect">
            <a:avLst/>
          </a:prstGeom>
        </p:spPr>
      </p:pic>
      <p:pic>
        <p:nvPicPr>
          <p:cNvPr id="21" name="Picture 20" descr="A diagram of a function&#10;&#10;Description automatically generated">
            <a:extLst>
              <a:ext uri="{FF2B5EF4-FFF2-40B4-BE49-F238E27FC236}">
                <a16:creationId xmlns:a16="http://schemas.microsoft.com/office/drawing/2014/main" id="{7F1398B2-A77F-D37E-CFDD-BA66EDE4D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735" y="773061"/>
            <a:ext cx="5014451" cy="37608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A82AE9-E2BB-131E-1857-43C533172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697" y="5418096"/>
            <a:ext cx="3801005" cy="666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22AB13-48FF-44EA-A92E-C94A0F4C6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777" y="5528890"/>
            <a:ext cx="211484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3961-6815-42FA-5E8B-F45FCDBD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23162"/>
            <a:ext cx="6019800" cy="773723"/>
          </a:xfrm>
        </p:spPr>
        <p:txBody>
          <a:bodyPr/>
          <a:lstStyle/>
          <a:p>
            <a:r>
              <a:rPr lang="en-US" sz="2800" dirty="0"/>
              <a:t>Periodic Focusing and Lattice Function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78B0F-08A1-507D-B657-C0A3E96B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7E351-E72A-098E-72C8-1D0BC3B5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A562-DA7A-EB32-6A8D-3D27B00C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A diagram of a function&#10;&#10;Description automatically generated with medium confidence">
            <a:extLst>
              <a:ext uri="{FF2B5EF4-FFF2-40B4-BE49-F238E27FC236}">
                <a16:creationId xmlns:a16="http://schemas.microsoft.com/office/drawing/2014/main" id="{443BF670-5CBC-4400-F2AE-06BCBD4BD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48" y="773723"/>
            <a:ext cx="5014452" cy="3760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BA9DFC-F260-87C1-13B8-4D24E1B25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87" y="4496078"/>
            <a:ext cx="3914059" cy="6890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A78E01-30FE-012C-ED4A-38886AC454C2}"/>
              </a:ext>
            </a:extLst>
          </p:cNvPr>
          <p:cNvSpPr txBox="1"/>
          <p:nvPr/>
        </p:nvSpPr>
        <p:spPr>
          <a:xfrm>
            <a:off x="69644" y="913368"/>
            <a:ext cx="4142659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particle with an energy deviation from the machine design will be displaced horizontally in a bending magnet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dispersion function and its derivative describe the displacement: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2C4C8-09A2-62E2-8E75-1424DBEBE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34" y="3760054"/>
            <a:ext cx="1190791" cy="419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EDB94F-6165-A906-F421-705C30ED8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782" y="3741001"/>
            <a:ext cx="1352739" cy="4382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38D307-33D8-123E-5730-44DC4753F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87" y="5513525"/>
            <a:ext cx="4086795" cy="5144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65A11F-C201-5284-0C0A-4FEC71016CE4}"/>
              </a:ext>
            </a:extLst>
          </p:cNvPr>
          <p:cNvSpPr txBox="1"/>
          <p:nvPr/>
        </p:nvSpPr>
        <p:spPr>
          <a:xfrm>
            <a:off x="176452" y="4231028"/>
            <a:ext cx="414265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is generated from bend magnets and controlled with quadrupoles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of dipoles, a dispersion invariant (“Curly H”) exists.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3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3860C-A768-32F3-49CC-138F3E88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36525"/>
            <a:ext cx="6019800" cy="773723"/>
          </a:xfrm>
        </p:spPr>
        <p:txBody>
          <a:bodyPr/>
          <a:lstStyle/>
          <a:p>
            <a:r>
              <a:rPr lang="en-US" sz="3200" dirty="0"/>
              <a:t>Natural Equilibrium Emittance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99E28-8741-9C3F-EF6A-231A78AD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15DCE-A475-DCEE-5FBE-31F90A1D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3D580-1E22-CAA5-D629-66D51982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571AF3-EDB7-73A3-A04B-895C274F6277}"/>
              </a:ext>
            </a:extLst>
          </p:cNvPr>
          <p:cNvSpPr txBox="1"/>
          <p:nvPr/>
        </p:nvSpPr>
        <p:spPr>
          <a:xfrm>
            <a:off x="117987" y="1002890"/>
            <a:ext cx="3647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damping is countered by quantum excitation leading to a ‘natural’ or zero-charge beam emittance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emission of a photon in a dispersive region results in an increase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betatron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motion.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F2C990-6FDD-016B-93EC-9C08D7C79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01" y="3720005"/>
            <a:ext cx="2086266" cy="98121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7BAFBD-0EF1-BBA6-5632-8882283F93D9}"/>
              </a:ext>
            </a:extLst>
          </p:cNvPr>
          <p:cNvCxnSpPr>
            <a:cxnSpLocks/>
          </p:cNvCxnSpPr>
          <p:nvPr/>
        </p:nvCxnSpPr>
        <p:spPr>
          <a:xfrm flipV="1">
            <a:off x="2353267" y="4028331"/>
            <a:ext cx="1719926" cy="425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213677-5D9E-12C1-2ABF-286B163AEECB}"/>
              </a:ext>
            </a:extLst>
          </p:cNvPr>
          <p:cNvCxnSpPr>
            <a:cxnSpLocks/>
          </p:cNvCxnSpPr>
          <p:nvPr/>
        </p:nvCxnSpPr>
        <p:spPr>
          <a:xfrm>
            <a:off x="2378363" y="4392581"/>
            <a:ext cx="1491674" cy="432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B0EA0CDE-C9EE-0070-3F5B-8A8B1FEBC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193" y="4748915"/>
            <a:ext cx="2210108" cy="77163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1D1DC5-89F3-A9B2-93FA-C1C508176D32}"/>
              </a:ext>
            </a:extLst>
          </p:cNvPr>
          <p:cNvCxnSpPr>
            <a:cxnSpLocks/>
          </p:cNvCxnSpPr>
          <p:nvPr/>
        </p:nvCxnSpPr>
        <p:spPr>
          <a:xfrm>
            <a:off x="6386828" y="5134731"/>
            <a:ext cx="8629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DADB89-FE4C-3BC3-8376-F8B0D6E14464}"/>
              </a:ext>
            </a:extLst>
          </p:cNvPr>
          <p:cNvSpPr txBox="1"/>
          <p:nvPr/>
        </p:nvSpPr>
        <p:spPr>
          <a:xfrm>
            <a:off x="7394653" y="4874217"/>
            <a:ext cx="145007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fixed by ring geometry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344F7B9-78EB-76C6-9BE3-2E5C3D537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193" y="3706015"/>
            <a:ext cx="2343477" cy="847843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53EBBD-F8BD-8399-666B-EF8B219723CD}"/>
              </a:ext>
            </a:extLst>
          </p:cNvPr>
          <p:cNvCxnSpPr>
            <a:cxnSpLocks/>
          </p:cNvCxnSpPr>
          <p:nvPr/>
        </p:nvCxnSpPr>
        <p:spPr>
          <a:xfrm>
            <a:off x="6522618" y="4129936"/>
            <a:ext cx="6398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81C475A-08DD-CB1A-6A6D-6FB2AE0A1571}"/>
              </a:ext>
            </a:extLst>
          </p:cNvPr>
          <p:cNvSpPr txBox="1"/>
          <p:nvPr/>
        </p:nvSpPr>
        <p:spPr>
          <a:xfrm>
            <a:off x="7402731" y="3500888"/>
            <a:ext cx="1475082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Optimized by layout of quads/bend magnets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53B613-55E4-7FF5-8747-6893AF9A8B47}"/>
              </a:ext>
            </a:extLst>
          </p:cNvPr>
          <p:cNvSpPr txBox="1"/>
          <p:nvPr/>
        </p:nvSpPr>
        <p:spPr>
          <a:xfrm>
            <a:off x="234112" y="4799301"/>
            <a:ext cx="3283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vertical plane, ultimate emittance set by opening angle of radiation emission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21742F-2A51-2B44-33F2-0B5B795FF1CB}"/>
              </a:ext>
            </a:extLst>
          </p:cNvPr>
          <p:cNvSpPr txBox="1"/>
          <p:nvPr/>
        </p:nvSpPr>
        <p:spPr>
          <a:xfrm>
            <a:off x="117987" y="5819459"/>
            <a:ext cx="5078327" cy="66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Magnet misalignments and IBS will additionally grow emittance.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789B5-E488-BFBC-441B-DAF2220B7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959" y="5824781"/>
            <a:ext cx="3429479" cy="48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0E6D94-0CFF-7AA9-89ED-61D7C908F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260" y="881925"/>
            <a:ext cx="4621540" cy="24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0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4CFF-C534-1FF3-3A2D-2484761E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Cell design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68733-EE83-AC34-6557-0798D6E1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ECC18-7A0E-5F4F-CD13-8F1D3563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BF5BB-BF3E-88BC-FFC5-671DC3B7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B3711-6CAF-21B8-0A8A-4C3586097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07" y="1108563"/>
            <a:ext cx="5392994" cy="3611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3DB471-8DD1-7F7A-040C-ED32CF55F50B}"/>
              </a:ext>
            </a:extLst>
          </p:cNvPr>
          <p:cNvSpPr txBox="1"/>
          <p:nvPr/>
        </p:nvSpPr>
        <p:spPr>
          <a:xfrm>
            <a:off x="537087" y="4751366"/>
            <a:ext cx="73877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Double Bend and </a:t>
            </a:r>
            <a:r>
              <a:rPr lang="en-US" dirty="0" err="1"/>
              <a:t>Multibend</a:t>
            </a:r>
            <a:r>
              <a:rPr lang="en-US" dirty="0"/>
              <a:t> Achromats (DBA, MBA)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Produce low emittance while also providing dispersion free straight sections outside dipole pairs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diffraction limited light sources use MBA’s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E2D3D-E312-920E-609E-D1DFE90EB913}"/>
              </a:ext>
            </a:extLst>
          </p:cNvPr>
          <p:cNvSpPr txBox="1"/>
          <p:nvPr/>
        </p:nvSpPr>
        <p:spPr>
          <a:xfrm>
            <a:off x="3480619" y="708200"/>
            <a:ext cx="187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Bending magnets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4B9F5E-759E-A987-3364-85A0AD357149}"/>
              </a:ext>
            </a:extLst>
          </p:cNvPr>
          <p:cNvCxnSpPr>
            <a:cxnSpLocks/>
          </p:cNvCxnSpPr>
          <p:nvPr/>
        </p:nvCxnSpPr>
        <p:spPr>
          <a:xfrm flipH="1">
            <a:off x="3480619" y="1040916"/>
            <a:ext cx="452284" cy="1966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0B0273-7529-F385-C744-152978734C6D}"/>
              </a:ext>
            </a:extLst>
          </p:cNvPr>
          <p:cNvCxnSpPr>
            <a:cxnSpLocks/>
          </p:cNvCxnSpPr>
          <p:nvPr/>
        </p:nvCxnSpPr>
        <p:spPr>
          <a:xfrm>
            <a:off x="4804288" y="1077531"/>
            <a:ext cx="267930" cy="1557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79A089-BE20-AACB-1BC0-7F6E62CB0983}"/>
              </a:ext>
            </a:extLst>
          </p:cNvPr>
          <p:cNvSpPr txBox="1"/>
          <p:nvPr/>
        </p:nvSpPr>
        <p:spPr>
          <a:xfrm>
            <a:off x="3480619" y="1875815"/>
            <a:ext cx="139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DBA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C949EF7-7BD1-39CD-EAA6-C6DD632F2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5" y="830213"/>
            <a:ext cx="2140082" cy="8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995D-5364-9DB4-7D34-D7D7DBF3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cell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1D43C-6771-BB61-9126-16C8E09B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5FA6D-2F29-6565-15FC-1F057B7F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6731A-8FE3-AFC7-0868-1E41DDA1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DC5A6-E9BD-F3B4-32B7-6EC225946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903"/>
            <a:ext cx="5329083" cy="3430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45D1C0-B312-262F-C870-1D47E63D3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707" y="4430937"/>
            <a:ext cx="3249561" cy="2182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35353B-EB3D-EF46-5C8B-C6A51B5FD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722" y="3929917"/>
            <a:ext cx="2543530" cy="552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BE13C7-3C96-2B6B-03A7-8FDF0DCA1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504" y="5438666"/>
            <a:ext cx="1371791" cy="695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0ED20F-3ABB-AC31-FE0A-853DF38E7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584" y="5438666"/>
            <a:ext cx="1105054" cy="6287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215664-997F-8E57-5BE8-B2AA007D183B}"/>
              </a:ext>
            </a:extLst>
          </p:cNvPr>
          <p:cNvSpPr txBox="1"/>
          <p:nvPr/>
        </p:nvSpPr>
        <p:spPr>
          <a:xfrm>
            <a:off x="332051" y="5487757"/>
            <a:ext cx="207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values at dipole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EE9FE2-4760-E3F2-C5FA-9F7B29D147EF}"/>
              </a:ext>
            </a:extLst>
          </p:cNvPr>
          <p:cNvSpPr txBox="1"/>
          <p:nvPr/>
        </p:nvSpPr>
        <p:spPr>
          <a:xfrm>
            <a:off x="1848465" y="790596"/>
            <a:ext cx="219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Bend magnet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0CA41F-9600-F087-FD73-A6921331B9AC}"/>
              </a:ext>
            </a:extLst>
          </p:cNvPr>
          <p:cNvCxnSpPr>
            <a:cxnSpLocks/>
          </p:cNvCxnSpPr>
          <p:nvPr/>
        </p:nvCxnSpPr>
        <p:spPr>
          <a:xfrm>
            <a:off x="2424077" y="1159928"/>
            <a:ext cx="0" cy="1985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63DC990-1DAC-E241-B0C0-A37531B4B27B}"/>
              </a:ext>
            </a:extLst>
          </p:cNvPr>
          <p:cNvSpPr txBox="1"/>
          <p:nvPr/>
        </p:nvSpPr>
        <p:spPr>
          <a:xfrm>
            <a:off x="4848155" y="790596"/>
            <a:ext cx="41680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Minimum Emittance (TME) cells: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lowest achievable emittance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Twiss parameters chosen to minimize 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integral while accounting propagation through dipole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produce dispersion free section…not a problem for damping rings!</a:t>
            </a:r>
          </a:p>
        </p:txBody>
      </p:sp>
    </p:spTree>
    <p:extLst>
      <p:ext uri="{BB962C8B-B14F-4D97-AF65-F5344CB8AC3E}">
        <p14:creationId xmlns:p14="http://schemas.microsoft.com/office/powerpoint/2010/main" val="2955237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AFEE-0713-28F7-710A-E075EAF6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Lattice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FE90B-ECAF-00CD-254C-E378E7B7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EC19E-707F-AFC3-1996-709CA7A8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B719F-E443-DC29-D7D5-5A1E5D00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E907D0A-3E95-B779-05FD-5D34117AA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09" y="2024775"/>
            <a:ext cx="4620782" cy="3080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9424B2-56F8-4226-C2BA-27FE007DF31F}"/>
              </a:ext>
            </a:extLst>
          </p:cNvPr>
          <p:cNvSpPr txBox="1"/>
          <p:nvPr/>
        </p:nvSpPr>
        <p:spPr>
          <a:xfrm>
            <a:off x="37147" y="908704"/>
            <a:ext cx="434467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Emittance scales as θ</a:t>
            </a:r>
            <a:r>
              <a:rPr lang="en-US" baseline="30000" dirty="0"/>
              <a:t>3</a:t>
            </a:r>
            <a:r>
              <a:rPr lang="en-US" dirty="0"/>
              <a:t>. Therefore, more cells results in a lower emittance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limitations to consider: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minimum cell length needs to be achievable from magnet/vacuum design considerations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TME cells require strong focusing resulting in high chromaticity. Operating at optimum emittance may not be achievable.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Higher number of cells will result in a tighter alignment requirement (vertical emittance)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cost and complexity of building the ring goes up with number of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76534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BC41-426F-684A-CB6C-BA93A484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Wigglers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5D783-C2B7-ACCA-A6AB-278A02D9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174D3-4439-D83A-7E50-65679EA7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6CBC7-13E7-70A5-0E2E-34091DE6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02CD00-4BD3-B1D0-A111-0F3BBC11D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164" y="850702"/>
            <a:ext cx="3648757" cy="23031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AFC158-1D4D-04BE-6A01-51B45D404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131" y="3429000"/>
            <a:ext cx="4183790" cy="3104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DF1A97-3522-7E5E-6FD0-CACCCF073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226" y="3687373"/>
            <a:ext cx="2895600" cy="6821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7A08B6-07D5-C840-876C-21E32A392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34" y="5724413"/>
            <a:ext cx="3244632" cy="494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4C41AF-CB3A-D024-8376-6BFDEF8C4200}"/>
              </a:ext>
            </a:extLst>
          </p:cNvPr>
          <p:cNvSpPr txBox="1"/>
          <p:nvPr/>
        </p:nvSpPr>
        <p:spPr>
          <a:xfrm>
            <a:off x="108155" y="993058"/>
            <a:ext cx="518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Wigglers can be used to both lower the equilibrium emittance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rate is proportional to radiative losses around the 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increased due to extra bending (independent of ring circumference) directly lowering eq. emittance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damping allows reduction in design energy, indirectly lowering eq. emittance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Wigglers are installed in dispersion free region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Wiggler ‘self-dispersion’ modifies 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Wiggler B-field can not be increases arbitrarily.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EAF471-F750-854F-0E9E-C417B194E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250" y="4674406"/>
            <a:ext cx="2086266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90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F3EE-165E-446F-FFAF-14127ED0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baseline="30000" dirty="0"/>
              <a:t>3</a:t>
            </a:r>
            <a:r>
              <a:rPr lang="en-US" dirty="0"/>
              <a:t> design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205CA-919F-5D47-35E4-DA8278072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4BD36-7B2B-E32C-D176-A92DDFAF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C02F-33FE-24F3-1573-53924B40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C9946F-B6AB-CD1B-E098-5B3B38588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23977"/>
              </p:ext>
            </p:extLst>
          </p:nvPr>
        </p:nvGraphicFramePr>
        <p:xfrm>
          <a:off x="5270090" y="773723"/>
          <a:ext cx="36957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986">
                  <a:extLst>
                    <a:ext uri="{9D8B030D-6E8A-4147-A177-3AD203B41FA5}">
                      <a16:colId xmlns:a16="http://schemas.microsoft.com/office/drawing/2014/main" val="2472874296"/>
                    </a:ext>
                  </a:extLst>
                </a:gridCol>
                <a:gridCol w="1402714">
                  <a:extLst>
                    <a:ext uri="{9D8B030D-6E8A-4147-A177-3AD203B41FA5}">
                      <a16:colId xmlns:a16="http://schemas.microsoft.com/office/drawing/2014/main" val="1598308799"/>
                    </a:ext>
                  </a:extLst>
                </a:gridCol>
              </a:tblGrid>
              <a:tr h="354028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768545"/>
                  </a:ext>
                </a:extLst>
              </a:tr>
              <a:tr h="354028">
                <a:tc>
                  <a:txBody>
                    <a:bodyPr/>
                    <a:lstStyle/>
                    <a:p>
                      <a:r>
                        <a:rPr lang="en-US" dirty="0"/>
                        <a:t>Energy (GeV)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625131"/>
                  </a:ext>
                </a:extLst>
              </a:tr>
              <a:tr h="354028">
                <a:tc>
                  <a:txBody>
                    <a:bodyPr/>
                    <a:lstStyle/>
                    <a:p>
                      <a:r>
                        <a:rPr lang="en-US" dirty="0"/>
                        <a:t>Rep-rate 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421927"/>
                  </a:ext>
                </a:extLst>
              </a:tr>
              <a:tr h="354028">
                <a:tc>
                  <a:txBody>
                    <a:bodyPr/>
                    <a:lstStyle/>
                    <a:p>
                      <a:r>
                        <a:rPr lang="en-US" dirty="0"/>
                        <a:t>Stored bunch trains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526571"/>
                  </a:ext>
                </a:extLst>
              </a:tr>
              <a:tr h="354028">
                <a:tc>
                  <a:txBody>
                    <a:bodyPr/>
                    <a:lstStyle/>
                    <a:p>
                      <a:r>
                        <a:rPr lang="en-US" dirty="0"/>
                        <a:t>Bunches per 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374271"/>
                  </a:ext>
                </a:extLst>
              </a:tr>
              <a:tr h="354028">
                <a:tc>
                  <a:txBody>
                    <a:bodyPr/>
                    <a:lstStyle/>
                    <a:p>
                      <a:r>
                        <a:rPr lang="en-US" dirty="0"/>
                        <a:t>Bunch train length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829347"/>
                  </a:ext>
                </a:extLst>
              </a:tr>
              <a:tr h="354028">
                <a:tc>
                  <a:txBody>
                    <a:bodyPr/>
                    <a:lstStyle/>
                    <a:p>
                      <a:r>
                        <a:rPr lang="en-US" dirty="0"/>
                        <a:t>Circumference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1190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46462"/>
                  </a:ext>
                </a:extLst>
              </a:tr>
              <a:tr h="354028">
                <a:tc>
                  <a:txBody>
                    <a:bodyPr/>
                    <a:lstStyle/>
                    <a:p>
                      <a:r>
                        <a:rPr lang="en-US" dirty="0"/>
                        <a:t># TME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32898"/>
                  </a:ext>
                </a:extLst>
              </a:tr>
              <a:tr h="354028">
                <a:tc>
                  <a:txBody>
                    <a:bodyPr/>
                    <a:lstStyle/>
                    <a:p>
                      <a:r>
                        <a:rPr lang="en-US" dirty="0"/>
                        <a:t>#FODO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785606"/>
                  </a:ext>
                </a:extLst>
              </a:tr>
              <a:tr h="354028">
                <a:tc>
                  <a:txBody>
                    <a:bodyPr/>
                    <a:lstStyle/>
                    <a:p>
                      <a:r>
                        <a:rPr lang="en-US" dirty="0"/>
                        <a:t>Horizontal tune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618884"/>
                  </a:ext>
                </a:extLst>
              </a:tr>
              <a:tr h="354028">
                <a:tc>
                  <a:txBody>
                    <a:bodyPr/>
                    <a:lstStyle/>
                    <a:p>
                      <a:r>
                        <a:rPr lang="en-US" dirty="0"/>
                        <a:t>Vertical tune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381018"/>
                  </a:ext>
                </a:extLst>
              </a:tr>
              <a:tr h="354028">
                <a:tc>
                  <a:txBody>
                    <a:bodyPr/>
                    <a:lstStyle/>
                    <a:p>
                      <a:r>
                        <a:rPr lang="en-US" dirty="0"/>
                        <a:t>Damping time (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50324"/>
                  </a:ext>
                </a:extLst>
              </a:tr>
              <a:tr h="354028">
                <a:tc>
                  <a:txBody>
                    <a:bodyPr/>
                    <a:lstStyle/>
                    <a:p>
                      <a:r>
                        <a:rPr lang="en-US" dirty="0" err="1"/>
                        <a:t>N</a:t>
                      </a:r>
                      <a:r>
                        <a:rPr lang="en-US" baseline="-25000" dirty="0" err="1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669458"/>
                  </a:ext>
                </a:extLst>
              </a:tr>
              <a:tr h="619549">
                <a:tc>
                  <a:txBody>
                    <a:bodyPr/>
                    <a:lstStyle/>
                    <a:p>
                      <a:r>
                        <a:rPr lang="en-US" dirty="0"/>
                        <a:t>Hor. Normalized natural emittance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0571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CAA3B0A-7BFD-FA22-4CE8-A91CD8D71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" y="1499146"/>
            <a:ext cx="5080968" cy="38597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8676DA-5292-79A3-F49C-1189BCC27902}"/>
              </a:ext>
            </a:extLst>
          </p:cNvPr>
          <p:cNvSpPr txBox="1"/>
          <p:nvPr/>
        </p:nvSpPr>
        <p:spPr>
          <a:xfrm>
            <a:off x="1002889" y="2074607"/>
            <a:ext cx="185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TME 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31DCD-4E40-22F9-BC06-BAA799E4A537}"/>
              </a:ext>
            </a:extLst>
          </p:cNvPr>
          <p:cNvSpPr txBox="1"/>
          <p:nvPr/>
        </p:nvSpPr>
        <p:spPr>
          <a:xfrm>
            <a:off x="2718619" y="3347398"/>
            <a:ext cx="185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FODO section</a:t>
            </a:r>
          </a:p>
        </p:txBody>
      </p:sp>
    </p:spTree>
    <p:extLst>
      <p:ext uri="{BB962C8B-B14F-4D97-AF65-F5344CB8AC3E}">
        <p14:creationId xmlns:p14="http://schemas.microsoft.com/office/powerpoint/2010/main" val="4061526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4BEF-152D-1B04-1ED0-11496BD4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TME cell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2636-4B60-CEC4-36CF-F206FE62A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655C8-3BF6-DF18-5979-118BBBF7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4A4B3-1114-4EA3-9C94-4A1C7981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87B2A-13E6-F6B5-3636-14F2DDCC2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634"/>
            <a:ext cx="5272058" cy="3979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E42718-FCCD-8F96-C433-511661C0F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4" y="4810057"/>
            <a:ext cx="4066419" cy="73575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76142E-3FA5-E116-BED8-784B23065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52563"/>
              </p:ext>
            </p:extLst>
          </p:nvPr>
        </p:nvGraphicFramePr>
        <p:xfrm>
          <a:off x="5272058" y="887545"/>
          <a:ext cx="3547477" cy="525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868">
                  <a:extLst>
                    <a:ext uri="{9D8B030D-6E8A-4147-A177-3AD203B41FA5}">
                      <a16:colId xmlns:a16="http://schemas.microsoft.com/office/drawing/2014/main" val="569246801"/>
                    </a:ext>
                  </a:extLst>
                </a:gridCol>
                <a:gridCol w="1149609">
                  <a:extLst>
                    <a:ext uri="{9D8B030D-6E8A-4147-A177-3AD203B41FA5}">
                      <a16:colId xmlns:a16="http://schemas.microsoft.com/office/drawing/2014/main" val="4092224583"/>
                    </a:ext>
                  </a:extLst>
                </a:gridCol>
              </a:tblGrid>
              <a:tr h="366192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341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Bend angle (degree)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70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Bend B field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125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Bend Length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197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Bend 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+22.9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08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QF1 gradient (T/m)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53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QF1 length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22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QF2 gradient (T/m)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-17.6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45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QF2 length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22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ξ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baseline="-25000" dirty="0" err="1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(Normalized natural chromaticity)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91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ξ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baseline="-25000" dirty="0" err="1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(Normalized natural chromaticity)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8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ε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ε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opt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131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04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E418-70AE-F8C9-E500-C6EA92F7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FODO/Wiggler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F6DD8-EDF4-E88B-BB59-8A5AADBC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61695-4F47-E048-F134-5E86C6D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EC817-3015-32BB-B101-B8D713D2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5DD061-32C9-24EE-7D74-EB366303E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83475"/>
              </p:ext>
            </p:extLst>
          </p:nvPr>
        </p:nvGraphicFramePr>
        <p:xfrm>
          <a:off x="5527697" y="1778758"/>
          <a:ext cx="3547477" cy="292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868">
                  <a:extLst>
                    <a:ext uri="{9D8B030D-6E8A-4147-A177-3AD203B41FA5}">
                      <a16:colId xmlns:a16="http://schemas.microsoft.com/office/drawing/2014/main" val="569246801"/>
                    </a:ext>
                  </a:extLst>
                </a:gridCol>
                <a:gridCol w="1149609">
                  <a:extLst>
                    <a:ext uri="{9D8B030D-6E8A-4147-A177-3AD203B41FA5}">
                      <a16:colId xmlns:a16="http://schemas.microsoft.com/office/drawing/2014/main" val="4092224583"/>
                    </a:ext>
                  </a:extLst>
                </a:gridCol>
              </a:tblGrid>
              <a:tr h="366192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341541"/>
                  </a:ext>
                </a:extLst>
              </a:tr>
              <a:tr h="366192">
                <a:tc>
                  <a:txBody>
                    <a:bodyPr/>
                    <a:lstStyle/>
                    <a:p>
                      <a:r>
                        <a:rPr lang="en-US" dirty="0"/>
                        <a:t>QF1 gradient (T/m)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812429"/>
                  </a:ext>
                </a:extLst>
              </a:tr>
              <a:tr h="366192">
                <a:tc>
                  <a:txBody>
                    <a:bodyPr/>
                    <a:lstStyle/>
                    <a:p>
                      <a:r>
                        <a:rPr lang="en-US" dirty="0"/>
                        <a:t>QF1 length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205589"/>
                  </a:ext>
                </a:extLst>
              </a:tr>
              <a:tr h="366192">
                <a:tc>
                  <a:txBody>
                    <a:bodyPr/>
                    <a:lstStyle/>
                    <a:p>
                      <a:r>
                        <a:rPr lang="en-US" dirty="0"/>
                        <a:t>QF2 gradient (T/m)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285282"/>
                  </a:ext>
                </a:extLst>
              </a:tr>
              <a:tr h="366192">
                <a:tc>
                  <a:txBody>
                    <a:bodyPr/>
                    <a:lstStyle/>
                    <a:p>
                      <a:r>
                        <a:rPr lang="en-US" dirty="0"/>
                        <a:t>QF1 length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782361"/>
                  </a:ext>
                </a:extLst>
              </a:tr>
              <a:tr h="366192">
                <a:tc>
                  <a:txBody>
                    <a:bodyPr/>
                    <a:lstStyle/>
                    <a:p>
                      <a:r>
                        <a:rPr lang="en-US" dirty="0"/>
                        <a:t>Wiggler peak field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725224"/>
                  </a:ext>
                </a:extLst>
              </a:tr>
              <a:tr h="366192">
                <a:tc>
                  <a:txBody>
                    <a:bodyPr/>
                    <a:lstStyle/>
                    <a:p>
                      <a:r>
                        <a:rPr lang="en-US" dirty="0"/>
                        <a:t>Wiggler period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626220"/>
                  </a:ext>
                </a:extLst>
              </a:tr>
              <a:tr h="366192">
                <a:tc>
                  <a:txBody>
                    <a:bodyPr/>
                    <a:lstStyle/>
                    <a:p>
                      <a:r>
                        <a:rPr lang="en-US" dirty="0"/>
                        <a:t>Filling factor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2319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32596D2-2132-60C8-0552-198932BC2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64" y="4829600"/>
            <a:ext cx="4902298" cy="948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42D122-B2B4-6638-9225-AD084FDF0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" y="1282595"/>
            <a:ext cx="5215561" cy="35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2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30B6-D036-3F0E-AB7A-854A6FF8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Damping Rings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A1D74-0BDB-3642-62F8-32510B2A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2BE4E-ECA7-C4AE-29A5-86A6547C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EB151-ED7E-A633-FD85-B325BF6C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16CBBE-1903-32BD-CEF2-F5F14A27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960" y="5270991"/>
            <a:ext cx="4390480" cy="9134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9B417F-A87B-F17E-1CDD-B82E42CCE37E}"/>
              </a:ext>
            </a:extLst>
          </p:cNvPr>
          <p:cNvSpPr txBox="1"/>
          <p:nvPr/>
        </p:nvSpPr>
        <p:spPr>
          <a:xfrm>
            <a:off x="77664" y="895601"/>
            <a:ext cx="71097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Spin Polarized Electron Production: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GaAs photocathode operated in a DC electron gun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Round beam, ~2-3 </a:t>
            </a:r>
            <a:r>
              <a:rPr lang="en-US" sz="2200" dirty="0" err="1"/>
              <a:t>μm</a:t>
            </a:r>
            <a:r>
              <a:rPr lang="en-US" sz="2200" dirty="0"/>
              <a:t> normalized emittance</a:t>
            </a:r>
          </a:p>
          <a:p>
            <a:r>
              <a:rPr lang="en-US" sz="2200" dirty="0"/>
              <a:t>Positron production: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Tungsten target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2-3 orders of magnitude larger beam emittance than electron beam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Damping Rings optimize beam luminosity!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Can produce ~100 nm horizontal emittances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Produce flat beams, ~1 nm emittance</a:t>
            </a:r>
          </a:p>
          <a:p>
            <a:endParaRPr lang="en-US" sz="2200" dirty="0"/>
          </a:p>
          <a:p>
            <a:r>
              <a:rPr lang="en-US" sz="2200" dirty="0" err="1"/>
              <a:t>Beamstrahlung</a:t>
            </a:r>
            <a:r>
              <a:rPr lang="en-US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Use of a flat beam reduces beam collision induced radiative losses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46355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3747-D63C-C6E3-36BA-16BD9C4A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Intrabeam</a:t>
            </a:r>
            <a:r>
              <a:rPr lang="en-US" dirty="0"/>
              <a:t> Scattering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AF753-4382-6193-D0BA-E8B70DAB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628E-1036-4A27-279C-97E50F05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E9057-24CE-32EE-05D4-901E6D41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B177A8-E084-E581-D1E9-6E035F3DF75F}"/>
              </a:ext>
            </a:extLst>
          </p:cNvPr>
          <p:cNvSpPr txBox="1"/>
          <p:nvPr/>
        </p:nvSpPr>
        <p:spPr>
          <a:xfrm>
            <a:off x="165945" y="2589011"/>
            <a:ext cx="82406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particles undergo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betatron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/synchrotron oscillations, collisions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angle scattering results in particle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Touschek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to be reasonably long for machine tuning but not relevant during collider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small angle scattering results in emittance growth in all three planes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simplifies at high energy (“CIMP”), allowing fast computation of IBS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Rates are a function of lattice and beam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IBS program available in BMAD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D844FC-C0BB-246B-D2F8-7E3AA412F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15" y="5451333"/>
            <a:ext cx="4630994" cy="9181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AD07DA-2845-8F0B-F9F4-AAC83A7CC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14" y="860997"/>
            <a:ext cx="3350612" cy="15534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02B6A3-F2FB-E8EB-8107-63AEEBCF8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580" y="1179611"/>
            <a:ext cx="3410426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08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BB59-1A65-F9E9-0A23-DA827678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IBS in C</a:t>
            </a:r>
            <a:r>
              <a:rPr lang="en-US" baseline="30000" dirty="0"/>
              <a:t>3</a:t>
            </a:r>
            <a:r>
              <a:rPr lang="en-US" dirty="0"/>
              <a:t> Damping Rings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A8A49-B4E0-4C6E-C875-9E2AA812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78616-4E19-F811-C073-A08E8C69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F49AB-DD2E-BCD3-FDAF-80A46E5D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B72D18-3F53-E8E6-3FD9-1D353CD5F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2" y="1594327"/>
            <a:ext cx="6013952" cy="4620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CB2430-4B6F-8166-CF9D-E6CC28569123}"/>
              </a:ext>
            </a:extLst>
          </p:cNvPr>
          <p:cNvSpPr txBox="1"/>
          <p:nvPr/>
        </p:nvSpPr>
        <p:spPr>
          <a:xfrm>
            <a:off x="6019800" y="1056657"/>
            <a:ext cx="30381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Zero-charge bunch length can be varied by RF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IBS rates depend strongly on bunch 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Long bunch reduces IBS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Shorter bunch simplifies bunch compression after extraction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Trade-off to be analyzed in future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IBS looks very manageable for C</a:t>
            </a:r>
            <a:r>
              <a:rPr lang="en-US" sz="2000" baseline="30000" dirty="0"/>
              <a:t>3</a:t>
            </a:r>
            <a:r>
              <a:rPr lang="en-US" sz="2000" dirty="0"/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CD7906-1D52-8140-F2DA-595B379DF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199" y="911287"/>
            <a:ext cx="905001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8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9C85-BEB0-3D78-03F6-3518CD22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EDA24-A0AF-994E-08CF-3CD53F6A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30FAF-EE3C-4DB0-5DAD-BBA537BD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CE33B-7F0F-B2BC-8E29-B56FF147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0392A-6725-B2B1-A58E-8E599EB7087E}"/>
              </a:ext>
            </a:extLst>
          </p:cNvPr>
          <p:cNvSpPr txBox="1"/>
          <p:nvPr/>
        </p:nvSpPr>
        <p:spPr>
          <a:xfrm>
            <a:off x="294967" y="1081549"/>
            <a:ext cx="7157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rings are critical for achieving high luminosity in electron-positron linear colliders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by several orders of magnitude the source emittances of both electrons and positrons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Naturally produces a flat-beam which minimizes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beamstrahlung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Minimum Emittance (TME) cells used in arc’s produce lowest achievable emittances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wigglers improve performance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Decreasing damping time, allowing operation at lower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Decreasing horizontal beam emittance with correct B-field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damping ring design in progress!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 focused on achieving highest possible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beam luminosity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7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0B96-3184-A043-FB68-303B4E74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Layout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2B9E-204E-B4EC-E926-50609939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3737-432E-50D4-A55C-5B0BA3E2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9AC7C-C44A-E94F-1424-77A273667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B78D0-8EA4-E5C0-69C0-C4298520B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34" y="2320413"/>
            <a:ext cx="7136360" cy="36916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414886-1118-888A-8330-AC9A75F404BF}"/>
              </a:ext>
            </a:extLst>
          </p:cNvPr>
          <p:cNvSpPr txBox="1"/>
          <p:nvPr/>
        </p:nvSpPr>
        <p:spPr>
          <a:xfrm>
            <a:off x="157315" y="914400"/>
            <a:ext cx="86032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damping designs use a race-track layout: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Arcs consist of periodic cells designed for low emittance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sections provide room for damping wigglers, RF cavities and injection/extraction 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71C6AC-6C33-E283-8F86-6A2D5BE5FA47}"/>
              </a:ext>
            </a:extLst>
          </p:cNvPr>
          <p:cNvSpPr txBox="1"/>
          <p:nvPr/>
        </p:nvSpPr>
        <p:spPr>
          <a:xfrm>
            <a:off x="1573161" y="3429000"/>
            <a:ext cx="145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arc-cells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3A54B-EE99-BDB2-D455-913FAD8B7BCE}"/>
              </a:ext>
            </a:extLst>
          </p:cNvPr>
          <p:cNvSpPr txBox="1"/>
          <p:nvPr/>
        </p:nvSpPr>
        <p:spPr>
          <a:xfrm>
            <a:off x="5884606" y="3496777"/>
            <a:ext cx="145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arc-cells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008AF-36E0-EF43-1727-0DD6D2616208}"/>
              </a:ext>
            </a:extLst>
          </p:cNvPr>
          <p:cNvSpPr txBox="1"/>
          <p:nvPr/>
        </p:nvSpPr>
        <p:spPr>
          <a:xfrm>
            <a:off x="3377380" y="2523120"/>
            <a:ext cx="34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Damping wigglers, RF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0087BD-C2B3-8C70-A5DD-42C43E4226D4}"/>
              </a:ext>
            </a:extLst>
          </p:cNvPr>
          <p:cNvSpPr txBox="1"/>
          <p:nvPr/>
        </p:nvSpPr>
        <p:spPr>
          <a:xfrm>
            <a:off x="2590800" y="5119659"/>
            <a:ext cx="419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injection/extraction lines/wigglers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4874BB-DA02-4E5E-3485-BB16F667A535}"/>
              </a:ext>
            </a:extLst>
          </p:cNvPr>
          <p:cNvCxnSpPr>
            <a:cxnSpLocks/>
          </p:cNvCxnSpPr>
          <p:nvPr/>
        </p:nvCxnSpPr>
        <p:spPr>
          <a:xfrm flipV="1">
            <a:off x="648929" y="5914650"/>
            <a:ext cx="2035278" cy="37936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9E4933-4AC9-CF91-7381-BAB8EDC545D2}"/>
              </a:ext>
            </a:extLst>
          </p:cNvPr>
          <p:cNvCxnSpPr>
            <a:cxnSpLocks/>
          </p:cNvCxnSpPr>
          <p:nvPr/>
        </p:nvCxnSpPr>
        <p:spPr>
          <a:xfrm>
            <a:off x="6634914" y="5859750"/>
            <a:ext cx="1860157" cy="43426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2E9520B-5081-3B82-5473-8DCB685E82BC}"/>
              </a:ext>
            </a:extLst>
          </p:cNvPr>
          <p:cNvSpPr txBox="1"/>
          <p:nvPr/>
        </p:nvSpPr>
        <p:spPr>
          <a:xfrm>
            <a:off x="-40261" y="5428084"/>
            <a:ext cx="234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Booster Linac</a:t>
            </a:r>
          </a:p>
          <a:p>
            <a:r>
              <a:rPr lang="en-US" dirty="0"/>
              <a:t>(or pre-damping ring)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81919-8C04-EADE-AACC-CBC3D84926F3}"/>
              </a:ext>
            </a:extLst>
          </p:cNvPr>
          <p:cNvSpPr txBox="1"/>
          <p:nvPr/>
        </p:nvSpPr>
        <p:spPr>
          <a:xfrm>
            <a:off x="7197213" y="5668080"/>
            <a:ext cx="234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Main Linac</a:t>
            </a:r>
          </a:p>
        </p:txBody>
      </p:sp>
    </p:spTree>
    <p:extLst>
      <p:ext uri="{BB962C8B-B14F-4D97-AF65-F5344CB8AC3E}">
        <p14:creationId xmlns:p14="http://schemas.microsoft.com/office/powerpoint/2010/main" val="238221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63EA-95A4-C95C-5E3D-9F3F6C78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26693"/>
            <a:ext cx="6019800" cy="773723"/>
          </a:xfrm>
        </p:spPr>
        <p:txBody>
          <a:bodyPr/>
          <a:lstStyle/>
          <a:p>
            <a:r>
              <a:rPr lang="en-US" sz="3200" dirty="0"/>
              <a:t>Synchrotron Radiation Damping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F8D02-870A-B6D3-B07D-04AEF64A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CFFDD-DBBE-1539-000F-189A8A9E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8C00-624A-99CA-7538-4A6FF229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5FFEF-1F1E-7B58-ECAD-51DCDC77013A}"/>
              </a:ext>
            </a:extLst>
          </p:cNvPr>
          <p:cNvSpPr txBox="1"/>
          <p:nvPr/>
        </p:nvSpPr>
        <p:spPr>
          <a:xfrm>
            <a:off x="98323" y="993058"/>
            <a:ext cx="4473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Synchrotron radiation damps particle motion in all three planes (horizontal, vertical and longitudinal)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damping is straightforward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with more energy radiate more, particles with less energy radiate 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cavities restore energy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reduction of particle beam energy spread 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5E91A7-873B-4551-0CD4-11770D5E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206" y="4251949"/>
            <a:ext cx="5850193" cy="18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0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63EA-95A4-C95C-5E3D-9F3F6C78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26693"/>
            <a:ext cx="6019800" cy="773723"/>
          </a:xfrm>
        </p:spPr>
        <p:txBody>
          <a:bodyPr/>
          <a:lstStyle/>
          <a:p>
            <a:r>
              <a:rPr lang="en-US" sz="3200" dirty="0"/>
              <a:t>Synchrotron Radiation Damping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F8D02-870A-B6D3-B07D-04AEF64A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CFFDD-DBBE-1539-000F-189A8A9E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8C00-624A-99CA-7538-4A6FF229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DFFF09-ECEE-BFE0-432C-C3D033FE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666" y="1543665"/>
            <a:ext cx="3702835" cy="3225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06A1A8-2E1F-35B5-ACA3-56F15B2D91F1}"/>
              </a:ext>
            </a:extLst>
          </p:cNvPr>
          <p:cNvSpPr txBox="1"/>
          <p:nvPr/>
        </p:nvSpPr>
        <p:spPr>
          <a:xfrm>
            <a:off x="98323" y="993058"/>
            <a:ext cx="44736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Synchrotron radiation damps particle motion in all three planes (horizontal, vertical and longitudinal)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damping is straightforward: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with more energy radiate more, particles with less energy radiate 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reduction of particle beam energy spread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in the transverse planes is more complicated: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9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63EA-95A4-C95C-5E3D-9F3F6C78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26693"/>
            <a:ext cx="6019800" cy="773723"/>
          </a:xfrm>
        </p:spPr>
        <p:txBody>
          <a:bodyPr/>
          <a:lstStyle/>
          <a:p>
            <a:r>
              <a:rPr lang="en-US" sz="3200" dirty="0"/>
              <a:t>Synchrotron Radiation damping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F8D02-870A-B6D3-B07D-04AEF64A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CFFDD-DBBE-1539-000F-189A8A9E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8C00-624A-99CA-7538-4A6FF229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303E9B-7914-CF23-0C7F-48B648E63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194" y="1641070"/>
            <a:ext cx="3579664" cy="3380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7FC0D8-0B97-08A8-AB1F-FE5FB80B8027}"/>
              </a:ext>
            </a:extLst>
          </p:cNvPr>
          <p:cNvSpPr txBox="1"/>
          <p:nvPr/>
        </p:nvSpPr>
        <p:spPr>
          <a:xfrm>
            <a:off x="98323" y="993058"/>
            <a:ext cx="44736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Synchrotron radiation damps particle motion in all three planes (horizontal, vertical and longitudinal)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damping is straightforward: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with more energy radiate more, particles with less energy radiate 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reduction of particle beam energy spread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in the transverse planes is more complicated: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photon is emitted tangential to particle path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8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63EA-95A4-C95C-5E3D-9F3F6C78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26693"/>
            <a:ext cx="6019800" cy="773723"/>
          </a:xfrm>
        </p:spPr>
        <p:txBody>
          <a:bodyPr/>
          <a:lstStyle/>
          <a:p>
            <a:r>
              <a:rPr lang="en-US" sz="3200" dirty="0"/>
              <a:t>Synchrotron Radiation damping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F8D02-870A-B6D3-B07D-04AEF64A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CFFDD-DBBE-1539-000F-189A8A9E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8C00-624A-99CA-7538-4A6FF229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71285C-BB34-0851-2629-27C89940D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312" y="1927123"/>
            <a:ext cx="3977482" cy="30158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76A6D8-0527-A844-02D2-D56FBB58BB14}"/>
              </a:ext>
            </a:extLst>
          </p:cNvPr>
          <p:cNvSpPr txBox="1"/>
          <p:nvPr/>
        </p:nvSpPr>
        <p:spPr>
          <a:xfrm>
            <a:off x="98323" y="993058"/>
            <a:ext cx="44736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Synchrotron radiation damps particle motion in all three planes (horizontal, vertical and longitudinal)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damping is straightforward: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with more energy radiate more, particles with less energy radiate 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reduction of particle beam energy spread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in the transverse planes is more complicated: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photon is emitted tangential to particle path, resulting in a change in momentum in both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cavities restore energy in the longitudinal plane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4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63EA-95A4-C95C-5E3D-9F3F6C78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26693"/>
            <a:ext cx="6019800" cy="773723"/>
          </a:xfrm>
        </p:spPr>
        <p:txBody>
          <a:bodyPr/>
          <a:lstStyle/>
          <a:p>
            <a:r>
              <a:rPr lang="en-US" sz="3200" dirty="0"/>
              <a:t>Synchrotron Radiation damping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F8D02-870A-B6D3-B07D-04AEF64A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CFFDD-DBBE-1539-000F-189A8A9E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8C00-624A-99CA-7538-4A6FF229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2FD3F-7647-0CB1-1D96-5ED1ADD39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107" y="1710814"/>
            <a:ext cx="4311894" cy="3293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7A840C-254B-18CC-76E5-8FD1A530E4D7}"/>
              </a:ext>
            </a:extLst>
          </p:cNvPr>
          <p:cNvSpPr txBox="1"/>
          <p:nvPr/>
        </p:nvSpPr>
        <p:spPr>
          <a:xfrm>
            <a:off x="98323" y="900416"/>
            <a:ext cx="447367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Synchrotron radiation damps particle motion in all three planes (horizontal, vertical and longitudinal)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damping is straightforward: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with more energy radiate more, particles with less energy radiate 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reduction of particle beam energy spread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in the transverse planes is more complicated: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photon is emitted tangential to particle path, resulting in a change in momentum in both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cavities restore energy in the longitudinal plane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cycle results in a reduction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only, and consequently beam emittance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290AB-DF17-2FF9-8ADB-08A561326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672" y="5437102"/>
            <a:ext cx="1829055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2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64A8-44D9-ADE8-3F11-0C35C7A2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555" y="136525"/>
            <a:ext cx="6019800" cy="773723"/>
          </a:xfrm>
        </p:spPr>
        <p:txBody>
          <a:bodyPr/>
          <a:lstStyle/>
          <a:p>
            <a:r>
              <a:rPr lang="en-US" sz="2800" dirty="0"/>
              <a:t>Damping Ring Basic Considerations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18A36-A5D1-B5F2-5D68-C0160268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8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95242-52FA-6726-163D-208E4ED9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 Copper Collider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A5F13-D0B4-65EC-E3C5-6F89A856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1A757A-A88B-9AD7-EF6B-B8601108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776576"/>
            <a:ext cx="2345371" cy="1822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06CB8F-57C5-8E0D-53DB-291ADF017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057" y="2563040"/>
            <a:ext cx="3269943" cy="277539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1EB43DD-8479-F2D6-D4DE-BED209A61629}"/>
              </a:ext>
            </a:extLst>
          </p:cNvPr>
          <p:cNvSpPr/>
          <p:nvPr/>
        </p:nvSpPr>
        <p:spPr>
          <a:xfrm>
            <a:off x="7620000" y="5569733"/>
            <a:ext cx="122903" cy="1312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02A8C6-7EBD-23AF-357E-EA4AC4FDFA1B}"/>
              </a:ext>
            </a:extLst>
          </p:cNvPr>
          <p:cNvSpPr txBox="1"/>
          <p:nvPr/>
        </p:nvSpPr>
        <p:spPr>
          <a:xfrm>
            <a:off x="7759598" y="545067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A8841CB-8B16-4557-BB79-A68D88CDDFDA}"/>
              </a:ext>
            </a:extLst>
          </p:cNvPr>
          <p:cNvSpPr/>
          <p:nvPr/>
        </p:nvSpPr>
        <p:spPr>
          <a:xfrm>
            <a:off x="7621947" y="5925427"/>
            <a:ext cx="122903" cy="13121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3264D-ACF7-AE27-49BE-504E4E3FA4CF}"/>
              </a:ext>
            </a:extLst>
          </p:cNvPr>
          <p:cNvSpPr txBox="1"/>
          <p:nvPr/>
        </p:nvSpPr>
        <p:spPr>
          <a:xfrm>
            <a:off x="7776293" y="578773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3036A-17F5-49B2-858A-9600920B467B}"/>
              </a:ext>
            </a:extLst>
          </p:cNvPr>
          <p:cNvSpPr txBox="1"/>
          <p:nvPr/>
        </p:nvSpPr>
        <p:spPr>
          <a:xfrm>
            <a:off x="129050" y="910248"/>
            <a:ext cx="6019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Givens: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Collider repetition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Bunch structure (e.g. bunch spacing, number of bunches per train)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Injected beam emittance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FF026E-0077-6B04-10FC-E80BCE2AC425}"/>
              </a:ext>
            </a:extLst>
          </p:cNvPr>
          <p:cNvSpPr txBox="1"/>
          <p:nvPr/>
        </p:nvSpPr>
        <p:spPr>
          <a:xfrm>
            <a:off x="80266" y="2541464"/>
            <a:ext cx="54753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Choices: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Number of stored bunch trains (</a:t>
            </a:r>
            <a:r>
              <a:rPr lang="en-US" sz="2000" dirty="0" err="1"/>
              <a:t>N</a:t>
            </a:r>
            <a:r>
              <a:rPr lang="en-US" sz="2000" baseline="-25000" dirty="0" err="1"/>
              <a:t>train</a:t>
            </a:r>
            <a:r>
              <a:rPr lang="en-US" sz="2000" dirty="0"/>
              <a:t>)—determines min. circumference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Stored number of damping times(N</a:t>
            </a:r>
            <a:r>
              <a:rPr lang="el-GR" sz="2000" dirty="0"/>
              <a:t>τ</a:t>
            </a:r>
            <a:r>
              <a:rPr lang="en-US" sz="2000" dirty="0"/>
              <a:t> )—constrains value of damping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Lattice design, wiggler parameters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A2EF9E-B5C3-329D-FADC-008EEB1C8A7C}"/>
              </a:ext>
            </a:extLst>
          </p:cNvPr>
          <p:cNvSpPr txBox="1"/>
          <p:nvPr/>
        </p:nvSpPr>
        <p:spPr>
          <a:xfrm>
            <a:off x="129050" y="4766656"/>
            <a:ext cx="458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Consequences of those choices: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Beam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Extracted beam emittance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669DFC-233E-2D38-10C5-52CB018B1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553" y="2257686"/>
            <a:ext cx="1498451" cy="8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92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106872</TotalTime>
  <Words>1596</Words>
  <Application>Microsoft Office PowerPoint</Application>
  <PresentationFormat>On-screen Show (4:3)</PresentationFormat>
  <Paragraphs>297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Preliminary Damping Ring Design for the Cool Copper Collider</vt:lpstr>
      <vt:lpstr>Motivation for Damping Rings</vt:lpstr>
      <vt:lpstr>Ring Layout</vt:lpstr>
      <vt:lpstr>Synchrotron Radiation Damping</vt:lpstr>
      <vt:lpstr>Synchrotron Radiation Damping</vt:lpstr>
      <vt:lpstr>Synchrotron Radiation damping</vt:lpstr>
      <vt:lpstr>Synchrotron Radiation damping</vt:lpstr>
      <vt:lpstr>Synchrotron Radiation damping</vt:lpstr>
      <vt:lpstr>Damping Ring Basic Considerations</vt:lpstr>
      <vt:lpstr>Periodic Focusing and Lattice Function</vt:lpstr>
      <vt:lpstr>Periodic Focusing and Lattice Function</vt:lpstr>
      <vt:lpstr>Natural Equilibrium Emittance</vt:lpstr>
      <vt:lpstr>Arc Cell design </vt:lpstr>
      <vt:lpstr>Arc cell design</vt:lpstr>
      <vt:lpstr>Arc Lattice design</vt:lpstr>
      <vt:lpstr>Damping Wigglers</vt:lpstr>
      <vt:lpstr>C3 design parameters</vt:lpstr>
      <vt:lpstr>TME cell</vt:lpstr>
      <vt:lpstr>FODO/Wiggler section</vt:lpstr>
      <vt:lpstr>Intrabeam Scattering</vt:lpstr>
      <vt:lpstr>IBS in C3 Damping Rings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Jeanne Butler</dc:creator>
  <cp:lastModifiedBy>Matthew B. Andorf</cp:lastModifiedBy>
  <cp:revision>312</cp:revision>
  <cp:lastPrinted>2020-12-01T16:51:49Z</cp:lastPrinted>
  <dcterms:created xsi:type="dcterms:W3CDTF">2010-10-18T16:36:26Z</dcterms:created>
  <dcterms:modified xsi:type="dcterms:W3CDTF">2024-10-07T23:44:58Z</dcterms:modified>
</cp:coreProperties>
</file>