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1585" r:id="rId4"/>
    <p:sldId id="21454" r:id="rId5"/>
    <p:sldId id="21456" r:id="rId6"/>
    <p:sldId id="21457" r:id="rId7"/>
    <p:sldId id="264" r:id="rId8"/>
    <p:sldId id="21389" r:id="rId9"/>
    <p:sldId id="21448" r:id="rId10"/>
    <p:sldId id="21582" r:id="rId11"/>
    <p:sldId id="21198" r:id="rId12"/>
    <p:sldId id="21583" r:id="rId13"/>
    <p:sldId id="21458" r:id="rId14"/>
    <p:sldId id="21071" r:id="rId15"/>
    <p:sldId id="259" r:id="rId16"/>
    <p:sldId id="258" r:id="rId17"/>
    <p:sldId id="21064" r:id="rId18"/>
    <p:sldId id="21063" r:id="rId19"/>
    <p:sldId id="21062" r:id="rId20"/>
    <p:sldId id="21066" r:id="rId21"/>
    <p:sldId id="21065" r:id="rId22"/>
    <p:sldId id="21067" r:id="rId23"/>
    <p:sldId id="21069" r:id="rId24"/>
    <p:sldId id="21068" r:id="rId25"/>
    <p:sldId id="21586" r:id="rId26"/>
    <p:sldId id="21061" r:id="rId27"/>
    <p:sldId id="21060" r:id="rId28"/>
  </p:sldIdLst>
  <p:sldSz cx="10691813" cy="7559675"/>
  <p:notesSz cx="6805613" cy="9939338"/>
  <p:defaultTextStyle>
    <a:defPPr>
      <a:defRPr lang="ja-JP"/>
    </a:defPPr>
    <a:lvl1pPr marL="0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432FF"/>
    <a:srgbClr val="FF0000"/>
    <a:srgbClr val="C00000"/>
    <a:srgbClr val="FF40FF"/>
    <a:srgbClr val="CC9900"/>
    <a:srgbClr val="73FB79"/>
    <a:srgbClr val="FF6600"/>
    <a:srgbClr val="006025"/>
    <a:srgbClr val="DD5A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テーマ スタイル 1 - アクセント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9" autoAdjust="0"/>
    <p:restoredTop sz="94660" autoAdjust="0"/>
  </p:normalViewPr>
  <p:slideViewPr>
    <p:cSldViewPr>
      <p:cViewPr varScale="1">
        <p:scale>
          <a:sx n="127" d="100"/>
          <a:sy n="127" d="100"/>
        </p:scale>
        <p:origin x="144" y="1860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138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94033-C7F5-4CB8-8CFC-7B2E68772780}" type="datetimeFigureOut">
              <a:rPr kumimoji="1" lang="ja-JP" altLang="en-US" smtClean="0"/>
              <a:t>2024/10/7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664DD-30CE-4259-9D7E-C556D1E3A5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8047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E6FD8-D564-4BA1-A685-475324DE8811}" type="datetimeFigureOut">
              <a:rPr kumimoji="1" lang="ja-JP" altLang="en-US" smtClean="0"/>
              <a:t>2024/10/7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769938" y="746125"/>
            <a:ext cx="526732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23A99-117A-4FFA-AA6D-2382E5F3A9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54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267295" y="1007957"/>
            <a:ext cx="2940249" cy="2771881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ja-JP" altLang="ja-JP" sz="1984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hidden">
          <a:xfrm>
            <a:off x="0" y="1847920"/>
            <a:ext cx="10157222" cy="1259946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ja-JP" altLang="ja-JP" sz="2263">
              <a:latin typeface="Times New Roman" pitchFamily="18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672953" y="3947830"/>
            <a:ext cx="6593285" cy="209991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ja-JP" altLang="en-US"/>
              <a:t>マスター サブタイトルの書式設定</a:t>
            </a:r>
            <a:endParaRPr lang="ja-JP" altLang="en-US" dirty="0"/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80083" y="1590682"/>
            <a:ext cx="8286155" cy="1763924"/>
          </a:xfrm>
        </p:spPr>
        <p:txBody>
          <a:bodyPr anchor="ctr"/>
          <a:lstStyle>
            <a:lvl1pPr algn="l"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19" name="日付プレースホル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20" name="スライド番号プレースホルダ 19"/>
          <p:cNvSpPr>
            <a:spLocks noGrp="1"/>
          </p:cNvSpPr>
          <p:nvPr>
            <p:ph type="sldNum" sz="quarter" idx="11"/>
          </p:nvPr>
        </p:nvSpPr>
        <p:spPr>
          <a:xfrm>
            <a:off x="7306072" y="6989200"/>
            <a:ext cx="2494756" cy="402483"/>
          </a:xfrm>
        </p:spPr>
        <p:txBody>
          <a:bodyPr/>
          <a:lstStyle/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1" name="フッター プレースホルダ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93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378292" y="1160447"/>
            <a:ext cx="9345851" cy="5476908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0801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C44D4D-89DE-D8DE-40BC-B50AB896F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D229FDD-A51A-E666-85B2-6401C7056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2D3C-22A4-4957-8771-DBCC635070FD}" type="datetimeFigureOut">
              <a:rPr kumimoji="1" lang="ja-JP" altLang="en-US" smtClean="0"/>
              <a:t>2024/10/7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68E3EB2-CFF0-65DE-9ADE-5C0422E92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4EC398A-7AEE-8D66-793B-209BCBE26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F3A8-46B4-45D0-BF02-AC3AEA2A72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3240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0691813" cy="986942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ja-JP" altLang="ja-JP" sz="2263">
              <a:latin typeface="Times New Roman" pitchFamily="18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163850" y="89226"/>
            <a:ext cx="8369684" cy="75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985" y="1186435"/>
            <a:ext cx="8958106" cy="553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3" name="日付プレースホルダ 12"/>
          <p:cNvSpPr>
            <a:spLocks noGrp="1"/>
          </p:cNvSpPr>
          <p:nvPr>
            <p:ph type="dt" sz="half" idx="2"/>
          </p:nvPr>
        </p:nvSpPr>
        <p:spPr>
          <a:xfrm>
            <a:off x="980083" y="7006699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14" name="フッター プレースホルダ 13"/>
          <p:cNvSpPr>
            <a:spLocks noGrp="1"/>
          </p:cNvSpPr>
          <p:nvPr>
            <p:ph type="ftr" sz="quarter" idx="3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4"/>
          </p:nvPr>
        </p:nvSpPr>
        <p:spPr>
          <a:xfrm>
            <a:off x="7306072" y="7006699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320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503972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1007943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511915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2015886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493472" indent="-493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3527">
          <a:solidFill>
            <a:schemeClr val="tx1"/>
          </a:solidFill>
          <a:latin typeface="+mn-lt"/>
          <a:ea typeface="+mn-ea"/>
          <a:cs typeface="+mn-cs"/>
        </a:defRPr>
      </a:lvl1pPr>
      <a:lvl2pPr marL="979945" indent="-48472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¡"/>
        <a:defRPr kumimoji="1" sz="3086">
          <a:solidFill>
            <a:schemeClr val="tx1"/>
          </a:solidFill>
          <a:latin typeface="+mn-lt"/>
          <a:ea typeface="+mn-ea"/>
        </a:defRPr>
      </a:lvl2pPr>
      <a:lvl3pPr marL="1426170" indent="-4444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646">
          <a:solidFill>
            <a:schemeClr val="tx1"/>
          </a:solidFill>
          <a:latin typeface="+mn-lt"/>
          <a:ea typeface="+mn-ea"/>
        </a:defRPr>
      </a:lvl3pPr>
      <a:lvl4pPr marL="1853146" indent="-425227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¡"/>
        <a:defRPr kumimoji="1" sz="2205">
          <a:solidFill>
            <a:schemeClr val="tx1"/>
          </a:solidFill>
          <a:latin typeface="+mn-lt"/>
          <a:ea typeface="+mn-ea"/>
        </a:defRPr>
      </a:lvl4pPr>
      <a:lvl5pPr marL="2281871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5pPr>
      <a:lvl6pPr marL="2785843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6pPr>
      <a:lvl7pPr marL="3289814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7pPr>
      <a:lvl8pPr marL="3793786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8pPr>
      <a:lvl9pPr marL="4297757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Yoshinori Enomoto (KEK)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Positron Source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8812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B6240F-F2A5-AE3B-B631-2238ED56B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CDA244B-B3F7-F152-541D-3FAC4E32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516A-B397-4344-88BE-67F17A7A32EC}" type="datetime1">
              <a:rPr kumimoji="1" lang="ja-JP" altLang="en-US" smtClean="0"/>
              <a:t>2024/10/7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C2DA412-30A1-BE46-05EE-674BA1965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B6C8028-20F2-DE3E-733B-A5C37EE0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F3A8-46B4-45D0-BF02-AC3AEA2A7245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6" name="PA022513">
            <a:hlinkClick r:id="" action="ppaction://media"/>
            <a:extLst>
              <a:ext uri="{FF2B5EF4-FFF2-40B4-BE49-F238E27FC236}">
                <a16:creationId xmlns:a16="http://schemas.microsoft.com/office/drawing/2014/main" id="{D01E43D4-42F4-6617-5547-B54691E8CF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83" y="1115541"/>
            <a:ext cx="10645046" cy="598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8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83ECA7-D149-06EF-D4F7-5755DE042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Acc. structure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357609-5EB1-06CC-5FF0-79D5725E957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1330" y="2761846"/>
            <a:ext cx="5615686" cy="2252164"/>
          </a:xfrm>
        </p:spPr>
        <p:txBody>
          <a:bodyPr/>
          <a:lstStyle/>
          <a:p>
            <a:r>
              <a:rPr kumimoji="1" lang="en-US" altLang="ja-JP" sz="1800" dirty="0"/>
              <a:t>Machining and bonding of test cell is in progress</a:t>
            </a:r>
          </a:p>
          <a:p>
            <a:r>
              <a:rPr lang="en-US" altLang="ja-JP" sz="1800" dirty="0"/>
              <a:t>Drawing preparation is almost finished</a:t>
            </a:r>
          </a:p>
          <a:p>
            <a:r>
              <a:rPr lang="en-US" altLang="ja-JP" sz="1800" dirty="0"/>
              <a:t>C</a:t>
            </a:r>
            <a:r>
              <a:rPr kumimoji="1" lang="en-US" altLang="ja-JP" sz="1800" dirty="0"/>
              <a:t>lean hut for RF </a:t>
            </a:r>
            <a:r>
              <a:rPr lang="en-US" altLang="ja-JP" sz="1800" dirty="0"/>
              <a:t>test and assemble work was built</a:t>
            </a:r>
          </a:p>
          <a:p>
            <a:r>
              <a:rPr kumimoji="1" lang="en-US" altLang="ja-JP" sz="1800" dirty="0"/>
              <a:t>Precise cost estimation for all the prototype manufacturing process completed</a:t>
            </a:r>
          </a:p>
          <a:p>
            <a:pPr marL="0" indent="0">
              <a:buNone/>
            </a:pPr>
            <a:endParaRPr kumimoji="1" lang="en-US" altLang="ja-JP" sz="18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C9A5C2-415E-CDAB-15F2-4C14B0AE370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0553993-8EEC-568A-C880-B41FC7FE3A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05F2DD-0834-A792-8A9D-F49C6967AC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11</a:t>
            </a:fld>
            <a:endParaRPr kumimoji="1" lang="ja-JP" altLang="en-US"/>
          </a:p>
        </p:txBody>
      </p:sp>
      <p:graphicFrame>
        <p:nvGraphicFramePr>
          <p:cNvPr id="7" name="コンテンツ プレースホルダー 6">
            <a:extLst>
              <a:ext uri="{FF2B5EF4-FFF2-40B4-BE49-F238E27FC236}">
                <a16:creationId xmlns:a16="http://schemas.microsoft.com/office/drawing/2014/main" id="{A4BE589D-2886-5B23-BCA0-8FB8AB0E8B48}"/>
              </a:ext>
            </a:extLst>
          </p:cNvPr>
          <p:cNvGraphicFramePr>
            <a:graphicFrameLocks/>
          </p:cNvGraphicFramePr>
          <p:nvPr/>
        </p:nvGraphicFramePr>
        <p:xfrm>
          <a:off x="161330" y="1163037"/>
          <a:ext cx="10369156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308">
                  <a:extLst>
                    <a:ext uri="{9D8B030D-6E8A-4147-A177-3AD203B41FA5}">
                      <a16:colId xmlns:a16="http://schemas.microsoft.com/office/drawing/2014/main" val="3785458034"/>
                    </a:ext>
                  </a:extLst>
                </a:gridCol>
                <a:gridCol w="1754125">
                  <a:extLst>
                    <a:ext uri="{9D8B030D-6E8A-4147-A177-3AD203B41FA5}">
                      <a16:colId xmlns:a16="http://schemas.microsoft.com/office/drawing/2014/main" val="978137292"/>
                    </a:ext>
                  </a:extLst>
                </a:gridCol>
                <a:gridCol w="1208491">
                  <a:extLst>
                    <a:ext uri="{9D8B030D-6E8A-4147-A177-3AD203B41FA5}">
                      <a16:colId xmlns:a16="http://schemas.microsoft.com/office/drawing/2014/main" val="870175579"/>
                    </a:ext>
                  </a:extLst>
                </a:gridCol>
                <a:gridCol w="1481308">
                  <a:extLst>
                    <a:ext uri="{9D8B030D-6E8A-4147-A177-3AD203B41FA5}">
                      <a16:colId xmlns:a16="http://schemas.microsoft.com/office/drawing/2014/main" val="4237059747"/>
                    </a:ext>
                  </a:extLst>
                </a:gridCol>
                <a:gridCol w="1481308">
                  <a:extLst>
                    <a:ext uri="{9D8B030D-6E8A-4147-A177-3AD203B41FA5}">
                      <a16:colId xmlns:a16="http://schemas.microsoft.com/office/drawing/2014/main" val="4271344816"/>
                    </a:ext>
                  </a:extLst>
                </a:gridCol>
                <a:gridCol w="1481308">
                  <a:extLst>
                    <a:ext uri="{9D8B030D-6E8A-4147-A177-3AD203B41FA5}">
                      <a16:colId xmlns:a16="http://schemas.microsoft.com/office/drawing/2014/main" val="3310381391"/>
                    </a:ext>
                  </a:extLst>
                </a:gridCol>
                <a:gridCol w="1481308">
                  <a:extLst>
                    <a:ext uri="{9D8B030D-6E8A-4147-A177-3AD203B41FA5}">
                      <a16:colId xmlns:a16="http://schemas.microsoft.com/office/drawing/2014/main" val="11796317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Technical</a:t>
                      </a:r>
                      <a:r>
                        <a:rPr kumimoji="1" lang="ja-JP" altLang="en-US" sz="1200" dirty="0"/>
                        <a:t> </a:t>
                      </a:r>
                      <a:r>
                        <a:rPr kumimoji="1" lang="en-US" altLang="ja-JP" sz="1200" dirty="0"/>
                        <a:t>design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Mechanical design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3D model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Drawings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Material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Manufacturing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881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Acc.</a:t>
                      </a:r>
                      <a:r>
                        <a:rPr kumimoji="1" lang="ja-JP" altLang="en-US" sz="1200" dirty="0"/>
                        <a:t> </a:t>
                      </a:r>
                      <a:r>
                        <a:rPr kumimoji="1" lang="en-US" altLang="ja-JP" sz="1200" dirty="0"/>
                        <a:t>Structure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r>
                        <a:rPr kumimoji="1" lang="ja-JP" altLang="en-US" sz="1200" dirty="0"/>
                        <a:t>（</a:t>
                      </a:r>
                      <a:r>
                        <a:rPr kumimoji="1" lang="en-US" altLang="ja-JP" sz="1200" dirty="0"/>
                        <a:t>RF</a:t>
                      </a:r>
                      <a:r>
                        <a:rPr kumimoji="1" lang="ja-JP" altLang="en-US" sz="1200" dirty="0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Ongoing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Delivered 2024/3</a:t>
                      </a:r>
                    </a:p>
                    <a:p>
                      <a:r>
                        <a:rPr kumimoji="1" lang="en-US" altLang="ja-JP" sz="1200" dirty="0"/>
                        <a:t>+ additional 2025/3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FY2024-FY2025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03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Test</a:t>
                      </a:r>
                      <a:r>
                        <a:rPr kumimoji="1" lang="ja-JP" altLang="en-US" sz="1200" dirty="0"/>
                        <a:t> </a:t>
                      </a:r>
                      <a:r>
                        <a:rPr kumimoji="1" lang="en-US" altLang="ja-JP" sz="1200" dirty="0"/>
                        <a:t>cell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r>
                        <a:rPr kumimoji="1" lang="ja-JP" altLang="en-US" sz="1200" dirty="0"/>
                        <a:t>（</a:t>
                      </a:r>
                      <a:r>
                        <a:rPr kumimoji="1" lang="en-US" altLang="ja-JP" sz="1200" dirty="0"/>
                        <a:t>RF</a:t>
                      </a:r>
                      <a:r>
                        <a:rPr kumimoji="1" lang="ja-JP" altLang="en-US" sz="1200" dirty="0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Delivered 2024/3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In progress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773908"/>
                  </a:ext>
                </a:extLst>
              </a:tr>
            </a:tbl>
          </a:graphicData>
        </a:graphic>
      </p:graphicFrame>
      <p:pic>
        <p:nvPicPr>
          <p:cNvPr id="8" name="図 7" descr="屋内, 建物, 座る, 木製 が含まれている画像&#10;&#10;自動的に生成された説明">
            <a:extLst>
              <a:ext uri="{FF2B5EF4-FFF2-40B4-BE49-F238E27FC236}">
                <a16:creationId xmlns:a16="http://schemas.microsoft.com/office/drawing/2014/main" id="{25496B25-2173-B582-260E-545EF7457D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" y="5507230"/>
            <a:ext cx="2714629" cy="2035972"/>
          </a:xfrm>
          <a:prstGeom prst="rect">
            <a:avLst/>
          </a:prstGeom>
        </p:spPr>
      </p:pic>
      <p:pic>
        <p:nvPicPr>
          <p:cNvPr id="10" name="コンテンツ プレースホルダー 7" descr="レンガ造りの建物のcg&#10;&#10;中程度の精度で自動的に生成された説明">
            <a:extLst>
              <a:ext uri="{FF2B5EF4-FFF2-40B4-BE49-F238E27FC236}">
                <a16:creationId xmlns:a16="http://schemas.microsoft.com/office/drawing/2014/main" id="{572809D0-DD1E-4290-E3C4-353BE7238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6" t="17606" r="15319" b="8897"/>
          <a:stretch/>
        </p:blipFill>
        <p:spPr bwMode="auto">
          <a:xfrm>
            <a:off x="5929283" y="3059757"/>
            <a:ext cx="4762529" cy="285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図 11" descr="建物, 屋内, 地域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D200B732-D96A-9F33-BA12-E324255F88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13860" r="12360" b="21713"/>
          <a:stretch/>
        </p:blipFill>
        <p:spPr>
          <a:xfrm>
            <a:off x="2756519" y="5514155"/>
            <a:ext cx="3385741" cy="202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38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534FE0-42F3-59C8-1AFE-F236247F7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Hot pressing cells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3B7A39-F908-FBDE-4FA1-E0F9676CE47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03595C-037F-7521-6F47-D6C9B97F72F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1F83BE1-787B-7D59-C5C6-8D5C42E4C2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CDDAC0-FE94-D3C0-F103-600031AD5E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7" name="コンテンツ プレースホルダー 8" descr="テーブル, 屋内, ケーキ, 座る が含まれている画像&#10;&#10;自動的に生成された説明">
            <a:extLst>
              <a:ext uri="{FF2B5EF4-FFF2-40B4-BE49-F238E27FC236}">
                <a16:creationId xmlns:a16="http://schemas.microsoft.com/office/drawing/2014/main" id="{B1679BFE-8DE5-747E-CB8C-E6EAC0ADAE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9" y="1043534"/>
            <a:ext cx="3925788" cy="2944340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254B7A90-969F-F2CA-015C-2F85250C9B74}"/>
              </a:ext>
            </a:extLst>
          </p:cNvPr>
          <p:cNvGrpSpPr>
            <a:grpSpLocks/>
          </p:cNvGrpSpPr>
          <p:nvPr/>
        </p:nvGrpSpPr>
        <p:grpSpPr bwMode="auto">
          <a:xfrm>
            <a:off x="116285" y="4403797"/>
            <a:ext cx="8697912" cy="2808284"/>
            <a:chOff x="193884" y="2430040"/>
            <a:chExt cx="8698596" cy="2807582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439CCA0C-25CE-6E39-7B56-33E8AB0CD40C}"/>
                </a:ext>
              </a:extLst>
            </p:cNvPr>
            <p:cNvSpPr/>
            <p:nvPr/>
          </p:nvSpPr>
          <p:spPr>
            <a:xfrm>
              <a:off x="3419938" y="4004445"/>
              <a:ext cx="2087726" cy="21584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ja-JP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6CF784FF-A452-E444-7E5C-4CE5586E636D}"/>
                </a:ext>
              </a:extLst>
            </p:cNvPr>
            <p:cNvSpPr/>
            <p:nvPr/>
          </p:nvSpPr>
          <p:spPr>
            <a:xfrm>
              <a:off x="3419938" y="3248984"/>
              <a:ext cx="2087726" cy="21584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ja-JP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3A65A2C0-C767-58EB-B447-D71389E0414A}"/>
                </a:ext>
              </a:extLst>
            </p:cNvPr>
            <p:cNvSpPr/>
            <p:nvPr/>
          </p:nvSpPr>
          <p:spPr>
            <a:xfrm>
              <a:off x="3564411" y="3933025"/>
              <a:ext cx="1800367" cy="4602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ja-JP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ja-JP" altLang="en-US"/>
            </a:p>
          </p:txBody>
        </p: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2BD4555-B836-F56F-D30A-8C54AF965E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884" y="2430040"/>
              <a:ext cx="8698596" cy="2807582"/>
              <a:chOff x="193884" y="2430040"/>
              <a:chExt cx="8698596" cy="2807582"/>
            </a:xfrm>
          </p:grpSpPr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181E703F-A282-9A8D-7C15-5200FDE9AFCA}"/>
                  </a:ext>
                </a:extLst>
              </p:cNvPr>
              <p:cNvSpPr/>
              <p:nvPr/>
            </p:nvSpPr>
            <p:spPr>
              <a:xfrm>
                <a:off x="3564411" y="3501333"/>
                <a:ext cx="1800367" cy="4443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0108ECD9-0E2C-56E3-9B50-421DDFB0D12D}"/>
                  </a:ext>
                </a:extLst>
              </p:cNvPr>
              <p:cNvSpPr/>
              <p:nvPr/>
            </p:nvSpPr>
            <p:spPr>
              <a:xfrm>
                <a:off x="3742225" y="3572753"/>
                <a:ext cx="1439976" cy="14442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CF6041D3-15BF-B23A-68BC-C9AD0A935D1D}"/>
                  </a:ext>
                </a:extLst>
              </p:cNvPr>
              <p:cNvSpPr/>
              <p:nvPr/>
            </p:nvSpPr>
            <p:spPr>
              <a:xfrm>
                <a:off x="3742225" y="3763205"/>
                <a:ext cx="1439976" cy="14283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endParaRPr lang="ja-JP" altLang="en-US"/>
              </a:p>
            </p:txBody>
          </p:sp>
          <p:cxnSp>
            <p:nvCxnSpPr>
              <p:cNvPr id="17" name="直線矢印コネクタ 16">
                <a:extLst>
                  <a:ext uri="{FF2B5EF4-FFF2-40B4-BE49-F238E27FC236}">
                    <a16:creationId xmlns:a16="http://schemas.microsoft.com/office/drawing/2014/main" id="{87C0A3F9-17E3-7839-A0BE-4B878C1BD79D}"/>
                  </a:ext>
                </a:extLst>
              </p:cNvPr>
              <p:cNvCxnSpPr>
                <a:stCxn id="19" idx="3"/>
                <a:endCxn id="11" idx="1"/>
              </p:cNvCxnSpPr>
              <p:nvPr/>
            </p:nvCxnSpPr>
            <p:spPr>
              <a:xfrm>
                <a:off x="2459424" y="2849035"/>
                <a:ext cx="960514" cy="5078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C7F1608E-B4CC-ACA5-BC96-B6F7C5DF9003}"/>
                  </a:ext>
                </a:extLst>
              </p:cNvPr>
              <p:cNvCxnSpPr>
                <a:stCxn id="20" idx="3"/>
                <a:endCxn id="10" idx="1"/>
              </p:cNvCxnSpPr>
              <p:nvPr/>
            </p:nvCxnSpPr>
            <p:spPr>
              <a:xfrm flipV="1">
                <a:off x="2591198" y="4112368"/>
                <a:ext cx="828740" cy="6888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3">
                <a:extLst>
                  <a:ext uri="{FF2B5EF4-FFF2-40B4-BE49-F238E27FC236}">
                    <a16:creationId xmlns:a16="http://schemas.microsoft.com/office/drawing/2014/main" id="{63B1FCB8-AC97-77BF-805F-A9749FB4AB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5244" y="2430040"/>
                <a:ext cx="1824180" cy="8379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ja-JP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marL="0" indent="0" eaLnBrk="1" hangingPunct="1">
                  <a:buFontTx/>
                  <a:buNone/>
                  <a:defRPr/>
                </a:pPr>
                <a:r>
                  <a:rPr lang="en-US" altLang="ja-JP" kern="0" dirty="0"/>
                  <a:t>C plate</a:t>
                </a:r>
                <a:endParaRPr lang="en-US" altLang="ja-JP" sz="2400" kern="0" dirty="0"/>
              </a:p>
              <a:p>
                <a:pPr marL="0" indent="0" eaLnBrk="1" hangingPunct="1">
                  <a:buFontTx/>
                  <a:buNone/>
                  <a:defRPr/>
                </a:pPr>
                <a:r>
                  <a:rPr lang="ja-JP" altLang="en-US" sz="2400" kern="0" dirty="0"/>
                  <a:t>□</a:t>
                </a:r>
                <a:r>
                  <a:rPr lang="en-US" altLang="ja-JP" sz="2400" kern="0" dirty="0"/>
                  <a:t>445×40t</a:t>
                </a:r>
              </a:p>
            </p:txBody>
          </p:sp>
          <p:sp>
            <p:nvSpPr>
              <p:cNvPr id="20" name="Rectangle 3">
                <a:extLst>
                  <a:ext uri="{FF2B5EF4-FFF2-40B4-BE49-F238E27FC236}">
                    <a16:creationId xmlns:a16="http://schemas.microsoft.com/office/drawing/2014/main" id="{DAFE513E-1E65-2AB4-2E1B-6D6553E188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1161" y="4363130"/>
                <a:ext cx="1740037" cy="8744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ja-JP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marL="0" indent="0" eaLnBrk="1" hangingPunct="1">
                  <a:buFontTx/>
                  <a:buNone/>
                  <a:defRPr/>
                </a:pPr>
                <a:r>
                  <a:rPr lang="en-US" altLang="ja-JP" sz="2400" kern="0" dirty="0"/>
                  <a:t>C plate</a:t>
                </a:r>
              </a:p>
              <a:p>
                <a:pPr marL="0" indent="0" eaLnBrk="1" hangingPunct="1">
                  <a:buFontTx/>
                  <a:buNone/>
                  <a:defRPr/>
                </a:pPr>
                <a:r>
                  <a:rPr lang="ja-JP" altLang="en-US" sz="2400" kern="0" dirty="0"/>
                  <a:t>□</a:t>
                </a:r>
                <a:r>
                  <a:rPr lang="en-US" altLang="ja-JP" sz="2400" kern="0" dirty="0"/>
                  <a:t>445×40t</a:t>
                </a:r>
              </a:p>
            </p:txBody>
          </p:sp>
          <p:cxnSp>
            <p:nvCxnSpPr>
              <p:cNvPr id="21" name="直線矢印コネクタ 20">
                <a:extLst>
                  <a:ext uri="{FF2B5EF4-FFF2-40B4-BE49-F238E27FC236}">
                    <a16:creationId xmlns:a16="http://schemas.microsoft.com/office/drawing/2014/main" id="{E63EFE71-FBAC-539A-034B-7312818DC185}"/>
                  </a:ext>
                </a:extLst>
              </p:cNvPr>
              <p:cNvCxnSpPr>
                <a:endCxn id="14" idx="1"/>
              </p:cNvCxnSpPr>
              <p:nvPr/>
            </p:nvCxnSpPr>
            <p:spPr>
              <a:xfrm flipV="1">
                <a:off x="2267322" y="3523552"/>
                <a:ext cx="1297089" cy="2650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矢印コネクタ 21">
                <a:extLst>
                  <a:ext uri="{FF2B5EF4-FFF2-40B4-BE49-F238E27FC236}">
                    <a16:creationId xmlns:a16="http://schemas.microsoft.com/office/drawing/2014/main" id="{2F3ABE82-15F9-754B-E3BE-29AD129D1D55}"/>
                  </a:ext>
                </a:extLst>
              </p:cNvPr>
              <p:cNvCxnSpPr/>
              <p:nvPr/>
            </p:nvCxnSpPr>
            <p:spPr>
              <a:xfrm>
                <a:off x="2267322" y="3780663"/>
                <a:ext cx="1297089" cy="1666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3">
                <a:extLst>
                  <a:ext uri="{FF2B5EF4-FFF2-40B4-BE49-F238E27FC236}">
                    <a16:creationId xmlns:a16="http://schemas.microsoft.com/office/drawing/2014/main" id="{E7BE0712-0D81-1DAB-2547-3533679356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884" y="3541011"/>
                <a:ext cx="2073438" cy="8665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ja-JP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marL="0" indent="0" eaLnBrk="1" hangingPunct="1">
                  <a:buFontTx/>
                  <a:buNone/>
                  <a:defRPr/>
                </a:pPr>
                <a:r>
                  <a:rPr lang="en-US" altLang="ja-JP" kern="0" dirty="0"/>
                  <a:t>C</a:t>
                </a:r>
                <a:r>
                  <a:rPr lang="ja-JP" altLang="en-US" kern="0" dirty="0"/>
                  <a:t> </a:t>
                </a:r>
                <a:r>
                  <a:rPr lang="en-US" altLang="ja-JP" kern="0" dirty="0"/>
                  <a:t>sheet </a:t>
                </a:r>
                <a:r>
                  <a:rPr lang="en-US" altLang="ja-JP" sz="2400" kern="0" dirty="0"/>
                  <a:t>0.5t</a:t>
                </a:r>
              </a:p>
            </p:txBody>
          </p:sp>
          <p:cxnSp>
            <p:nvCxnSpPr>
              <p:cNvPr id="24" name="直線矢印コネクタ 23">
                <a:extLst>
                  <a:ext uri="{FF2B5EF4-FFF2-40B4-BE49-F238E27FC236}">
                    <a16:creationId xmlns:a16="http://schemas.microsoft.com/office/drawing/2014/main" id="{971E5407-58E4-FB34-53E4-79A754D7C137}"/>
                  </a:ext>
                </a:extLst>
              </p:cNvPr>
              <p:cNvCxnSpPr/>
              <p:nvPr/>
            </p:nvCxnSpPr>
            <p:spPr>
              <a:xfrm flipH="1">
                <a:off x="5196489" y="3366430"/>
                <a:ext cx="946224" cy="27774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矢印コネクタ 24">
                <a:extLst>
                  <a:ext uri="{FF2B5EF4-FFF2-40B4-BE49-F238E27FC236}">
                    <a16:creationId xmlns:a16="http://schemas.microsoft.com/office/drawing/2014/main" id="{97E34F70-2AA3-050F-5F30-0B0FA8886D50}"/>
                  </a:ext>
                </a:extLst>
              </p:cNvPr>
              <p:cNvCxnSpPr/>
              <p:nvPr/>
            </p:nvCxnSpPr>
            <p:spPr>
              <a:xfrm flipH="1" flipV="1">
                <a:off x="5202840" y="3823515"/>
                <a:ext cx="1025606" cy="14918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3">
                <a:extLst>
                  <a:ext uri="{FF2B5EF4-FFF2-40B4-BE49-F238E27FC236}">
                    <a16:creationId xmlns:a16="http://schemas.microsoft.com/office/drawing/2014/main" id="{EC8D41F9-0809-5664-0918-0AF2AACB77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42714" y="3060119"/>
                <a:ext cx="2246490" cy="4332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ja-JP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marL="0" indent="0" eaLnBrk="1" hangingPunct="1">
                  <a:buFontTx/>
                  <a:buNone/>
                  <a:defRPr/>
                </a:pPr>
                <a:r>
                  <a:rPr lang="en-US" altLang="ja-JP" sz="2400" kern="0" dirty="0"/>
                  <a:t>coupling-cell </a:t>
                </a:r>
                <a:r>
                  <a:rPr lang="en-US" altLang="ja-JP" sz="2400" kern="0" dirty="0" err="1"/>
                  <a:t>rp</a:t>
                </a:r>
                <a:endParaRPr lang="en-US" altLang="ja-JP" sz="2400" kern="0" dirty="0"/>
              </a:p>
            </p:txBody>
          </p:sp>
          <p:sp>
            <p:nvSpPr>
              <p:cNvPr id="27" name="Rectangle 3">
                <a:extLst>
                  <a:ext uri="{FF2B5EF4-FFF2-40B4-BE49-F238E27FC236}">
                    <a16:creationId xmlns:a16="http://schemas.microsoft.com/office/drawing/2014/main" id="{14B1E13C-FE11-79A3-9914-C3C315C57A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39559" y="3739398"/>
                <a:ext cx="2652921" cy="4332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ja-JP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marL="0" indent="0" eaLnBrk="1" hangingPunct="1">
                  <a:buFontTx/>
                  <a:buNone/>
                  <a:defRPr/>
                </a:pPr>
                <a:r>
                  <a:rPr lang="en-US" altLang="ja-JP" sz="2400" kern="0" dirty="0"/>
                  <a:t>accelerating-cell </a:t>
                </a:r>
                <a:r>
                  <a:rPr lang="en-US" altLang="ja-JP" sz="2400" kern="0" dirty="0" err="1"/>
                  <a:t>rp</a:t>
                </a:r>
                <a:endParaRPr lang="en-US" altLang="ja-JP" sz="2400" kern="0" dirty="0"/>
              </a:p>
            </p:txBody>
          </p:sp>
        </p:grpSp>
      </p:grpSp>
      <p:pic>
        <p:nvPicPr>
          <p:cNvPr id="28" name="図 27">
            <a:extLst>
              <a:ext uri="{FF2B5EF4-FFF2-40B4-BE49-F238E27FC236}">
                <a16:creationId xmlns:a16="http://schemas.microsoft.com/office/drawing/2014/main" id="{BCF854D8-1348-9FA7-FB51-8FC3D618F3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0" t="13241" r="24662" b="12636"/>
          <a:stretch/>
        </p:blipFill>
        <p:spPr bwMode="auto">
          <a:xfrm>
            <a:off x="3855016" y="1044771"/>
            <a:ext cx="3183761" cy="294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図 1">
            <a:extLst>
              <a:ext uri="{FF2B5EF4-FFF2-40B4-BE49-F238E27FC236}">
                <a16:creationId xmlns:a16="http://schemas.microsoft.com/office/drawing/2014/main" id="{8DAB51E9-BC2A-4373-D975-476C9E2CD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828" y="1105209"/>
            <a:ext cx="81915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図 6">
            <a:extLst>
              <a:ext uri="{FF2B5EF4-FFF2-40B4-BE49-F238E27FC236}">
                <a16:creationId xmlns:a16="http://schemas.microsoft.com/office/drawing/2014/main" id="{911CED71-69DD-62DA-13F4-2419927F5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74" y="1043533"/>
            <a:ext cx="2923990" cy="292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矢印: 下 7">
            <a:extLst>
              <a:ext uri="{FF2B5EF4-FFF2-40B4-BE49-F238E27FC236}">
                <a16:creationId xmlns:a16="http://schemas.microsoft.com/office/drawing/2014/main" id="{CA62FF5A-3FEE-ADD7-D6A4-AE9352A6C22D}"/>
              </a:ext>
            </a:extLst>
          </p:cNvPr>
          <p:cNvSpPr/>
          <p:nvPr/>
        </p:nvSpPr>
        <p:spPr>
          <a:xfrm>
            <a:off x="4135857" y="4499917"/>
            <a:ext cx="648072" cy="68651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78F5BDC-0D55-B8BA-EB64-F29D3EFDD5EE}"/>
              </a:ext>
            </a:extLst>
          </p:cNvPr>
          <p:cNvSpPr txBox="1"/>
          <p:nvPr/>
        </p:nvSpPr>
        <p:spPr>
          <a:xfrm>
            <a:off x="4887622" y="4489309"/>
            <a:ext cx="1986441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294 kN@900</a:t>
            </a:r>
            <a:r>
              <a:rPr kumimoji="1" lang="ja-JP" altLang="en-US" dirty="0"/>
              <a:t>℃</a:t>
            </a:r>
          </a:p>
        </p:txBody>
      </p:sp>
    </p:spTree>
    <p:extLst>
      <p:ext uri="{BB962C8B-B14F-4D97-AF65-F5344CB8AC3E}">
        <p14:creationId xmlns:p14="http://schemas.microsoft.com/office/powerpoint/2010/main" val="2855316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91B067-F6B2-DAB2-9FFD-07935D8C8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3D model</a:t>
            </a:r>
            <a:endParaRPr kumimoji="1" lang="ja-JP" altLang="en-US" dirty="0"/>
          </a:p>
        </p:txBody>
      </p:sp>
      <p:pic>
        <p:nvPicPr>
          <p:cNvPr id="8" name="コンテンツ プレースホルダー 7" descr="レゴ, おもちゃ が含まれている画像&#10;&#10;自動的に生成された説明">
            <a:extLst>
              <a:ext uri="{FF2B5EF4-FFF2-40B4-BE49-F238E27FC236}">
                <a16:creationId xmlns:a16="http://schemas.microsoft.com/office/drawing/2014/main" id="{5AA91D13-1DA1-0171-9E9C-223C45D9139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" t="1361" r="1375"/>
          <a:stretch/>
        </p:blipFill>
        <p:spPr>
          <a:xfrm>
            <a:off x="1" y="1031723"/>
            <a:ext cx="10691812" cy="6353220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3C72944-F6DE-73EB-AB09-F2FC2F2A2CD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3AA792-146A-9E38-5064-1921D3C6FEA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B5FD80-5E16-3001-07CE-2B34787A9F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C3ACE3-FCE5-D26A-BF17-E825A2ECAE89}"/>
              </a:ext>
            </a:extLst>
          </p:cNvPr>
          <p:cNvSpPr txBox="1"/>
          <p:nvPr/>
        </p:nvSpPr>
        <p:spPr>
          <a:xfrm>
            <a:off x="4409802" y="1007484"/>
            <a:ext cx="6126998" cy="7241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Updated largely</a:t>
            </a:r>
            <a:r>
              <a:rPr lang="ja-JP" altLang="en-US" dirty="0"/>
              <a:t> </a:t>
            </a:r>
            <a:r>
              <a:rPr lang="en-US" altLang="ja-JP" dirty="0"/>
              <a:t>including</a:t>
            </a:r>
            <a:r>
              <a:rPr lang="ja-JP" altLang="en-US" dirty="0"/>
              <a:t> </a:t>
            </a:r>
            <a:r>
              <a:rPr lang="en-US" altLang="ja-JP" dirty="0"/>
              <a:t>many</a:t>
            </a:r>
            <a:r>
              <a:rPr lang="ja-JP" altLang="en-US" dirty="0"/>
              <a:t> </a:t>
            </a:r>
            <a:r>
              <a:rPr lang="en-US" altLang="ja-JP" dirty="0"/>
              <a:t>peripheral devices,</a:t>
            </a:r>
          </a:p>
          <a:p>
            <a:r>
              <a:rPr kumimoji="1" lang="en-US" altLang="ja-JP" dirty="0"/>
              <a:t>such as piping and cable connections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5C798E-6187-5C96-F4EB-D1722F553D5F}"/>
              </a:ext>
            </a:extLst>
          </p:cNvPr>
          <p:cNvSpPr txBox="1"/>
          <p:nvPr/>
        </p:nvSpPr>
        <p:spPr>
          <a:xfrm>
            <a:off x="118042" y="7006699"/>
            <a:ext cx="9945351" cy="40825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These peripheral devices will be manufactured and integrated by the end of FY2024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24658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32D646-CA8E-E3E8-7265-F62FC4ED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contents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7ACB9D-FC76-3EF0-6BA6-EA7A4BB27FD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Recent progress of positron source for ILC</a:t>
            </a:r>
          </a:p>
          <a:p>
            <a:r>
              <a:rPr kumimoji="1" lang="en-US" altLang="ja-JP" dirty="0"/>
              <a:t>Electron driven positron source LINAC (EDPL)</a:t>
            </a:r>
            <a:endParaRPr lang="en-US" altLang="ja-JP" dirty="0"/>
          </a:p>
          <a:p>
            <a:pPr lvl="1"/>
            <a:r>
              <a:rPr kumimoji="1" lang="en-US" altLang="ja-JP" dirty="0"/>
              <a:t>Layout</a:t>
            </a:r>
          </a:p>
          <a:p>
            <a:pPr lvl="1"/>
            <a:r>
              <a:rPr lang="en-US" altLang="ja-JP" dirty="0"/>
              <a:t>Parameters</a:t>
            </a:r>
          </a:p>
          <a:p>
            <a:pPr lvl="1"/>
            <a:r>
              <a:rPr lang="en-US" altLang="ja-JP" dirty="0"/>
              <a:t>Possibility of a C3 application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53B7F5-4958-69E0-DB72-144ED859F3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CFB0B7-EE39-C0AD-3C79-F795C57622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86A631-C39B-F42F-68CF-1FFA66703C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8470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F306A1-454A-A4CC-3D50-089F1AA0B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Layout of ILC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0AD98A-206A-84F8-2060-A0FA445B823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B1E177-26B6-CC54-D4B3-A4497534637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41FF9A-76A9-5D38-9D76-967B3C77BB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7E0AC1B-CC09-D3A2-A986-EDC1E9F63C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EAF5B72B-2DD9-A542-0255-D24B57BDE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5541"/>
            <a:ext cx="10691813" cy="476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6CF72C81-D2ED-82CC-5B82-F0C5712E0623}"/>
              </a:ext>
            </a:extLst>
          </p:cNvPr>
          <p:cNvGrpSpPr/>
          <p:nvPr/>
        </p:nvGrpSpPr>
        <p:grpSpPr>
          <a:xfrm>
            <a:off x="3257674" y="4345346"/>
            <a:ext cx="792088" cy="370595"/>
            <a:chOff x="3257674" y="4345346"/>
            <a:chExt cx="792088" cy="370595"/>
          </a:xfrm>
        </p:grpSpPr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FDB9769B-917C-0828-4335-FD9D01D81958}"/>
                </a:ext>
              </a:extLst>
            </p:cNvPr>
            <p:cNvCxnSpPr/>
            <p:nvPr/>
          </p:nvCxnSpPr>
          <p:spPr>
            <a:xfrm flipV="1">
              <a:off x="3257674" y="4571925"/>
              <a:ext cx="720080" cy="14401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00634698-2429-DD77-27A6-8DFF45B03E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77754" y="4345346"/>
              <a:ext cx="72008" cy="22657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8FADD1D-9985-08C1-050C-FC949C937E52}"/>
              </a:ext>
            </a:extLst>
          </p:cNvPr>
          <p:cNvSpPr txBox="1"/>
          <p:nvPr/>
        </p:nvSpPr>
        <p:spPr>
          <a:xfrm>
            <a:off x="2969642" y="4892265"/>
            <a:ext cx="5998758" cy="4082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Additional </a:t>
            </a:r>
            <a:r>
              <a:rPr kumimoji="1" lang="en-US" altLang="ja-JP" dirty="0" err="1">
                <a:solidFill>
                  <a:srgbClr val="FF0000"/>
                </a:solidFill>
              </a:rPr>
              <a:t>linac</a:t>
            </a:r>
            <a:r>
              <a:rPr kumimoji="1" lang="en-US" altLang="ja-JP" dirty="0">
                <a:solidFill>
                  <a:srgbClr val="FF0000"/>
                </a:solidFill>
              </a:rPr>
              <a:t> for electron driven positron source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3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67FD5B-EA26-8EC6-7E78-C4402C034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Present layout of EDPL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A55566-FCA9-1EB4-32EA-7775C303930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65A2ED-DFE3-5601-2C3E-8D49B5D2D68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7B1F23C-A234-15BD-2B84-764AA37BA5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0CAD2C3-57D8-A5C2-9440-EE622826A9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16</a:t>
            </a:fld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4612FDA-0425-BAA3-6FFB-4D1103370385}"/>
              </a:ext>
            </a:extLst>
          </p:cNvPr>
          <p:cNvGrpSpPr/>
          <p:nvPr/>
        </p:nvGrpSpPr>
        <p:grpSpPr>
          <a:xfrm>
            <a:off x="468398" y="971525"/>
            <a:ext cx="9756603" cy="2736304"/>
            <a:chOff x="468398" y="971525"/>
            <a:chExt cx="9756603" cy="2736304"/>
          </a:xfrm>
        </p:grpSpPr>
        <p:pic>
          <p:nvPicPr>
            <p:cNvPr id="7" name="コンテンツ プレースホルダー 7" descr="タイムライン&#10;&#10;自動的に生成された説明">
              <a:extLst>
                <a:ext uri="{FF2B5EF4-FFF2-40B4-BE49-F238E27FC236}">
                  <a16:creationId xmlns:a16="http://schemas.microsoft.com/office/drawing/2014/main" id="{4253E745-5802-2E73-33CE-4DC002BE5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83" b="34449"/>
            <a:stretch/>
          </p:blipFill>
          <p:spPr bwMode="auto">
            <a:xfrm>
              <a:off x="468398" y="971525"/>
              <a:ext cx="9756603" cy="273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A03EDF24-B27A-453B-5FCB-353599C00E80}"/>
                </a:ext>
              </a:extLst>
            </p:cNvPr>
            <p:cNvSpPr/>
            <p:nvPr/>
          </p:nvSpPr>
          <p:spPr>
            <a:xfrm>
              <a:off x="737394" y="2071913"/>
              <a:ext cx="2664296" cy="576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9" name="図 8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26C69C5C-5F09-D44C-28CA-FC2C4C479C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0"/>
          <a:stretch/>
        </p:blipFill>
        <p:spPr>
          <a:xfrm>
            <a:off x="-5561" y="3923853"/>
            <a:ext cx="10691813" cy="366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04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DC27E1-2F80-AC73-C376-FAE5B99DD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Candidate site</a:t>
            </a:r>
            <a:endParaRPr kumimoji="1" lang="ja-JP" altLang="en-US" dirty="0"/>
          </a:p>
        </p:txBody>
      </p:sp>
      <p:pic>
        <p:nvPicPr>
          <p:cNvPr id="8" name="コンテンツ プレースホルダー 7" descr="マップ&#10;&#10;自動的に生成された説明">
            <a:extLst>
              <a:ext uri="{FF2B5EF4-FFF2-40B4-BE49-F238E27FC236}">
                <a16:creationId xmlns:a16="http://schemas.microsoft.com/office/drawing/2014/main" id="{CC1DA956-105C-439C-1380-50AE8C69F9A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43" y="1160463"/>
            <a:ext cx="8203177" cy="5476875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D4E55D-69DD-F05E-1475-7667CC1E53E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1F1C8D-D0A4-04A9-68E8-DA45B38506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7275327-0F43-0E5B-08F8-BDBAB5A0FF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A54E5BE-1E22-5809-23CA-3C56AD3B97D0}"/>
              </a:ext>
            </a:extLst>
          </p:cNvPr>
          <p:cNvSpPr txBox="1"/>
          <p:nvPr/>
        </p:nvSpPr>
        <p:spPr>
          <a:xfrm>
            <a:off x="54428" y="1043533"/>
            <a:ext cx="851515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100" dirty="0"/>
              <a:t>H. </a:t>
            </a:r>
            <a:r>
              <a:rPr kumimoji="1" lang="en-US" altLang="ja-JP" sz="1100" dirty="0" err="1"/>
              <a:t>Hayano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623858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694F68-2772-550B-3FAE-72453F08B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Candidate site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93BCCB1-7F9B-54C4-8236-E0185B3107C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120075B-CCD5-19AF-C839-FB18B4F1FB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08DA1E-CA1A-AF0B-D495-A4A93A9E5D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12" name="コンテンツ プレースホルダー 11" descr="山, 屋外, 大きい, ボート が含まれている画像&#10;&#10;自動的に生成された説明">
            <a:extLst>
              <a:ext uri="{FF2B5EF4-FFF2-40B4-BE49-F238E27FC236}">
                <a16:creationId xmlns:a16="http://schemas.microsoft.com/office/drawing/2014/main" id="{736500D6-D0AB-7617-AAB0-931B2FF0542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1452641"/>
            <a:ext cx="9345613" cy="4892518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E9ACF2-6BEC-0E32-5A0E-6451F2C8A04E}"/>
              </a:ext>
            </a:extLst>
          </p:cNvPr>
          <p:cNvSpPr txBox="1"/>
          <p:nvPr/>
        </p:nvSpPr>
        <p:spPr>
          <a:xfrm>
            <a:off x="54428" y="1043533"/>
            <a:ext cx="851515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100" dirty="0"/>
              <a:t>H. </a:t>
            </a:r>
            <a:r>
              <a:rPr kumimoji="1" lang="en-US" altLang="ja-JP" sz="1100" dirty="0" err="1"/>
              <a:t>Hayano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938497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694F68-2772-550B-3FAE-72453F08B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93BCCB1-7F9B-54C4-8236-E0185B3107C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120075B-CCD5-19AF-C839-FB18B4F1FB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08DA1E-CA1A-AF0B-D495-A4A93A9E5D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12" name="コンテンツ プレースホルダー 11" descr="山, 屋外, 大きい, ボート が含まれている画像&#10;&#10;自動的に生成された説明">
            <a:extLst>
              <a:ext uri="{FF2B5EF4-FFF2-40B4-BE49-F238E27FC236}">
                <a16:creationId xmlns:a16="http://schemas.microsoft.com/office/drawing/2014/main" id="{736500D6-D0AB-7617-AAB0-931B2FF0542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1452641"/>
            <a:ext cx="9345613" cy="4892518"/>
          </a:xfrm>
        </p:spPr>
      </p:pic>
      <p:pic>
        <p:nvPicPr>
          <p:cNvPr id="14" name="図 1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DB48792-D313-1982-DF7B-7D7E54D45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493"/>
            <a:ext cx="10691813" cy="7020689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9B2B308-D8C5-054C-DAB3-9F0272EC05BB}"/>
              </a:ext>
            </a:extLst>
          </p:cNvPr>
          <p:cNvSpPr txBox="1"/>
          <p:nvPr/>
        </p:nvSpPr>
        <p:spPr>
          <a:xfrm>
            <a:off x="54428" y="1043533"/>
            <a:ext cx="851515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100" dirty="0"/>
              <a:t>H. </a:t>
            </a:r>
            <a:r>
              <a:rPr kumimoji="1" lang="en-US" altLang="ja-JP" sz="1100" dirty="0" err="1"/>
              <a:t>Hayano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567016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32D646-CA8E-E3E8-7265-F62FC4ED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contents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7ACB9D-FC76-3EF0-6BA6-EA7A4BB27FD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ja-JP" dirty="0"/>
              <a:t>Recent progress of positron source for ILC</a:t>
            </a:r>
          </a:p>
          <a:p>
            <a:r>
              <a:rPr kumimoji="1" lang="en-US" altLang="ja-JP" dirty="0"/>
              <a:t>Electron driven positron source LINAC (EDPL)</a:t>
            </a:r>
            <a:endParaRPr lang="en-US" altLang="ja-JP" dirty="0"/>
          </a:p>
          <a:p>
            <a:pPr lvl="1"/>
            <a:r>
              <a:rPr kumimoji="1" lang="en-US" altLang="ja-JP" dirty="0"/>
              <a:t>Layout</a:t>
            </a:r>
          </a:p>
          <a:p>
            <a:pPr lvl="1"/>
            <a:r>
              <a:rPr lang="en-US" altLang="ja-JP" dirty="0"/>
              <a:t>Parameters</a:t>
            </a:r>
          </a:p>
          <a:p>
            <a:pPr lvl="1"/>
            <a:r>
              <a:rPr lang="en-US" altLang="ja-JP" dirty="0"/>
              <a:t>Possibility of a C3 application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53B7F5-4958-69E0-DB72-144ED859F3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CFB0B7-EE39-C0AD-3C79-F795C57622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86A631-C39B-F42F-68CF-1FFA66703C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0630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AE80E2-0C22-B082-B9E5-31390B5E7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7" descr="ダイアグラム, 設計図&#10;&#10;自動的に生成された説明">
            <a:extLst>
              <a:ext uri="{FF2B5EF4-FFF2-40B4-BE49-F238E27FC236}">
                <a16:creationId xmlns:a16="http://schemas.microsoft.com/office/drawing/2014/main" id="{35554EDD-CBFD-CB23-7FAD-A9143113C6D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" y="0"/>
            <a:ext cx="10609443" cy="7559675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16911AC-72FE-D6A6-9A7E-E7D8B778766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2CF6A10-D5A0-836E-D7F8-F9770A38AD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96FAB7A-F67B-A586-97A4-F664125DBB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8088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8D9650-799E-6456-900B-40E10AA97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</a:t>
            </a:r>
            <a:r>
              <a:rPr kumimoji="1" lang="en-US" altLang="ja-JP" dirty="0"/>
              <a:t>onditions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110512-0827-8036-B089-BA3AC45D387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en-US" altLang="ja-JP" sz="2800" dirty="0"/>
              <a:t>The candidate site is mountainous</a:t>
            </a:r>
          </a:p>
          <a:p>
            <a:r>
              <a:rPr lang="en-US" altLang="ja-JP" sz="2800" dirty="0"/>
              <a:t>It’s difficult to prepare long flat area to build </a:t>
            </a:r>
            <a:r>
              <a:rPr lang="en-US" altLang="ja-JP" sz="2800" dirty="0" err="1"/>
              <a:t>Linac</a:t>
            </a:r>
            <a:r>
              <a:rPr lang="en-US" altLang="ja-JP" sz="2800" dirty="0"/>
              <a:t> on surface</a:t>
            </a:r>
          </a:p>
          <a:p>
            <a:r>
              <a:rPr kumimoji="1" lang="en-US" altLang="ja-JP" sz="2800" dirty="0"/>
              <a:t>Dumping Ring and M</a:t>
            </a:r>
            <a:r>
              <a:rPr lang="en-US" altLang="ja-JP" sz="2800" dirty="0"/>
              <a:t>ain </a:t>
            </a:r>
            <a:r>
              <a:rPr lang="en-US" altLang="ja-JP" sz="2800" dirty="0" err="1"/>
              <a:t>Linac</a:t>
            </a:r>
            <a:r>
              <a:rPr lang="en-US" altLang="ja-JP" sz="2800" dirty="0"/>
              <a:t> are both deep under ground</a:t>
            </a:r>
          </a:p>
          <a:p>
            <a:r>
              <a:rPr lang="en-US" altLang="ja-JP" sz="2800" dirty="0"/>
              <a:t>EDPL (2 km) will be also in the same level</a:t>
            </a:r>
          </a:p>
          <a:p>
            <a:r>
              <a:rPr lang="en-US" altLang="ja-JP" sz="2800" dirty="0"/>
              <a:t>Long and wide tunnel for EDPL deep under ground is not cost effective</a:t>
            </a:r>
          </a:p>
          <a:p>
            <a:pPr lvl="1"/>
            <a:endParaRPr lang="en-US" altLang="ja-JP" sz="28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1DA1C9-0609-0A24-A404-C14EAC3771F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59102A2-EFD5-334F-81EE-EF467CBFB6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5A35158-8128-6A8F-0310-406287371C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B18AF63-F47E-9D66-E1C2-ABF14B86B3E2}"/>
              </a:ext>
            </a:extLst>
          </p:cNvPr>
          <p:cNvSpPr txBox="1"/>
          <p:nvPr/>
        </p:nvSpPr>
        <p:spPr>
          <a:xfrm>
            <a:off x="449362" y="5527467"/>
            <a:ext cx="9505056" cy="107721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3200" dirty="0"/>
              <a:t>Compact (&lt; 300 m) high gradient </a:t>
            </a:r>
            <a:r>
              <a:rPr kumimoji="1" lang="en-US" altLang="ja-JP" sz="3200" dirty="0" err="1"/>
              <a:t>Linac</a:t>
            </a:r>
            <a:r>
              <a:rPr kumimoji="1" lang="en-US" altLang="ja-JP" sz="3200" dirty="0"/>
              <a:t> on surface might be a promising alternative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384189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D50A73-7AF8-79BF-A9B5-3E2F9863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Parameters</a:t>
            </a:r>
            <a:endParaRPr kumimoji="1" lang="ja-JP" altLang="en-US" dirty="0"/>
          </a:p>
        </p:txBody>
      </p:sp>
      <p:graphicFrame>
        <p:nvGraphicFramePr>
          <p:cNvPr id="7" name="コンテンツ プレースホルダー 6">
            <a:extLst>
              <a:ext uri="{FF2B5EF4-FFF2-40B4-BE49-F238E27FC236}">
                <a16:creationId xmlns:a16="http://schemas.microsoft.com/office/drawing/2014/main" id="{E080776B-8CBE-BD48-D136-2C54095CD15F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71598160"/>
              </p:ext>
            </p:extLst>
          </p:nvPr>
        </p:nvGraphicFramePr>
        <p:xfrm>
          <a:off x="377824" y="1160463"/>
          <a:ext cx="9720610" cy="2756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0305">
                  <a:extLst>
                    <a:ext uri="{9D8B030D-6E8A-4147-A177-3AD203B41FA5}">
                      <a16:colId xmlns:a16="http://schemas.microsoft.com/office/drawing/2014/main" val="2260473764"/>
                    </a:ext>
                  </a:extLst>
                </a:gridCol>
                <a:gridCol w="4860305">
                  <a:extLst>
                    <a:ext uri="{9D8B030D-6E8A-4147-A177-3AD203B41FA5}">
                      <a16:colId xmlns:a16="http://schemas.microsoft.com/office/drawing/2014/main" val="41741739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660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Primary electron energy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3 GeV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106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Primary electron bunch charge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～</a:t>
                      </a:r>
                      <a:r>
                        <a:rPr kumimoji="1" lang="en-US" altLang="ja-JP" dirty="0"/>
                        <a:t>4 </a:t>
                      </a:r>
                      <a:r>
                        <a:rPr kumimoji="1" lang="en-US" altLang="ja-JP" dirty="0" err="1"/>
                        <a:t>nC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136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No. of bunches / pulse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66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138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repetition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300 Hz / 100 </a:t>
                      </a:r>
                      <a:r>
                        <a:rPr kumimoji="1" lang="en-US" altLang="ja-JP" dirty="0" err="1"/>
                        <a:t>pps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581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Positron energy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5 GeV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636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Positron bunch charge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4.2 </a:t>
                      </a:r>
                      <a:r>
                        <a:rPr kumimoji="1" lang="en-US" altLang="ja-JP" dirty="0" err="1"/>
                        <a:t>nC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606065"/>
                  </a:ext>
                </a:extLst>
              </a:tr>
            </a:tbl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2A2538-1D88-A0D8-B43D-E9637AC72B5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EBDCF49-118A-4640-B6FA-5F72260DBF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0001278-7076-5CA9-B760-CF711A3548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4512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D50A73-7AF8-79BF-A9B5-3E2F9863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Possible layout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2A2538-1D88-A0D8-B43D-E9637AC72B5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EBDCF49-118A-4640-B6FA-5F72260DBF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0001278-7076-5CA9-B760-CF711A3548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595AB1E-884A-0063-8C94-F0674E2B7359}"/>
              </a:ext>
            </a:extLst>
          </p:cNvPr>
          <p:cNvSpPr/>
          <p:nvPr/>
        </p:nvSpPr>
        <p:spPr>
          <a:xfrm>
            <a:off x="1673498" y="5337476"/>
            <a:ext cx="2376264" cy="216024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6EB88BA-8983-AB7A-8B0E-B194D950075B}"/>
              </a:ext>
            </a:extLst>
          </p:cNvPr>
          <p:cNvSpPr/>
          <p:nvPr/>
        </p:nvSpPr>
        <p:spPr>
          <a:xfrm>
            <a:off x="4000492" y="5189403"/>
            <a:ext cx="97532" cy="49323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A961CA0-C8DF-9840-ACC4-49CDBA664179}"/>
              </a:ext>
            </a:extLst>
          </p:cNvPr>
          <p:cNvSpPr/>
          <p:nvPr/>
        </p:nvSpPr>
        <p:spPr>
          <a:xfrm>
            <a:off x="4097984" y="5337476"/>
            <a:ext cx="2376264" cy="2160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72FFE5-039C-3FAF-5EAF-4E3BF643C63B}"/>
              </a:ext>
            </a:extLst>
          </p:cNvPr>
          <p:cNvSpPr/>
          <p:nvPr/>
        </p:nvSpPr>
        <p:spPr>
          <a:xfrm>
            <a:off x="1673498" y="6678965"/>
            <a:ext cx="4358711" cy="216024"/>
          </a:xfrm>
          <a:prstGeom prst="rect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D7DE0891-72F2-B8AF-EF9A-CF9E4542A0AB}"/>
              </a:ext>
            </a:extLst>
          </p:cNvPr>
          <p:cNvCxnSpPr>
            <a:cxnSpLocks/>
          </p:cNvCxnSpPr>
          <p:nvPr/>
        </p:nvCxnSpPr>
        <p:spPr>
          <a:xfrm flipV="1">
            <a:off x="6597623" y="6175666"/>
            <a:ext cx="916918" cy="6208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01B5304-EA43-4A0A-AFE5-582F745C17CE}"/>
              </a:ext>
            </a:extLst>
          </p:cNvPr>
          <p:cNvSpPr/>
          <p:nvPr/>
        </p:nvSpPr>
        <p:spPr>
          <a:xfrm>
            <a:off x="6032209" y="6678965"/>
            <a:ext cx="534582" cy="216024"/>
          </a:xfrm>
          <a:prstGeom prst="rect">
            <a:avLst/>
          </a:prstGeom>
          <a:solidFill>
            <a:srgbClr val="73F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4066B78-A1A8-6BDD-926C-D848D97131BE}"/>
              </a:ext>
            </a:extLst>
          </p:cNvPr>
          <p:cNvSpPr/>
          <p:nvPr/>
        </p:nvSpPr>
        <p:spPr>
          <a:xfrm>
            <a:off x="6456447" y="5189402"/>
            <a:ext cx="97532" cy="4932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30C1FAE1-3E58-E355-B65A-F25A11A71F4D}"/>
              </a:ext>
            </a:extLst>
          </p:cNvPr>
          <p:cNvGrpSpPr/>
          <p:nvPr/>
        </p:nvGrpSpPr>
        <p:grpSpPr>
          <a:xfrm>
            <a:off x="737394" y="1140337"/>
            <a:ext cx="9756603" cy="2736304"/>
            <a:chOff x="468398" y="971525"/>
            <a:chExt cx="9756603" cy="2736304"/>
          </a:xfrm>
        </p:grpSpPr>
        <p:pic>
          <p:nvPicPr>
            <p:cNvPr id="18" name="コンテンツ プレースホルダー 7" descr="タイムライン&#10;&#10;自動的に生成された説明">
              <a:extLst>
                <a:ext uri="{FF2B5EF4-FFF2-40B4-BE49-F238E27FC236}">
                  <a16:creationId xmlns:a16="http://schemas.microsoft.com/office/drawing/2014/main" id="{40CED9B5-8048-CADE-40AD-8BF19FE1B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83" b="34449"/>
            <a:stretch/>
          </p:blipFill>
          <p:spPr bwMode="auto">
            <a:xfrm>
              <a:off x="468398" y="971525"/>
              <a:ext cx="9756603" cy="273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E5A0C9A2-7D76-9025-227F-232C48F5A39E}"/>
                </a:ext>
              </a:extLst>
            </p:cNvPr>
            <p:cNvSpPr/>
            <p:nvPr/>
          </p:nvSpPr>
          <p:spPr>
            <a:xfrm>
              <a:off x="737394" y="2071913"/>
              <a:ext cx="2664296" cy="576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00C8557-C367-9E77-4F44-1F358F029789}"/>
              </a:ext>
            </a:extLst>
          </p:cNvPr>
          <p:cNvSpPr txBox="1"/>
          <p:nvPr/>
        </p:nvSpPr>
        <p:spPr>
          <a:xfrm>
            <a:off x="7661959" y="5910799"/>
            <a:ext cx="916918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To DR</a:t>
            </a:r>
            <a:endParaRPr kumimoji="1" lang="ja-JP" altLang="en-US" dirty="0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B0B44900-A85A-BF66-C21F-A955A302B297}"/>
              </a:ext>
            </a:extLst>
          </p:cNvPr>
          <p:cNvSpPr/>
          <p:nvPr/>
        </p:nvSpPr>
        <p:spPr>
          <a:xfrm>
            <a:off x="881410" y="5418825"/>
            <a:ext cx="1368152" cy="1368152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BCD548-ADC9-35BE-25FF-75A86791EC30}"/>
              </a:ext>
            </a:extLst>
          </p:cNvPr>
          <p:cNvSpPr txBox="1"/>
          <p:nvPr/>
        </p:nvSpPr>
        <p:spPr>
          <a:xfrm>
            <a:off x="6597623" y="4946518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Electron gun</a:t>
            </a:r>
            <a:endParaRPr kumimoji="1" lang="ja-JP" altLang="en-US" sz="12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6222B3A-FD6C-4A33-673D-FD66A1B75EA1}"/>
              </a:ext>
            </a:extLst>
          </p:cNvPr>
          <p:cNvSpPr txBox="1"/>
          <p:nvPr/>
        </p:nvSpPr>
        <p:spPr>
          <a:xfrm>
            <a:off x="3760557" y="4842632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target</a:t>
            </a:r>
            <a:endParaRPr kumimoji="1" lang="ja-JP" altLang="en-US" sz="12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E6AD46B-D541-1D76-664F-D1568957F15B}"/>
              </a:ext>
            </a:extLst>
          </p:cNvPr>
          <p:cNvSpPr txBox="1"/>
          <p:nvPr/>
        </p:nvSpPr>
        <p:spPr>
          <a:xfrm>
            <a:off x="1402134" y="4782432"/>
            <a:ext cx="2145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Large aperture capture </a:t>
            </a:r>
            <a:r>
              <a:rPr lang="en-US" altLang="ja-JP" sz="1200" dirty="0" err="1"/>
              <a:t>linac</a:t>
            </a:r>
            <a:r>
              <a:rPr lang="en-US" altLang="ja-JP" sz="1200" dirty="0"/>
              <a:t> </a:t>
            </a:r>
          </a:p>
          <a:p>
            <a:r>
              <a:rPr lang="en-US" altLang="ja-JP" sz="1200" dirty="0"/>
              <a:t>(0 </a:t>
            </a:r>
            <a:r>
              <a:rPr lang="ja-JP" altLang="en-US" sz="1200" dirty="0"/>
              <a:t>→ </a:t>
            </a:r>
            <a:r>
              <a:rPr lang="en-US" altLang="ja-JP" sz="1200" dirty="0"/>
              <a:t>1 GeV)</a:t>
            </a:r>
            <a:endParaRPr kumimoji="1" lang="ja-JP" altLang="en-US" sz="12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967CB82-4236-BC6B-FE33-44EC9740F1ED}"/>
              </a:ext>
            </a:extLst>
          </p:cNvPr>
          <p:cNvSpPr txBox="1"/>
          <p:nvPr/>
        </p:nvSpPr>
        <p:spPr>
          <a:xfrm>
            <a:off x="4548608" y="4872968"/>
            <a:ext cx="167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Electron 3 GeV Driver</a:t>
            </a:r>
          </a:p>
          <a:p>
            <a:r>
              <a:rPr kumimoji="1" lang="en-US" altLang="ja-JP" sz="1200" dirty="0"/>
              <a:t>(high gradient)</a:t>
            </a:r>
            <a:endParaRPr kumimoji="1" lang="ja-JP" altLang="en-US" sz="1200" dirty="0"/>
          </a:p>
        </p:txBody>
      </p:sp>
      <p:sp>
        <p:nvSpPr>
          <p:cNvPr id="27" name="矢印: 下 26">
            <a:extLst>
              <a:ext uri="{FF2B5EF4-FFF2-40B4-BE49-F238E27FC236}">
                <a16:creationId xmlns:a16="http://schemas.microsoft.com/office/drawing/2014/main" id="{5D438543-09CF-89D4-B5A9-18D9EA9C6159}"/>
              </a:ext>
            </a:extLst>
          </p:cNvPr>
          <p:cNvSpPr/>
          <p:nvPr/>
        </p:nvSpPr>
        <p:spPr>
          <a:xfrm>
            <a:off x="5129882" y="3799329"/>
            <a:ext cx="432048" cy="4616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5CE7EE2F-3013-0618-D880-31CD6AD33549}"/>
              </a:ext>
            </a:extLst>
          </p:cNvPr>
          <p:cNvCxnSpPr>
            <a:cxnSpLocks/>
          </p:cNvCxnSpPr>
          <p:nvPr/>
        </p:nvCxnSpPr>
        <p:spPr>
          <a:xfrm>
            <a:off x="1356641" y="4641083"/>
            <a:ext cx="5197338" cy="0"/>
          </a:xfrm>
          <a:prstGeom prst="straightConnector1">
            <a:avLst/>
          </a:prstGeom>
          <a:ln w="190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563A98B-CBD8-83F4-96AD-DE15FCE70219}"/>
              </a:ext>
            </a:extLst>
          </p:cNvPr>
          <p:cNvSpPr txBox="1"/>
          <p:nvPr/>
        </p:nvSpPr>
        <p:spPr>
          <a:xfrm>
            <a:off x="3386218" y="4231506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&lt; 300 m</a:t>
            </a:r>
            <a:endParaRPr kumimoji="1" lang="ja-JP" altLang="en-US" sz="16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D589613-8BB9-AA2C-65F9-2A589BD6A0B7}"/>
              </a:ext>
            </a:extLst>
          </p:cNvPr>
          <p:cNvSpPr txBox="1"/>
          <p:nvPr/>
        </p:nvSpPr>
        <p:spPr>
          <a:xfrm>
            <a:off x="6053521" y="6330961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ECS</a:t>
            </a:r>
            <a:endParaRPr kumimoji="1" lang="ja-JP" altLang="en-US" sz="120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F272946-1FB3-6A25-84EC-63A9E2906112}"/>
              </a:ext>
            </a:extLst>
          </p:cNvPr>
          <p:cNvSpPr txBox="1"/>
          <p:nvPr/>
        </p:nvSpPr>
        <p:spPr>
          <a:xfrm>
            <a:off x="2510259" y="6175666"/>
            <a:ext cx="1976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Positron booster</a:t>
            </a:r>
          </a:p>
          <a:p>
            <a:r>
              <a:rPr lang="en-US" altLang="ja-JP" sz="1200" dirty="0"/>
              <a:t>(high gradient 1 </a:t>
            </a:r>
            <a:r>
              <a:rPr lang="ja-JP" altLang="en-US" sz="1200" dirty="0"/>
              <a:t>→ </a:t>
            </a:r>
            <a:r>
              <a:rPr lang="en-US" altLang="ja-JP" sz="1200" dirty="0"/>
              <a:t>5 GeV)</a:t>
            </a:r>
            <a:endParaRPr kumimoji="1" lang="ja-JP" altLang="en-US" sz="1200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6B9F805-71AB-2788-BDFB-F51939197D66}"/>
              </a:ext>
            </a:extLst>
          </p:cNvPr>
          <p:cNvSpPr txBox="1"/>
          <p:nvPr/>
        </p:nvSpPr>
        <p:spPr>
          <a:xfrm>
            <a:off x="881410" y="5972893"/>
            <a:ext cx="1359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Pre-dumping ring</a:t>
            </a:r>
            <a:endParaRPr kumimoji="1" lang="ja-JP" altLang="en-US" sz="120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18800D4-7549-204A-6A2F-2AE3C3C6000E}"/>
              </a:ext>
            </a:extLst>
          </p:cNvPr>
          <p:cNvSpPr txBox="1"/>
          <p:nvPr/>
        </p:nvSpPr>
        <p:spPr>
          <a:xfrm>
            <a:off x="7362130" y="6330961"/>
            <a:ext cx="3317737" cy="11695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400" dirty="0"/>
              <a:t>Use a pre-dumping ring to reduce emittance of positron beam</a:t>
            </a:r>
            <a:r>
              <a:rPr lang="en-US" altLang="ja-JP" sz="1400" dirty="0"/>
              <a:t>.</a:t>
            </a:r>
          </a:p>
          <a:p>
            <a:r>
              <a:rPr kumimoji="1" lang="en-US" altLang="ja-JP" sz="1400" dirty="0"/>
              <a:t>Small aperture high shunt impedance Acc. Structure is applicable for positron booster section</a:t>
            </a:r>
          </a:p>
        </p:txBody>
      </p:sp>
    </p:spTree>
    <p:extLst>
      <p:ext uri="{BB962C8B-B14F-4D97-AF65-F5344CB8AC3E}">
        <p14:creationId xmlns:p14="http://schemas.microsoft.com/office/powerpoint/2010/main" val="2592384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3AA894-0D6A-3CA8-1A6B-B64D1EC20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459A40-77D8-9F8C-CB4E-C6F08E08943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en-US" altLang="ja-JP" dirty="0"/>
              <a:t>Prototyping of a positron source for the ILC is ongoing</a:t>
            </a:r>
          </a:p>
          <a:p>
            <a:r>
              <a:rPr lang="en-US" altLang="ja-JP" dirty="0"/>
              <a:t>Target disk and FC delivered and assembled</a:t>
            </a:r>
          </a:p>
          <a:p>
            <a:r>
              <a:rPr kumimoji="1" lang="en-US" altLang="ja-JP" dirty="0"/>
              <a:t>EDPL design </a:t>
            </a:r>
            <a:r>
              <a:rPr lang="en-US" altLang="ja-JP" dirty="0"/>
              <a:t>and cost estimation is in progress</a:t>
            </a:r>
          </a:p>
          <a:p>
            <a:r>
              <a:rPr kumimoji="1" lang="en-US" altLang="ja-JP" dirty="0"/>
              <a:t>High gradient compact </a:t>
            </a:r>
            <a:r>
              <a:rPr kumimoji="1" lang="en-US" altLang="ja-JP" dirty="0" err="1"/>
              <a:t>linac</a:t>
            </a:r>
            <a:r>
              <a:rPr kumimoji="1" lang="en-US" altLang="ja-JP" dirty="0"/>
              <a:t> will be a </a:t>
            </a:r>
            <a:r>
              <a:rPr kumimoji="1" lang="en-US" altLang="ja-JP"/>
              <a:t>promising option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A832DA1-9E1B-30AD-1200-1BA18FC114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C9B24CC-3A27-7730-9E57-E913457AA1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7CB1C42-29DA-B8C1-2C52-32579E51A1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1924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205EE1-D6F7-8888-3608-4E1DB34E6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5C215C3-84DA-8309-BF26-6C3F1050674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0131934-1676-1B06-9D4C-45E4E28F355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B81BBEA-5FA4-9D0C-7BA9-900BECA2CAA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FF181B-DA61-0025-CA44-A22B566C27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7298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DDD45F-8DB7-9E85-C828-E602953DC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/>
              <a:t>Bunch structure</a:t>
            </a:r>
            <a:endParaRPr kumimoji="1" lang="ja-JP" altLang="en-US" sz="3600" dirty="0"/>
          </a:p>
        </p:txBody>
      </p:sp>
      <p:pic>
        <p:nvPicPr>
          <p:cNvPr id="8" name="コンテンツ プレースホルダー 7" descr="ダイアグラム&#10;&#10;自動的に生成された説明">
            <a:extLst>
              <a:ext uri="{FF2B5EF4-FFF2-40B4-BE49-F238E27FC236}">
                <a16:creationId xmlns:a16="http://schemas.microsoft.com/office/drawing/2014/main" id="{8DD0F574-9E38-94EC-A9DC-F14AD2F1116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9" y="1160463"/>
            <a:ext cx="8270844" cy="5476875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13B0B67-4E24-F0FF-E736-262B2D631F3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A4BCD4-F1AF-4187-1411-3A499BD6BF0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B9795B1-6F6D-9CDD-90C5-706E98B505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B661CA3-9C9C-20D7-3F1D-AF237E84721A}"/>
              </a:ext>
            </a:extLst>
          </p:cNvPr>
          <p:cNvSpPr txBox="1"/>
          <p:nvPr/>
        </p:nvSpPr>
        <p:spPr>
          <a:xfrm>
            <a:off x="54428" y="1043533"/>
            <a:ext cx="851515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100" dirty="0"/>
              <a:t>H. </a:t>
            </a:r>
            <a:r>
              <a:rPr kumimoji="1" lang="en-US" altLang="ja-JP" sz="1100" dirty="0" err="1"/>
              <a:t>Hayano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545522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DDA9CD-E000-FF62-CFF6-6CA79D1F4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kumimoji="1" lang="en-US" altLang="ja-JP" sz="3600" dirty="0"/>
              <a:t>Bunch structure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847C2B-5B21-3412-9901-3D58E61D6B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00190" y="1037899"/>
            <a:ext cx="5279769" cy="5550250"/>
          </a:xfrm>
        </p:spPr>
        <p:txBody>
          <a:bodyPr/>
          <a:lstStyle/>
          <a:p>
            <a:r>
              <a:rPr lang="en-US" altLang="ja-JP" sz="2000" dirty="0"/>
              <a:t>Create positron for 66 </a:t>
            </a:r>
            <a:r>
              <a:rPr lang="en-US" altLang="ja-JP" sz="2000" dirty="0" err="1"/>
              <a:t>ms</a:t>
            </a:r>
            <a:endParaRPr lang="en-US" altLang="ja-JP" sz="2000" dirty="0"/>
          </a:p>
          <a:p>
            <a:r>
              <a:rPr lang="en-US" altLang="ja-JP" sz="2000" dirty="0"/>
              <a:t>Store them in the DR for 199.3 </a:t>
            </a:r>
            <a:r>
              <a:rPr lang="en-US" altLang="ja-JP" sz="2000" dirty="0" err="1"/>
              <a:t>ms</a:t>
            </a:r>
            <a:endParaRPr lang="en-US" altLang="ja-JP" sz="2000" dirty="0"/>
          </a:p>
          <a:p>
            <a:r>
              <a:rPr lang="en-US" altLang="ja-JP" sz="2000" dirty="0"/>
              <a:t>Extract them to main </a:t>
            </a:r>
            <a:r>
              <a:rPr lang="en-US" altLang="ja-JP" sz="2000" dirty="0" err="1"/>
              <a:t>linac</a:t>
            </a:r>
            <a:r>
              <a:rPr lang="en-US" altLang="ja-JP" sz="2000" dirty="0"/>
              <a:t> for 0.7 </a:t>
            </a:r>
            <a:r>
              <a:rPr lang="en-US" altLang="ja-JP" sz="2000" dirty="0" err="1"/>
              <a:t>ms</a:t>
            </a:r>
            <a:endParaRPr lang="en-US" altLang="ja-JP" sz="2000" dirty="0"/>
          </a:p>
          <a:p>
            <a:r>
              <a:rPr lang="en-US" altLang="ja-JP" sz="2000" dirty="0"/>
              <a:t>20 pulse / train</a:t>
            </a:r>
          </a:p>
          <a:p>
            <a:r>
              <a:rPr lang="en-US" altLang="ja-JP" sz="2000" dirty="0"/>
              <a:t>66 bunch / pulse</a:t>
            </a:r>
          </a:p>
          <a:p>
            <a:r>
              <a:rPr lang="en-US" altLang="ja-JP" sz="2000" dirty="0"/>
              <a:t>1312 bunch / train (8 bunch subtracted)</a:t>
            </a:r>
          </a:p>
          <a:p>
            <a:r>
              <a:rPr lang="en-US" altLang="ja-JP" sz="2000" dirty="0"/>
              <a:t>Repetition 5 Hz</a:t>
            </a:r>
          </a:p>
          <a:p>
            <a:endParaRPr lang="en-US" altLang="ja-JP" sz="2000" dirty="0"/>
          </a:p>
          <a:p>
            <a:r>
              <a:rPr lang="en-US" altLang="ja-JP" sz="2000" dirty="0"/>
              <a:t>EDPL operated 100 </a:t>
            </a:r>
            <a:r>
              <a:rPr lang="en-US" altLang="ja-JP" sz="2000" dirty="0" err="1"/>
              <a:t>pps</a:t>
            </a:r>
            <a:r>
              <a:rPr lang="en-US" altLang="ja-JP" sz="2000" dirty="0"/>
              <a:t> / 300 Hz</a:t>
            </a:r>
            <a:endParaRPr lang="en-US" altLang="ja-JP" sz="1559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3A5A8F-0776-EF93-6D66-AB854FFF8A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ja-JP" altLang="en-US" dirty="0">
              <a:solidFill>
                <a:srgbClr val="292929">
                  <a:tint val="75000"/>
                </a:srgbClr>
              </a:solidFill>
              <a:latin typeface="Arial"/>
              <a:ea typeface="ＭＳ Ｐゴシック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5C9A932-49C8-A634-8DCC-511FFA501A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en-US" altLang="en-US" dirty="0">
              <a:solidFill>
                <a:srgbClr val="292929">
                  <a:tint val="75000"/>
                </a:srgbClr>
              </a:solidFill>
              <a:latin typeface="Arial"/>
              <a:ea typeface="ＭＳ Ｐゴシック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33F6A18-E53D-E8B2-C743-D7F3C06678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0C199F8-A211-45E5-AEA2-CC5E857C2E77}" type="slidenum">
              <a:rPr lang="ja-JP" altLang="en-US">
                <a:solidFill>
                  <a:srgbClr val="292929">
                    <a:tint val="75000"/>
                  </a:srgbClr>
                </a:solidFill>
                <a:latin typeface="Arial"/>
                <a:ea typeface="ＭＳ Ｐゴシック"/>
              </a:rPr>
              <a:pPr>
                <a:defRPr/>
              </a:pPr>
              <a:t>27</a:t>
            </a:fld>
            <a:endParaRPr lang="ja-JP" altLang="en-US">
              <a:solidFill>
                <a:srgbClr val="292929">
                  <a:tint val="75000"/>
                </a:srgbClr>
              </a:solidFill>
              <a:latin typeface="Arial"/>
              <a:ea typeface="ＭＳ Ｐゴシック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CFBF32B-9FFF-3BBC-8C7C-234038FDA0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5" y="5005926"/>
            <a:ext cx="2920784" cy="125048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F92EF80-FF19-7199-D2AD-29415F5FA9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7" y="1474272"/>
            <a:ext cx="3478830" cy="19802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BF4D6BC-B204-0327-2A62-F7B10C18FC0E}"/>
              </a:ext>
            </a:extLst>
          </p:cNvPr>
          <p:cNvSpPr txBox="1"/>
          <p:nvPr/>
        </p:nvSpPr>
        <p:spPr>
          <a:xfrm>
            <a:off x="77538" y="1037900"/>
            <a:ext cx="2058577" cy="2637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100" dirty="0">
                <a:solidFill>
                  <a:srgbClr val="292929"/>
                </a:solidFill>
                <a:latin typeface="Arial"/>
                <a:ea typeface="ＭＳ Ｐゴシック"/>
              </a:rPr>
              <a:t>M. </a:t>
            </a:r>
            <a:r>
              <a:rPr lang="en-US" altLang="ja-JP" sz="1100" dirty="0" err="1">
                <a:solidFill>
                  <a:srgbClr val="292929"/>
                </a:solidFill>
                <a:latin typeface="Arial"/>
                <a:ea typeface="ＭＳ Ｐゴシック"/>
              </a:rPr>
              <a:t>Kuriki</a:t>
            </a:r>
            <a:r>
              <a:rPr lang="en-US" altLang="ja-JP" sz="1100" dirty="0">
                <a:solidFill>
                  <a:srgbClr val="292929"/>
                </a:solidFill>
                <a:latin typeface="Arial"/>
                <a:ea typeface="ＭＳ Ｐゴシック"/>
              </a:rPr>
              <a:t>, OHO seminar 2021</a:t>
            </a:r>
            <a:endParaRPr lang="ja-JP" altLang="en-US" sz="1100" dirty="0">
              <a:solidFill>
                <a:srgbClr val="292929"/>
              </a:solidFill>
              <a:latin typeface="Arial"/>
              <a:ea typeface="ＭＳ Ｐゴシック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F8E0CB9-D87E-00D0-A69D-125E6B689766}"/>
              </a:ext>
            </a:extLst>
          </p:cNvPr>
          <p:cNvGrpSpPr/>
          <p:nvPr/>
        </p:nvGrpSpPr>
        <p:grpSpPr>
          <a:xfrm>
            <a:off x="668622" y="3781917"/>
            <a:ext cx="3968151" cy="750595"/>
            <a:chOff x="161330" y="3803632"/>
            <a:chExt cx="4988028" cy="943510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4737B18E-57DE-7373-B686-41AD98795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30" y="3854828"/>
              <a:ext cx="1295206" cy="55452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A865F668-6D02-5363-E2CF-6A6F58BC9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490" y="3854828"/>
              <a:ext cx="1295206" cy="55452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5178E7C5-8936-4CA9-5AA0-C7855BFF1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150" y="3854828"/>
              <a:ext cx="1295206" cy="5545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A933E343-8422-FA6F-09B7-0004481ED225}"/>
                </a:ext>
              </a:extLst>
            </p:cNvPr>
            <p:cNvSpPr txBox="1"/>
            <p:nvPr/>
          </p:nvSpPr>
          <p:spPr>
            <a:xfrm>
              <a:off x="3000432" y="3803632"/>
              <a:ext cx="832598" cy="431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ja-JP" sz="1633" dirty="0">
                  <a:solidFill>
                    <a:srgbClr val="292929"/>
                  </a:solidFill>
                  <a:latin typeface="Arial"/>
                  <a:ea typeface="ＭＳ Ｐゴシック"/>
                </a:rPr>
                <a:t>…….</a:t>
              </a:r>
              <a:endParaRPr lang="ja-JP" altLang="en-US" sz="1633" dirty="0">
                <a:solidFill>
                  <a:srgbClr val="292929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" name="左中かっこ 14">
              <a:extLst>
                <a:ext uri="{FF2B5EF4-FFF2-40B4-BE49-F238E27FC236}">
                  <a16:creationId xmlns:a16="http://schemas.microsoft.com/office/drawing/2014/main" id="{3F64D705-FC0E-4B68-59EE-5F0B6B39B27C}"/>
                </a:ext>
              </a:extLst>
            </p:cNvPr>
            <p:cNvSpPr/>
            <p:nvPr/>
          </p:nvSpPr>
          <p:spPr>
            <a:xfrm rot="16200000">
              <a:off x="2594913" y="2192696"/>
              <a:ext cx="188854" cy="4920037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ja-JP" altLang="en-US" sz="1633">
                <a:solidFill>
                  <a:srgbClr val="292929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D09121B-B6FF-54BB-57B7-645740FBF814}"/>
              </a:ext>
            </a:extLst>
          </p:cNvPr>
          <p:cNvSpPr txBox="1"/>
          <p:nvPr/>
        </p:nvSpPr>
        <p:spPr>
          <a:xfrm>
            <a:off x="2709230" y="4564979"/>
            <a:ext cx="2064989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633" dirty="0">
                <a:solidFill>
                  <a:srgbClr val="292929"/>
                </a:solidFill>
                <a:latin typeface="Arial"/>
                <a:ea typeface="ＭＳ Ｐゴシック"/>
              </a:rPr>
              <a:t>3.3 </a:t>
            </a:r>
            <a:r>
              <a:rPr lang="en-US" altLang="ja-JP" sz="1633" dirty="0" err="1">
                <a:solidFill>
                  <a:srgbClr val="292929"/>
                </a:solidFill>
                <a:latin typeface="Arial"/>
                <a:ea typeface="ＭＳ Ｐゴシック"/>
              </a:rPr>
              <a:t>ms</a:t>
            </a:r>
            <a:r>
              <a:rPr lang="ja-JP" altLang="en-US" sz="1633" dirty="0">
                <a:solidFill>
                  <a:srgbClr val="292929"/>
                </a:solidFill>
                <a:latin typeface="Arial"/>
                <a:ea typeface="ＭＳ Ｐゴシック"/>
              </a:rPr>
              <a:t>✕</a:t>
            </a:r>
            <a:r>
              <a:rPr lang="en-US" altLang="ja-JP" sz="1633" dirty="0">
                <a:solidFill>
                  <a:srgbClr val="292929"/>
                </a:solidFill>
                <a:latin typeface="Arial"/>
                <a:ea typeface="ＭＳ Ｐゴシック"/>
              </a:rPr>
              <a:t>20</a:t>
            </a:r>
            <a:r>
              <a:rPr lang="ja-JP" altLang="en-US" sz="1633" dirty="0">
                <a:solidFill>
                  <a:srgbClr val="292929"/>
                </a:solidFill>
                <a:latin typeface="Arial"/>
                <a:ea typeface="ＭＳ Ｐゴシック"/>
              </a:rPr>
              <a:t> </a:t>
            </a:r>
            <a:r>
              <a:rPr lang="en-US" altLang="ja-JP" sz="1633" dirty="0">
                <a:solidFill>
                  <a:srgbClr val="292929"/>
                </a:solidFill>
                <a:latin typeface="Arial"/>
                <a:ea typeface="ＭＳ Ｐゴシック"/>
              </a:rPr>
              <a:t>= 66 </a:t>
            </a:r>
            <a:r>
              <a:rPr lang="en-US" altLang="ja-JP" sz="1633" dirty="0" err="1">
                <a:solidFill>
                  <a:srgbClr val="292929"/>
                </a:solidFill>
                <a:latin typeface="Arial"/>
                <a:ea typeface="ＭＳ Ｐゴシック"/>
              </a:rPr>
              <a:t>ms</a:t>
            </a:r>
            <a:endParaRPr lang="ja-JP" altLang="en-US" sz="1633" dirty="0">
              <a:solidFill>
                <a:srgbClr val="292929"/>
              </a:solidFill>
              <a:latin typeface="Arial"/>
              <a:ea typeface="ＭＳ Ｐゴシック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CF4C735-4D99-B4E6-AA74-9E0990B2D448}"/>
              </a:ext>
            </a:extLst>
          </p:cNvPr>
          <p:cNvSpPr txBox="1"/>
          <p:nvPr/>
        </p:nvSpPr>
        <p:spPr>
          <a:xfrm>
            <a:off x="2000717" y="1981067"/>
            <a:ext cx="303288" cy="2208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835" dirty="0">
                <a:solidFill>
                  <a:srgbClr val="292929"/>
                </a:solidFill>
                <a:latin typeface="Arial"/>
                <a:ea typeface="ＭＳ Ｐゴシック"/>
              </a:rPr>
              <a:t>66</a:t>
            </a:r>
            <a:endParaRPr lang="ja-JP" altLang="en-US" sz="835" dirty="0">
              <a:solidFill>
                <a:srgbClr val="292929"/>
              </a:solidFill>
              <a:latin typeface="Arial"/>
              <a:ea typeface="ＭＳ Ｐゴシック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AF944E3-AAB1-1BE5-AAAF-268A66A4C6D8}"/>
              </a:ext>
            </a:extLst>
          </p:cNvPr>
          <p:cNvSpPr txBox="1"/>
          <p:nvPr/>
        </p:nvSpPr>
        <p:spPr>
          <a:xfrm rot="16200000">
            <a:off x="4605856" y="3950127"/>
            <a:ext cx="465192" cy="2637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114" dirty="0">
                <a:solidFill>
                  <a:srgbClr val="FFFFFF"/>
                </a:solidFill>
                <a:latin typeface="Arial"/>
                <a:ea typeface="ＭＳ Ｐゴシック"/>
              </a:rPr>
              <a:t>train</a:t>
            </a:r>
            <a:endParaRPr lang="ja-JP" altLang="en-US" sz="1114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5F16F00-100E-2FFF-A3E6-62D8B467E218}"/>
              </a:ext>
            </a:extLst>
          </p:cNvPr>
          <p:cNvSpPr txBox="1"/>
          <p:nvPr/>
        </p:nvSpPr>
        <p:spPr>
          <a:xfrm rot="16200000">
            <a:off x="4573796" y="5422543"/>
            <a:ext cx="529312" cy="2637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114" dirty="0">
                <a:solidFill>
                  <a:srgbClr val="FFFFFF"/>
                </a:solidFill>
                <a:latin typeface="Arial"/>
                <a:ea typeface="ＭＳ Ｐゴシック"/>
              </a:rPr>
              <a:t>pulse</a:t>
            </a:r>
            <a:endParaRPr lang="ja-JP" altLang="en-US" sz="1114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828064FE-D357-0205-5860-C34BC1569D07}"/>
              </a:ext>
            </a:extLst>
          </p:cNvPr>
          <p:cNvCxnSpPr/>
          <p:nvPr/>
        </p:nvCxnSpPr>
        <p:spPr>
          <a:xfrm flipH="1">
            <a:off x="722715" y="3243217"/>
            <a:ext cx="1091609" cy="45827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6B5FA02-A63B-6400-86C3-263A7B3DDDE1}"/>
              </a:ext>
            </a:extLst>
          </p:cNvPr>
          <p:cNvCxnSpPr/>
          <p:nvPr/>
        </p:nvCxnSpPr>
        <p:spPr>
          <a:xfrm>
            <a:off x="2387168" y="3241625"/>
            <a:ext cx="2151334" cy="5007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36707E76-DBC1-F3EA-F992-E9F35CA59400}"/>
              </a:ext>
            </a:extLst>
          </p:cNvPr>
          <p:cNvCxnSpPr>
            <a:cxnSpLocks/>
          </p:cNvCxnSpPr>
          <p:nvPr/>
        </p:nvCxnSpPr>
        <p:spPr>
          <a:xfrm>
            <a:off x="699747" y="4263787"/>
            <a:ext cx="22968" cy="78964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30BD4F5F-E510-1AB1-B15E-A204A495246A}"/>
              </a:ext>
            </a:extLst>
          </p:cNvPr>
          <p:cNvCxnSpPr>
            <a:cxnSpLocks/>
          </p:cNvCxnSpPr>
          <p:nvPr/>
        </p:nvCxnSpPr>
        <p:spPr>
          <a:xfrm>
            <a:off x="1666436" y="4250141"/>
            <a:ext cx="1410238" cy="7557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727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32D646-CA8E-E3E8-7265-F62FC4ED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contents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7ACB9D-FC76-3EF0-6BA6-EA7A4BB27FD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ja-JP" dirty="0"/>
              <a:t>Recent progress of positron source for ILC</a:t>
            </a:r>
          </a:p>
          <a:p>
            <a:r>
              <a:rPr kumimoji="1" lang="en-US" altLang="ja-JP" dirty="0">
                <a:solidFill>
                  <a:schemeClr val="bg1">
                    <a:lumMod val="65000"/>
                  </a:schemeClr>
                </a:solidFill>
              </a:rPr>
              <a:t>Electron driven positron source LINAC (EDPL)</a:t>
            </a:r>
            <a:endParaRPr lang="en-US" altLang="ja-JP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en-US" altLang="ja-JP" dirty="0">
                <a:solidFill>
                  <a:schemeClr val="bg1">
                    <a:lumMod val="65000"/>
                  </a:schemeClr>
                </a:solidFill>
              </a:rPr>
              <a:t>Layout</a:t>
            </a:r>
          </a:p>
          <a:p>
            <a:pPr lvl="1"/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Parameters</a:t>
            </a:r>
          </a:p>
          <a:p>
            <a:pPr lvl="1"/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Possibility of a C3 application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53B7F5-4958-69E0-DB72-144ED859F3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CFB0B7-EE39-C0AD-3C79-F795C57622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86A631-C39B-F42F-68CF-1FFA66703C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6798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コンテンツ プレースホルダー 20" descr="おもちゃ, レゴ, ストリート が含まれている画像&#10;&#10;自動的に生成された説明">
            <a:extLst>
              <a:ext uri="{FF2B5EF4-FFF2-40B4-BE49-F238E27FC236}">
                <a16:creationId xmlns:a16="http://schemas.microsoft.com/office/drawing/2014/main" id="{CE743A2E-3ACC-6723-742F-4D981ADB44B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t="9640" r="22185" b="10252"/>
          <a:stretch/>
        </p:blipFill>
        <p:spPr>
          <a:xfrm>
            <a:off x="890985" y="1619597"/>
            <a:ext cx="9207449" cy="5765137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CD5574B-FA54-32B2-00DF-DF186E09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850" y="68349"/>
            <a:ext cx="8369684" cy="755968"/>
          </a:xfrm>
        </p:spPr>
        <p:txBody>
          <a:bodyPr anchor="ctr"/>
          <a:lstStyle/>
          <a:p>
            <a:r>
              <a:rPr kumimoji="1" lang="en-US" altLang="ja-JP" sz="3600" dirty="0"/>
              <a:t>Prototype</a:t>
            </a:r>
            <a:r>
              <a:rPr kumimoji="1" lang="en-US" altLang="ja-JP" sz="3200" dirty="0"/>
              <a:t> to be built </a:t>
            </a:r>
            <a:r>
              <a:rPr lang="en-US" altLang="ja-JP" sz="3200" dirty="0"/>
              <a:t>by</a:t>
            </a:r>
            <a:r>
              <a:rPr kumimoji="1" lang="en-US" altLang="ja-JP" sz="3200" dirty="0"/>
              <a:t> JFY2027</a:t>
            </a:r>
            <a:endParaRPr kumimoji="1" lang="ja-JP" altLang="en-US" sz="32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67D196-3333-FE46-0A22-9AED833E780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967ED44-AE43-EB53-9DFD-7A5E359AC7A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0E43C4-7D6B-EE28-9ADB-ECFB7E7E34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35C1298-E8E1-70E6-3B6A-A975453E75FC}"/>
              </a:ext>
            </a:extLst>
          </p:cNvPr>
          <p:cNvSpPr txBox="1"/>
          <p:nvPr/>
        </p:nvSpPr>
        <p:spPr>
          <a:xfrm>
            <a:off x="305923" y="1113048"/>
            <a:ext cx="857927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target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5EAB45B-349B-AF6C-B3D2-66510D33DB26}"/>
              </a:ext>
            </a:extLst>
          </p:cNvPr>
          <p:cNvSpPr txBox="1"/>
          <p:nvPr/>
        </p:nvSpPr>
        <p:spPr>
          <a:xfrm>
            <a:off x="56014" y="5885132"/>
            <a:ext cx="2215671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Flux concentrator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27DF8F1-E265-47E8-2930-BAF89DECA98A}"/>
              </a:ext>
            </a:extLst>
          </p:cNvPr>
          <p:cNvSpPr txBox="1"/>
          <p:nvPr/>
        </p:nvSpPr>
        <p:spPr>
          <a:xfrm>
            <a:off x="6198236" y="1118758"/>
            <a:ext cx="1795684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Acc. structure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FFEE703-BCD6-48B3-2577-8223E8F83EB6}"/>
              </a:ext>
            </a:extLst>
          </p:cNvPr>
          <p:cNvSpPr txBox="1"/>
          <p:nvPr/>
        </p:nvSpPr>
        <p:spPr>
          <a:xfrm>
            <a:off x="8796031" y="1169058"/>
            <a:ext cx="1160895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solenoid</a:t>
            </a:r>
            <a:endParaRPr kumimoji="1" lang="ja-JP" altLang="en-US" dirty="0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807B7FB-AA94-BA5F-9E44-C9E71EEEAA6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734887" y="1521301"/>
            <a:ext cx="3818931" cy="153845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C3133759-87F7-8632-E503-8A211ACB3D53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7096078" y="1527011"/>
            <a:ext cx="0" cy="153274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27F32610-7C0E-1A21-5D3E-883790AEFF75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8553450" y="1577311"/>
            <a:ext cx="823029" cy="133843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87252ECD-6561-6756-DE02-D9C2112ABB86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163850" y="3995861"/>
            <a:ext cx="3461976" cy="188927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874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コンテンツ プレースホルダー 20" descr="おもちゃ, レゴ, ストリート が含まれている画像&#10;&#10;自動的に生成された説明">
            <a:extLst>
              <a:ext uri="{FF2B5EF4-FFF2-40B4-BE49-F238E27FC236}">
                <a16:creationId xmlns:a16="http://schemas.microsoft.com/office/drawing/2014/main" id="{66600498-9EE1-5248-58D1-EFBA58B9AD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t="9640" r="22185" b="10252"/>
          <a:stretch/>
        </p:blipFill>
        <p:spPr bwMode="auto">
          <a:xfrm>
            <a:off x="161330" y="1014155"/>
            <a:ext cx="10453794" cy="654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1A3ED3A-ABAE-5DF7-FA7F-C486E8AB9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/>
              <a:t>What</a:t>
            </a:r>
            <a:r>
              <a:rPr kumimoji="1" lang="en-US" altLang="ja-JP" dirty="0"/>
              <a:t> we did in JFY2023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7EFCC4-FB15-4534-13C5-0AE3750245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4DEA269-985A-725E-D049-49C361C65EA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3F6834-26A4-9AA3-BDE1-532324C1E2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49980A1-3323-5843-56EE-5BD46CCCF61D}"/>
              </a:ext>
            </a:extLst>
          </p:cNvPr>
          <p:cNvSpPr txBox="1"/>
          <p:nvPr/>
        </p:nvSpPr>
        <p:spPr>
          <a:xfrm>
            <a:off x="3905746" y="899517"/>
            <a:ext cx="1431802" cy="32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972"/>
            <a:r>
              <a:rPr lang="en-US" altLang="ja-JP" sz="1543" dirty="0">
                <a:solidFill>
                  <a:srgbClr val="00B0F0"/>
                </a:solidFill>
                <a:latin typeface="Calibri"/>
                <a:ea typeface="ＭＳ Ｐゴシック" panose="020B0600070205080204" pitchFamily="50" charset="-128"/>
              </a:rPr>
              <a:t>Vacuum system</a:t>
            </a:r>
            <a:endParaRPr lang="ja-JP" altLang="en-US" sz="1543" dirty="0">
              <a:solidFill>
                <a:srgbClr val="00B0F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83D10396-D466-CAAD-5A5E-DEA2935E9912}"/>
              </a:ext>
            </a:extLst>
          </p:cNvPr>
          <p:cNvSpPr/>
          <p:nvPr/>
        </p:nvSpPr>
        <p:spPr>
          <a:xfrm>
            <a:off x="226898" y="1555275"/>
            <a:ext cx="4254912" cy="19413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noFill/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7373364D-7222-108D-4E8C-5220D9AD20D6}"/>
              </a:ext>
            </a:extLst>
          </p:cNvPr>
          <p:cNvSpPr/>
          <p:nvPr/>
        </p:nvSpPr>
        <p:spPr>
          <a:xfrm>
            <a:off x="3761730" y="1187549"/>
            <a:ext cx="1728192" cy="491597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solidFill>
                <a:srgbClr val="00B0F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E89D1DE-5C49-E12D-4472-08A9379F231C}"/>
              </a:ext>
            </a:extLst>
          </p:cNvPr>
          <p:cNvSpPr txBox="1"/>
          <p:nvPr/>
        </p:nvSpPr>
        <p:spPr>
          <a:xfrm>
            <a:off x="449362" y="3449904"/>
            <a:ext cx="2601931" cy="56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972"/>
            <a:r>
              <a:rPr lang="en-US" altLang="ja-JP" sz="1543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FC</a:t>
            </a:r>
            <a:r>
              <a:rPr lang="ja-JP" altLang="en-US" sz="1543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endParaRPr lang="en-US" altLang="ja-JP" sz="1543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503972"/>
            <a:r>
              <a:rPr lang="en-US" altLang="ja-JP" sz="1543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Design and manufacture parts</a:t>
            </a:r>
            <a:endParaRPr lang="ja-JP" altLang="en-US" sz="1543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53E5A19E-4167-73D8-2BD9-21792E76D09C}"/>
              </a:ext>
            </a:extLst>
          </p:cNvPr>
          <p:cNvSpPr/>
          <p:nvPr/>
        </p:nvSpPr>
        <p:spPr>
          <a:xfrm>
            <a:off x="3113658" y="3206797"/>
            <a:ext cx="1852733" cy="91658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6859913-70E0-782C-D88D-F1E0AB52CC25}"/>
              </a:ext>
            </a:extLst>
          </p:cNvPr>
          <p:cNvSpPr txBox="1"/>
          <p:nvPr/>
        </p:nvSpPr>
        <p:spPr>
          <a:xfrm>
            <a:off x="377354" y="971525"/>
            <a:ext cx="1797800" cy="56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972"/>
            <a:r>
              <a:rPr lang="en-US" altLang="ja-JP" sz="1543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Target</a:t>
            </a:r>
          </a:p>
          <a:p>
            <a:pPr defTabSz="503972"/>
            <a:r>
              <a:rPr lang="en-US" altLang="ja-JP" sz="1543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rotation</a:t>
            </a:r>
            <a:r>
              <a:rPr lang="ja-JP" altLang="en-US" sz="1543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lang="en-US" altLang="ja-JP" sz="1543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mechanism</a:t>
            </a:r>
            <a:endParaRPr lang="ja-JP" altLang="en-US" sz="1543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B65C48C-1893-F0A9-E416-E51F76ACC40B}"/>
              </a:ext>
            </a:extLst>
          </p:cNvPr>
          <p:cNvSpPr txBox="1"/>
          <p:nvPr/>
        </p:nvSpPr>
        <p:spPr>
          <a:xfrm>
            <a:off x="5795134" y="2960629"/>
            <a:ext cx="1821332" cy="56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972"/>
            <a:r>
              <a:rPr lang="en-US" altLang="ja-JP" sz="1543" dirty="0">
                <a:solidFill>
                  <a:srgbClr val="FFC000"/>
                </a:solidFill>
                <a:latin typeface="Calibri"/>
                <a:ea typeface="ＭＳ Ｐゴシック" panose="020B0600070205080204" pitchFamily="50" charset="-128"/>
              </a:rPr>
              <a:t>ACC structure</a:t>
            </a:r>
          </a:p>
          <a:p>
            <a:pPr defTabSz="503972"/>
            <a:r>
              <a:rPr lang="en-US" altLang="ja-JP" sz="1543" dirty="0">
                <a:solidFill>
                  <a:srgbClr val="FFC000"/>
                </a:solidFill>
                <a:latin typeface="Calibri"/>
                <a:ea typeface="ＭＳ Ｐゴシック" panose="020B0600070205080204" pitchFamily="50" charset="-128"/>
              </a:rPr>
              <a:t>RF design, 3D model</a:t>
            </a:r>
            <a:endParaRPr lang="ja-JP" altLang="en-US" sz="1543" dirty="0">
              <a:solidFill>
                <a:srgbClr val="FFC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44A88F0D-FB66-03B8-84C5-31AADE568218}"/>
              </a:ext>
            </a:extLst>
          </p:cNvPr>
          <p:cNvSpPr/>
          <p:nvPr/>
        </p:nvSpPr>
        <p:spPr>
          <a:xfrm>
            <a:off x="5636730" y="2864811"/>
            <a:ext cx="4711859" cy="127506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noFill/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55A08BF-1AB1-84C2-6399-692D403C34C4}"/>
              </a:ext>
            </a:extLst>
          </p:cNvPr>
          <p:cNvSpPr txBox="1"/>
          <p:nvPr/>
        </p:nvSpPr>
        <p:spPr>
          <a:xfrm>
            <a:off x="8633434" y="916780"/>
            <a:ext cx="1800200" cy="1042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3972"/>
            <a:r>
              <a:rPr lang="en-US" altLang="ja-JP" sz="1543" dirty="0">
                <a:solidFill>
                  <a:srgbClr val="00B050"/>
                </a:solidFill>
                <a:latin typeface="Calibri"/>
                <a:ea typeface="ＭＳ Ｐゴシック" panose="020B0600070205080204" pitchFamily="50" charset="-128"/>
              </a:rPr>
              <a:t>Solenoid</a:t>
            </a:r>
          </a:p>
          <a:p>
            <a:pPr defTabSz="503972"/>
            <a:r>
              <a:rPr lang="en-US" altLang="ja-JP" sz="1543" dirty="0">
                <a:solidFill>
                  <a:srgbClr val="00B050"/>
                </a:solidFill>
                <a:latin typeface="Calibri"/>
                <a:ea typeface="ＭＳ Ｐゴシック" panose="020B0600070205080204" pitchFamily="50" charset="-128"/>
              </a:rPr>
              <a:t>Design and procurement of material</a:t>
            </a:r>
            <a:endParaRPr lang="ja-JP" altLang="en-US" sz="1543" dirty="0">
              <a:solidFill>
                <a:srgbClr val="00B05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9536F722-4829-F6EE-C49E-F90508B16484}"/>
              </a:ext>
            </a:extLst>
          </p:cNvPr>
          <p:cNvSpPr/>
          <p:nvPr/>
        </p:nvSpPr>
        <p:spPr>
          <a:xfrm>
            <a:off x="5636731" y="1935843"/>
            <a:ext cx="1951722" cy="306813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noFill/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0D403EF4-923B-FE94-0E65-374110C60628}"/>
              </a:ext>
            </a:extLst>
          </p:cNvPr>
          <p:cNvSpPr/>
          <p:nvPr/>
        </p:nvSpPr>
        <p:spPr>
          <a:xfrm>
            <a:off x="8396868" y="1931767"/>
            <a:ext cx="1951722" cy="306813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noFill/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4116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コンテンツ プレースホルダー 20" descr="おもちゃ, レゴ, ストリート が含まれている画像&#10;&#10;自動的に生成された説明">
            <a:extLst>
              <a:ext uri="{FF2B5EF4-FFF2-40B4-BE49-F238E27FC236}">
                <a16:creationId xmlns:a16="http://schemas.microsoft.com/office/drawing/2014/main" id="{4F8D8CE9-8519-550C-0216-DCB65189622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t="9640" r="22185" b="10252"/>
          <a:stretch/>
        </p:blipFill>
        <p:spPr>
          <a:xfrm>
            <a:off x="161330" y="1014154"/>
            <a:ext cx="10453794" cy="6545521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B18B12B-45C9-3F5F-FD7B-F785BFF81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/>
              <a:t>What we plan to do in JFY2024</a:t>
            </a:r>
            <a:endParaRPr kumimoji="1" lang="ja-JP" altLang="en-US" sz="36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ADFF3EA-DBDB-B163-C2B5-21B4EF2D65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3E54426-FD61-E358-E1A2-4F839649B0B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5B195A-38A7-D961-00D0-F7C141EDB7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F2BE9B1-0C83-FB99-D89D-FA851FF99CA9}"/>
              </a:ext>
            </a:extLst>
          </p:cNvPr>
          <p:cNvSpPr txBox="1"/>
          <p:nvPr/>
        </p:nvSpPr>
        <p:spPr>
          <a:xfrm>
            <a:off x="2177554" y="3369356"/>
            <a:ext cx="936475" cy="56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972"/>
            <a:r>
              <a:rPr lang="en-US" altLang="ja-JP" sz="1543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FC</a:t>
            </a:r>
            <a:r>
              <a:rPr lang="ja-JP" altLang="en-US" sz="1543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endParaRPr lang="en-US" altLang="ja-JP" sz="1543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503972"/>
            <a:r>
              <a:rPr lang="en-US" altLang="ja-JP" sz="1543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assemble</a:t>
            </a:r>
            <a:endParaRPr lang="ja-JP" altLang="en-US" sz="1543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A4868EC-3268-66D8-D763-404E3F92A2E2}"/>
              </a:ext>
            </a:extLst>
          </p:cNvPr>
          <p:cNvSpPr txBox="1"/>
          <p:nvPr/>
        </p:nvSpPr>
        <p:spPr>
          <a:xfrm>
            <a:off x="8583747" y="1597922"/>
            <a:ext cx="865943" cy="32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972"/>
            <a:r>
              <a:rPr lang="en-US" altLang="ja-JP" sz="1543" dirty="0">
                <a:solidFill>
                  <a:srgbClr val="00B050"/>
                </a:solidFill>
                <a:latin typeface="Calibri"/>
                <a:ea typeface="ＭＳ Ｐゴシック" panose="020B0600070205080204" pitchFamily="50" charset="-128"/>
              </a:rPr>
              <a:t>solenoid</a:t>
            </a:r>
            <a:endParaRPr lang="ja-JP" altLang="en-US" sz="1543" dirty="0">
              <a:solidFill>
                <a:srgbClr val="00B05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AECC90A-BF1F-8364-A765-EF4A67BAF3DE}"/>
              </a:ext>
            </a:extLst>
          </p:cNvPr>
          <p:cNvSpPr txBox="1"/>
          <p:nvPr/>
        </p:nvSpPr>
        <p:spPr>
          <a:xfrm>
            <a:off x="5795134" y="2771725"/>
            <a:ext cx="1720151" cy="56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972"/>
            <a:r>
              <a:rPr lang="en-US" altLang="ja-JP" sz="1543" dirty="0">
                <a:solidFill>
                  <a:srgbClr val="FFC000"/>
                </a:solidFill>
                <a:latin typeface="Calibri"/>
                <a:ea typeface="ＭＳ Ｐゴシック" panose="020B0600070205080204" pitchFamily="50" charset="-128"/>
              </a:rPr>
              <a:t>ACC structure</a:t>
            </a:r>
          </a:p>
          <a:p>
            <a:pPr defTabSz="503972"/>
            <a:r>
              <a:rPr lang="en-US" altLang="ja-JP" sz="1543" dirty="0">
                <a:solidFill>
                  <a:srgbClr val="FFC000"/>
                </a:solidFill>
                <a:latin typeface="Calibri"/>
                <a:ea typeface="ＭＳ Ｐゴシック" panose="020B0600070205080204" pitchFamily="50" charset="-128"/>
              </a:rPr>
              <a:t>Manufacturing test</a:t>
            </a:r>
            <a:endParaRPr lang="ja-JP" altLang="en-US" sz="1543" dirty="0">
              <a:solidFill>
                <a:srgbClr val="FFC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95E35BB0-EDE2-23ED-B9B7-E50BFF2BBA00}"/>
              </a:ext>
            </a:extLst>
          </p:cNvPr>
          <p:cNvSpPr/>
          <p:nvPr/>
        </p:nvSpPr>
        <p:spPr>
          <a:xfrm>
            <a:off x="4352704" y="1842925"/>
            <a:ext cx="561153" cy="17208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noFill/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5CEBF9EA-E707-637E-83DD-A98A663F8A49}"/>
              </a:ext>
            </a:extLst>
          </p:cNvPr>
          <p:cNvSpPr/>
          <p:nvPr/>
        </p:nvSpPr>
        <p:spPr>
          <a:xfrm>
            <a:off x="5636730" y="2771725"/>
            <a:ext cx="4711859" cy="136815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noFill/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24EEB5FB-F824-8600-9E13-978FF938CADD}"/>
              </a:ext>
            </a:extLst>
          </p:cNvPr>
          <p:cNvSpPr/>
          <p:nvPr/>
        </p:nvSpPr>
        <p:spPr>
          <a:xfrm>
            <a:off x="5636731" y="1935843"/>
            <a:ext cx="1951722" cy="306813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noFill/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A259389-0AA4-8574-CB6D-ABB0BF53D73C}"/>
              </a:ext>
            </a:extLst>
          </p:cNvPr>
          <p:cNvSpPr txBox="1"/>
          <p:nvPr/>
        </p:nvSpPr>
        <p:spPr>
          <a:xfrm>
            <a:off x="3474839" y="964386"/>
            <a:ext cx="1040606" cy="32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972"/>
            <a:r>
              <a:rPr lang="en-US" altLang="ja-JP" sz="1543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Target disk</a:t>
            </a:r>
            <a:endParaRPr lang="ja-JP" altLang="en-US" sz="1543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D1575195-75DB-2B7C-81DE-7647821FC497}"/>
              </a:ext>
            </a:extLst>
          </p:cNvPr>
          <p:cNvSpPr/>
          <p:nvPr/>
        </p:nvSpPr>
        <p:spPr>
          <a:xfrm>
            <a:off x="3185666" y="3203773"/>
            <a:ext cx="1774421" cy="93610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87BC3535-E3D1-1A9E-F794-2E59BEF548CF}"/>
              </a:ext>
            </a:extLst>
          </p:cNvPr>
          <p:cNvSpPr/>
          <p:nvPr/>
        </p:nvSpPr>
        <p:spPr>
          <a:xfrm>
            <a:off x="8396868" y="1931767"/>
            <a:ext cx="1951722" cy="306813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noFill/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77F7F73-B97C-19D2-90B7-E42BDEDF62DF}"/>
              </a:ext>
            </a:extLst>
          </p:cNvPr>
          <p:cNvSpPr txBox="1"/>
          <p:nvPr/>
        </p:nvSpPr>
        <p:spPr>
          <a:xfrm>
            <a:off x="5273898" y="941012"/>
            <a:ext cx="2305696" cy="32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972"/>
            <a:r>
              <a:rPr lang="en-US" altLang="ja-JP" sz="1543" dirty="0">
                <a:solidFill>
                  <a:srgbClr val="00B0F0"/>
                </a:solidFill>
                <a:latin typeface="Calibri"/>
                <a:ea typeface="ＭＳ Ｐゴシック" panose="020B0600070205080204" pitchFamily="50" charset="-128"/>
              </a:rPr>
              <a:t>Collimator with pillow seal</a:t>
            </a:r>
            <a:endParaRPr lang="ja-JP" altLang="en-US" sz="1543" dirty="0">
              <a:solidFill>
                <a:srgbClr val="00B0F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55719F1-A5D8-1465-B1DC-2AC6A6B07063}"/>
              </a:ext>
            </a:extLst>
          </p:cNvPr>
          <p:cNvSpPr/>
          <p:nvPr/>
        </p:nvSpPr>
        <p:spPr>
          <a:xfrm>
            <a:off x="4969436" y="3035395"/>
            <a:ext cx="667293" cy="96046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solidFill>
                <a:srgbClr val="00B0F0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1707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18898E-2A01-41F0-3468-88A357A1F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Target</a:t>
            </a:r>
            <a:endParaRPr kumimoji="1" lang="ja-JP" altLang="en-US" dirty="0"/>
          </a:p>
        </p:txBody>
      </p:sp>
      <p:graphicFrame>
        <p:nvGraphicFramePr>
          <p:cNvPr id="7" name="コンテンツ プレースホルダー 6">
            <a:extLst>
              <a:ext uri="{FF2B5EF4-FFF2-40B4-BE49-F238E27FC236}">
                <a16:creationId xmlns:a16="http://schemas.microsoft.com/office/drawing/2014/main" id="{5D3A76DD-18CA-77D5-9DB2-C75AB6093FAD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377825" y="1163037"/>
          <a:ext cx="10152660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380">
                  <a:extLst>
                    <a:ext uri="{9D8B030D-6E8A-4147-A177-3AD203B41FA5}">
                      <a16:colId xmlns:a16="http://schemas.microsoft.com/office/drawing/2014/main" val="3785458034"/>
                    </a:ext>
                  </a:extLst>
                </a:gridCol>
                <a:gridCol w="1717501">
                  <a:extLst>
                    <a:ext uri="{9D8B030D-6E8A-4147-A177-3AD203B41FA5}">
                      <a16:colId xmlns:a16="http://schemas.microsoft.com/office/drawing/2014/main" val="978137292"/>
                    </a:ext>
                  </a:extLst>
                </a:gridCol>
                <a:gridCol w="1183259">
                  <a:extLst>
                    <a:ext uri="{9D8B030D-6E8A-4147-A177-3AD203B41FA5}">
                      <a16:colId xmlns:a16="http://schemas.microsoft.com/office/drawing/2014/main" val="870175579"/>
                    </a:ext>
                  </a:extLst>
                </a:gridCol>
                <a:gridCol w="1450380">
                  <a:extLst>
                    <a:ext uri="{9D8B030D-6E8A-4147-A177-3AD203B41FA5}">
                      <a16:colId xmlns:a16="http://schemas.microsoft.com/office/drawing/2014/main" val="4237059747"/>
                    </a:ext>
                  </a:extLst>
                </a:gridCol>
                <a:gridCol w="1450380">
                  <a:extLst>
                    <a:ext uri="{9D8B030D-6E8A-4147-A177-3AD203B41FA5}">
                      <a16:colId xmlns:a16="http://schemas.microsoft.com/office/drawing/2014/main" val="4271344816"/>
                    </a:ext>
                  </a:extLst>
                </a:gridCol>
                <a:gridCol w="1450380">
                  <a:extLst>
                    <a:ext uri="{9D8B030D-6E8A-4147-A177-3AD203B41FA5}">
                      <a16:colId xmlns:a16="http://schemas.microsoft.com/office/drawing/2014/main" val="3310381391"/>
                    </a:ext>
                  </a:extLst>
                </a:gridCol>
                <a:gridCol w="1450380">
                  <a:extLst>
                    <a:ext uri="{9D8B030D-6E8A-4147-A177-3AD203B41FA5}">
                      <a16:colId xmlns:a16="http://schemas.microsoft.com/office/drawing/2014/main" val="11796317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Technical design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Engineering design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3D model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Drawings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Manufacturing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Evaluation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881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Rotation</a:t>
                      </a:r>
                      <a:r>
                        <a:rPr kumimoji="1" lang="ja-JP" altLang="en-US" sz="1200" dirty="0"/>
                        <a:t> </a:t>
                      </a:r>
                      <a:r>
                        <a:rPr kumimoji="1" lang="en-US" altLang="ja-JP" sz="1200" dirty="0"/>
                        <a:t>mechanism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</a:p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03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Target</a:t>
                      </a:r>
                      <a:r>
                        <a:rPr kumimoji="1" lang="ja-JP" altLang="en-US" sz="1200" dirty="0"/>
                        <a:t> </a:t>
                      </a:r>
                      <a:r>
                        <a:rPr kumimoji="1" lang="en-US" altLang="ja-JP" sz="1200" dirty="0"/>
                        <a:t>disk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In progress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773908"/>
                  </a:ext>
                </a:extLst>
              </a:tr>
            </a:tbl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CAAC907-35AB-5DD0-FE43-4C2F27BE75D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D43281-DB53-C64D-50C4-B9B9C705D5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F6172B5-AB3A-58C3-BDA5-2A5EB3BC39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9" name="図 8" descr="ケーキ が含まれている画像&#10;&#10;自動的に生成された説明">
            <a:extLst>
              <a:ext uri="{FF2B5EF4-FFF2-40B4-BE49-F238E27FC236}">
                <a16:creationId xmlns:a16="http://schemas.microsoft.com/office/drawing/2014/main" id="{BF193318-635D-BC96-699A-75FEACF955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" r="9746"/>
          <a:stretch/>
        </p:blipFill>
        <p:spPr>
          <a:xfrm>
            <a:off x="4448521" y="2852480"/>
            <a:ext cx="6179916" cy="4032448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23DD1101-845B-0156-94EE-8A94809057A8}"/>
              </a:ext>
            </a:extLst>
          </p:cNvPr>
          <p:cNvSpPr txBox="1">
            <a:spLocks/>
          </p:cNvSpPr>
          <p:nvPr/>
        </p:nvSpPr>
        <p:spPr bwMode="auto">
          <a:xfrm>
            <a:off x="236028" y="2486836"/>
            <a:ext cx="4070696" cy="439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93472" indent="-49347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3527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79945" indent="-48472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¡"/>
              <a:defRPr kumimoji="1" sz="3086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2pPr>
            <a:lvl3pPr marL="1426170" indent="-4444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646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3pPr>
            <a:lvl4pPr marL="1853146" indent="-42522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¡"/>
              <a:defRPr kumimoji="1" sz="2205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4pPr>
            <a:lvl5pPr marL="2281871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5pPr>
            <a:lvl6pPr marL="2785843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6pPr>
            <a:lvl7pPr marL="3289814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7pPr>
            <a:lvl8pPr marL="3793786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8pPr>
            <a:lvl9pPr marL="4297757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lang="en-US" altLang="ja-JP" sz="2000" kern="0" dirty="0"/>
              <a:t>Design and manufacturing of rotation mechanism done in FY2023</a:t>
            </a:r>
          </a:p>
          <a:p>
            <a:pPr defTabSz="914400"/>
            <a:r>
              <a:rPr lang="en-US" altLang="ja-JP" sz="2000" kern="0" dirty="0"/>
              <a:t>Design and manufacturing of target disk finished</a:t>
            </a:r>
          </a:p>
          <a:p>
            <a:pPr defTabSz="914400"/>
            <a:r>
              <a:rPr lang="en-US" altLang="ja-JP" sz="2000" kern="0" dirty="0"/>
              <a:t>Assembled into the chamber</a:t>
            </a:r>
          </a:p>
          <a:p>
            <a:pPr lvl="1" defTabSz="914400"/>
            <a:r>
              <a:rPr lang="en-US" altLang="ja-JP" sz="2000" kern="0" dirty="0"/>
              <a:t>Vacuum test OK</a:t>
            </a:r>
          </a:p>
          <a:p>
            <a:pPr lvl="1" defTabSz="914400"/>
            <a:r>
              <a:rPr lang="en-US" altLang="ja-JP" sz="2000" kern="0" dirty="0"/>
              <a:t>Rotation test OK</a:t>
            </a:r>
          </a:p>
          <a:p>
            <a:pPr lvl="1" defTabSz="914400"/>
            <a:r>
              <a:rPr lang="en-US" altLang="ja-JP" sz="2000" kern="0" dirty="0"/>
              <a:t>run-out evaluation by laser displacement sensor is in progress</a:t>
            </a:r>
          </a:p>
          <a:p>
            <a:pPr lvl="1" defTabSz="914400"/>
            <a:r>
              <a:rPr lang="en-US" altLang="ja-JP" sz="2000" kern="0" dirty="0"/>
              <a:t>Thermal contact evaluation between W and Cu is planned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92B4B9-183E-F9E4-4DCF-3F23AC03BE10}"/>
              </a:ext>
            </a:extLst>
          </p:cNvPr>
          <p:cNvSpPr txBox="1"/>
          <p:nvPr/>
        </p:nvSpPr>
        <p:spPr>
          <a:xfrm>
            <a:off x="5345906" y="2987749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Narrow gap1 for differential pumping </a:t>
            </a:r>
            <a:r>
              <a:rPr lang="en-US" altLang="ja-JP" sz="1400" dirty="0"/>
              <a:t>30um</a:t>
            </a:r>
            <a:endParaRPr kumimoji="1" lang="ja-JP" altLang="en-US" sz="1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F0C42FF-C379-1655-DDD6-77189964B4B0}"/>
              </a:ext>
            </a:extLst>
          </p:cNvPr>
          <p:cNvSpPr txBox="1"/>
          <p:nvPr/>
        </p:nvSpPr>
        <p:spPr>
          <a:xfrm>
            <a:off x="5630267" y="6454890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Narrow gap2 for differential pumping 10</a:t>
            </a:r>
            <a:r>
              <a:rPr lang="en-US" altLang="ja-JP" sz="1400" dirty="0"/>
              <a:t>0um</a:t>
            </a:r>
            <a:endParaRPr kumimoji="1" lang="ja-JP" altLang="en-US" sz="1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5CAE2C2-C95B-E534-391C-33512BD12F2F}"/>
              </a:ext>
            </a:extLst>
          </p:cNvPr>
          <p:cNvSpPr txBox="1"/>
          <p:nvPr/>
        </p:nvSpPr>
        <p:spPr>
          <a:xfrm>
            <a:off x="5630267" y="3889352"/>
            <a:ext cx="2295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Mechanical face seal</a:t>
            </a:r>
            <a:endParaRPr kumimoji="1" lang="ja-JP" altLang="en-US" sz="1400" dirty="0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8C71BDD-D8D9-0981-658C-D936FE0185B4}"/>
              </a:ext>
            </a:extLst>
          </p:cNvPr>
          <p:cNvCxnSpPr>
            <a:stCxn id="10" idx="2"/>
          </p:cNvCxnSpPr>
          <p:nvPr/>
        </p:nvCxnSpPr>
        <p:spPr>
          <a:xfrm>
            <a:off x="6778203" y="4197129"/>
            <a:ext cx="367903" cy="739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7837B92E-AA43-46C1-6B72-E77E45653C11}"/>
              </a:ext>
            </a:extLst>
          </p:cNvPr>
          <p:cNvCxnSpPr>
            <a:stCxn id="3" idx="2"/>
          </p:cNvCxnSpPr>
          <p:nvPr/>
        </p:nvCxnSpPr>
        <p:spPr>
          <a:xfrm>
            <a:off x="7254118" y="3295526"/>
            <a:ext cx="1676462" cy="13484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9A390598-4751-BEA4-E227-D010A67BE6AA}"/>
              </a:ext>
            </a:extLst>
          </p:cNvPr>
          <p:cNvCxnSpPr>
            <a:stCxn id="8" idx="0"/>
          </p:cNvCxnSpPr>
          <p:nvPr/>
        </p:nvCxnSpPr>
        <p:spPr>
          <a:xfrm flipV="1">
            <a:off x="7538479" y="5219997"/>
            <a:ext cx="900578" cy="1234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2A6CD5C-F261-BBCE-2B31-38265FB7519B}"/>
              </a:ext>
            </a:extLst>
          </p:cNvPr>
          <p:cNvSpPr txBox="1"/>
          <p:nvPr/>
        </p:nvSpPr>
        <p:spPr>
          <a:xfrm>
            <a:off x="9794287" y="3292250"/>
            <a:ext cx="86433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400" dirty="0"/>
              <a:t>&lt;</a:t>
            </a:r>
            <a:r>
              <a:rPr kumimoji="1" lang="en-US" altLang="ja-JP" sz="1400" dirty="0"/>
              <a:t>10</a:t>
            </a:r>
            <a:r>
              <a:rPr kumimoji="1" lang="en-US" altLang="ja-JP" sz="1400" baseline="30000" dirty="0"/>
              <a:t>-5</a:t>
            </a:r>
            <a:r>
              <a:rPr kumimoji="1" lang="en-US" altLang="ja-JP" sz="1400" dirty="0"/>
              <a:t> Pa</a:t>
            </a:r>
            <a:endParaRPr kumimoji="1" lang="ja-JP" altLang="en-US" sz="1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E134AD6-575A-D827-C04E-9CED98A8C857}"/>
              </a:ext>
            </a:extLst>
          </p:cNvPr>
          <p:cNvSpPr txBox="1"/>
          <p:nvPr/>
        </p:nvSpPr>
        <p:spPr>
          <a:xfrm>
            <a:off x="8686547" y="5279612"/>
            <a:ext cx="86433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/>
              <a:t>~10</a:t>
            </a:r>
            <a:r>
              <a:rPr kumimoji="1" lang="en-US" altLang="ja-JP" sz="1400" baseline="30000" dirty="0"/>
              <a:t>-2</a:t>
            </a:r>
            <a:r>
              <a:rPr kumimoji="1" lang="en-US" altLang="ja-JP" sz="1400" dirty="0"/>
              <a:t> Pa</a:t>
            </a:r>
            <a:endParaRPr kumimoji="1" lang="ja-JP" altLang="en-US" sz="14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CB193AD-AFAD-07BE-0819-B0D639B2C903}"/>
              </a:ext>
            </a:extLst>
          </p:cNvPr>
          <p:cNvSpPr txBox="1"/>
          <p:nvPr/>
        </p:nvSpPr>
        <p:spPr>
          <a:xfrm>
            <a:off x="7802658" y="5854197"/>
            <a:ext cx="82426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/>
              <a:t>~10</a:t>
            </a:r>
            <a:r>
              <a:rPr kumimoji="1" lang="en-US" altLang="ja-JP" sz="1400" baseline="30000" dirty="0"/>
              <a:t>1</a:t>
            </a:r>
            <a:r>
              <a:rPr kumimoji="1" lang="en-US" altLang="ja-JP" sz="1400" dirty="0"/>
              <a:t> Pa</a:t>
            </a:r>
            <a:endParaRPr kumimoji="1" lang="ja-JP" altLang="en-US" sz="1400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BB00A36-27A6-E7D6-7834-6D7F586BBA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8938" y="3352546"/>
            <a:ext cx="1339839" cy="60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6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586F64-8563-7503-642E-EE240323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/>
              <a:t>FC</a:t>
            </a:r>
            <a:endParaRPr kumimoji="1" lang="ja-JP" altLang="en-US" sz="3600" dirty="0"/>
          </a:p>
        </p:txBody>
      </p:sp>
      <p:pic>
        <p:nvPicPr>
          <p:cNvPr id="8" name="コンテンツ プレースホルダー 7" descr="黒い背景と白い文字のロゴ&#10;&#10;自動的に生成された説明">
            <a:extLst>
              <a:ext uri="{FF2B5EF4-FFF2-40B4-BE49-F238E27FC236}">
                <a16:creationId xmlns:a16="http://schemas.microsoft.com/office/drawing/2014/main" id="{F9237292-158E-B2D5-2E0C-C339A5FE427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5" t="17280" r="29119" b="9357"/>
          <a:stretch/>
        </p:blipFill>
        <p:spPr>
          <a:xfrm>
            <a:off x="8082210" y="4196193"/>
            <a:ext cx="2089933" cy="2160000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712E02E-928E-2A9B-C0EA-011A5AE954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D3CD5D-39F9-950A-C6D0-FB6C866475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2A4E3C-1C93-F7D7-A0F4-C12B8FB174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pic>
        <p:nvPicPr>
          <p:cNvPr id="12" name="図 11" descr="黒い背景と白い文字のロゴ&#10;&#10;中程度の精度で自動的に生成された説明">
            <a:extLst>
              <a:ext uri="{FF2B5EF4-FFF2-40B4-BE49-F238E27FC236}">
                <a16:creationId xmlns:a16="http://schemas.microsoft.com/office/drawing/2014/main" id="{034BFAE1-3320-B44A-593E-93154C2B61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2" t="16999" r="28449" b="7282"/>
          <a:stretch/>
        </p:blipFill>
        <p:spPr>
          <a:xfrm>
            <a:off x="74120" y="4196193"/>
            <a:ext cx="2103930" cy="2160000"/>
          </a:xfrm>
          <a:prstGeom prst="rect">
            <a:avLst/>
          </a:prstGeom>
        </p:spPr>
      </p:pic>
      <p:pic>
        <p:nvPicPr>
          <p:cNvPr id="18" name="図 17" descr="黒い背景に白い文字のロゴ&#10;&#10;中程度の精度で自動的に生成された説明">
            <a:extLst>
              <a:ext uri="{FF2B5EF4-FFF2-40B4-BE49-F238E27FC236}">
                <a16:creationId xmlns:a16="http://schemas.microsoft.com/office/drawing/2014/main" id="{72978742-064A-EE1F-2107-B64E1EFD71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18391" r="29122" b="9026"/>
          <a:stretch/>
        </p:blipFill>
        <p:spPr>
          <a:xfrm>
            <a:off x="5417914" y="4196193"/>
            <a:ext cx="2090323" cy="2160000"/>
          </a:xfrm>
          <a:prstGeom prst="rect">
            <a:avLst/>
          </a:prstGeom>
        </p:spPr>
      </p:pic>
      <p:pic>
        <p:nvPicPr>
          <p:cNvPr id="20" name="図 19" descr="黒い背景に白い文字のロゴ&#10;&#10;低い精度で自動的に生成された説明">
            <a:extLst>
              <a:ext uri="{FF2B5EF4-FFF2-40B4-BE49-F238E27FC236}">
                <a16:creationId xmlns:a16="http://schemas.microsoft.com/office/drawing/2014/main" id="{C2EE808E-DD65-398F-B36E-C684895163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2" t="25415" r="26428" b="20732"/>
          <a:stretch/>
        </p:blipFill>
        <p:spPr>
          <a:xfrm>
            <a:off x="74120" y="1187836"/>
            <a:ext cx="3426863" cy="2502154"/>
          </a:xfrm>
          <a:prstGeom prst="rect">
            <a:avLst/>
          </a:prstGeom>
        </p:spPr>
      </p:pic>
      <p:pic>
        <p:nvPicPr>
          <p:cNvPr id="22" name="図 21" descr="エンジン, 消火栓 が含まれている画像&#10;&#10;自動的に生成された説明">
            <a:extLst>
              <a:ext uri="{FF2B5EF4-FFF2-40B4-BE49-F238E27FC236}">
                <a16:creationId xmlns:a16="http://schemas.microsoft.com/office/drawing/2014/main" id="{B3AD9115-54F8-716F-6C23-8426D6E58C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6" t="26586" r="27775" b="18391"/>
          <a:stretch/>
        </p:blipFill>
        <p:spPr>
          <a:xfrm>
            <a:off x="7722173" y="1331565"/>
            <a:ext cx="2808310" cy="2199844"/>
          </a:xfrm>
          <a:prstGeom prst="rect">
            <a:avLst/>
          </a:prstGeom>
        </p:spPr>
      </p:pic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0F07BFFA-D11A-1840-EFA9-2A630B8C2F33}"/>
              </a:ext>
            </a:extLst>
          </p:cNvPr>
          <p:cNvCxnSpPr/>
          <p:nvPr/>
        </p:nvCxnSpPr>
        <p:spPr>
          <a:xfrm>
            <a:off x="4913858" y="1043533"/>
            <a:ext cx="0" cy="57606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FB7EFCC-6EA9-B944-4057-DC77E6EAE7C3}"/>
              </a:ext>
            </a:extLst>
          </p:cNvPr>
          <p:cNvSpPr txBox="1"/>
          <p:nvPr/>
        </p:nvSpPr>
        <p:spPr>
          <a:xfrm>
            <a:off x="74120" y="780846"/>
            <a:ext cx="81144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/>
              <a:t>FY2023</a:t>
            </a:r>
            <a:endParaRPr kumimoji="1" lang="ja-JP" altLang="en-US" sz="14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C59FBEC-A251-CABE-BD59-55D8BBD97E02}"/>
              </a:ext>
            </a:extLst>
          </p:cNvPr>
          <p:cNvSpPr txBox="1"/>
          <p:nvPr/>
        </p:nvSpPr>
        <p:spPr>
          <a:xfrm>
            <a:off x="5235305" y="780845"/>
            <a:ext cx="81144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/>
              <a:t>FY2024</a:t>
            </a:r>
            <a:endParaRPr kumimoji="1" lang="ja-JP" altLang="en-US" sz="14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2DED2A0-7A90-CCEA-0ACE-168FDE133827}"/>
              </a:ext>
            </a:extLst>
          </p:cNvPr>
          <p:cNvSpPr txBox="1"/>
          <p:nvPr/>
        </p:nvSpPr>
        <p:spPr>
          <a:xfrm>
            <a:off x="263434" y="6414996"/>
            <a:ext cx="829073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Machining</a:t>
            </a:r>
          </a:p>
          <a:p>
            <a:r>
              <a:rPr kumimoji="1" lang="en-US" altLang="ja-JP" sz="1100" dirty="0"/>
              <a:t>done</a:t>
            </a: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2A795DF3-DAC6-0B37-06F8-F45332156434}"/>
              </a:ext>
            </a:extLst>
          </p:cNvPr>
          <p:cNvCxnSpPr>
            <a:cxnSpLocks/>
            <a:stCxn id="12" idx="3"/>
            <a:endCxn id="51" idx="1"/>
          </p:cNvCxnSpPr>
          <p:nvPr/>
        </p:nvCxnSpPr>
        <p:spPr>
          <a:xfrm>
            <a:off x="2178050" y="5276193"/>
            <a:ext cx="3338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1914EC3B-E962-BE64-7C39-AD5629E8D808}"/>
              </a:ext>
            </a:extLst>
          </p:cNvPr>
          <p:cNvCxnSpPr>
            <a:stCxn id="18" idx="3"/>
            <a:endCxn id="8" idx="1"/>
          </p:cNvCxnSpPr>
          <p:nvPr/>
        </p:nvCxnSpPr>
        <p:spPr>
          <a:xfrm>
            <a:off x="7508237" y="5276193"/>
            <a:ext cx="57397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7AE80F65-41DD-06EF-0093-068F2BADE617}"/>
              </a:ext>
            </a:extLst>
          </p:cNvPr>
          <p:cNvCxnSpPr>
            <a:cxnSpLocks/>
            <a:stCxn id="8" idx="0"/>
            <a:endCxn id="22" idx="2"/>
          </p:cNvCxnSpPr>
          <p:nvPr/>
        </p:nvCxnSpPr>
        <p:spPr>
          <a:xfrm flipH="1" flipV="1">
            <a:off x="9126328" y="3531409"/>
            <a:ext cx="849" cy="6647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2E4568D-197F-DCB0-040D-64AE5480E1B8}"/>
              </a:ext>
            </a:extLst>
          </p:cNvPr>
          <p:cNvSpPr txBox="1"/>
          <p:nvPr/>
        </p:nvSpPr>
        <p:spPr>
          <a:xfrm>
            <a:off x="2928550" y="6410766"/>
            <a:ext cx="506870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EBW</a:t>
            </a:r>
          </a:p>
          <a:p>
            <a:r>
              <a:rPr kumimoji="1" lang="en-US" altLang="ja-JP" sz="1100" dirty="0"/>
              <a:t>done</a:t>
            </a:r>
            <a:endParaRPr kumimoji="1" lang="ja-JP" altLang="en-US" sz="1100" dirty="0"/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98FC2153-24D6-D8E9-39C2-B6188F1FC92D}"/>
              </a:ext>
            </a:extLst>
          </p:cNvPr>
          <p:cNvCxnSpPr>
            <a:stCxn id="20" idx="3"/>
            <a:endCxn id="22" idx="1"/>
          </p:cNvCxnSpPr>
          <p:nvPr/>
        </p:nvCxnSpPr>
        <p:spPr>
          <a:xfrm flipV="1">
            <a:off x="3500983" y="2431487"/>
            <a:ext cx="4221190" cy="74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4AFE0501-9E68-494C-CDA4-E92EE5261EF5}"/>
              </a:ext>
            </a:extLst>
          </p:cNvPr>
          <p:cNvSpPr txBox="1"/>
          <p:nvPr/>
        </p:nvSpPr>
        <p:spPr>
          <a:xfrm>
            <a:off x="5777955" y="6410766"/>
            <a:ext cx="1385316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100" dirty="0"/>
              <a:t>Secondary working</a:t>
            </a:r>
          </a:p>
          <a:p>
            <a:r>
              <a:rPr lang="en-US" altLang="ja-JP" sz="1100" dirty="0"/>
              <a:t>Milling</a:t>
            </a:r>
            <a:r>
              <a:rPr lang="ja-JP" altLang="en-US" sz="1100" dirty="0"/>
              <a:t> </a:t>
            </a:r>
            <a:r>
              <a:rPr lang="en-US" altLang="ja-JP" sz="1100" dirty="0"/>
              <a:t>&amp; EDM</a:t>
            </a:r>
          </a:p>
          <a:p>
            <a:r>
              <a:rPr lang="en-US" altLang="ja-JP" sz="1100" dirty="0"/>
              <a:t>done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B60D230C-6C9A-FBF3-D5D7-BF07685BE974}"/>
              </a:ext>
            </a:extLst>
          </p:cNvPr>
          <p:cNvSpPr txBox="1"/>
          <p:nvPr/>
        </p:nvSpPr>
        <p:spPr>
          <a:xfrm>
            <a:off x="8608211" y="6414996"/>
            <a:ext cx="986167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Black plating</a:t>
            </a:r>
          </a:p>
          <a:p>
            <a:r>
              <a:rPr lang="en-US" altLang="ja-JP" sz="1100"/>
              <a:t>done</a:t>
            </a:r>
            <a:endParaRPr lang="en-US" altLang="ja-JP" sz="1100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3FA3DC8A-61B5-F97C-F6CB-D62E9656D258}"/>
              </a:ext>
            </a:extLst>
          </p:cNvPr>
          <p:cNvSpPr txBox="1"/>
          <p:nvPr/>
        </p:nvSpPr>
        <p:spPr>
          <a:xfrm>
            <a:off x="8394397" y="1011152"/>
            <a:ext cx="1463862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Welding &amp; assembly</a:t>
            </a:r>
          </a:p>
        </p:txBody>
      </p:sp>
      <p:pic>
        <p:nvPicPr>
          <p:cNvPr id="51" name="図 50" descr="黒い背景と白い文字のロゴ&#10;&#10;中程度の精度で自動的に生成された説明">
            <a:extLst>
              <a:ext uri="{FF2B5EF4-FFF2-40B4-BE49-F238E27FC236}">
                <a16:creationId xmlns:a16="http://schemas.microsoft.com/office/drawing/2014/main" id="{C405CFF0-6596-C0C5-FD63-F972C2F4D0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6" t="19562" r="30372" b="10540"/>
          <a:stretch/>
        </p:blipFill>
        <p:spPr>
          <a:xfrm>
            <a:off x="2511885" y="4196193"/>
            <a:ext cx="2068137" cy="2160000"/>
          </a:xfrm>
          <a:prstGeom prst="rect">
            <a:avLst/>
          </a:prstGeom>
        </p:spPr>
      </p:pic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1929B970-5DF4-FDB1-22D9-5A7A11F1F4CD}"/>
              </a:ext>
            </a:extLst>
          </p:cNvPr>
          <p:cNvCxnSpPr>
            <a:cxnSpLocks/>
            <a:stCxn id="51" idx="3"/>
            <a:endCxn id="18" idx="1"/>
          </p:cNvCxnSpPr>
          <p:nvPr/>
        </p:nvCxnSpPr>
        <p:spPr>
          <a:xfrm>
            <a:off x="4580022" y="5276193"/>
            <a:ext cx="8378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C701CB68-91E0-8155-CD7C-96A5BC4EF7A2}"/>
              </a:ext>
            </a:extLst>
          </p:cNvPr>
          <p:cNvSpPr txBox="1"/>
          <p:nvPr/>
        </p:nvSpPr>
        <p:spPr>
          <a:xfrm>
            <a:off x="3610423" y="2549594"/>
            <a:ext cx="1231427" cy="12772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Parts(delivered)</a:t>
            </a:r>
            <a:endParaRPr kumimoji="1" lang="en-US" altLang="ja-JP" sz="1100" dirty="0"/>
          </a:p>
          <a:p>
            <a:r>
              <a:rPr lang="ja-JP" altLang="en-US" sz="1100" dirty="0"/>
              <a:t>　</a:t>
            </a:r>
            <a:r>
              <a:rPr lang="en-US" altLang="ja-JP" sz="1100" dirty="0"/>
              <a:t>feedthrough</a:t>
            </a:r>
          </a:p>
          <a:p>
            <a:r>
              <a:rPr lang="en-US" altLang="ja-JP" sz="1100" dirty="0"/>
              <a:t>   flange,</a:t>
            </a:r>
            <a:r>
              <a:rPr lang="ja-JP" altLang="en-US" sz="1100" dirty="0"/>
              <a:t> </a:t>
            </a:r>
            <a:r>
              <a:rPr lang="en-US" altLang="ja-JP" sz="1100" dirty="0"/>
              <a:t>support</a:t>
            </a:r>
          </a:p>
          <a:p>
            <a:r>
              <a:rPr lang="ja-JP" altLang="en-US" sz="1100" dirty="0"/>
              <a:t>　 </a:t>
            </a:r>
            <a:r>
              <a:rPr lang="en-US" altLang="ja-JP" sz="1100" dirty="0"/>
              <a:t>piping</a:t>
            </a:r>
          </a:p>
          <a:p>
            <a:r>
              <a:rPr lang="ja-JP" altLang="en-US" sz="1100" dirty="0"/>
              <a:t>　 </a:t>
            </a:r>
            <a:r>
              <a:rPr lang="en-US" altLang="ja-JP" sz="1100" dirty="0"/>
              <a:t>electrode</a:t>
            </a:r>
          </a:p>
          <a:p>
            <a:r>
              <a:rPr lang="ja-JP" altLang="en-US" sz="1100" dirty="0"/>
              <a:t>　</a:t>
            </a:r>
            <a:r>
              <a:rPr lang="en-US" altLang="ja-JP" sz="1100" dirty="0"/>
              <a:t>bolt, pin, bush</a:t>
            </a:r>
          </a:p>
          <a:p>
            <a:r>
              <a:rPr lang="en-US" altLang="ja-JP" sz="1100" dirty="0"/>
              <a:t>  coil</a:t>
            </a:r>
          </a:p>
        </p:txBody>
      </p:sp>
    </p:spTree>
    <p:extLst>
      <p:ext uri="{BB962C8B-B14F-4D97-AF65-F5344CB8AC3E}">
        <p14:creationId xmlns:p14="http://schemas.microsoft.com/office/powerpoint/2010/main" val="3235815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7" descr="テーブル, 座る, 作品, 時計 が含まれている画像&#10;&#10;自動的に生成された説明">
            <a:extLst>
              <a:ext uri="{FF2B5EF4-FFF2-40B4-BE49-F238E27FC236}">
                <a16:creationId xmlns:a16="http://schemas.microsoft.com/office/drawing/2014/main" id="{5C6876AB-CCA7-A4AC-EFE5-5A51F5C989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9" t="22845" r="5527" b="4842"/>
          <a:stretch/>
        </p:blipFill>
        <p:spPr bwMode="auto">
          <a:xfrm>
            <a:off x="104700" y="1151956"/>
            <a:ext cx="3548290" cy="25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5586F64-8563-7503-642E-EE240323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/>
              <a:t>FC</a:t>
            </a:r>
            <a:endParaRPr kumimoji="1" lang="ja-JP" altLang="en-US" sz="36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712E02E-928E-2A9B-C0EA-011A5AE954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D3CD5D-39F9-950A-C6D0-FB6C866475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2A4E3C-1C93-F7D7-A0F4-C12B8FB174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0F07BFFA-D11A-1840-EFA9-2A630B8C2F33}"/>
              </a:ext>
            </a:extLst>
          </p:cNvPr>
          <p:cNvCxnSpPr/>
          <p:nvPr/>
        </p:nvCxnSpPr>
        <p:spPr>
          <a:xfrm>
            <a:off x="4913858" y="1043533"/>
            <a:ext cx="0" cy="57606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2A795DF3-DAC6-0B37-06F8-F45332156434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>
            <a:off x="2178050" y="5276193"/>
            <a:ext cx="52934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1914EC3B-E962-BE64-7C39-AD5629E8D808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7163709" y="5273234"/>
            <a:ext cx="918501" cy="29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7AE80F65-41DD-06EF-0093-068F2BADE617}"/>
              </a:ext>
            </a:extLst>
          </p:cNvPr>
          <p:cNvCxnSpPr>
            <a:cxnSpLocks/>
          </p:cNvCxnSpPr>
          <p:nvPr/>
        </p:nvCxnSpPr>
        <p:spPr>
          <a:xfrm flipH="1" flipV="1">
            <a:off x="9126328" y="3531409"/>
            <a:ext cx="849" cy="6647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98FC2153-24D6-D8E9-39C2-B6188F1FC92D}"/>
              </a:ext>
            </a:extLst>
          </p:cNvPr>
          <p:cNvCxnSpPr>
            <a:cxnSpLocks/>
          </p:cNvCxnSpPr>
          <p:nvPr/>
        </p:nvCxnSpPr>
        <p:spPr>
          <a:xfrm flipV="1">
            <a:off x="3500983" y="2431487"/>
            <a:ext cx="4221190" cy="74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1929B970-5DF4-FDB1-22D9-5A7A11F1F4CD}"/>
              </a:ext>
            </a:extLst>
          </p:cNvPr>
          <p:cNvCxnSpPr>
            <a:cxnSpLocks/>
            <a:stCxn id="10" idx="2"/>
            <a:endCxn id="20" idx="0"/>
          </p:cNvCxnSpPr>
          <p:nvPr/>
        </p:nvCxnSpPr>
        <p:spPr>
          <a:xfrm flipV="1">
            <a:off x="4346389" y="5273234"/>
            <a:ext cx="1485970" cy="29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 descr="テーブル, 座る, 食品, 紙 が含まれている画像&#10;&#10;自動的に生成された説明">
            <a:extLst>
              <a:ext uri="{FF2B5EF4-FFF2-40B4-BE49-F238E27FC236}">
                <a16:creationId xmlns:a16="http://schemas.microsoft.com/office/drawing/2014/main" id="{A535DD7A-6719-4FB6-9F31-41384FFB63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 r="15600" b="20942"/>
          <a:stretch/>
        </p:blipFill>
        <p:spPr>
          <a:xfrm rot="16200000" flipH="1">
            <a:off x="210629" y="4388772"/>
            <a:ext cx="2160000" cy="1774842"/>
          </a:xfrm>
          <a:prstGeom prst="rect">
            <a:avLst/>
          </a:prstGeom>
        </p:spPr>
      </p:pic>
      <p:pic>
        <p:nvPicPr>
          <p:cNvPr id="10" name="図 9" descr="テーブル, 屋内, 座る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A905C088-D904-400E-22B5-D27B909A1F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2" t="12122" r="28943" b="34177"/>
          <a:stretch/>
        </p:blipFill>
        <p:spPr>
          <a:xfrm rot="16200000">
            <a:off x="2446893" y="4456697"/>
            <a:ext cx="2159997" cy="163899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EDF7273-DAA8-B3CF-A155-D5AC7F09A190}"/>
              </a:ext>
            </a:extLst>
          </p:cNvPr>
          <p:cNvSpPr txBox="1"/>
          <p:nvPr/>
        </p:nvSpPr>
        <p:spPr>
          <a:xfrm>
            <a:off x="74120" y="780846"/>
            <a:ext cx="81144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/>
              <a:t>FY2023</a:t>
            </a:r>
            <a:endParaRPr kumimoji="1" lang="ja-JP" altLang="en-US" sz="1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2B4A82A-E99D-1816-9467-6315597222B9}"/>
              </a:ext>
            </a:extLst>
          </p:cNvPr>
          <p:cNvSpPr txBox="1"/>
          <p:nvPr/>
        </p:nvSpPr>
        <p:spPr>
          <a:xfrm>
            <a:off x="5235305" y="780845"/>
            <a:ext cx="81144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/>
              <a:t>FY2024</a:t>
            </a:r>
            <a:endParaRPr kumimoji="1" lang="ja-JP" altLang="en-US" sz="1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95CC6F6-0C1A-096B-6472-D9F31C38DBF4}"/>
              </a:ext>
            </a:extLst>
          </p:cNvPr>
          <p:cNvSpPr txBox="1"/>
          <p:nvPr/>
        </p:nvSpPr>
        <p:spPr>
          <a:xfrm>
            <a:off x="263434" y="6414996"/>
            <a:ext cx="829073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Machining</a:t>
            </a:r>
          </a:p>
          <a:p>
            <a:r>
              <a:rPr kumimoji="1" lang="en-US" altLang="ja-JP" sz="1100" dirty="0"/>
              <a:t>done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C463430-5E21-BEC1-B637-94F35DED2659}"/>
              </a:ext>
            </a:extLst>
          </p:cNvPr>
          <p:cNvSpPr txBox="1"/>
          <p:nvPr/>
        </p:nvSpPr>
        <p:spPr>
          <a:xfrm>
            <a:off x="3329682" y="6410766"/>
            <a:ext cx="506870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EBW</a:t>
            </a:r>
          </a:p>
          <a:p>
            <a:r>
              <a:rPr kumimoji="1" lang="en-US" altLang="ja-JP" sz="1100" dirty="0"/>
              <a:t>done</a:t>
            </a:r>
            <a:endParaRPr kumimoji="1" lang="ja-JP" altLang="en-US" sz="11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2BC5133-2F67-C6D0-14FE-50554E70636C}"/>
              </a:ext>
            </a:extLst>
          </p:cNvPr>
          <p:cNvSpPr txBox="1"/>
          <p:nvPr/>
        </p:nvSpPr>
        <p:spPr>
          <a:xfrm>
            <a:off x="5777955" y="6410766"/>
            <a:ext cx="1385316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100" dirty="0"/>
              <a:t>Secondary working</a:t>
            </a:r>
          </a:p>
          <a:p>
            <a:r>
              <a:rPr lang="en-US" altLang="ja-JP" sz="1100" dirty="0"/>
              <a:t>Milling</a:t>
            </a:r>
            <a:r>
              <a:rPr lang="ja-JP" altLang="en-US" sz="1100" dirty="0"/>
              <a:t> </a:t>
            </a:r>
            <a:r>
              <a:rPr lang="en-US" altLang="ja-JP" sz="1100" dirty="0"/>
              <a:t>&amp; EDM</a:t>
            </a:r>
          </a:p>
          <a:p>
            <a:r>
              <a:rPr lang="en-US" altLang="ja-JP" sz="1100" dirty="0"/>
              <a:t>done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CDE5C09-A907-12B0-A65F-030BCD486B39}"/>
              </a:ext>
            </a:extLst>
          </p:cNvPr>
          <p:cNvSpPr txBox="1"/>
          <p:nvPr/>
        </p:nvSpPr>
        <p:spPr>
          <a:xfrm>
            <a:off x="8608211" y="6414996"/>
            <a:ext cx="986167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Black plating</a:t>
            </a:r>
          </a:p>
          <a:p>
            <a:r>
              <a:rPr lang="en-US" altLang="ja-JP" sz="1100" dirty="0"/>
              <a:t>done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BB049F0-3B52-DF03-9F91-E1A46A147C39}"/>
              </a:ext>
            </a:extLst>
          </p:cNvPr>
          <p:cNvSpPr txBox="1"/>
          <p:nvPr/>
        </p:nvSpPr>
        <p:spPr>
          <a:xfrm>
            <a:off x="7984043" y="935408"/>
            <a:ext cx="1502334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Welding &amp; assembly </a:t>
            </a:r>
          </a:p>
          <a:p>
            <a:r>
              <a:rPr lang="en-US" altLang="ja-JP" sz="1100" dirty="0"/>
              <a:t>Done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B06E4AD-5DAA-6A1C-077D-5F73974BE539}"/>
              </a:ext>
            </a:extLst>
          </p:cNvPr>
          <p:cNvSpPr txBox="1"/>
          <p:nvPr/>
        </p:nvSpPr>
        <p:spPr>
          <a:xfrm>
            <a:off x="3610423" y="2549594"/>
            <a:ext cx="1231427" cy="12772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Parts(delivered)</a:t>
            </a:r>
            <a:endParaRPr kumimoji="1" lang="en-US" altLang="ja-JP" sz="1100" dirty="0"/>
          </a:p>
          <a:p>
            <a:r>
              <a:rPr lang="ja-JP" altLang="en-US" sz="1100" dirty="0"/>
              <a:t>　</a:t>
            </a:r>
            <a:r>
              <a:rPr lang="en-US" altLang="ja-JP" sz="1100" dirty="0"/>
              <a:t>feedthrough</a:t>
            </a:r>
          </a:p>
          <a:p>
            <a:r>
              <a:rPr lang="en-US" altLang="ja-JP" sz="1100" dirty="0"/>
              <a:t>   flange,</a:t>
            </a:r>
            <a:r>
              <a:rPr lang="ja-JP" altLang="en-US" sz="1100" dirty="0"/>
              <a:t> </a:t>
            </a:r>
            <a:r>
              <a:rPr lang="en-US" altLang="ja-JP" sz="1100" dirty="0"/>
              <a:t>support</a:t>
            </a:r>
          </a:p>
          <a:p>
            <a:r>
              <a:rPr lang="ja-JP" altLang="en-US" sz="1100" dirty="0"/>
              <a:t>　 </a:t>
            </a:r>
            <a:r>
              <a:rPr lang="en-US" altLang="ja-JP" sz="1100" dirty="0"/>
              <a:t>piping</a:t>
            </a:r>
          </a:p>
          <a:p>
            <a:r>
              <a:rPr lang="ja-JP" altLang="en-US" sz="1100" dirty="0"/>
              <a:t>　 </a:t>
            </a:r>
            <a:r>
              <a:rPr lang="en-US" altLang="ja-JP" sz="1100" dirty="0"/>
              <a:t>electrode</a:t>
            </a:r>
          </a:p>
          <a:p>
            <a:r>
              <a:rPr lang="ja-JP" altLang="en-US" sz="1100" dirty="0"/>
              <a:t>　</a:t>
            </a:r>
            <a:r>
              <a:rPr lang="en-US" altLang="ja-JP" sz="1100" dirty="0"/>
              <a:t>bolt, pin, bush</a:t>
            </a:r>
          </a:p>
          <a:p>
            <a:r>
              <a:rPr lang="en-US" altLang="ja-JP" sz="1100" dirty="0"/>
              <a:t>  coil</a:t>
            </a:r>
          </a:p>
        </p:txBody>
      </p:sp>
      <p:pic>
        <p:nvPicPr>
          <p:cNvPr id="20" name="図 19" descr="プラスチック容器の中のドーナツ&#10;&#10;低い精度で自動的に生成された説明">
            <a:extLst>
              <a:ext uri="{FF2B5EF4-FFF2-40B4-BE49-F238E27FC236}">
                <a16:creationId xmlns:a16="http://schemas.microsoft.com/office/drawing/2014/main" id="{F12E76F7-5003-0027-893D-4E8CF1F25D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26187" r="20004" b="21424"/>
          <a:stretch/>
        </p:blipFill>
        <p:spPr>
          <a:xfrm rot="16200000">
            <a:off x="5420993" y="4607559"/>
            <a:ext cx="2154081" cy="1331350"/>
          </a:xfrm>
          <a:prstGeom prst="rect">
            <a:avLst/>
          </a:prstGeom>
        </p:spPr>
      </p:pic>
      <p:pic>
        <p:nvPicPr>
          <p:cNvPr id="23" name="コンテンツ プレースホルダー 22" descr="屋内, テーブル, 座る, 小さい が含まれている画像&#10;&#10;自動的に生成された説明">
            <a:extLst>
              <a:ext uri="{FF2B5EF4-FFF2-40B4-BE49-F238E27FC236}">
                <a16:creationId xmlns:a16="http://schemas.microsoft.com/office/drawing/2014/main" id="{35B76F02-4F14-7D10-BE9A-35246F28491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8" t="19404" r="26235" b="34967"/>
          <a:stretch/>
        </p:blipFill>
        <p:spPr>
          <a:xfrm rot="16200000">
            <a:off x="7963160" y="4314803"/>
            <a:ext cx="2154082" cy="1916860"/>
          </a:xfrm>
        </p:spPr>
      </p:pic>
      <p:pic>
        <p:nvPicPr>
          <p:cNvPr id="18" name="図 17" descr="屋内, 電車, キッチン, 金属 が含まれている画像&#10;&#10;自動的に生成された説明">
            <a:extLst>
              <a:ext uri="{FF2B5EF4-FFF2-40B4-BE49-F238E27FC236}">
                <a16:creationId xmlns:a16="http://schemas.microsoft.com/office/drawing/2014/main" id="{C9783F7C-17C5-8C3B-BA81-BF7938EDCA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0" t="20329" r="26425" b="7259"/>
          <a:stretch/>
        </p:blipFill>
        <p:spPr>
          <a:xfrm>
            <a:off x="7739158" y="1446703"/>
            <a:ext cx="2023311" cy="20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8134"/>
      </p:ext>
    </p:extLst>
  </p:cSld>
  <p:clrMapOvr>
    <a:masterClrMapping/>
  </p:clrMapOvr>
</p:sld>
</file>

<file path=ppt/theme/theme1.xml><?xml version="1.0" encoding="utf-8"?>
<a:theme xmlns:a="http://schemas.openxmlformats.org/drawingml/2006/main" name="ppt-template1">
  <a:themeElements>
    <a:clrScheme name="Axis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Axi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プレゼンテーション1" id="{D9C3E6DB-175F-4306-8305-E4775B64B718}" vid="{20BA47D9-DCA3-4C43-83B5-99A9A8FB733F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main-v2</Template>
  <TotalTime>2170</TotalTime>
  <Words>773</Words>
  <Application>Microsoft Office PowerPoint</Application>
  <PresentationFormat>ユーザー設定</PresentationFormat>
  <Paragraphs>251</Paragraphs>
  <Slides>27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Wingdings</vt:lpstr>
      <vt:lpstr>ppt-template1</vt:lpstr>
      <vt:lpstr>Positron Source</vt:lpstr>
      <vt:lpstr>contents</vt:lpstr>
      <vt:lpstr>contents</vt:lpstr>
      <vt:lpstr>Prototype to be built by JFY2027</vt:lpstr>
      <vt:lpstr>What we did in JFY2023</vt:lpstr>
      <vt:lpstr>What we plan to do in JFY2024</vt:lpstr>
      <vt:lpstr>Target</vt:lpstr>
      <vt:lpstr>FC</vt:lpstr>
      <vt:lpstr>FC</vt:lpstr>
      <vt:lpstr>PowerPoint プレゼンテーション</vt:lpstr>
      <vt:lpstr>Acc. structure</vt:lpstr>
      <vt:lpstr>Hot pressing cells</vt:lpstr>
      <vt:lpstr>3D model</vt:lpstr>
      <vt:lpstr>contents</vt:lpstr>
      <vt:lpstr>Layout of ILC</vt:lpstr>
      <vt:lpstr>Present layout of EDPL</vt:lpstr>
      <vt:lpstr>Candidate site</vt:lpstr>
      <vt:lpstr>Candidate site</vt:lpstr>
      <vt:lpstr>PowerPoint プレゼンテーション</vt:lpstr>
      <vt:lpstr>PowerPoint プレゼンテーション</vt:lpstr>
      <vt:lpstr>Conditions</vt:lpstr>
      <vt:lpstr>Parameters</vt:lpstr>
      <vt:lpstr>Possible layout</vt:lpstr>
      <vt:lpstr>Summary</vt:lpstr>
      <vt:lpstr>PowerPoint プレゼンテーション</vt:lpstr>
      <vt:lpstr>Bunch structure</vt:lpstr>
      <vt:lpstr>Bunch structure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ENOMOTO Yoshinori</dc:creator>
  <cp:lastModifiedBy>ENOMOTO Yoshinori</cp:lastModifiedBy>
  <cp:revision>18</cp:revision>
  <cp:lastPrinted>2011-01-25T09:13:57Z</cp:lastPrinted>
  <dcterms:created xsi:type="dcterms:W3CDTF">2024-10-02T13:57:14Z</dcterms:created>
  <dcterms:modified xsi:type="dcterms:W3CDTF">2024-10-07T14:42:18Z</dcterms:modified>
</cp:coreProperties>
</file>