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2"/>
  </p:notesMasterIdLst>
  <p:sldIdLst>
    <p:sldId id="279" r:id="rId5"/>
    <p:sldId id="281" r:id="rId6"/>
    <p:sldId id="287" r:id="rId7"/>
    <p:sldId id="608" r:id="rId8"/>
    <p:sldId id="778" r:id="rId9"/>
    <p:sldId id="783" r:id="rId10"/>
    <p:sldId id="555" r:id="rId11"/>
    <p:sldId id="557" r:id="rId12"/>
    <p:sldId id="621" r:id="rId13"/>
    <p:sldId id="602" r:id="rId14"/>
    <p:sldId id="606" r:id="rId15"/>
    <p:sldId id="782" r:id="rId16"/>
    <p:sldId id="781" r:id="rId17"/>
    <p:sldId id="269" r:id="rId18"/>
    <p:sldId id="294" r:id="rId19"/>
    <p:sldId id="609" r:id="rId20"/>
    <p:sldId id="610" r:id="rId21"/>
    <p:sldId id="611" r:id="rId22"/>
    <p:sldId id="612" r:id="rId23"/>
    <p:sldId id="613" r:id="rId24"/>
    <p:sldId id="615" r:id="rId25"/>
    <p:sldId id="614" r:id="rId26"/>
    <p:sldId id="285" r:id="rId27"/>
    <p:sldId id="424" r:id="rId28"/>
    <p:sldId id="290" r:id="rId29"/>
    <p:sldId id="784" r:id="rId30"/>
    <p:sldId id="7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4"/>
    <p:restoredTop sz="96316"/>
  </p:normalViewPr>
  <p:slideViewPr>
    <p:cSldViewPr snapToGrid="0" snapToObjects="1">
      <p:cViewPr varScale="1">
        <p:scale>
          <a:sx n="140" d="100"/>
          <a:sy n="140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1980-4423-4628-ADB8-211025A79EEC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629D3-E061-438A-B3F6-0367D535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C4E5-2BC1-4F43-85DD-A1B8F74CB7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29D3-E061-438A-B3F6-0367D5357F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2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12" y="6196868"/>
            <a:ext cx="3034088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646170"/>
            <a:ext cx="10653183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122112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7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4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817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4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592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4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1" y="1243584"/>
            <a:ext cx="4017433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320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4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64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637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9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68.png"/><Relationship Id="rId4" Type="http://schemas.openxmlformats.org/officeDocument/2006/relationships/image" Target="../media/image4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21" Type="http://schemas.openxmlformats.org/officeDocument/2006/relationships/image" Target="../media/image41.png"/><Relationship Id="rId34" Type="http://schemas.openxmlformats.org/officeDocument/2006/relationships/image" Target="../media/image5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26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2" Type="http://schemas.openxmlformats.org/officeDocument/2006/relationships/image" Target="../media/image21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24" Type="http://schemas.openxmlformats.org/officeDocument/2006/relationships/image" Target="../media/image24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15" Type="http://schemas.openxmlformats.org/officeDocument/2006/relationships/image" Target="../media/image35.png"/><Relationship Id="rId23" Type="http://schemas.openxmlformats.org/officeDocument/2006/relationships/image" Target="../media/image22.png"/><Relationship Id="rId5" Type="http://schemas.openxmlformats.org/officeDocument/2006/relationships/image" Target="../media/image25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48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8" Type="http://schemas.openxmlformats.org/officeDocument/2006/relationships/image" Target="../media/image28.png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5.png"/><Relationship Id="rId39" Type="http://schemas.openxmlformats.org/officeDocument/2006/relationships/image" Target="../media/image98.png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25" Type="http://schemas.openxmlformats.org/officeDocument/2006/relationships/image" Target="../media/image24.png"/><Relationship Id="rId33" Type="http://schemas.openxmlformats.org/officeDocument/2006/relationships/image" Target="../media/image92.png"/><Relationship Id="rId38" Type="http://schemas.openxmlformats.org/officeDocument/2006/relationships/image" Target="../media/image97.png"/><Relationship Id="rId46" Type="http://schemas.openxmlformats.org/officeDocument/2006/relationships/image" Target="../media/image69.png"/><Relationship Id="rId2" Type="http://schemas.openxmlformats.org/officeDocument/2006/relationships/image" Target="../media/image22.png"/><Relationship Id="rId29" Type="http://schemas.openxmlformats.org/officeDocument/2006/relationships/image" Target="../media/image88.png"/><Relationship Id="rId41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4.png"/><Relationship Id="rId32" Type="http://schemas.openxmlformats.org/officeDocument/2006/relationships/image" Target="../media/image91.png"/><Relationship Id="rId37" Type="http://schemas.openxmlformats.org/officeDocument/2006/relationships/image" Target="../media/image96.png"/><Relationship Id="rId40" Type="http://schemas.openxmlformats.org/officeDocument/2006/relationships/image" Target="../media/image99.png"/><Relationship Id="rId45" Type="http://schemas.openxmlformats.org/officeDocument/2006/relationships/image" Target="../media/image68.png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31" Type="http://schemas.openxmlformats.org/officeDocument/2006/relationships/image" Target="../media/image90.png"/><Relationship Id="rId44" Type="http://schemas.openxmlformats.org/officeDocument/2006/relationships/image" Target="../media/image67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Relationship Id="rId43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22259" y="1035604"/>
            <a:ext cx="7930537" cy="1846759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C-Band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Reduced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Phase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Advance 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Distributed Coupling Structure</a:t>
            </a:r>
            <a:endParaRPr lang="en-US" sz="3600" b="0" dirty="0">
              <a:solidFill>
                <a:srgbClr val="0070C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0475" y="4023995"/>
            <a:ext cx="7930537" cy="393162"/>
          </a:xfrm>
        </p:spPr>
        <p:txBody>
          <a:bodyPr/>
          <a:lstStyle/>
          <a:p>
            <a:r>
              <a:rPr lang="en-CA" sz="2000" dirty="0" err="1"/>
              <a:t>Zenghai</a:t>
            </a:r>
            <a:r>
              <a:rPr lang="en-CA" sz="2000" dirty="0"/>
              <a:t> Li, Emilio Nani, Muhammad </a:t>
            </a:r>
            <a:r>
              <a:rPr lang="en-CA" sz="2000" dirty="0" err="1"/>
              <a:t>Shumail</a:t>
            </a:r>
            <a:r>
              <a:rPr lang="en-CA" sz="2000" dirty="0"/>
              <a:t>, </a:t>
            </a:r>
            <a:r>
              <a:rPr lang="en-CA" sz="2000" dirty="0" err="1"/>
              <a:t>WeiHou</a:t>
            </a:r>
            <a:r>
              <a:rPr lang="en-CA" sz="2000" dirty="0"/>
              <a:t> Tan  (SLAC)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8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6ABD8-C5C8-E7A9-3317-C1A17D3FD952}"/>
              </a:ext>
            </a:extLst>
          </p:cNvPr>
          <p:cNvSpPr txBox="1"/>
          <p:nvPr/>
        </p:nvSpPr>
        <p:spPr>
          <a:xfrm>
            <a:off x="380475" y="4757282"/>
            <a:ext cx="3633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C3 Workshop   2024   Oct 7-8</a:t>
            </a:r>
          </a:p>
          <a:p>
            <a:r>
              <a:rPr lang="en-US" dirty="0" err="1"/>
              <a:t>Nikhef</a:t>
            </a:r>
            <a:r>
              <a:rPr lang="en-US" dirty="0"/>
              <a:t>, Netherland</a:t>
            </a:r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3">
                <a:extLst>
                  <a:ext uri="{FF2B5EF4-FFF2-40B4-BE49-F238E27FC236}">
                    <a16:creationId xmlns:a16="http://schemas.microsoft.com/office/drawing/2014/main" id="{25E3FC18-EBC5-9D5D-54FE-9F97F73571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733799"/>
                <a:ext cx="12191999" cy="3124201"/>
              </a:xfrm>
              <a:prstGeom prst="rect">
                <a:avLst/>
              </a:prstGeom>
              <a:noFill/>
            </p:spPr>
            <p:txBody>
              <a:bodyPr vert="horz" lIns="0" tIns="0" rIns="0" bIns="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981E32"/>
                  </a:buClr>
                  <a:buFont typeface="Arial" pitchFamily="34" charset="0"/>
                  <a:buNone/>
                  <a:defRPr sz="2400" b="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indent="-223838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1E32"/>
                  </a:buClr>
                  <a:buSzPct val="120000"/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690563" indent="-233363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rgbClr val="981E32"/>
                  </a:buClr>
                  <a:buSzPct val="120000"/>
                  <a:buFont typeface="Arial" pitchFamily="34" charset="0"/>
                  <a:buChar char="-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914400" indent="-223838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rgbClr val="981E32"/>
                  </a:buClr>
                  <a:buSzPct val="12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152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rgbClr val="981E32"/>
                  </a:buClr>
                  <a:buSzPct val="120000"/>
                  <a:buFont typeface="Arial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8630" indent="-285750">
                  <a:buFont typeface="Arial" panose="020B0604020202020204" pitchFamily="34" charset="0"/>
                  <a:buChar char="•"/>
                </a:pP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compact four-port network is designed to achieve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sz="16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60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60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60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determined as,</a:t>
                </a:r>
              </a:p>
              <a:p>
                <a:pPr marL="1828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𝐴𝑟𝑔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16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𝐴𝑟𝑔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43</m:t>
                              </m:r>
                            </m:sub>
                          </m:sSub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44</m:t>
                              </m:r>
                            </m:sub>
                          </m:sSub>
                        </m:e>
                      </m:d>
                      <m:r>
                        <a:rPr lang="en-US" sz="160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880"/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8630" indent="-285750">
                  <a:buFont typeface="Arial" panose="020B0604020202020204" pitchFamily="34" charset="0"/>
                  <a:buChar char="•"/>
                </a:pP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tuning purpose, the reflection coefficient at ports 3 or 4 of a detuned cavity should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sz="1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160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16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r>
                          <a:rPr lang="en-US" sz="160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60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160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en-US" sz="160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an odd integer.</a:t>
                </a:r>
              </a:p>
              <a:p>
                <a:pPr marL="182880"/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8630" indent="-285750">
                  <a:buFont typeface="Arial" panose="020B0604020202020204" pitchFamily="34" charset="0"/>
                  <a:buChar char="•"/>
                </a:pP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guide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(for ports 3 and 4) to the plane where cavity presents a reflection coefficient of </a:t>
                </a:r>
                <a14:m>
                  <m:oMath xmlns:m="http://schemas.openxmlformats.org/officeDocument/2006/math">
                    <m:r>
                      <a:rPr lang="en-US" sz="16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when detuned, is determined as:</a:t>
                </a:r>
              </a:p>
              <a:p>
                <a:pPr marL="1828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6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6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16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6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sz="16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6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6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/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Here, </a:t>
                </a:r>
                <a14:m>
                  <m:oMath xmlns:m="http://schemas.openxmlformats.org/officeDocument/2006/math">
                    <m:r>
                      <a:rPr lang="en-US" sz="16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an odd integer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guide wavelength of port 3 and 4.</a:t>
                </a:r>
              </a:p>
              <a:p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ontent Placeholder 3">
                <a:extLst>
                  <a:ext uri="{FF2B5EF4-FFF2-40B4-BE49-F238E27FC236}">
                    <a16:creationId xmlns:a16="http://schemas.microsoft.com/office/drawing/2014/main" id="{25E3FC18-EBC5-9D5D-54FE-9F97F7357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33799"/>
                <a:ext cx="12191999" cy="3124201"/>
              </a:xfrm>
              <a:prstGeom prst="rect">
                <a:avLst/>
              </a:prstGeom>
              <a:blipFill>
                <a:blip r:embed="rId2"/>
                <a:stretch>
                  <a:fillRect t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C691CC-75BD-FED8-C06F-B29C480A89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750AB3F-0ED6-2C4C-539B-41F3653ACB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2428" y="129091"/>
                <a:ext cx="11132371" cy="753033"/>
              </a:xfrm>
            </p:spPr>
            <p:txBody>
              <a:bodyPr/>
              <a:lstStyle/>
              <a:p>
                <a:r>
                  <a:rPr lang="en-US" dirty="0"/>
                  <a:t>The General S-Parameter for Four-Port Network That Makes a Unit of This Distributed Feed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: Number of Networks to be Cascaded in Each Manifold) 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750AB3F-0ED6-2C4C-539B-41F3653AC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2428" y="129091"/>
                <a:ext cx="11132371" cy="753033"/>
              </a:xfrm>
              <a:blipFill>
                <a:blip r:embed="rId3"/>
                <a:stretch>
                  <a:fillRect l="-1698" t="-8871" r="-15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52F9D1-38BE-EF2C-1557-A5B2B14225E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352801" y="1254369"/>
                <a:ext cx="8839199" cy="2479431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1828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6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d>
                        <m:dPr>
                          <m:ctrlPr>
                            <a:rPr lang="en-US" sz="1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⁠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  <m:e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−ⅈ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  <m:e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ⅈ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  <m:e>
                                <m:f>
                                  <m:f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−1+</m:t>
                                    </m:r>
                                    <m:sSup>
                                      <m:sSup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ⅇ</m:t>
                                        </m:r>
                                      </m:e>
                                      <m:sup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ⅈ</m:t>
                                        </m:r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𝜙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−1−</m:t>
                                    </m:r>
                                    <m:sSup>
                                      <m:sSup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ⅇ</m:t>
                                        </m:r>
                                      </m:e>
                                      <m:sup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ⅈ</m:t>
                                        </m:r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𝜙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−ⅈ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  <m:e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ⅈ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  <m:e>
                                <m:f>
                                  <m:f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−1−</m:t>
                                    </m:r>
                                    <m:sSup>
                                      <m:sSup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ⅇ</m:t>
                                        </m:r>
                                      </m:e>
                                      <m:sup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ⅈ</m:t>
                                        </m:r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𝜙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−1+</m:t>
                                    </m:r>
                                    <m:sSup>
                                      <m:sSup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ⅇ</m:t>
                                        </m:r>
                                      </m:e>
                                      <m:sup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ⅈ</m:t>
                                        </m:r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𝜙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1600" b="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2880"/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Here,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an arbitrary phase factor.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52F9D1-38BE-EF2C-1557-A5B2B1422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352801" y="1254369"/>
                <a:ext cx="8839199" cy="24794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58F6CE1-8445-8F85-1638-445574C2F93E}"/>
              </a:ext>
            </a:extLst>
          </p:cNvPr>
          <p:cNvGrpSpPr/>
          <p:nvPr/>
        </p:nvGrpSpPr>
        <p:grpSpPr>
          <a:xfrm>
            <a:off x="-23352" y="1254370"/>
            <a:ext cx="3376152" cy="2479430"/>
            <a:chOff x="8815848" y="1254370"/>
            <a:chExt cx="3376152" cy="24794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90CB30-EE68-6E74-0721-97E8454911CD}"/>
                </a:ext>
              </a:extLst>
            </p:cNvPr>
            <p:cNvSpPr/>
            <p:nvPr/>
          </p:nvSpPr>
          <p:spPr>
            <a:xfrm>
              <a:off x="8839199" y="1254370"/>
              <a:ext cx="3352801" cy="2479430"/>
            </a:xfrm>
            <a:prstGeom prst="rect">
              <a:avLst/>
            </a:pr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250498-B854-756C-138D-EF76DA4CD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4"/>
            <a:stretch/>
          </p:blipFill>
          <p:spPr>
            <a:xfrm>
              <a:off x="9284995" y="1291746"/>
              <a:ext cx="2224467" cy="91805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2B11C5-EB2D-BEEB-8A8B-427A9A38CA5C}"/>
                </a:ext>
              </a:extLst>
            </p:cNvPr>
            <p:cNvSpPr txBox="1"/>
            <p:nvPr/>
          </p:nvSpPr>
          <p:spPr>
            <a:xfrm>
              <a:off x="8815848" y="1289645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Port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9EA55B-6581-7AEC-42EB-CC01325AAF9F}"/>
                </a:ext>
              </a:extLst>
            </p:cNvPr>
            <p:cNvSpPr txBox="1"/>
            <p:nvPr/>
          </p:nvSpPr>
          <p:spPr>
            <a:xfrm>
              <a:off x="11438677" y="1291746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Port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B9983C-7D91-A8B8-BB1E-6661F515722E}"/>
                </a:ext>
              </a:extLst>
            </p:cNvPr>
            <p:cNvSpPr txBox="1"/>
            <p:nvPr/>
          </p:nvSpPr>
          <p:spPr>
            <a:xfrm>
              <a:off x="9633381" y="2117753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Port 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DC3112-C24C-92E9-14A2-CF0B1B984E54}"/>
                </a:ext>
              </a:extLst>
            </p:cNvPr>
            <p:cNvSpPr txBox="1"/>
            <p:nvPr/>
          </p:nvSpPr>
          <p:spPr>
            <a:xfrm>
              <a:off x="10682779" y="2114822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Port 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96CFD9C-F79B-04AF-230B-A70560550D0F}"/>
                    </a:ext>
                  </a:extLst>
                </p:cNvPr>
                <p:cNvSpPr txBox="1"/>
                <p:nvPr/>
              </p:nvSpPr>
              <p:spPr>
                <a:xfrm>
                  <a:off x="8839199" y="2590800"/>
                  <a:ext cx="3352801" cy="1020664"/>
                </a:xfrm>
                <a:prstGeom prst="rect">
                  <a:avLst/>
                </a:prstGeom>
                <a:solidFill>
                  <a:srgbClr val="C3C3C3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Port 3 feeds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p>
                      </m:sSup>
                    </m:oMath>
                  </a14:m>
                  <a:r>
                    <a:rPr lang="en-US" sz="1400" dirty="0"/>
                    <a:t> cavity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400" dirty="0"/>
                    <a:t> phase.</a:t>
                  </a:r>
                </a:p>
                <a:p>
                  <a:endParaRPr lang="en-US" sz="1400" dirty="0"/>
                </a:p>
                <a:p>
                  <a:r>
                    <a:rPr lang="en-US" sz="1400" dirty="0"/>
                    <a:t>Port 4 feeds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400" dirty="0"/>
                    <a:t>cavity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0" dirty="0" smtClean="0">
                          <a:latin typeface="Cambria Math" panose="02040503050406030204" pitchFamily="18" charset="0"/>
                        </a:rPr>
                        <m:t>−135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+90°</m:t>
                      </m:r>
                    </m:oMath>
                  </a14:m>
                  <a:r>
                    <a:rPr lang="en-US" sz="1400" dirty="0"/>
                    <a:t> phase.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96CFD9C-F79B-04AF-230B-A70560550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199" y="2590800"/>
                  <a:ext cx="3352801" cy="1020664"/>
                </a:xfrm>
                <a:prstGeom prst="rect">
                  <a:avLst/>
                </a:prstGeom>
                <a:blipFill>
                  <a:blip r:embed="rId6"/>
                  <a:stretch>
                    <a:fillRect l="-545" t="-1198" b="-29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2F4D85C-6123-E7E2-0303-8540A6ACFF2E}"/>
              </a:ext>
            </a:extLst>
          </p:cNvPr>
          <p:cNvSpPr txBox="1"/>
          <p:nvPr/>
        </p:nvSpPr>
        <p:spPr>
          <a:xfrm>
            <a:off x="10275065" y="373379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Shumail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8597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1F388C-9D08-3E09-6EC4-6F24C82D8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FBB37-5FCE-1E66-0D83-D1D1F9DB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of Cavities Through the Manifold (for Tuning Purpose)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35DB70-BCC6-1F9E-96A1-1391A19EFF4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276600" y="1254370"/>
                <a:ext cx="8915401" cy="1201937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182880"/>
                <a:r>
                  <a:rPr lang="en-US" sz="1600" dirty="0"/>
                  <a:t>When all cavities in the manifold are detuned except, possibly, those connected to port 3 and/or 4 of one of the four-port unit networks then the reflection coefficient at Port 2 of that network is 1.</a:t>
                </a:r>
              </a:p>
              <a:p>
                <a:pPr marL="182880"/>
                <a:r>
                  <a:rPr lang="en-US" sz="1600" dirty="0"/>
                  <a:t>The graphs below show the response of the cavities as seen through Port 1 when one or none of them are detuned for various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35DB70-BCC6-1F9E-96A1-1391A19EF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276600" y="1254370"/>
                <a:ext cx="8915401" cy="1201937"/>
              </a:xfrm>
              <a:blipFill>
                <a:blip r:embed="rId2"/>
                <a:stretch>
                  <a:fillRect t="-3553" r="-1642" b="-8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38B5DA3-BEFA-16FE-1A30-E97CD505C77F}"/>
              </a:ext>
            </a:extLst>
          </p:cNvPr>
          <p:cNvGrpSpPr/>
          <p:nvPr/>
        </p:nvGrpSpPr>
        <p:grpSpPr>
          <a:xfrm>
            <a:off x="-23352" y="1254370"/>
            <a:ext cx="3355722" cy="1201937"/>
            <a:chOff x="8815848" y="1254370"/>
            <a:chExt cx="3355722" cy="12019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B73ECC-05CA-1E7A-3DBC-B154541A054B}"/>
                </a:ext>
              </a:extLst>
            </p:cNvPr>
            <p:cNvSpPr/>
            <p:nvPr/>
          </p:nvSpPr>
          <p:spPr>
            <a:xfrm>
              <a:off x="8839199" y="1254370"/>
              <a:ext cx="3276601" cy="1201937"/>
            </a:xfrm>
            <a:prstGeom prst="rect">
              <a:avLst/>
            </a:pr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99E19B-2A6F-10B6-C0F4-DC982C8E3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4"/>
            <a:stretch/>
          </p:blipFill>
          <p:spPr>
            <a:xfrm>
              <a:off x="9284995" y="1291746"/>
              <a:ext cx="2224467" cy="9180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79C39C-83FC-7EBD-3F7B-64024020BDDD}"/>
                </a:ext>
              </a:extLst>
            </p:cNvPr>
            <p:cNvSpPr txBox="1"/>
            <p:nvPr/>
          </p:nvSpPr>
          <p:spPr>
            <a:xfrm>
              <a:off x="8815848" y="1289645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Port 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E6B759-F2BC-E877-7F53-619F50E4727C}"/>
                </a:ext>
              </a:extLst>
            </p:cNvPr>
            <p:cNvSpPr txBox="1"/>
            <p:nvPr/>
          </p:nvSpPr>
          <p:spPr>
            <a:xfrm>
              <a:off x="11438677" y="1291746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Port 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49A8D2-284B-E8AB-429E-63493BC0FF6A}"/>
                </a:ext>
              </a:extLst>
            </p:cNvPr>
            <p:cNvSpPr txBox="1"/>
            <p:nvPr/>
          </p:nvSpPr>
          <p:spPr>
            <a:xfrm>
              <a:off x="9633381" y="2117753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Port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0D9600-8F43-7024-29BD-73E4BEAEC265}"/>
                </a:ext>
              </a:extLst>
            </p:cNvPr>
            <p:cNvSpPr txBox="1"/>
            <p:nvPr/>
          </p:nvSpPr>
          <p:spPr>
            <a:xfrm>
              <a:off x="10682779" y="2114822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Port 4</a:t>
              </a:r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24CE03FC-1A4C-52C0-88BF-9A9B95761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0" y="2447925"/>
            <a:ext cx="10287000" cy="3343275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F1161CC-FFCA-D59B-5E80-93815C4C56F5}"/>
              </a:ext>
            </a:extLst>
          </p:cNvPr>
          <p:cNvSpPr txBox="1">
            <a:spLocks/>
          </p:cNvSpPr>
          <p:nvPr/>
        </p:nvSpPr>
        <p:spPr>
          <a:xfrm>
            <a:off x="2670262" y="5909210"/>
            <a:ext cx="7429393" cy="94879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70C0"/>
                </a:solidFill>
              </a:rPr>
              <a:t>-- Blue</a:t>
            </a:r>
            <a:r>
              <a:rPr lang="en-US" sz="1600" dirty="0"/>
              <a:t>: 	 Response of cavity at port 3 when cavity at port 4 is detuned</a:t>
            </a:r>
          </a:p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-- Orange</a:t>
            </a:r>
            <a:r>
              <a:rPr lang="en-US" sz="1600" dirty="0"/>
              <a:t>: Response of cavity at port 4 when cavity at port 3 is detuned</a:t>
            </a:r>
          </a:p>
          <a:p>
            <a:r>
              <a:rPr lang="en-US" sz="1600" dirty="0">
                <a:solidFill>
                  <a:srgbClr val="4F8E1E"/>
                </a:solidFill>
              </a:rPr>
              <a:t>-- Green</a:t>
            </a:r>
            <a:r>
              <a:rPr lang="en-US" sz="1600" dirty="0"/>
              <a:t>:	 Response of both cavities at port 3 and port 4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820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3536C-9E23-7F17-AC3E-819B1C786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C1E71-AC7A-8263-C4B7-96D60CA0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Going 7x2 Manifold</a:t>
            </a:r>
          </a:p>
        </p:txBody>
      </p:sp>
      <p:pic>
        <p:nvPicPr>
          <p:cNvPr id="6" name="Content Placeholder 5" descr="A blue and black text&#10;&#10;Description automatically generated">
            <a:extLst>
              <a:ext uri="{FF2B5EF4-FFF2-40B4-BE49-F238E27FC236}">
                <a16:creationId xmlns:a16="http://schemas.microsoft.com/office/drawing/2014/main" id="{5C41242E-DDB4-D5F6-FE04-0EC745939E6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t="5552"/>
          <a:stretch/>
        </p:blipFill>
        <p:spPr>
          <a:xfrm>
            <a:off x="689768" y="1371600"/>
            <a:ext cx="10812463" cy="1895228"/>
          </a:xfr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14741CF-286D-F8B4-FDEA-DE608B1E6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5200" y="3229356"/>
            <a:ext cx="4295775" cy="36195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CAD04D2-4C44-BC49-21DE-E275C4B1CA0E}"/>
              </a:ext>
            </a:extLst>
          </p:cNvPr>
          <p:cNvSpPr txBox="1">
            <a:spLocks/>
          </p:cNvSpPr>
          <p:nvPr/>
        </p:nvSpPr>
        <p:spPr>
          <a:xfrm>
            <a:off x="42652" y="1872344"/>
            <a:ext cx="647116" cy="3583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-41 dB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57B5D3B-1B8B-7C3B-0D7C-73B519C54B96}"/>
              </a:ext>
            </a:extLst>
          </p:cNvPr>
          <p:cNvSpPr txBox="1">
            <a:spLocks/>
          </p:cNvSpPr>
          <p:nvPr/>
        </p:nvSpPr>
        <p:spPr>
          <a:xfrm>
            <a:off x="1200911" y="2517940"/>
            <a:ext cx="10744199" cy="217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1              2               3              4               5              6              7              8               9             10            11            12            13            14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DE79018-ED6A-C5AF-C41D-0A5980A3ED01}"/>
              </a:ext>
            </a:extLst>
          </p:cNvPr>
          <p:cNvSpPr txBox="1">
            <a:spLocks/>
          </p:cNvSpPr>
          <p:nvPr/>
        </p:nvSpPr>
        <p:spPr>
          <a:xfrm>
            <a:off x="745671" y="1869620"/>
            <a:ext cx="304801" cy="217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6504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31BB1-36CA-391D-6FF6-106DF7587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B951B4-6087-7737-C1BA-3623B982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04" y="122851"/>
            <a:ext cx="10804760" cy="753033"/>
          </a:xfrm>
        </p:spPr>
        <p:txBody>
          <a:bodyPr/>
          <a:lstStyle/>
          <a:p>
            <a:r>
              <a:rPr lang="en-US" dirty="0"/>
              <a:t>135 deg Standing Wave Structure with 2 Feed Waveguide – 56 cell, 1 meter</a:t>
            </a:r>
          </a:p>
        </p:txBody>
      </p:sp>
      <p:pic>
        <p:nvPicPr>
          <p:cNvPr id="6" name="Picture 5" descr="A colorful lines on a white background&#10;&#10;Description automatically generated">
            <a:extLst>
              <a:ext uri="{FF2B5EF4-FFF2-40B4-BE49-F238E27FC236}">
                <a16:creationId xmlns:a16="http://schemas.microsoft.com/office/drawing/2014/main" id="{A4C4550C-FEE1-86EA-58A3-7CEB60BA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2" y="1391323"/>
            <a:ext cx="11850316" cy="1883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CA387-B745-1A95-44DC-A5778AFDB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122" y="3429000"/>
            <a:ext cx="1202409" cy="315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017CEA-216F-DE82-E8FC-080FA0C8C00E}"/>
              </a:ext>
            </a:extLst>
          </p:cNvPr>
          <p:cNvSpPr txBox="1"/>
          <p:nvPr/>
        </p:nvSpPr>
        <p:spPr>
          <a:xfrm>
            <a:off x="4571641" y="4269899"/>
            <a:ext cx="3743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waveguides need to be 135 deg difference in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Hybrid power splitter to isolate the two feed waveguides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367995E4-969B-D488-057F-3DE9D08C7D57}"/>
              </a:ext>
            </a:extLst>
          </p:cNvPr>
          <p:cNvSpPr/>
          <p:nvPr/>
        </p:nvSpPr>
        <p:spPr>
          <a:xfrm>
            <a:off x="3283860" y="3346049"/>
            <a:ext cx="71988" cy="3944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6BE2CAF-0C61-58FE-F9A7-E6E3354996BC}"/>
              </a:ext>
            </a:extLst>
          </p:cNvPr>
          <p:cNvSpPr/>
          <p:nvPr/>
        </p:nvSpPr>
        <p:spPr>
          <a:xfrm rot="10800000">
            <a:off x="3544824" y="3820194"/>
            <a:ext cx="91440" cy="26186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F30C2C29-0695-DEB5-F3A1-6229767324AA}"/>
              </a:ext>
            </a:extLst>
          </p:cNvPr>
          <p:cNvSpPr/>
          <p:nvPr/>
        </p:nvSpPr>
        <p:spPr>
          <a:xfrm rot="10800000">
            <a:off x="3247284" y="3817795"/>
            <a:ext cx="91440" cy="26186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F8E0E8-F129-40CF-C4C3-63C5C6EA2361}"/>
              </a:ext>
            </a:extLst>
          </p:cNvPr>
          <p:cNvSpPr/>
          <p:nvPr/>
        </p:nvSpPr>
        <p:spPr>
          <a:xfrm>
            <a:off x="5815584" y="1280160"/>
            <a:ext cx="795528" cy="2093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9F3707-507B-A765-441C-BA7E242B554D}"/>
              </a:ext>
            </a:extLst>
          </p:cNvPr>
          <p:cNvCxnSpPr/>
          <p:nvPr/>
        </p:nvCxnSpPr>
        <p:spPr>
          <a:xfrm flipV="1">
            <a:off x="3636264" y="3373481"/>
            <a:ext cx="2179320" cy="8964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32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A45A-1982-D04E-9F1C-0DF90874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32" y="119237"/>
            <a:ext cx="10804760" cy="753033"/>
          </a:xfrm>
        </p:spPr>
        <p:txBody>
          <a:bodyPr/>
          <a:lstStyle/>
          <a:p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360A-23B4-234B-9993-B630742D8833}"/>
              </a:ext>
            </a:extLst>
          </p:cNvPr>
          <p:cNvSpPr txBox="1"/>
          <p:nvPr/>
        </p:nvSpPr>
        <p:spPr>
          <a:xfrm>
            <a:off x="2768465" y="2316492"/>
            <a:ext cx="64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HOM Detuning and Damping</a:t>
            </a:r>
          </a:p>
        </p:txBody>
      </p:sp>
      <p:pic>
        <p:nvPicPr>
          <p:cNvPr id="3" name="image29.png">
            <a:extLst>
              <a:ext uri="{FF2B5EF4-FFF2-40B4-BE49-F238E27FC236}">
                <a16:creationId xmlns:a16="http://schemas.microsoft.com/office/drawing/2014/main" id="{3A74B1DC-4028-DCD9-3B8C-B3865A0F4575}"/>
              </a:ext>
            </a:extLst>
          </p:cNvPr>
          <p:cNvPicPr/>
          <p:nvPr/>
        </p:nvPicPr>
        <p:blipFill rotWithShape="1">
          <a:blip r:embed="rId2"/>
          <a:srcRect t="7981"/>
          <a:stretch/>
        </p:blipFill>
        <p:spPr bwMode="auto">
          <a:xfrm>
            <a:off x="6383845" y="4050342"/>
            <a:ext cx="2574200" cy="1781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FE7589B3-83FF-70AF-0EAB-0A625F2CB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171" y="6010474"/>
            <a:ext cx="16338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Effect of damping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9E45900C-B692-D73C-1047-CC4EFF2CD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"/>
          <a:stretch>
            <a:fillRect/>
          </a:stretch>
        </p:blipFill>
        <p:spPr>
          <a:xfrm>
            <a:off x="2107592" y="4050342"/>
            <a:ext cx="2715009" cy="1747929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D0A9D0CB-0041-79AE-4327-B8FFA25CD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306" y="5987006"/>
            <a:ext cx="22100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Effect of detuning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D1B6CE-AB04-A21A-0B83-B5D4091E2C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0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3BE627-151F-7F81-00F2-215822BCF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EF437B-98C9-5B13-7501-43CE95AE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04" y="161795"/>
            <a:ext cx="10804760" cy="753033"/>
          </a:xfrm>
        </p:spPr>
        <p:txBody>
          <a:bodyPr/>
          <a:lstStyle/>
          <a:p>
            <a:r>
              <a:rPr lang="en-US" dirty="0"/>
              <a:t>Past Work on RDDS Structure Wakefield Damping</a:t>
            </a:r>
          </a:p>
        </p:txBody>
      </p:sp>
      <p:pic>
        <p:nvPicPr>
          <p:cNvPr id="1026" name="Picture 2" descr="THE TRANSVERSE LONG-RANGE WAKEFIELD IN RDDS1 FOR THE JLC/NLC X-BAND LINACS">
            <a:extLst>
              <a:ext uri="{FF2B5EF4-FFF2-40B4-BE49-F238E27FC236}">
                <a16:creationId xmlns:a16="http://schemas.microsoft.com/office/drawing/2014/main" id="{72CD5AC5-D34B-3355-7B62-9B33B28A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5043">
            <a:off x="8751324" y="1506786"/>
            <a:ext cx="1786864" cy="15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2DE127-417F-EE3F-9D30-D1D5CDD3E26D}"/>
              </a:ext>
            </a:extLst>
          </p:cNvPr>
          <p:cNvSpPr txBox="1"/>
          <p:nvPr/>
        </p:nvSpPr>
        <p:spPr>
          <a:xfrm flipH="1">
            <a:off x="145928" y="1557079"/>
            <a:ext cx="372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Damped Detuned Structure (RDDS)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E90143-AFC0-87F4-FB57-C0B224E592DD}"/>
              </a:ext>
            </a:extLst>
          </p:cNvPr>
          <p:cNvSpPr txBox="1"/>
          <p:nvPr/>
        </p:nvSpPr>
        <p:spPr>
          <a:xfrm>
            <a:off x="5464949" y="3021567"/>
            <a:ext cx="2273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RDDS structure</a:t>
            </a:r>
          </a:p>
          <a:p>
            <a:r>
              <a:rPr lang="en-US" sz="1400" dirty="0">
                <a:solidFill>
                  <a:srgbClr val="002060"/>
                </a:solidFill>
              </a:rPr>
              <a:t>HOM couples to manifold via slots cut into disk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0FA046-E208-275C-777D-18126A4DC70F}"/>
              </a:ext>
            </a:extLst>
          </p:cNvPr>
          <p:cNvSpPr txBox="1"/>
          <p:nvPr/>
        </p:nvSpPr>
        <p:spPr>
          <a:xfrm>
            <a:off x="8806987" y="3326624"/>
            <a:ext cx="183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Manifold matched to external HOM load</a:t>
            </a:r>
          </a:p>
        </p:txBody>
      </p:sp>
      <p:pic>
        <p:nvPicPr>
          <p:cNvPr id="4" name="Picture 2" descr="RDDS1 accelerator illustrated with higher order mode (HOM) | Download  Scientific Diagram">
            <a:extLst>
              <a:ext uri="{FF2B5EF4-FFF2-40B4-BE49-F238E27FC236}">
                <a16:creationId xmlns:a16="http://schemas.microsoft.com/office/drawing/2014/main" id="{AA213E08-4789-E622-71F3-1E7DB725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7" y="2302616"/>
            <a:ext cx="4398602" cy="329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43B6346-17D0-5693-32E2-732718D58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310" y="4018552"/>
            <a:ext cx="3668879" cy="2301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6405B8-9019-8039-F898-41C58C4B6CA0}"/>
              </a:ext>
            </a:extLst>
          </p:cNvPr>
          <p:cNvSpPr txBox="1"/>
          <p:nvPr/>
        </p:nvSpPr>
        <p:spPr>
          <a:xfrm>
            <a:off x="5473874" y="4593046"/>
            <a:ext cx="2026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Wakefield profile for Detuned Structure and Damped Detuned Structure</a:t>
            </a:r>
          </a:p>
        </p:txBody>
      </p:sp>
      <p:pic>
        <p:nvPicPr>
          <p:cNvPr id="13" name="Google Shape;685;p15" descr="A picture containing wheel&#10;&#10;Description automatically generated">
            <a:extLst>
              <a:ext uri="{FF2B5EF4-FFF2-40B4-BE49-F238E27FC236}">
                <a16:creationId xmlns:a16="http://schemas.microsoft.com/office/drawing/2014/main" id="{0FF6AF15-3C98-1339-2CEE-8AD7336339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3874" y="1677814"/>
            <a:ext cx="1982814" cy="1249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1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42AFDA-8331-A558-C5A6-02A4090DF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6E68B9-48D4-0F9A-05D1-EE4B99B0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50" y="152590"/>
            <a:ext cx="10804760" cy="753033"/>
          </a:xfrm>
        </p:spPr>
        <p:txBody>
          <a:bodyPr/>
          <a:lstStyle/>
          <a:p>
            <a:r>
              <a:rPr lang="en-US" dirty="0"/>
              <a:t>NLC X-Band Traveling Wave Structure Detuning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DD015-E3AD-BD1A-DF9E-A9FFC1E33D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419" y="1418950"/>
            <a:ext cx="4397829" cy="13503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NLC RDDS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206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Gaussian detuning vis aperture (1</a:t>
            </a:r>
            <a:r>
              <a:rPr lang="en-US" baseline="30000" dirty="0"/>
              <a:t>st</a:t>
            </a:r>
            <a:r>
              <a:rPr lang="en-US" dirty="0"/>
              <a:t> band)  and disk thickness (6</a:t>
            </a:r>
            <a:r>
              <a:rPr lang="en-US" baseline="30000" dirty="0"/>
              <a:t>th</a:t>
            </a:r>
            <a:r>
              <a:rPr lang="en-US" dirty="0"/>
              <a:t> band)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CB89DD-7867-DFF3-8219-865C2B401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09" y="1339279"/>
            <a:ext cx="5734049" cy="15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B985EE9-6CF8-6B93-60D1-C8C9360E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0" y="3179775"/>
            <a:ext cx="4283594" cy="253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CFE514-43C1-DE30-370C-031B686F0234}"/>
              </a:ext>
            </a:extLst>
          </p:cNvPr>
          <p:cNvSpPr txBox="1"/>
          <p:nvPr/>
        </p:nvSpPr>
        <p:spPr>
          <a:xfrm>
            <a:off x="900061" y="5858573"/>
            <a:ext cx="35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Dipole mode spectrum (1</a:t>
            </a:r>
            <a:r>
              <a:rPr lang="en-US" baseline="30000" dirty="0"/>
              <a:t>st</a:t>
            </a:r>
            <a:r>
              <a:rPr lang="en-US" dirty="0"/>
              <a:t> band)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64BC5-919B-BBD6-EB13-643AD2D135E6}"/>
              </a:ext>
            </a:extLst>
          </p:cNvPr>
          <p:cNvSpPr txBox="1"/>
          <p:nvPr/>
        </p:nvSpPr>
        <p:spPr>
          <a:xfrm>
            <a:off x="7034223" y="5858573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dimension for HOM detuning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D4E100F-0BC4-994E-7ADF-51FECF642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46" y="3007591"/>
            <a:ext cx="5191587" cy="287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1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B0BF84-51D9-D528-4C50-6141B3931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7687A7-8231-C246-5B32-A92F2535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C-Band 135/deg Dipole detuning via Iris Radius “a” – </a:t>
            </a:r>
            <a:r>
              <a:rPr lang="en-US" dirty="0">
                <a:solidFill>
                  <a:srgbClr val="0432FF"/>
                </a:solidFill>
              </a:rPr>
              <a:t>Not effective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9489-4F7E-C191-79A2-FC585D39A6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2016" y="1237234"/>
            <a:ext cx="5168900" cy="1296416"/>
          </a:xfrm>
        </p:spPr>
        <p:txBody>
          <a:bodyPr/>
          <a:lstStyle/>
          <a:p>
            <a:r>
              <a:rPr lang="en-US" dirty="0"/>
              <a:t>Cell-to-cell phase advance: 135 deg</a:t>
            </a:r>
          </a:p>
          <a:p>
            <a:pPr lvl="1"/>
            <a:r>
              <a:rPr lang="en-US" dirty="0"/>
              <a:t>Cell length: 19.682 mm</a:t>
            </a:r>
          </a:p>
          <a:p>
            <a:pPr lvl="1"/>
            <a:r>
              <a:rPr lang="en-US" dirty="0"/>
              <a:t>Detuning using iris “a”</a:t>
            </a:r>
          </a:p>
          <a:p>
            <a:endParaRPr lang="en-US" dirty="0"/>
          </a:p>
        </p:txBody>
      </p:sp>
      <p:pic>
        <p:nvPicPr>
          <p:cNvPr id="5" name="Picture 4" descr="A blue grid with triangles&#10;&#10;Description automatically generated">
            <a:extLst>
              <a:ext uri="{FF2B5EF4-FFF2-40B4-BE49-F238E27FC236}">
                <a16:creationId xmlns:a16="http://schemas.microsoft.com/office/drawing/2014/main" id="{B2DB8689-2BCE-C40C-6FB1-837B2961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93" y="3056174"/>
            <a:ext cx="1656242" cy="1772673"/>
          </a:xfrm>
          <a:prstGeom prst="rect">
            <a:avLst/>
          </a:prstGeom>
        </p:spPr>
      </p:pic>
      <p:pic>
        <p:nvPicPr>
          <p:cNvPr id="6" name="Picture 5" descr="A blue grid of a person's head&#10;&#10;Description automatically generated">
            <a:extLst>
              <a:ext uri="{FF2B5EF4-FFF2-40B4-BE49-F238E27FC236}">
                <a16:creationId xmlns:a16="http://schemas.microsoft.com/office/drawing/2014/main" id="{E503A960-3A06-EA73-F737-7D9CF918D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51" y="3056174"/>
            <a:ext cx="1656242" cy="1772673"/>
          </a:xfrm>
          <a:prstGeom prst="rect">
            <a:avLst/>
          </a:prstGeom>
        </p:spPr>
      </p:pic>
      <p:pic>
        <p:nvPicPr>
          <p:cNvPr id="7" name="Picture 6" descr="A blue grid of a person's head&#10;&#10;Description automatically generated">
            <a:extLst>
              <a:ext uri="{FF2B5EF4-FFF2-40B4-BE49-F238E27FC236}">
                <a16:creationId xmlns:a16="http://schemas.microsoft.com/office/drawing/2014/main" id="{45E8A763-2A0A-2E15-BBBB-265E67DF4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09" y="3056174"/>
            <a:ext cx="1656242" cy="1772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14F18-58E4-3A45-8796-D70DABC6200E}"/>
              </a:ext>
            </a:extLst>
          </p:cNvPr>
          <p:cNvSpPr txBox="1"/>
          <p:nvPr/>
        </p:nvSpPr>
        <p:spPr>
          <a:xfrm>
            <a:off x="119009" y="4996094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a=2.55mm</a:t>
            </a:r>
          </a:p>
          <a:p>
            <a:r>
              <a:rPr lang="en-US" sz="1400" dirty="0"/>
              <a:t>R=129 </a:t>
            </a:r>
            <a:r>
              <a:rPr lang="en-US" sz="1400" dirty="0" err="1"/>
              <a:t>Mohm</a:t>
            </a:r>
            <a:r>
              <a:rPr lang="en-US" sz="1400" dirty="0"/>
              <a:t>/m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B5A9-1BB2-3BE1-D606-31B99F021CFB}"/>
              </a:ext>
            </a:extLst>
          </p:cNvPr>
          <p:cNvSpPr txBox="1"/>
          <p:nvPr/>
        </p:nvSpPr>
        <p:spPr>
          <a:xfrm>
            <a:off x="3487376" y="4996094"/>
            <a:ext cx="13837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a=3.55mm</a:t>
            </a:r>
          </a:p>
          <a:p>
            <a:r>
              <a:rPr lang="en-US" sz="1400" dirty="0"/>
              <a:t>R=114 </a:t>
            </a:r>
            <a:r>
              <a:rPr lang="en-US" sz="1400" dirty="0" err="1"/>
              <a:t>Mohm</a:t>
            </a:r>
            <a:r>
              <a:rPr lang="en-US" sz="1400" dirty="0"/>
              <a:t>/m</a:t>
            </a:r>
          </a:p>
          <a:p>
            <a:endParaRPr lang="en-US" sz="1400" dirty="0"/>
          </a:p>
          <a:p>
            <a:r>
              <a:rPr lang="en-US" sz="1400" dirty="0"/>
              <a:t>(vg/c=0.056%)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2E94D-2C26-3046-CE3A-4AC1070AC1A1}"/>
              </a:ext>
            </a:extLst>
          </p:cNvPr>
          <p:cNvSpPr txBox="1"/>
          <p:nvPr/>
        </p:nvSpPr>
        <p:spPr>
          <a:xfrm>
            <a:off x="1761754" y="4996094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a=3.00mm</a:t>
            </a:r>
          </a:p>
          <a:p>
            <a:r>
              <a:rPr lang="en-US" sz="1400" dirty="0"/>
              <a:t>R=122 </a:t>
            </a:r>
            <a:r>
              <a:rPr lang="en-US" sz="1400" dirty="0" err="1"/>
              <a:t>Mohm</a:t>
            </a:r>
            <a:r>
              <a:rPr lang="en-US" sz="1400" dirty="0"/>
              <a:t>/m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05CA33-F528-9565-8C37-A5DBE543B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592" y="1161034"/>
            <a:ext cx="2971103" cy="5300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705557-57FC-3370-EB7E-178C28CD4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048" y="1161034"/>
            <a:ext cx="2971103" cy="53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44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B0BF84-51D9-D528-4C50-6141B3931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7687A7-8231-C246-5B32-A92F2535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solidFill>
                  <a:srgbClr val="C00000"/>
                </a:solidFill>
              </a:rPr>
              <a:t>C-Band 135/deg Dipole detuning</a:t>
            </a:r>
            <a:endParaRPr lang="en-US" sz="3200" b="0" dirty="0">
              <a:solidFill>
                <a:srgbClr val="0432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0CF646B-0455-BB62-6270-2F67BC773A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8451" y="1160984"/>
            <a:ext cx="4940300" cy="13408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Cell length: 19.682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Detuning using iris “thickness”</a:t>
            </a:r>
          </a:p>
          <a:p>
            <a:endParaRPr lang="en-US" dirty="0"/>
          </a:p>
        </p:txBody>
      </p:sp>
      <p:pic>
        <p:nvPicPr>
          <p:cNvPr id="15" name="Picture 14" descr="A blue grid of a head&#10;&#10;Description automatically generated">
            <a:extLst>
              <a:ext uri="{FF2B5EF4-FFF2-40B4-BE49-F238E27FC236}">
                <a16:creationId xmlns:a16="http://schemas.microsoft.com/office/drawing/2014/main" id="{0118A53F-A78F-4F59-D9A0-0582F8FD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151" y="2189265"/>
            <a:ext cx="1656243" cy="1772675"/>
          </a:xfrm>
          <a:prstGeom prst="rect">
            <a:avLst/>
          </a:prstGeom>
        </p:spPr>
      </p:pic>
      <p:pic>
        <p:nvPicPr>
          <p:cNvPr id="16" name="Picture 15" descr="A blue grid with triangles&#10;&#10;Description automatically generated with medium confidence">
            <a:extLst>
              <a:ext uri="{FF2B5EF4-FFF2-40B4-BE49-F238E27FC236}">
                <a16:creationId xmlns:a16="http://schemas.microsoft.com/office/drawing/2014/main" id="{114BE715-CA3C-483E-AC92-5496EA742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511" y="2189266"/>
            <a:ext cx="1656240" cy="1772672"/>
          </a:xfrm>
          <a:prstGeom prst="rect">
            <a:avLst/>
          </a:prstGeom>
        </p:spPr>
      </p:pic>
      <p:pic>
        <p:nvPicPr>
          <p:cNvPr id="17" name="Picture 16" descr="A blue grid with triangles&#10;&#10;Description automatically generated">
            <a:extLst>
              <a:ext uri="{FF2B5EF4-FFF2-40B4-BE49-F238E27FC236}">
                <a16:creationId xmlns:a16="http://schemas.microsoft.com/office/drawing/2014/main" id="{824BD077-4584-8843-DDE9-17D6F420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6" y="2189265"/>
            <a:ext cx="1656242" cy="17726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BEDB90-FE95-1588-6C66-DF8BD4D2497F}"/>
              </a:ext>
            </a:extLst>
          </p:cNvPr>
          <p:cNvSpPr txBox="1"/>
          <p:nvPr/>
        </p:nvSpPr>
        <p:spPr>
          <a:xfrm>
            <a:off x="237584" y="3980384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Gap1</a:t>
            </a:r>
          </a:p>
          <a:p>
            <a:r>
              <a:rPr lang="en-US" sz="1400" dirty="0"/>
              <a:t>R=113.67 </a:t>
            </a:r>
            <a:r>
              <a:rPr lang="en-US" sz="1400" dirty="0" err="1"/>
              <a:t>Mohm</a:t>
            </a:r>
            <a:r>
              <a:rPr lang="en-US" sz="1400" dirty="0"/>
              <a:t>/m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BA6D95-2B50-060B-C47A-BBDAC8A8E597}"/>
              </a:ext>
            </a:extLst>
          </p:cNvPr>
          <p:cNvSpPr txBox="1"/>
          <p:nvPr/>
        </p:nvSpPr>
        <p:spPr>
          <a:xfrm>
            <a:off x="3605951" y="3980384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Gap1-1mm</a:t>
            </a:r>
          </a:p>
          <a:p>
            <a:r>
              <a:rPr lang="en-US" sz="1400" dirty="0"/>
              <a:t>R=114.38 </a:t>
            </a:r>
            <a:r>
              <a:rPr lang="en-US" sz="1400" dirty="0" err="1"/>
              <a:t>Mohm</a:t>
            </a:r>
            <a:r>
              <a:rPr lang="en-US" sz="1400" dirty="0"/>
              <a:t>/m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E3FBC-29FA-0BB6-989F-18E083919B41}"/>
              </a:ext>
            </a:extLst>
          </p:cNvPr>
          <p:cNvSpPr txBox="1"/>
          <p:nvPr/>
        </p:nvSpPr>
        <p:spPr>
          <a:xfrm>
            <a:off x="1880329" y="3980384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Gap1-0.5mm</a:t>
            </a:r>
          </a:p>
          <a:p>
            <a:r>
              <a:rPr lang="en-US" sz="1400" dirty="0"/>
              <a:t>R=114.32 </a:t>
            </a:r>
            <a:r>
              <a:rPr lang="en-US" sz="1400" dirty="0" err="1"/>
              <a:t>Mohm</a:t>
            </a:r>
            <a:r>
              <a:rPr lang="en-US" sz="1400" dirty="0"/>
              <a:t>/m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074261A-39D7-6D8A-61F9-6A16EB2D5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379" y="1177417"/>
            <a:ext cx="2552084" cy="53403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C4C2FF-D91C-8B4D-6D46-525ACE8B7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685" y="1177416"/>
            <a:ext cx="2552084" cy="5340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D26E98-B3D1-B787-E874-A5F96490C717}"/>
              </a:ext>
            </a:extLst>
          </p:cNvPr>
          <p:cNvSpPr txBox="1"/>
          <p:nvPr/>
        </p:nvSpPr>
        <p:spPr>
          <a:xfrm>
            <a:off x="237584" y="4936800"/>
            <a:ext cx="553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Detuning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explore effect of profile details on different HOM bands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9E10B3-4FBA-59B5-0B84-2E115AD731E3}"/>
              </a:ext>
            </a:extLst>
          </p:cNvPr>
          <p:cNvCxnSpPr>
            <a:cxnSpLocks/>
          </p:cNvCxnSpPr>
          <p:nvPr/>
        </p:nvCxnSpPr>
        <p:spPr>
          <a:xfrm flipH="1">
            <a:off x="8376463" y="1177416"/>
            <a:ext cx="761222" cy="33261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4A510C-4A3B-DADA-7CB3-334F633727DF}"/>
              </a:ext>
            </a:extLst>
          </p:cNvPr>
          <p:cNvCxnSpPr>
            <a:cxnSpLocks/>
          </p:cNvCxnSpPr>
          <p:nvPr/>
        </p:nvCxnSpPr>
        <p:spPr>
          <a:xfrm flipH="1" flipV="1">
            <a:off x="8376463" y="6102417"/>
            <a:ext cx="844539" cy="415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03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87F464-3CF9-8E03-7B32-27AB0C10D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D0777C-D36B-4338-CA5D-FCA4829C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Detuned Spectrum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83689-CDB3-F6F1-0169-50D7DCC8A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94" y="1560239"/>
            <a:ext cx="3908520" cy="2931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ED3E06-87E5-C769-0EA9-CA3812847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270" y="1597900"/>
            <a:ext cx="3808087" cy="2856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C8FECB-79B5-D158-D4D0-B7B1EA545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514" y="1547951"/>
            <a:ext cx="3824470" cy="2868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AC343-1873-CA1F-D754-F341C4FE4849}"/>
              </a:ext>
            </a:extLst>
          </p:cNvPr>
          <p:cNvSpPr txBox="1"/>
          <p:nvPr/>
        </p:nvSpPr>
        <p:spPr>
          <a:xfrm>
            <a:off x="945797" y="5169743"/>
            <a:ext cx="2230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TE11 beam pipe cutoff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</a:rPr>
              <a:t>A=3.55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</a:rPr>
              <a:t>Fc=24.74 GHz</a:t>
            </a:r>
          </a:p>
        </p:txBody>
      </p:sp>
    </p:spTree>
    <p:extLst>
      <p:ext uri="{BB962C8B-B14F-4D97-AF65-F5344CB8AC3E}">
        <p14:creationId xmlns:p14="http://schemas.microsoft.com/office/powerpoint/2010/main" val="197065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06372-9C2F-4D1E-A17E-EB3C074BD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B3B2F0-1F66-40E0-B9FF-FD11B3D6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92238"/>
            <a:ext cx="10804760" cy="753033"/>
          </a:xfrm>
        </p:spPr>
        <p:txBody>
          <a:bodyPr/>
          <a:lstStyle/>
          <a:p>
            <a:r>
              <a:rPr lang="en-US" b="0" dirty="0"/>
              <a:t>Outline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88CD1F7-2B80-B144-B84A-CC838C84644A}"/>
              </a:ext>
            </a:extLst>
          </p:cNvPr>
          <p:cNvSpPr txBox="1">
            <a:spLocks/>
          </p:cNvSpPr>
          <p:nvPr/>
        </p:nvSpPr>
        <p:spPr>
          <a:xfrm>
            <a:off x="495528" y="1599526"/>
            <a:ext cx="8867928" cy="28338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Distributed coupling </a:t>
            </a:r>
            <a:r>
              <a:rPr lang="en-US" sz="2000" dirty="0" err="1"/>
              <a:t>linac</a:t>
            </a:r>
            <a:r>
              <a:rPr lang="en-US" sz="2000" dirty="0"/>
              <a:t> structure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High efficiency, larger aperture reduced phase</a:t>
            </a:r>
            <a:r>
              <a:rPr lang="zh-CN" altLang="en-US" sz="2000" dirty="0"/>
              <a:t> </a:t>
            </a:r>
            <a:r>
              <a:rPr lang="en-US" sz="2000" dirty="0"/>
              <a:t>advance accelerator cell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Distributed coupling schemes for the 135 deg/cell structure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HOM detuning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HOM damping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Outlook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4689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2A054-AF52-13EF-23F5-00F6FBD1D0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16D1E-B9FB-CB4F-2D27-3D765DCC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56-Cell Structure Tapered HOM Mode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936184-7FF3-949B-31C6-22815C20CA07}"/>
              </a:ext>
            </a:extLst>
          </p:cNvPr>
          <p:cNvSpPr txBox="1">
            <a:spLocks/>
          </p:cNvSpPr>
          <p:nvPr/>
        </p:nvSpPr>
        <p:spPr>
          <a:xfrm>
            <a:off x="311411" y="1405755"/>
            <a:ext cx="3048646" cy="525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Band 1 (9.3 GHz)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207415-5C40-D366-91E3-66F97A4B30B1}"/>
              </a:ext>
            </a:extLst>
          </p:cNvPr>
          <p:cNvSpPr txBox="1">
            <a:spLocks/>
          </p:cNvSpPr>
          <p:nvPr/>
        </p:nvSpPr>
        <p:spPr>
          <a:xfrm>
            <a:off x="362211" y="3351609"/>
            <a:ext cx="3048646" cy="525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Band 2 (10.0 GHz)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CB84D3-2C0D-69EF-53E9-6BFCD7CE9B4E}"/>
              </a:ext>
            </a:extLst>
          </p:cNvPr>
          <p:cNvSpPr txBox="1">
            <a:spLocks/>
          </p:cNvSpPr>
          <p:nvPr/>
        </p:nvSpPr>
        <p:spPr>
          <a:xfrm>
            <a:off x="362211" y="5361838"/>
            <a:ext cx="3048646" cy="525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Band 3 (13.6 GHz)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77BD72-70B9-44F5-B87C-A3D12BCC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18070"/>
            <a:ext cx="7772400" cy="222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1DB7A5-EB7E-52E7-03D7-C474ED3A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069" y="1445808"/>
            <a:ext cx="7772400" cy="222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8A7324-8A6A-E49A-A1A3-2C24F3959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069" y="2232121"/>
            <a:ext cx="7772400" cy="2226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F52442-074E-BCB9-7B0E-B52EA8041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0" y="3695897"/>
            <a:ext cx="7772400" cy="2226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65B41-9135-1029-F041-9C1D32A7E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0" y="3391661"/>
            <a:ext cx="7772400" cy="2226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71C5DD-B435-ED96-1FA6-2AD4FC26F7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0" y="3059218"/>
            <a:ext cx="7772400" cy="2226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4873C2-C579-5B4A-B587-DF82CB2B76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9069" y="5559215"/>
            <a:ext cx="7772400" cy="2226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0F98F1-AA37-8A02-69A5-3B35E4C8CB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6644" y="5844078"/>
            <a:ext cx="7772400" cy="2393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1793E07-8891-D5AC-9F61-2DCD718BA1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6644" y="5229046"/>
            <a:ext cx="7772400" cy="2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4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2A054-AF52-13EF-23F5-00F6FBD1D0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16D1E-B9FB-CB4F-2D27-3D765DCC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56-Cell Structure Tapered HOM Mode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509BB-3092-11BD-826B-BE70D20F1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21" y="1459697"/>
            <a:ext cx="6972354" cy="1544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3CB0EE-5372-A4A2-3AEE-5BCDF89B4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462" y="3031810"/>
            <a:ext cx="6972354" cy="1544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542AD3-1D06-CA73-A6F1-8D255767A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848" y="4576100"/>
            <a:ext cx="7080251" cy="1827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58C822-66E5-9EC3-1627-2A7581A1D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391" y="1107889"/>
            <a:ext cx="6620460" cy="396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936184-7FF3-949B-31C6-22815C20CA07}"/>
              </a:ext>
            </a:extLst>
          </p:cNvPr>
          <p:cNvSpPr txBox="1">
            <a:spLocks/>
          </p:cNvSpPr>
          <p:nvPr/>
        </p:nvSpPr>
        <p:spPr>
          <a:xfrm>
            <a:off x="311411" y="1405755"/>
            <a:ext cx="3048646" cy="525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Band 1 (9.3 GHz)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207415-5C40-D366-91E3-66F97A4B30B1}"/>
              </a:ext>
            </a:extLst>
          </p:cNvPr>
          <p:cNvSpPr txBox="1">
            <a:spLocks/>
          </p:cNvSpPr>
          <p:nvPr/>
        </p:nvSpPr>
        <p:spPr>
          <a:xfrm>
            <a:off x="362211" y="3351609"/>
            <a:ext cx="3048646" cy="525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Band 2 (10.0 GHz)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CB84D3-2C0D-69EF-53E9-6BFCD7CE9B4E}"/>
              </a:ext>
            </a:extLst>
          </p:cNvPr>
          <p:cNvSpPr txBox="1">
            <a:spLocks/>
          </p:cNvSpPr>
          <p:nvPr/>
        </p:nvSpPr>
        <p:spPr>
          <a:xfrm>
            <a:off x="362211" y="5361838"/>
            <a:ext cx="3048646" cy="525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Band 3 (13.6 GHz)</a:t>
            </a:r>
          </a:p>
        </p:txBody>
      </p:sp>
    </p:spTree>
    <p:extLst>
      <p:ext uri="{BB962C8B-B14F-4D97-AF65-F5344CB8AC3E}">
        <p14:creationId xmlns:p14="http://schemas.microsoft.com/office/powerpoint/2010/main" val="815756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2A054-AF52-13EF-23F5-00F6FBD1D0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16D1E-B9FB-CB4F-2D27-3D765DCC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 Mode via Lossy Slots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D9E00-2A65-403A-139C-AA9EA606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1905000"/>
            <a:ext cx="2305284" cy="4823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F94630-DFF8-F3DC-551D-7E7F63A2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871" y="2123066"/>
            <a:ext cx="3603645" cy="2111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EB5144-5D87-623B-8031-4CB0890EF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130" y="2123066"/>
            <a:ext cx="3603646" cy="2111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356D78-1D1D-D2F3-8F00-3DCBA61CF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130" y="4438130"/>
            <a:ext cx="3603646" cy="2111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DA3E0F-36CE-F229-490D-F5EE65B94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30" y="1223920"/>
            <a:ext cx="7772400" cy="4650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F6FF33-1B6E-3266-2ED2-10EC57C7C791}"/>
              </a:ext>
            </a:extLst>
          </p:cNvPr>
          <p:cNvSpPr txBox="1"/>
          <p:nvPr/>
        </p:nvSpPr>
        <p:spPr>
          <a:xfrm>
            <a:off x="8474967" y="1133261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0.5mm slot</a:t>
            </a:r>
          </a:p>
          <a:p>
            <a:r>
              <a:rPr lang="en-US" dirty="0"/>
              <a:t>Conductivity on slot surface: 1e6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F53390-8BF0-E2AC-FE1C-C5AC775E10A2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8178800" y="1316255"/>
            <a:ext cx="296167" cy="140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6021DED-304A-8734-EB48-EA052B054EDA}"/>
              </a:ext>
            </a:extLst>
          </p:cNvPr>
          <p:cNvSpPr txBox="1"/>
          <p:nvPr/>
        </p:nvSpPr>
        <p:spPr>
          <a:xfrm>
            <a:off x="3058455" y="4945700"/>
            <a:ext cx="277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 synchronize with beam interact stronger with beam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D0E57-31EE-01BB-4005-CBD9CC160DC0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1743176" y="5067300"/>
            <a:ext cx="1315279" cy="170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03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F92564-AF79-FA44-97D6-39E53BBD8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882794-0958-4E4F-8334-01112F5D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04" y="144266"/>
            <a:ext cx="11374082" cy="753033"/>
          </a:xfrm>
        </p:spPr>
        <p:txBody>
          <a:bodyPr/>
          <a:lstStyle/>
          <a:p>
            <a:r>
              <a:rPr lang="en-US" b="0" dirty="0"/>
              <a:t>Using Tapered Slot Could Further Improve Damping</a:t>
            </a: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4D8CBB86-0F76-3046-9711-3A894F287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45" y="1894708"/>
            <a:ext cx="2139988" cy="100469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D6CBE3-6922-E245-9054-E390C1E4A986}"/>
              </a:ext>
            </a:extLst>
          </p:cNvPr>
          <p:cNvCxnSpPr/>
          <p:nvPr/>
        </p:nvCxnSpPr>
        <p:spPr>
          <a:xfrm flipH="1">
            <a:off x="1977610" y="2493710"/>
            <a:ext cx="555172" cy="416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480712-3655-B544-ADBE-663D406C172A}"/>
              </a:ext>
            </a:extLst>
          </p:cNvPr>
          <p:cNvSpPr txBox="1"/>
          <p:nvPr/>
        </p:nvSpPr>
        <p:spPr>
          <a:xfrm>
            <a:off x="1892828" y="2149197"/>
            <a:ext cx="1158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Tapered slot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0FD7F-E49F-7B4B-AD52-6679D278E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135" y="1701861"/>
            <a:ext cx="2384067" cy="16399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F3B71E-92BF-A343-A354-B3CE6F57E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591" y="1701861"/>
            <a:ext cx="2384067" cy="16399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DBA800-E9C4-FA91-7D83-75FF4BCF1C12}"/>
              </a:ext>
            </a:extLst>
          </p:cNvPr>
          <p:cNvSpPr txBox="1"/>
          <p:nvPr/>
        </p:nvSpPr>
        <p:spPr>
          <a:xfrm flipH="1">
            <a:off x="705645" y="3060265"/>
            <a:ext cx="412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Linear taper: slot height: from 300 micron to 100 micron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D38E8-16BC-4811-F824-BE4871865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605" y="3590734"/>
            <a:ext cx="3225706" cy="1649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41DF3-81A5-B8DD-E655-DA8D4DEEC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3880" y="3532846"/>
            <a:ext cx="3405187" cy="1739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6EB4E9-6F5B-23AB-2442-C94E0E4AC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45" y="3974877"/>
            <a:ext cx="3849688" cy="12112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F10741-BAAB-5890-4AA2-35086F045771}"/>
              </a:ext>
            </a:extLst>
          </p:cNvPr>
          <p:cNvSpPr txBox="1"/>
          <p:nvPr/>
        </p:nvSpPr>
        <p:spPr>
          <a:xfrm flipH="1">
            <a:off x="667545" y="5142063"/>
            <a:ext cx="2949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Non-linear taper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BEB3E7-6789-8987-1A86-CAEECE815E32}"/>
              </a:ext>
            </a:extLst>
          </p:cNvPr>
          <p:cNvSpPr txBox="1"/>
          <p:nvPr/>
        </p:nvSpPr>
        <p:spPr>
          <a:xfrm>
            <a:off x="564358" y="5690060"/>
            <a:ext cx="7905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Need understand more detail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Lossy materials at cold temperature (77K)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Coating or thin layers brazing on to structure</a:t>
            </a:r>
          </a:p>
        </p:txBody>
      </p:sp>
      <p:pic>
        <p:nvPicPr>
          <p:cNvPr id="6" name="Picture 5" descr="A picture containing screenshot, line, diagram, plot&#10;&#10;Description automatically generated">
            <a:extLst>
              <a:ext uri="{FF2B5EF4-FFF2-40B4-BE49-F238E27FC236}">
                <a16:creationId xmlns:a16="http://schemas.microsoft.com/office/drawing/2014/main" id="{FC097CCA-3F1A-4DCF-7A0B-5CA1E74AED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841" y="4762230"/>
            <a:ext cx="3970980" cy="759665"/>
          </a:xfrm>
          <a:prstGeom prst="rect">
            <a:avLst/>
          </a:prstGeom>
        </p:spPr>
      </p:pic>
      <p:pic>
        <p:nvPicPr>
          <p:cNvPr id="12" name="Picture 11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68AB59F6-9E15-89CD-ECA6-3FB13EF408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1591" y="4349014"/>
            <a:ext cx="3132896" cy="212644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B59DE8-9F2A-0649-AEE1-287E03283488}"/>
              </a:ext>
            </a:extLst>
          </p:cNvPr>
          <p:cNvSpPr txBox="1">
            <a:spLocks/>
          </p:cNvSpPr>
          <p:nvPr/>
        </p:nvSpPr>
        <p:spPr>
          <a:xfrm>
            <a:off x="1635461" y="1602645"/>
            <a:ext cx="3179098" cy="7290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Slot surface conductivity (</a:t>
            </a:r>
            <a:r>
              <a:rPr lang="en-US" sz="1400" dirty="0">
                <a:solidFill>
                  <a:srgbClr val="00B050"/>
                </a:solidFill>
              </a:rPr>
              <a:t>Ni-Cr</a:t>
            </a:r>
            <a:r>
              <a:rPr lang="en-US" sz="1400" dirty="0"/>
              <a:t>) 1.0E+6 S/m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CF72ED-F979-A0FB-213D-FD69E1B68F45}"/>
              </a:ext>
            </a:extLst>
          </p:cNvPr>
          <p:cNvSpPr txBox="1"/>
          <p:nvPr/>
        </p:nvSpPr>
        <p:spPr>
          <a:xfrm>
            <a:off x="310886" y="1167142"/>
            <a:ext cx="994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/>
              <a:t>180 deg/cell Structure HOM Damping with </a:t>
            </a:r>
            <a:r>
              <a:rPr lang="en-US" b="0" dirty="0">
                <a:solidFill>
                  <a:srgbClr val="FF0000"/>
                </a:solidFill>
              </a:rPr>
              <a:t>Tapered Lossy Slot </a:t>
            </a:r>
            <a:r>
              <a:rPr lang="en-US" b="0" dirty="0"/>
              <a:t>– </a:t>
            </a:r>
            <a:r>
              <a:rPr lang="en-US" b="0" dirty="0" err="1"/>
              <a:t>Dongsung</a:t>
            </a:r>
            <a:r>
              <a:rPr lang="en-US" b="0" dirty="0"/>
              <a:t>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5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DB5C2-AF88-0804-0EF5-AB2BBD733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959815-4D6F-7598-2EAA-26BC8F52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6" y="107320"/>
            <a:ext cx="10804760" cy="753033"/>
          </a:xfrm>
        </p:spPr>
        <p:txBody>
          <a:bodyPr/>
          <a:lstStyle/>
          <a:p>
            <a:r>
              <a:rPr lang="en-US" b="0" dirty="0"/>
              <a:t>135/cell Structure – Possible Damping Scheme (power feed V1)</a:t>
            </a:r>
          </a:p>
        </p:txBody>
      </p:sp>
      <p:pic>
        <p:nvPicPr>
          <p:cNvPr id="10" name="Picture 9" descr="A green and yellow puzzle&#10;&#10;Description automatically generated with low confidence">
            <a:extLst>
              <a:ext uri="{FF2B5EF4-FFF2-40B4-BE49-F238E27FC236}">
                <a16:creationId xmlns:a16="http://schemas.microsoft.com/office/drawing/2014/main" id="{9555AA68-4F55-CE44-C50C-C513B731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6" y="2796642"/>
            <a:ext cx="8513681" cy="16787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D84348-C98E-0B2A-BD25-21D60CC008DE}"/>
              </a:ext>
            </a:extLst>
          </p:cNvPr>
          <p:cNvSpPr txBox="1"/>
          <p:nvPr/>
        </p:nvSpPr>
        <p:spPr>
          <a:xfrm>
            <a:off x="173060" y="1174244"/>
            <a:ext cx="71673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Parallel feed waveguide acting as damping manifold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similar to NLC DDS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Narrow slot cutting through the iris couples the cells to waveguide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 calculation in progress</a:t>
            </a:r>
          </a:p>
        </p:txBody>
      </p:sp>
      <p:pic>
        <p:nvPicPr>
          <p:cNvPr id="13" name="Picture 12" descr="A picture containing colorfulness, diagram, clipart, creativity&#10;&#10;Description automatically generated">
            <a:extLst>
              <a:ext uri="{FF2B5EF4-FFF2-40B4-BE49-F238E27FC236}">
                <a16:creationId xmlns:a16="http://schemas.microsoft.com/office/drawing/2014/main" id="{B5FBD85F-4947-98E6-C500-0BA6574B3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044" y="2583759"/>
            <a:ext cx="2104518" cy="210451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061B64-2F83-9C6C-49FA-56470538ABFA}"/>
              </a:ext>
            </a:extLst>
          </p:cNvPr>
          <p:cNvGrpSpPr/>
          <p:nvPr/>
        </p:nvGrpSpPr>
        <p:grpSpPr>
          <a:xfrm>
            <a:off x="176384" y="4620465"/>
            <a:ext cx="11334916" cy="1983234"/>
            <a:chOff x="176384" y="4620465"/>
            <a:chExt cx="11334916" cy="1983234"/>
          </a:xfrm>
        </p:grpSpPr>
        <p:pic>
          <p:nvPicPr>
            <p:cNvPr id="14" name="Picture 13" descr="A picture containing colorfulness, electric blue, majorelle blue, screenshot&#10;&#10;Description automatically generated">
              <a:extLst>
                <a:ext uri="{FF2B5EF4-FFF2-40B4-BE49-F238E27FC236}">
                  <a16:creationId xmlns:a16="http://schemas.microsoft.com/office/drawing/2014/main" id="{CE3F1E09-1247-D52C-0220-051BC46A4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384" y="4989797"/>
              <a:ext cx="8521400" cy="1613902"/>
            </a:xfrm>
            <a:prstGeom prst="rect">
              <a:avLst/>
            </a:prstGeom>
          </p:spPr>
        </p:pic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AC9C454C-DE19-B0F9-2AF1-6F751EBDAD6A}"/>
                </a:ext>
              </a:extLst>
            </p:cNvPr>
            <p:cNvSpPr/>
            <p:nvPr/>
          </p:nvSpPr>
          <p:spPr>
            <a:xfrm rot="16200000">
              <a:off x="8782146" y="6209392"/>
              <a:ext cx="207689" cy="2902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FE88CC-67C7-2A7E-A519-293BA2761BEF}"/>
                </a:ext>
              </a:extLst>
            </p:cNvPr>
            <p:cNvSpPr txBox="1"/>
            <p:nvPr/>
          </p:nvSpPr>
          <p:spPr>
            <a:xfrm>
              <a:off x="9031134" y="6169869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 power extraction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5E3AE3-85CE-6FEA-A66B-573558F4512E}"/>
                </a:ext>
              </a:extLst>
            </p:cNvPr>
            <p:cNvSpPr txBox="1"/>
            <p:nvPr/>
          </p:nvSpPr>
          <p:spPr>
            <a:xfrm>
              <a:off x="2656114" y="4620465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(illustration of damping)</a:t>
              </a:r>
            </a:p>
          </p:txBody>
        </p:sp>
      </p:grpSp>
      <p:pic>
        <p:nvPicPr>
          <p:cNvPr id="4" name="Google Shape;685;p15" descr="A picture containing wheel&#10;&#10;Description automatically generated">
            <a:extLst>
              <a:ext uri="{FF2B5EF4-FFF2-40B4-BE49-F238E27FC236}">
                <a16:creationId xmlns:a16="http://schemas.microsoft.com/office/drawing/2014/main" id="{B468CAAC-13BF-9E1D-46D0-A363E41F6F1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1584" y="1090722"/>
            <a:ext cx="1886460" cy="12512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8298D-D631-7AF2-464B-ACEC9ED06136}"/>
              </a:ext>
            </a:extLst>
          </p:cNvPr>
          <p:cNvSpPr txBox="1"/>
          <p:nvPr/>
        </p:nvSpPr>
        <p:spPr>
          <a:xfrm>
            <a:off x="7923220" y="2294566"/>
            <a:ext cx="110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NLC RDDS</a:t>
            </a:r>
          </a:p>
        </p:txBody>
      </p:sp>
    </p:spTree>
    <p:extLst>
      <p:ext uri="{BB962C8B-B14F-4D97-AF65-F5344CB8AC3E}">
        <p14:creationId xmlns:p14="http://schemas.microsoft.com/office/powerpoint/2010/main" val="3734045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DB2D6-5C4C-374B-90DF-2AE0DB220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5732BD-1603-8341-B268-90A03B9B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66" y="122111"/>
            <a:ext cx="10804760" cy="753033"/>
          </a:xfrm>
        </p:spPr>
        <p:txBody>
          <a:bodyPr/>
          <a:lstStyle/>
          <a:p>
            <a:r>
              <a:rPr lang="en-US" b="0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DDF75-5176-9F42-898B-70BF89CDE3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593" y="1465831"/>
            <a:ext cx="10811933" cy="44733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Detuning</a:t>
            </a:r>
          </a:p>
          <a:p>
            <a:pPr marL="800100" lvl="1" indent="-342900"/>
            <a:r>
              <a:rPr lang="en-US" dirty="0"/>
              <a:t>Optimize detuning spectrum</a:t>
            </a:r>
          </a:p>
          <a:p>
            <a:pPr marL="800100" lvl="1" indent="-342900"/>
            <a:r>
              <a:rPr lang="en-US" dirty="0"/>
              <a:t>Explore interleaved detuning as needed</a:t>
            </a:r>
          </a:p>
          <a:p>
            <a:pPr marL="800100" lvl="1" indent="-342900"/>
            <a:r>
              <a:rPr lang="en-US" dirty="0"/>
              <a:t>Iterate with beam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Damping</a:t>
            </a:r>
          </a:p>
          <a:p>
            <a:pPr marL="800100" lvl="1" indent="-342900"/>
            <a:r>
              <a:rPr lang="en-US" dirty="0"/>
              <a:t>Include waveguide system</a:t>
            </a:r>
          </a:p>
          <a:p>
            <a:pPr marL="800100" lvl="1" indent="-342900"/>
            <a:r>
              <a:rPr lang="en-US" dirty="0"/>
              <a:t>Optimize slot dimension</a:t>
            </a:r>
          </a:p>
          <a:p>
            <a:pPr marL="800100" lvl="1" indent="-342900"/>
            <a:r>
              <a:rPr lang="en-US" dirty="0"/>
              <a:t>Study tolerance of conductivity of lossy surface</a:t>
            </a:r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2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A3C3F-D5F6-926A-FE6E-16C15EF8B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0F372-F2E7-6B8C-6719-014F2BE3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FA3B4-84A8-34E1-B36D-B18F288D594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89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F1041-B931-1B3D-8230-6E61157D3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FA138-C807-371F-740D-097864B8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baseline="30000" dirty="0"/>
              <a:t>3</a:t>
            </a:r>
            <a:r>
              <a:rPr lang="en-US" dirty="0"/>
              <a:t> Parameters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7663DC-9A1E-5D07-CFF6-15C081EC48F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106943" y="1272108"/>
            <a:ext cx="7887048" cy="5065712"/>
          </a:xfr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10A3C1-6CF1-4324-4B5E-9CB2CC3234D6}"/>
              </a:ext>
            </a:extLst>
          </p:cNvPr>
          <p:cNvSpPr/>
          <p:nvPr/>
        </p:nvSpPr>
        <p:spPr>
          <a:xfrm>
            <a:off x="8077200" y="2243052"/>
            <a:ext cx="1676400" cy="228600"/>
          </a:xfrm>
          <a:prstGeom prst="roundRect">
            <a:avLst/>
          </a:prstGeom>
          <a:solidFill>
            <a:srgbClr val="A4001D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06372-9C2F-4D1E-A17E-EB3C074BD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B3B2F0-1F66-40E0-B9FF-FD11B3D6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92238"/>
            <a:ext cx="10804760" cy="753033"/>
          </a:xfrm>
        </p:spPr>
        <p:txBody>
          <a:bodyPr/>
          <a:lstStyle/>
          <a:p>
            <a:r>
              <a:rPr lang="en-US" b="0" dirty="0"/>
              <a:t>Distributed Coupling Structure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88CD1F7-2B80-B144-B84A-CC838C84644A}"/>
              </a:ext>
            </a:extLst>
          </p:cNvPr>
          <p:cNvSpPr txBox="1">
            <a:spLocks/>
          </p:cNvSpPr>
          <p:nvPr/>
        </p:nvSpPr>
        <p:spPr>
          <a:xfrm>
            <a:off x="243839" y="1554795"/>
            <a:ext cx="6460901" cy="4585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Each distributed coupling waveguide feeds a group of cells of PI phase difference</a:t>
            </a:r>
          </a:p>
          <a:p>
            <a:pPr lvl="1" indent="0">
              <a:lnSpc>
                <a:spcPct val="100000"/>
              </a:lnSpc>
              <a:buNone/>
            </a:pPr>
            <a:endParaRPr lang="en-US" sz="2000" dirty="0"/>
          </a:p>
          <a:p>
            <a:pPr lvl="1" indent="0">
              <a:lnSpc>
                <a:spcPct val="100000"/>
              </a:lnSpc>
              <a:buNone/>
            </a:pPr>
            <a:endParaRPr lang="en-US" sz="2000" dirty="0"/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Advantages</a:t>
            </a:r>
          </a:p>
          <a:p>
            <a:pPr marL="515938" lvl="1" indent="-230188">
              <a:lnSpc>
                <a:spcPct val="100000"/>
              </a:lnSpc>
            </a:pPr>
            <a:r>
              <a:rPr lang="en-US" sz="1800" dirty="0"/>
              <a:t>Iris radius not dictated by cell-to-cell RF coupling</a:t>
            </a:r>
          </a:p>
          <a:p>
            <a:pPr marL="515938" lvl="1" indent="-230188">
              <a:lnSpc>
                <a:spcPct val="100000"/>
              </a:lnSpc>
            </a:pPr>
            <a:r>
              <a:rPr lang="en-US" sz="1800" dirty="0"/>
              <a:t>Cell shape can be optimized to achieve higher efficiency</a:t>
            </a:r>
          </a:p>
          <a:p>
            <a:pPr marL="515938" lvl="1" indent="-230188">
              <a:lnSpc>
                <a:spcPct val="100000"/>
              </a:lnSpc>
            </a:pPr>
            <a:r>
              <a:rPr lang="en-US" sz="1800" dirty="0"/>
              <a:t>Structure can be machine in two halves or quadrants</a:t>
            </a:r>
          </a:p>
          <a:p>
            <a:pPr marL="515938" lvl="1" indent="-230188">
              <a:lnSpc>
                <a:spcPct val="100000"/>
              </a:lnSpc>
            </a:pPr>
            <a:r>
              <a:rPr lang="en-US" sz="1800" dirty="0"/>
              <a:t>Structure tuning straight forward</a:t>
            </a:r>
          </a:p>
          <a:p>
            <a:pPr marL="515938" lvl="1" indent="-230188">
              <a:lnSpc>
                <a:spcPct val="100000"/>
              </a:lnSpc>
            </a:pPr>
            <a:endParaRPr lang="en-US" sz="1800" dirty="0"/>
          </a:p>
          <a:p>
            <a:pPr marL="515938" lvl="1" indent="-230188">
              <a:lnSpc>
                <a:spcPct val="100000"/>
              </a:lnSpc>
            </a:pPr>
            <a:endParaRPr lang="en-US" sz="1800" dirty="0"/>
          </a:p>
          <a:p>
            <a:pPr marL="17145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Current 40-cell </a:t>
            </a:r>
            <a:r>
              <a:rPr lang="en-US" sz="2000" dirty="0"/>
              <a:t>C3 structure design</a:t>
            </a:r>
          </a:p>
          <a:p>
            <a:pPr marL="628650" lvl="1" indent="-342900">
              <a:lnSpc>
                <a:spcPct val="100000"/>
              </a:lnSpc>
            </a:pPr>
            <a:r>
              <a:rPr lang="en-US" sz="1800" dirty="0"/>
              <a:t>Pi-mode</a:t>
            </a:r>
          </a:p>
          <a:p>
            <a:pPr marL="628650" lvl="1" indent="-342900">
              <a:lnSpc>
                <a:spcPct val="100000"/>
              </a:lnSpc>
            </a:pPr>
            <a:r>
              <a:rPr lang="en-US" sz="1800" dirty="0"/>
              <a:t>Requires two parallel feed waveguides </a:t>
            </a:r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077CDE-78A9-5F66-A20C-7A1E9747C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21" y="1556682"/>
            <a:ext cx="3915379" cy="927490"/>
          </a:xfrm>
          <a:prstGeom prst="rect">
            <a:avLst/>
          </a:prstGeom>
        </p:spPr>
      </p:pic>
      <p:pic>
        <p:nvPicPr>
          <p:cNvPr id="5" name="Picture 4" descr="A green circle with white dots&#10;&#10;Description automatically generated">
            <a:extLst>
              <a:ext uri="{FF2B5EF4-FFF2-40B4-BE49-F238E27FC236}">
                <a16:creationId xmlns:a16="http://schemas.microsoft.com/office/drawing/2014/main" id="{1E111AE8-D54B-63F8-E4DB-CB7866670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066" y="2723387"/>
            <a:ext cx="1913764" cy="1574294"/>
          </a:xfrm>
          <a:prstGeom prst="rect">
            <a:avLst/>
          </a:prstGeom>
        </p:spPr>
      </p:pic>
      <p:pic>
        <p:nvPicPr>
          <p:cNvPr id="6" name="Google Shape;549;p7">
            <a:extLst>
              <a:ext uri="{FF2B5EF4-FFF2-40B4-BE49-F238E27FC236}">
                <a16:creationId xmlns:a16="http://schemas.microsoft.com/office/drawing/2014/main" id="{F53294C5-1B4B-9D66-E727-79FA8DB92D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3221" y="5301318"/>
            <a:ext cx="3988352" cy="117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yellow object with a few objects in it&#10;&#10;Description automatically generated">
            <a:extLst>
              <a:ext uri="{FF2B5EF4-FFF2-40B4-BE49-F238E27FC236}">
                <a16:creationId xmlns:a16="http://schemas.microsoft.com/office/drawing/2014/main" id="{08B79F9B-4F01-7448-6729-894504352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248" y="4623432"/>
            <a:ext cx="4113399" cy="5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5AD5B-01F8-DA8B-18E6-D1D91C1B9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20203-80E2-CBB9-B8CF-8464670C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48" y="133923"/>
            <a:ext cx="11676683" cy="753033"/>
          </a:xfrm>
        </p:spPr>
        <p:txBody>
          <a:bodyPr/>
          <a:lstStyle/>
          <a:p>
            <a:r>
              <a:rPr lang="en-US" dirty="0"/>
              <a:t>Max Shunt Impedance with 135 deg Phase Advance</a:t>
            </a:r>
            <a:br>
              <a:rPr lang="en-US" dirty="0"/>
            </a:br>
            <a:r>
              <a:rPr lang="en-US" sz="1800" b="0" dirty="0">
                <a:solidFill>
                  <a:srgbClr val="0432FF"/>
                </a:solidFill>
              </a:rPr>
              <a:t>Achieve Same Efficiency with a Larger Aperture  (compared with 180 deg cell)  (Muhammad </a:t>
            </a:r>
            <a:r>
              <a:rPr lang="en-US" sz="1800" b="0" dirty="0" err="1">
                <a:solidFill>
                  <a:srgbClr val="0432FF"/>
                </a:solidFill>
              </a:rPr>
              <a:t>Shumail</a:t>
            </a:r>
            <a:r>
              <a:rPr lang="en-US" sz="1800" b="0" dirty="0">
                <a:solidFill>
                  <a:srgbClr val="0432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BC6ADE-2652-ACDD-279A-423B1133AFE9}"/>
                  </a:ext>
                </a:extLst>
              </p:cNvPr>
              <p:cNvSpPr txBox="1"/>
              <p:nvPr/>
            </p:nvSpPr>
            <p:spPr>
              <a:xfrm>
                <a:off x="311101" y="1089124"/>
                <a:ext cx="94275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Quality factor, aperture size, and gap distance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=114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i="1">
                        <a:latin typeface="Cambria Math" panose="02040503050406030204" pitchFamily="18" charset="0"/>
                      </a:rPr>
                      <m:t>Es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en-US" sz="2000" i="1">
                        <a:latin typeface="Cambria Math" panose="02040503050406030204" pitchFamily="18" charset="0"/>
                      </a:rPr>
                      <m:t>Ea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BC6ADE-2652-ACDD-279A-423B1133A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1" y="1089124"/>
                <a:ext cx="9427517" cy="400110"/>
              </a:xfrm>
              <a:prstGeom prst="rect">
                <a:avLst/>
              </a:prstGeom>
              <a:blipFill>
                <a:blip r:embed="rId2"/>
                <a:stretch>
                  <a:fillRect l="-672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75855F5A-FB1D-268F-ACA9-8D865E428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0421" y="1821117"/>
            <a:ext cx="4053840" cy="2438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310BCA1-F7B8-04F6-29C4-4D6ACE727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4261" y="1817956"/>
            <a:ext cx="4053840" cy="249936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F1EF300-B3E9-EAF9-490A-7470AF995C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001" y="1663782"/>
            <a:ext cx="2667000" cy="22402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AF2F79E-6FA0-F708-D10C-0EFDAFF571D8}"/>
              </a:ext>
            </a:extLst>
          </p:cNvPr>
          <p:cNvGrpSpPr/>
          <p:nvPr/>
        </p:nvGrpSpPr>
        <p:grpSpPr>
          <a:xfrm>
            <a:off x="4045399" y="4712689"/>
            <a:ext cx="6671368" cy="1511462"/>
            <a:chOff x="6845300" y="4596909"/>
            <a:chExt cx="6671368" cy="15114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2485C5-1167-845E-D6C5-88A53D0445A5}"/>
                </a:ext>
              </a:extLst>
            </p:cNvPr>
            <p:cNvSpPr/>
            <p:nvPr/>
          </p:nvSpPr>
          <p:spPr>
            <a:xfrm>
              <a:off x="6845300" y="4596909"/>
              <a:ext cx="6604981" cy="15114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picture containing circle, art, cartoon&#10;&#10;Description automatically generated">
              <a:extLst>
                <a:ext uri="{FF2B5EF4-FFF2-40B4-BE49-F238E27FC236}">
                  <a16:creationId xmlns:a16="http://schemas.microsoft.com/office/drawing/2014/main" id="{738D9E5A-2633-5CE6-EDB2-82FC599DF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62003" y="4840649"/>
              <a:ext cx="1547824" cy="984440"/>
            </a:xfrm>
            <a:prstGeom prst="rect">
              <a:avLst/>
            </a:prstGeom>
          </p:spPr>
        </p:pic>
        <p:pic>
          <p:nvPicPr>
            <p:cNvPr id="9" name="Picture 8" descr="A picture containing diagram, plot, line&#10;&#10;Description automatically generated">
              <a:extLst>
                <a:ext uri="{FF2B5EF4-FFF2-40B4-BE49-F238E27FC236}">
                  <a16:creationId xmlns:a16="http://schemas.microsoft.com/office/drawing/2014/main" id="{C8DF8498-07B3-F567-5DE9-6CA9F4276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67030" y="4657694"/>
              <a:ext cx="1011330" cy="13112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78CB2F-6701-5784-6A20-4AF671433E5E}"/>
                </a:ext>
              </a:extLst>
            </p:cNvPr>
            <p:cNvSpPr txBox="1"/>
            <p:nvPr/>
          </p:nvSpPr>
          <p:spPr>
            <a:xfrm>
              <a:off x="9693470" y="4897828"/>
              <a:ext cx="38231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NLC </a:t>
              </a:r>
              <a:r>
                <a:rPr lang="en-US" sz="1600" dirty="0">
                  <a:solidFill>
                    <a:srgbClr val="FF0000"/>
                  </a:solidFill>
                </a:rPr>
                <a:t>X</a:t>
              </a:r>
              <a:r>
                <a:rPr lang="en-US" sz="1600" dirty="0"/>
                <a:t>-Band structures for comparison: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1600" dirty="0"/>
                <a:t>shunt impedance (300K) : 98 M</a:t>
              </a:r>
              <a:r>
                <a:rPr lang="el-GR" sz="1600" dirty="0"/>
                <a:t>Ω/</a:t>
              </a:r>
              <a:r>
                <a:rPr lang="en-US" sz="1600" dirty="0"/>
                <a:t>m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1600" dirty="0"/>
                <a:t>iris radius: 4.75 mm</a:t>
              </a:r>
            </a:p>
          </p:txBody>
        </p:sp>
      </p:grpSp>
      <p:pic>
        <p:nvPicPr>
          <p:cNvPr id="14" name="Picture 13" descr="A rainbow colored object with a grey background&#10;&#10;Description automatically generated">
            <a:extLst>
              <a:ext uri="{FF2B5EF4-FFF2-40B4-BE49-F238E27FC236}">
                <a16:creationId xmlns:a16="http://schemas.microsoft.com/office/drawing/2014/main" id="{696EE67B-829B-B9D5-FBDC-C62A7A1286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5049" y="4746078"/>
            <a:ext cx="1369546" cy="1444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52C413-3DF3-2F79-0A48-3533B7745ED2}"/>
              </a:ext>
            </a:extLst>
          </p:cNvPr>
          <p:cNvSpPr txBox="1"/>
          <p:nvPr/>
        </p:nvSpPr>
        <p:spPr>
          <a:xfrm>
            <a:off x="1275875" y="6148974"/>
            <a:ext cx="2374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135 deg/cell, field profile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0678E9-B058-66B1-A311-C2BFD3178A96}"/>
              </a:ext>
            </a:extLst>
          </p:cNvPr>
          <p:cNvCxnSpPr>
            <a:cxnSpLocks/>
          </p:cNvCxnSpPr>
          <p:nvPr/>
        </p:nvCxnSpPr>
        <p:spPr>
          <a:xfrm flipH="1">
            <a:off x="9793958" y="1663782"/>
            <a:ext cx="227866" cy="285144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648599-A7A3-2880-A58B-0717D634D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0D5471-5088-ADA7-43D7-3AC6C25A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" y="53410"/>
            <a:ext cx="10804760" cy="753033"/>
          </a:xfrm>
        </p:spPr>
        <p:txBody>
          <a:bodyPr/>
          <a:lstStyle/>
          <a:p>
            <a:r>
              <a:rPr lang="en-US" dirty="0"/>
              <a:t>Cavity (with two different coupler implementations)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EA955-E0F0-3E9F-67E6-92AAC08E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78" y="1032583"/>
            <a:ext cx="2055971" cy="3129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87AC8-6AEC-6F6E-D122-B1CB0962A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" y="1358490"/>
            <a:ext cx="1988393" cy="2828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90743843-A664-0F78-82E2-60250537D4FB}"/>
                  </a:ext>
                </a:extLst>
              </p:cNvPr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778569205"/>
                  </p:ext>
                </p:extLst>
              </p:nvPr>
            </p:nvGraphicFramePr>
            <p:xfrm>
              <a:off x="5333786" y="1225254"/>
              <a:ext cx="6746058" cy="2863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7658">
                      <a:extLst>
                        <a:ext uri="{9D8B030D-6E8A-4147-A177-3AD203B41FA5}">
                          <a16:colId xmlns:a16="http://schemas.microsoft.com/office/drawing/2014/main" val="3762345230"/>
                        </a:ext>
                      </a:extLst>
                    </a:gridCol>
                    <a:gridCol w="1592417">
                      <a:extLst>
                        <a:ext uri="{9D8B030D-6E8A-4147-A177-3AD203B41FA5}">
                          <a16:colId xmlns:a16="http://schemas.microsoft.com/office/drawing/2014/main" val="3070112139"/>
                        </a:ext>
                      </a:extLst>
                    </a:gridCol>
                    <a:gridCol w="1585983">
                      <a:extLst>
                        <a:ext uri="{9D8B030D-6E8A-4147-A177-3AD203B41FA5}">
                          <a16:colId xmlns:a16="http://schemas.microsoft.com/office/drawing/2014/main" val="52469018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Parameters@ 77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Cavity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Cavity Right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6566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Resonant</a:t>
                          </a:r>
                          <a:r>
                            <a:rPr lang="en-US" baseline="0" dirty="0"/>
                            <a:t> F</a:t>
                          </a:r>
                          <a:r>
                            <a:rPr lang="en-US" dirty="0"/>
                            <a:t>requency,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 (GHz)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5.712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5.712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25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Coupling Coefficient,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1.8625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1.8634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32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Reflection Coefficient,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0.3013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0.3015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117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Shunt Impedance,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(M</a:t>
                          </a:r>
                          <a:r>
                            <a:rPr lang="el-GR" dirty="0"/>
                            <a:t>Ω</a:t>
                          </a:r>
                          <a:r>
                            <a:rPr lang="en-US" dirty="0"/>
                            <a:t>/m)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317.22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317.22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9995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𝑠𝑢𝑟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𝑝𝑒𝑎𝑘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𝐺𝑟𝑎𝑑𝑖𝑒𝑛𝑡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4607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Quality Factor,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30124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30122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51425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90743843-A664-0F78-82E2-60250537D4FB}"/>
                  </a:ext>
                </a:extLst>
              </p:cNvPr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778569205"/>
                  </p:ext>
                </p:extLst>
              </p:nvPr>
            </p:nvGraphicFramePr>
            <p:xfrm>
              <a:off x="5333786" y="1225254"/>
              <a:ext cx="6746058" cy="2863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7658">
                      <a:extLst>
                        <a:ext uri="{9D8B030D-6E8A-4147-A177-3AD203B41FA5}">
                          <a16:colId xmlns:a16="http://schemas.microsoft.com/office/drawing/2014/main" val="3762345230"/>
                        </a:ext>
                      </a:extLst>
                    </a:gridCol>
                    <a:gridCol w="1592417">
                      <a:extLst>
                        <a:ext uri="{9D8B030D-6E8A-4147-A177-3AD203B41FA5}">
                          <a16:colId xmlns:a16="http://schemas.microsoft.com/office/drawing/2014/main" val="3070112139"/>
                        </a:ext>
                      </a:extLst>
                    </a:gridCol>
                    <a:gridCol w="1585983">
                      <a:extLst>
                        <a:ext uri="{9D8B030D-6E8A-4147-A177-3AD203B41FA5}">
                          <a16:colId xmlns:a16="http://schemas.microsoft.com/office/drawing/2014/main" val="52469018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Parameters@ 77 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Cavity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Cavity Right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6566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6897" r="-89716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5.712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5.712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25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6897" r="-89716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1.8625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1.8634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32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96667" r="-89716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0.3013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0.3015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117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10345" r="-8971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317.22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317.22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999500"/>
                      </a:ext>
                    </a:extLst>
                  </a:tr>
                  <a:tr h="643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90196" r="-89716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4607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686207" r="-89716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30124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30122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514252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D11482-102B-A3CA-C6E5-76342C6CA67D}"/>
              </a:ext>
            </a:extLst>
          </p:cNvPr>
          <p:cNvCxnSpPr>
            <a:cxnSpLocks/>
          </p:cNvCxnSpPr>
          <p:nvPr/>
        </p:nvCxnSpPr>
        <p:spPr>
          <a:xfrm flipH="1">
            <a:off x="1583767" y="2823645"/>
            <a:ext cx="1525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3D77F5-F82F-FE55-59DD-277827264951}"/>
              </a:ext>
            </a:extLst>
          </p:cNvPr>
          <p:cNvCxnSpPr/>
          <p:nvPr/>
        </p:nvCxnSpPr>
        <p:spPr>
          <a:xfrm flipH="1">
            <a:off x="1583767" y="3116253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6DE76A-95DE-BBF4-A6C4-8D826691F440}"/>
              </a:ext>
            </a:extLst>
          </p:cNvPr>
          <p:cNvCxnSpPr>
            <a:cxnSpLocks/>
          </p:cNvCxnSpPr>
          <p:nvPr/>
        </p:nvCxnSpPr>
        <p:spPr>
          <a:xfrm>
            <a:off x="2543466" y="2524173"/>
            <a:ext cx="0" cy="299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CB2080-BCAB-1FCE-057E-CD023FFC9C2B}"/>
              </a:ext>
            </a:extLst>
          </p:cNvPr>
          <p:cNvCxnSpPr>
            <a:cxnSpLocks/>
          </p:cNvCxnSpPr>
          <p:nvPr/>
        </p:nvCxnSpPr>
        <p:spPr>
          <a:xfrm flipV="1">
            <a:off x="2543466" y="3116253"/>
            <a:ext cx="0" cy="312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492A99-4D71-81DF-A321-BE903CC9C2E1}"/>
                  </a:ext>
                </a:extLst>
              </p:cNvPr>
              <p:cNvSpPr txBox="1"/>
              <p:nvPr/>
            </p:nvSpPr>
            <p:spPr>
              <a:xfrm>
                <a:off x="1982293" y="2173111"/>
                <a:ext cx="1180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7.1 mm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492A99-4D71-81DF-A321-BE903CC9C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93" y="2173111"/>
                <a:ext cx="1180260" cy="369332"/>
              </a:xfrm>
              <a:prstGeom prst="rect">
                <a:avLst/>
              </a:prstGeom>
              <a:blipFill>
                <a:blip r:embed="rId5"/>
                <a:stretch>
                  <a:fillRect l="-1064" t="-6452" r="-3191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A19D46-7EC4-B295-EBB8-1A5836B03A96}"/>
              </a:ext>
            </a:extLst>
          </p:cNvPr>
          <p:cNvSpPr txBox="1"/>
          <p:nvPr/>
        </p:nvSpPr>
        <p:spPr>
          <a:xfrm>
            <a:off x="9636873" y="4079780"/>
            <a:ext cx="2442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432FF"/>
                </a:solidFill>
              </a:rPr>
              <a:t>(Muhammad </a:t>
            </a:r>
            <a:r>
              <a:rPr lang="en-US" sz="1800" b="0" dirty="0" err="1">
                <a:solidFill>
                  <a:srgbClr val="0432FF"/>
                </a:solidFill>
              </a:rPr>
              <a:t>Shumail</a:t>
            </a:r>
            <a:r>
              <a:rPr lang="en-US" sz="1800" b="0" dirty="0">
                <a:solidFill>
                  <a:srgbClr val="0432FF"/>
                </a:solidFill>
              </a:rPr>
              <a:t>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230EC-D084-03D2-200C-38A7E5EE5F1D}"/>
              </a:ext>
            </a:extLst>
          </p:cNvPr>
          <p:cNvSpPr txBox="1"/>
          <p:nvPr/>
        </p:nvSpPr>
        <p:spPr>
          <a:xfrm>
            <a:off x="316778" y="4598900"/>
            <a:ext cx="116768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135/deg vs 180/deg Design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3π/4 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phase 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Aperture radius of 3.55 mm,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same shunt impedance (300 MΩ/m (77K) and the peak E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With 35% larger aperture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, rf structure is much more resilient to both short-range and long-range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wakefield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 effects.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phase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Aperture radius of 2.624 mm,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 shunt impedance 300 MΩ/m (77K)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B0335-24EC-1797-3380-0FDC4CB4E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0A6F9-6640-F5C6-B9DD-8E8A8067D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E9C2093-15AB-391D-18CC-E01085AB2E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Distributed Coupling Schemes for 135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Phase Advance Design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E9C2093-15AB-391D-18CC-E01085AB2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61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8FD23F-B344-DDDB-ADD2-AC316FA5B4DC}"/>
              </a:ext>
            </a:extLst>
          </p:cNvPr>
          <p:cNvGrpSpPr/>
          <p:nvPr/>
        </p:nvGrpSpPr>
        <p:grpSpPr>
          <a:xfrm>
            <a:off x="553807" y="1216070"/>
            <a:ext cx="10974285" cy="463462"/>
            <a:chOff x="655597" y="1368858"/>
            <a:chExt cx="10974285" cy="463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2DDFDC4-C28F-BE77-B11C-27283FE6C88E}"/>
                    </a:ext>
                  </a:extLst>
                </p:cNvPr>
                <p:cNvSpPr/>
                <p:nvPr/>
              </p:nvSpPr>
              <p:spPr>
                <a:xfrm>
                  <a:off x="655597" y="1368858"/>
                  <a:ext cx="632631" cy="463462"/>
                </a:xfrm>
                <a:prstGeom prst="rect">
                  <a:avLst/>
                </a:prstGeom>
                <a:solidFill>
                  <a:srgbClr val="008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0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2DDFDC4-C28F-BE77-B11C-27283FE6C8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97" y="1368858"/>
                  <a:ext cx="632631" cy="4634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DB73581-5F61-39D4-4C40-31AFB3D1D05D}"/>
                    </a:ext>
                  </a:extLst>
                </p:cNvPr>
                <p:cNvSpPr/>
                <p:nvPr/>
              </p:nvSpPr>
              <p:spPr>
                <a:xfrm>
                  <a:off x="1350856" y="1368858"/>
                  <a:ext cx="632631" cy="463462"/>
                </a:xfrm>
                <a:prstGeom prst="rect">
                  <a:avLst/>
                </a:prstGeom>
                <a:solidFill>
                  <a:srgbClr val="8FAF8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-135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DB73581-5F61-39D4-4C40-31AFB3D1D0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0856" y="1368858"/>
                  <a:ext cx="632631" cy="4634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B6970F4-BECE-7877-0773-DB35F3130642}"/>
                    </a:ext>
                  </a:extLst>
                </p:cNvPr>
                <p:cNvSpPr/>
                <p:nvPr/>
              </p:nvSpPr>
              <p:spPr>
                <a:xfrm>
                  <a:off x="2027197" y="1368858"/>
                  <a:ext cx="632631" cy="463462"/>
                </a:xfrm>
                <a:prstGeom prst="rect">
                  <a:avLst/>
                </a:prstGeom>
                <a:solidFill>
                  <a:srgbClr val="008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-270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B6970F4-BECE-7877-0773-DB35F31306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197" y="1368858"/>
                  <a:ext cx="632631" cy="46346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83CA5B5-73BB-0D34-7F43-270DDDB875BB}"/>
                    </a:ext>
                  </a:extLst>
                </p:cNvPr>
                <p:cNvSpPr/>
                <p:nvPr/>
              </p:nvSpPr>
              <p:spPr>
                <a:xfrm>
                  <a:off x="2722456" y="1368858"/>
                  <a:ext cx="632631" cy="463462"/>
                </a:xfrm>
                <a:prstGeom prst="rect">
                  <a:avLst/>
                </a:prstGeom>
                <a:solidFill>
                  <a:srgbClr val="8FAF8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-405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83CA5B5-73BB-0D34-7F43-270DDDB875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2456" y="1368858"/>
                  <a:ext cx="632631" cy="46346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0652982-BABB-38BB-969C-4A26AA808869}"/>
                    </a:ext>
                  </a:extLst>
                </p:cNvPr>
                <p:cNvSpPr/>
                <p:nvPr/>
              </p:nvSpPr>
              <p:spPr>
                <a:xfrm>
                  <a:off x="3408782" y="1368858"/>
                  <a:ext cx="632631" cy="463462"/>
                </a:xfrm>
                <a:prstGeom prst="rect">
                  <a:avLst/>
                </a:prstGeom>
                <a:solidFill>
                  <a:srgbClr val="008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-540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0652982-BABB-38BB-969C-4A26AA8088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782" y="1368858"/>
                  <a:ext cx="632631" cy="46346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320FD-FBC5-8247-D147-0A66635371B9}"/>
                    </a:ext>
                  </a:extLst>
                </p:cNvPr>
                <p:cNvSpPr/>
                <p:nvPr/>
              </p:nvSpPr>
              <p:spPr>
                <a:xfrm>
                  <a:off x="4104041" y="1368858"/>
                  <a:ext cx="632631" cy="463462"/>
                </a:xfrm>
                <a:prstGeom prst="rect">
                  <a:avLst/>
                </a:prstGeom>
                <a:solidFill>
                  <a:srgbClr val="8FAF8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-675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320FD-FBC5-8247-D147-0A66635371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041" y="1368858"/>
                  <a:ext cx="632631" cy="46346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6C47FBE-E373-28AE-1C46-954F868E3D27}"/>
                    </a:ext>
                  </a:extLst>
                </p:cNvPr>
                <p:cNvSpPr/>
                <p:nvPr/>
              </p:nvSpPr>
              <p:spPr>
                <a:xfrm>
                  <a:off x="4780382" y="1368858"/>
                  <a:ext cx="632631" cy="463462"/>
                </a:xfrm>
                <a:prstGeom prst="rect">
                  <a:avLst/>
                </a:prstGeom>
                <a:solidFill>
                  <a:srgbClr val="008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-810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6C47FBE-E373-28AE-1C46-954F868E3D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382" y="1368858"/>
                  <a:ext cx="632631" cy="46346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2706D7A-0DAF-D9AF-6108-107B4F5D486E}"/>
                    </a:ext>
                  </a:extLst>
                </p:cNvPr>
                <p:cNvSpPr/>
                <p:nvPr/>
              </p:nvSpPr>
              <p:spPr>
                <a:xfrm>
                  <a:off x="5475641" y="1368858"/>
                  <a:ext cx="632631" cy="463462"/>
                </a:xfrm>
                <a:prstGeom prst="rect">
                  <a:avLst/>
                </a:prstGeom>
                <a:solidFill>
                  <a:srgbClr val="8FAF8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-945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2706D7A-0DAF-D9AF-6108-107B4F5D48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5641" y="1368858"/>
                  <a:ext cx="632631" cy="46346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22706E9-D982-922B-252B-E9DE10051713}"/>
                    </a:ext>
                  </a:extLst>
                </p:cNvPr>
                <p:cNvSpPr/>
                <p:nvPr/>
              </p:nvSpPr>
              <p:spPr>
                <a:xfrm>
                  <a:off x="6177207" y="1368858"/>
                  <a:ext cx="632631" cy="463462"/>
                </a:xfrm>
                <a:prstGeom prst="rect">
                  <a:avLst/>
                </a:prstGeom>
                <a:solidFill>
                  <a:srgbClr val="008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-1080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22706E9-D982-922B-252B-E9DE100517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7207" y="1368858"/>
                  <a:ext cx="632631" cy="46346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17F0045-CAB8-8883-0D0C-8F024EF6AED0}"/>
                    </a:ext>
                  </a:extLst>
                </p:cNvPr>
                <p:cNvSpPr/>
                <p:nvPr/>
              </p:nvSpPr>
              <p:spPr>
                <a:xfrm>
                  <a:off x="6872466" y="1368858"/>
                  <a:ext cx="632631" cy="463462"/>
                </a:xfrm>
                <a:prstGeom prst="rect">
                  <a:avLst/>
                </a:prstGeom>
                <a:solidFill>
                  <a:srgbClr val="8FAF8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-1215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17F0045-CAB8-8883-0D0C-8F024EF6AE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466" y="1368858"/>
                  <a:ext cx="632631" cy="46346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E218BF9-385B-E205-F842-C4A39C68E6EB}"/>
                    </a:ext>
                  </a:extLst>
                </p:cNvPr>
                <p:cNvSpPr/>
                <p:nvPr/>
              </p:nvSpPr>
              <p:spPr>
                <a:xfrm>
                  <a:off x="7548807" y="1368858"/>
                  <a:ext cx="632631" cy="463462"/>
                </a:xfrm>
                <a:prstGeom prst="rect">
                  <a:avLst/>
                </a:prstGeom>
                <a:solidFill>
                  <a:srgbClr val="008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-1350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E218BF9-385B-E205-F842-C4A39C68E6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8807" y="1368858"/>
                  <a:ext cx="632631" cy="46346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72E477D-FD47-1868-787B-1E4D89EF5A0A}"/>
                    </a:ext>
                  </a:extLst>
                </p:cNvPr>
                <p:cNvSpPr/>
                <p:nvPr/>
              </p:nvSpPr>
              <p:spPr>
                <a:xfrm>
                  <a:off x="8244066" y="1368858"/>
                  <a:ext cx="632631" cy="463462"/>
                </a:xfrm>
                <a:prstGeom prst="rect">
                  <a:avLst/>
                </a:prstGeom>
                <a:solidFill>
                  <a:srgbClr val="8FAF8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-1485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72E477D-FD47-1868-787B-1E4D89EF5A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066" y="1368858"/>
                  <a:ext cx="632631" cy="46346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80970C7-ED93-6B82-6C32-7BADB335AB8B}"/>
                    </a:ext>
                  </a:extLst>
                </p:cNvPr>
                <p:cNvSpPr/>
                <p:nvPr/>
              </p:nvSpPr>
              <p:spPr>
                <a:xfrm>
                  <a:off x="8930392" y="1368858"/>
                  <a:ext cx="632631" cy="463462"/>
                </a:xfrm>
                <a:prstGeom prst="rect">
                  <a:avLst/>
                </a:prstGeom>
                <a:solidFill>
                  <a:srgbClr val="008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-1620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80970C7-ED93-6B82-6C32-7BADB335AB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0392" y="1368858"/>
                  <a:ext cx="632631" cy="46346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7662D9E-F62F-6B59-762B-8139D1A66199}"/>
                    </a:ext>
                  </a:extLst>
                </p:cNvPr>
                <p:cNvSpPr/>
                <p:nvPr/>
              </p:nvSpPr>
              <p:spPr>
                <a:xfrm>
                  <a:off x="9625651" y="1368858"/>
                  <a:ext cx="632631" cy="463462"/>
                </a:xfrm>
                <a:prstGeom prst="rect">
                  <a:avLst/>
                </a:prstGeom>
                <a:solidFill>
                  <a:srgbClr val="8FAF8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-1755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7662D9E-F62F-6B59-762B-8139D1A661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5651" y="1368858"/>
                  <a:ext cx="632631" cy="46346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1A3C8F5-F9AD-817E-5A2F-987DF8FAA62A}"/>
                    </a:ext>
                  </a:extLst>
                </p:cNvPr>
                <p:cNvSpPr/>
                <p:nvPr/>
              </p:nvSpPr>
              <p:spPr>
                <a:xfrm>
                  <a:off x="10301992" y="1368858"/>
                  <a:ext cx="632631" cy="463462"/>
                </a:xfrm>
                <a:prstGeom prst="rect">
                  <a:avLst/>
                </a:prstGeom>
                <a:solidFill>
                  <a:srgbClr val="008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-1890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1A3C8F5-F9AD-817E-5A2F-987DF8FAA6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1992" y="1368858"/>
                  <a:ext cx="632631" cy="46346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5DA24CB-AD3D-1B07-9B82-D51FA5D82E37}"/>
                    </a:ext>
                  </a:extLst>
                </p:cNvPr>
                <p:cNvSpPr/>
                <p:nvPr/>
              </p:nvSpPr>
              <p:spPr>
                <a:xfrm>
                  <a:off x="10997251" y="1368858"/>
                  <a:ext cx="632631" cy="463462"/>
                </a:xfrm>
                <a:prstGeom prst="rect">
                  <a:avLst/>
                </a:prstGeom>
                <a:solidFill>
                  <a:srgbClr val="8FAF8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-2025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5DA24CB-AD3D-1B07-9B82-D51FA5D82E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251" y="1368858"/>
                  <a:ext cx="632631" cy="46346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DEF30A66-A4F6-1046-E725-A2F0A55E878B}"/>
              </a:ext>
            </a:extLst>
          </p:cNvPr>
          <p:cNvSpPr txBox="1"/>
          <p:nvPr/>
        </p:nvSpPr>
        <p:spPr>
          <a:xfrm>
            <a:off x="292950" y="3736645"/>
            <a:ext cx="616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developed two waveguide scheme</a:t>
            </a:r>
          </a:p>
          <a:p>
            <a:r>
              <a:rPr lang="en-US" dirty="0"/>
              <a:t>      each tap-off to feed two cells - requires a power splitter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E13010-E6EA-1E93-21E6-11C95C4A88B5}"/>
              </a:ext>
            </a:extLst>
          </p:cNvPr>
          <p:cNvGrpSpPr/>
          <p:nvPr/>
        </p:nvGrpSpPr>
        <p:grpSpPr>
          <a:xfrm>
            <a:off x="208122" y="4386453"/>
            <a:ext cx="11775756" cy="2128303"/>
            <a:chOff x="208122" y="4189948"/>
            <a:chExt cx="11775756" cy="212830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9AE42FE-84A6-F7B9-E36F-2E3B2147AB0B}"/>
                </a:ext>
              </a:extLst>
            </p:cNvPr>
            <p:cNvGrpSpPr/>
            <p:nvPr/>
          </p:nvGrpSpPr>
          <p:grpSpPr>
            <a:xfrm>
              <a:off x="907007" y="5564524"/>
              <a:ext cx="11071037" cy="753727"/>
              <a:chOff x="867874" y="4800600"/>
              <a:chExt cx="11071037" cy="753727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416247D5-9D4E-A0A8-425B-448C9993A6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/>
              <a:srcRect t="15324"/>
              <a:stretch/>
            </p:blipFill>
            <p:spPr>
              <a:xfrm flipV="1">
                <a:off x="867874" y="4800600"/>
                <a:ext cx="11071037" cy="53339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8AC93025-1D02-2F68-249D-8F8FAE17A06E}"/>
                      </a:ext>
                    </a:extLst>
                  </p:cNvPr>
                  <p:cNvSpPr txBox="1"/>
                  <p:nvPr/>
                </p:nvSpPr>
                <p:spPr>
                  <a:xfrm>
                    <a:off x="2423892" y="5246550"/>
                    <a:ext cx="914244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0</a:t>
                    </a:r>
                    <a:r>
                      <a:rPr lang="en-US" sz="1400" dirty="0">
                        <a:latin typeface="Cambria Math" panose="02040503050406030204" pitchFamily="18" charset="0"/>
                      </a:rPr>
                      <a:t>°		                      18</a:t>
                    </a:r>
                    <a:r>
                      <a:rPr lang="en-US" sz="1400" dirty="0"/>
                      <a:t>0</a:t>
                    </a:r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r>
                      <a:rPr lang="en-US" sz="1400" dirty="0"/>
                      <a:t>			 0</a:t>
                    </a:r>
                    <a:r>
                      <a:rPr lang="en-US" sz="1400" dirty="0">
                        <a:latin typeface="Cambria Math" panose="02040503050406030204" pitchFamily="18" charset="0"/>
                      </a:rPr>
                      <a:t>°		                      18</a:t>
                    </a:r>
                    <a:r>
                      <a:rPr lang="en-US" sz="1400" dirty="0"/>
                      <a:t>0</a:t>
                    </a:r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8AC93025-1D02-2F68-249D-8F8FAE17A0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3892" y="5246550"/>
                    <a:ext cx="9142445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9" t="-8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8EF949A-F0B9-FDD3-FFBA-00B911893957}"/>
                </a:ext>
              </a:extLst>
            </p:cNvPr>
            <p:cNvGrpSpPr/>
            <p:nvPr/>
          </p:nvGrpSpPr>
          <p:grpSpPr>
            <a:xfrm>
              <a:off x="208122" y="4189948"/>
              <a:ext cx="11775756" cy="1374576"/>
              <a:chOff x="172614" y="4181674"/>
              <a:chExt cx="11775756" cy="1374576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A8F0929D-DA9C-F345-3C79-B5E2E7D39152}"/>
                  </a:ext>
                </a:extLst>
              </p:cNvPr>
              <p:cNvGrpSpPr/>
              <p:nvPr/>
            </p:nvGrpSpPr>
            <p:grpSpPr>
              <a:xfrm>
                <a:off x="172614" y="4181674"/>
                <a:ext cx="11041364" cy="799294"/>
                <a:chOff x="133481" y="3426023"/>
                <a:chExt cx="11041364" cy="799294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C12E342A-B818-6471-CB54-7D2F07F19F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4"/>
                <a:srcRect l="14179" t="8907" r="29571" b="16052"/>
                <a:stretch/>
              </p:blipFill>
              <p:spPr>
                <a:xfrm>
                  <a:off x="133481" y="3625322"/>
                  <a:ext cx="11041364" cy="599995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58D89032-CD55-D6B1-E2D9-25E69AE00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75415" y="3426023"/>
                      <a:ext cx="914244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/>
                        <a:t>0</a:t>
                      </a:r>
                      <a:r>
                        <a:rPr lang="en-US" sz="1400" dirty="0">
                          <a:latin typeface="Cambria Math" panose="02040503050406030204" pitchFamily="18" charset="0"/>
                        </a:rPr>
                        <a:t>°		                      18</a:t>
                      </a:r>
                      <a:r>
                        <a:rPr lang="en-US" sz="1400" dirty="0"/>
                        <a:t>0</a:t>
                      </a:r>
                      <a14:m>
                        <m:oMath xmlns:m="http://schemas.openxmlformats.org/officeDocument/2006/math"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°</m:t>
                          </m:r>
                        </m:oMath>
                      </a14:m>
                      <a:r>
                        <a:rPr lang="en-US" sz="1400" dirty="0"/>
                        <a:t>			 0</a:t>
                      </a:r>
                      <a:r>
                        <a:rPr lang="en-US" sz="1400" dirty="0">
                          <a:latin typeface="Cambria Math" panose="02040503050406030204" pitchFamily="18" charset="0"/>
                        </a:rPr>
                        <a:t>°		                      18</a:t>
                      </a:r>
                      <a:r>
                        <a:rPr lang="en-US" sz="1400" dirty="0"/>
                        <a:t>0</a:t>
                      </a:r>
                      <a14:m>
                        <m:oMath xmlns:m="http://schemas.openxmlformats.org/officeDocument/2006/math"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°</m:t>
                          </m:r>
                        </m:oMath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58D89032-CD55-D6B1-E2D9-25E69AE00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75415" y="3426023"/>
                      <a:ext cx="9142445" cy="3077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78" t="-8000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282C4431-28D4-B4B1-B56C-D09220224538}"/>
                      </a:ext>
                    </a:extLst>
                  </p:cNvPr>
                  <p:cNvSpPr/>
                  <p:nvPr/>
                </p:nvSpPr>
                <p:spPr>
                  <a:xfrm>
                    <a:off x="920916" y="4946650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/>
                      <a:t>0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282C4431-28D4-B4B1-B56C-D0922022453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916" y="4946650"/>
                    <a:ext cx="685800" cy="60960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CE04D35F-D5FC-0309-CBF9-6C8B5D638B12}"/>
                      </a:ext>
                    </a:extLst>
                  </p:cNvPr>
                  <p:cNvSpPr/>
                  <p:nvPr/>
                </p:nvSpPr>
                <p:spPr>
                  <a:xfrm>
                    <a:off x="1616175" y="4946650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/>
                      <a:t>-135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  <a:p>
                    <a:pPr algn="ctr"/>
                    <a:endParaRPr lang="en-US" sz="1200" dirty="0"/>
                  </a:p>
                  <a:p>
                    <a:pPr algn="ctr"/>
                    <a:r>
                      <a:rPr lang="en-US" sz="1200" dirty="0"/>
                      <a:t>+0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CE04D35F-D5FC-0309-CBF9-6C8B5D638B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6175" y="4946650"/>
                    <a:ext cx="685800" cy="60960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784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31BB5C20-2608-31F6-3C13-B7F7E453026B}"/>
                      </a:ext>
                    </a:extLst>
                  </p:cNvPr>
                  <p:cNvSpPr/>
                  <p:nvPr/>
                </p:nvSpPr>
                <p:spPr>
                  <a:xfrm>
                    <a:off x="2292516" y="4946650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/>
                      <a:t>90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31BB5C20-2608-31F6-3C13-B7F7E45302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2516" y="4946650"/>
                    <a:ext cx="685800" cy="60960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431E5037-AAF7-07FA-9A87-988D53557EB7}"/>
                      </a:ext>
                    </a:extLst>
                  </p:cNvPr>
                  <p:cNvSpPr/>
                  <p:nvPr/>
                </p:nvSpPr>
                <p:spPr>
                  <a:xfrm>
                    <a:off x="2987775" y="4946650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/>
                      <a:t>-135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  <a:p>
                    <a:pPr algn="ctr"/>
                    <a:endParaRPr lang="en-US" sz="1200" dirty="0"/>
                  </a:p>
                  <a:p>
                    <a:pPr algn="ctr"/>
                    <a:r>
                      <a:rPr lang="en-US" sz="1200" dirty="0"/>
                      <a:t>+90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431E5037-AAF7-07FA-9A87-988D53557E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7775" y="4946650"/>
                    <a:ext cx="685800" cy="60960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784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F81E7A9-BE40-4F39-B97F-6DC36E6B5FCD}"/>
                      </a:ext>
                    </a:extLst>
                  </p:cNvPr>
                  <p:cNvSpPr/>
                  <p:nvPr/>
                </p:nvSpPr>
                <p:spPr>
                  <a:xfrm>
                    <a:off x="3674101" y="4946650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180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F81E7A9-BE40-4F39-B97F-6DC36E6B5FC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101" y="4946650"/>
                    <a:ext cx="685800" cy="60960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C7364FF9-24BC-746F-ACDC-EBE661EC05A5}"/>
                      </a:ext>
                    </a:extLst>
                  </p:cNvPr>
                  <p:cNvSpPr/>
                  <p:nvPr/>
                </p:nvSpPr>
                <p:spPr>
                  <a:xfrm>
                    <a:off x="4369360" y="4946650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-135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+180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C7364FF9-24BC-746F-ACDC-EBE661EC05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9360" y="4946650"/>
                    <a:ext cx="685800" cy="60960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b="-784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A94B1A9B-AF8B-0764-2402-8A54A0A40143}"/>
                      </a:ext>
                    </a:extLst>
                  </p:cNvPr>
                  <p:cNvSpPr/>
                  <p:nvPr/>
                </p:nvSpPr>
                <p:spPr>
                  <a:xfrm>
                    <a:off x="5045701" y="4946650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-90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A94B1A9B-AF8B-0764-2402-8A54A0A401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5701" y="4946650"/>
                    <a:ext cx="685800" cy="60960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A8373104-0F9C-2B8A-BD31-950E986EF1C7}"/>
                      </a:ext>
                    </a:extLst>
                  </p:cNvPr>
                  <p:cNvSpPr/>
                  <p:nvPr/>
                </p:nvSpPr>
                <p:spPr>
                  <a:xfrm>
                    <a:off x="5740960" y="4946650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-135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-90</a:t>
                    </a:r>
                  </a:p>
                </p:txBody>
              </p:sp>
            </mc:Choice>
            <mc:Fallback xmlns=""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A8373104-0F9C-2B8A-BD31-950E986EF1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0960" y="4946650"/>
                    <a:ext cx="685800" cy="60960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b="-784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AA971E69-8086-0856-F5DF-956B56588C76}"/>
                      </a:ext>
                    </a:extLst>
                  </p:cNvPr>
                  <p:cNvSpPr/>
                  <p:nvPr/>
                </p:nvSpPr>
                <p:spPr>
                  <a:xfrm>
                    <a:off x="6442526" y="4946650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/>
                      <a:t>0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AA971E69-8086-0856-F5DF-956B56588C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2526" y="4946650"/>
                    <a:ext cx="685800" cy="609600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73D6CBF0-B54E-B663-47D2-A489045738F2}"/>
                      </a:ext>
                    </a:extLst>
                  </p:cNvPr>
                  <p:cNvSpPr/>
                  <p:nvPr/>
                </p:nvSpPr>
                <p:spPr>
                  <a:xfrm>
                    <a:off x="7137785" y="4946650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/>
                      <a:t>-135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  <a:p>
                    <a:pPr algn="ctr"/>
                    <a:endParaRPr lang="en-US" sz="1200" dirty="0"/>
                  </a:p>
                  <a:p>
                    <a:pPr algn="ctr"/>
                    <a:r>
                      <a:rPr lang="en-US" sz="1200" dirty="0"/>
                      <a:t>+0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73D6CBF0-B54E-B663-47D2-A489045738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7785" y="4946650"/>
                    <a:ext cx="685800" cy="609600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b="-784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2E26B6FF-ACAE-B2A1-F484-FB2C6E69531F}"/>
                      </a:ext>
                    </a:extLst>
                  </p:cNvPr>
                  <p:cNvSpPr/>
                  <p:nvPr/>
                </p:nvSpPr>
                <p:spPr>
                  <a:xfrm>
                    <a:off x="7814126" y="4946650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0" dirty="0"/>
                      <a:t>90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2E26B6FF-ACAE-B2A1-F484-FB2C6E6953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4126" y="4946650"/>
                    <a:ext cx="685800" cy="609600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C40C9F11-9BFC-F5D6-64EA-8BEB1EA537AF}"/>
                      </a:ext>
                    </a:extLst>
                  </p:cNvPr>
                  <p:cNvSpPr/>
                  <p:nvPr/>
                </p:nvSpPr>
                <p:spPr>
                  <a:xfrm>
                    <a:off x="8509385" y="4946650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/>
                      <a:t>-135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  <a:p>
                    <a:pPr algn="ctr"/>
                    <a:endParaRPr lang="en-US" sz="1200" dirty="0"/>
                  </a:p>
                  <a:p>
                    <a:pPr algn="ctr"/>
                    <a:r>
                      <a:rPr lang="en-US" sz="1200" dirty="0"/>
                      <a:t>+90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C40C9F11-9BFC-F5D6-64EA-8BEB1EA537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9385" y="4946650"/>
                    <a:ext cx="685800" cy="609600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b="-784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FE9B906-4055-117B-B557-659C3BE4BFF4}"/>
                      </a:ext>
                    </a:extLst>
                  </p:cNvPr>
                  <p:cNvSpPr/>
                  <p:nvPr/>
                </p:nvSpPr>
                <p:spPr>
                  <a:xfrm>
                    <a:off x="9195711" y="4946650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180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FE9B906-4055-117B-B557-659C3BE4BF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95711" y="4946650"/>
                    <a:ext cx="685800" cy="609600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A269DD02-2A75-4B8E-3A5A-6CDCB6C5B011}"/>
                      </a:ext>
                    </a:extLst>
                  </p:cNvPr>
                  <p:cNvSpPr/>
                  <p:nvPr/>
                </p:nvSpPr>
                <p:spPr>
                  <a:xfrm>
                    <a:off x="9890970" y="4946650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-135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+180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A269DD02-2A75-4B8E-3A5A-6CDCB6C5B0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970" y="4946650"/>
                    <a:ext cx="685800" cy="609600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b="-784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5C29069-D09C-2BBD-6B8F-6BCAE69052BF}"/>
                      </a:ext>
                    </a:extLst>
                  </p:cNvPr>
                  <p:cNvSpPr/>
                  <p:nvPr/>
                </p:nvSpPr>
                <p:spPr>
                  <a:xfrm>
                    <a:off x="10567311" y="4946650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-90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5C29069-D09C-2BBD-6B8F-6BCAE69052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67311" y="4946650"/>
                    <a:ext cx="685800" cy="609600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54681F24-166F-A5ED-C751-AA7DA929422B}"/>
                      </a:ext>
                    </a:extLst>
                  </p:cNvPr>
                  <p:cNvSpPr/>
                  <p:nvPr/>
                </p:nvSpPr>
                <p:spPr>
                  <a:xfrm>
                    <a:off x="11262570" y="4946650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-135</a:t>
                    </a:r>
                    <a14:m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2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-90</a:t>
                    </a:r>
                  </a:p>
                </p:txBody>
              </p:sp>
            </mc:Choice>
            <mc:Fallback xmlns="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54681F24-166F-A5ED-C751-AA7DA92942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2570" y="4946650"/>
                    <a:ext cx="685800" cy="609600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b="-784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346154B-D51F-41AA-5013-8251B13EC77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97531" y="2127873"/>
            <a:ext cx="11146390" cy="14090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FF40AB-ECF8-050B-937F-75B9BD116110}"/>
              </a:ext>
            </a:extLst>
          </p:cNvPr>
          <p:cNvSpPr txBox="1"/>
          <p:nvPr/>
        </p:nvSpPr>
        <p:spPr>
          <a:xfrm>
            <a:off x="292950" y="1931648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Version-1: four waveguide scheme</a:t>
            </a:r>
          </a:p>
          <a:p>
            <a:r>
              <a:rPr lang="en-US" dirty="0"/>
              <a:t>       135 deg design naturally requires 4 parallel-feed waveguides </a:t>
            </a:r>
          </a:p>
        </p:txBody>
      </p:sp>
    </p:spTree>
    <p:extLst>
      <p:ext uri="{BB962C8B-B14F-4D97-AF65-F5344CB8AC3E}">
        <p14:creationId xmlns:p14="http://schemas.microsoft.com/office/powerpoint/2010/main" val="23982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C90E4-B61B-62B1-04C9-DC2B8E58B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B8A558-D0DC-57F8-9B48-88F92CB5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04" y="124329"/>
            <a:ext cx="10804760" cy="753033"/>
          </a:xfrm>
        </p:spPr>
        <p:txBody>
          <a:bodyPr/>
          <a:lstStyle/>
          <a:p>
            <a:r>
              <a:rPr lang="en-US" b="0" dirty="0">
                <a:solidFill>
                  <a:srgbClr val="C00000"/>
                </a:solidFill>
              </a:rPr>
              <a:t>C-Band 135 deg/cell Structure – (power-feed V1)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228EC-8DC3-741A-2DC0-05FC57D608CF}"/>
              </a:ext>
            </a:extLst>
          </p:cNvPr>
          <p:cNvSpPr txBox="1">
            <a:spLocks/>
          </p:cNvSpPr>
          <p:nvPr/>
        </p:nvSpPr>
        <p:spPr>
          <a:xfrm>
            <a:off x="364304" y="1281486"/>
            <a:ext cx="4423544" cy="1616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Cell length: 19.682 mm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Total number of cells: 104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Parallel feed waveguides: 4, feed at middle of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C2B4C-C35A-962E-B97B-0A314430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3" y="4884161"/>
            <a:ext cx="11520543" cy="969892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DFA5E3D-291C-8F74-E850-B21A62DE0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12" y="3344443"/>
            <a:ext cx="1909570" cy="12977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CC7FB0-F6C1-F819-AB1F-BCA31FAE4D48}"/>
              </a:ext>
            </a:extLst>
          </p:cNvPr>
          <p:cNvSpPr txBox="1"/>
          <p:nvPr/>
        </p:nvSpPr>
        <p:spPr>
          <a:xfrm>
            <a:off x="417887" y="3375322"/>
            <a:ext cx="34524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period = 4 cells</a:t>
            </a:r>
          </a:p>
          <a:p>
            <a:pPr marL="515938" lvl="1" indent="-287338">
              <a:buFont typeface="Arial" panose="020B0604020202020204" pitchFamily="34" charset="0"/>
              <a:buChar char="•"/>
            </a:pPr>
            <a:r>
              <a:rPr lang="en-US" sz="1600" dirty="0"/>
              <a:t>4 135-deg cells form a 360+180 deg section</a:t>
            </a:r>
          </a:p>
          <a:p>
            <a:pPr marL="515938" lvl="1" indent="-287338">
              <a:buFont typeface="Arial" panose="020B0604020202020204" pitchFamily="34" charset="0"/>
              <a:buChar char="•"/>
            </a:pPr>
            <a:r>
              <a:rPr lang="en-US" sz="1600" dirty="0"/>
              <a:t>each cell fed by a respective waveguide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15EEB-8A08-0C1F-7F4A-783B491311D3}"/>
              </a:ext>
            </a:extLst>
          </p:cNvPr>
          <p:cNvSpPr txBox="1"/>
          <p:nvPr/>
        </p:nvSpPr>
        <p:spPr>
          <a:xfrm>
            <a:off x="1046475" y="5854053"/>
            <a:ext cx="2809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2060"/>
                </a:solidFill>
              </a:rPr>
              <a:t>2m 104 cell Structure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9661318E-4934-02DE-80B6-DA945484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183" y="1314909"/>
            <a:ext cx="1426255" cy="1239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8ABD24-2903-904F-FBE7-2359FE46B25A}"/>
              </a:ext>
            </a:extLst>
          </p:cNvPr>
          <p:cNvSpPr txBox="1"/>
          <p:nvPr/>
        </p:nvSpPr>
        <p:spPr>
          <a:xfrm>
            <a:off x="7107271" y="2601424"/>
            <a:ext cx="438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T-junction: single cell with parallel feed waveguide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37C5D7E8-D158-83FF-52C7-7DC742CE4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227" y="1256668"/>
            <a:ext cx="1278555" cy="1249853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2F8CE8-5C2C-E0C4-0F7A-4BD8343AA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0423" y="1281486"/>
            <a:ext cx="1321862" cy="12498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18C042-2D41-8DAA-877B-A6D518D90F68}"/>
              </a:ext>
            </a:extLst>
          </p:cNvPr>
          <p:cNvSpPr txBox="1"/>
          <p:nvPr/>
        </p:nvSpPr>
        <p:spPr>
          <a:xfrm>
            <a:off x="9542283" y="1976464"/>
            <a:ext cx="194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                     B</a:t>
            </a:r>
          </a:p>
        </p:txBody>
      </p:sp>
      <p:pic>
        <p:nvPicPr>
          <p:cNvPr id="16" name="Picture 15" descr="A picture containing colorfulness, diagram, clipart, creativity&#10;&#10;Description automatically generated">
            <a:extLst>
              <a:ext uri="{FF2B5EF4-FFF2-40B4-BE49-F238E27FC236}">
                <a16:creationId xmlns:a16="http://schemas.microsoft.com/office/drawing/2014/main" id="{DB54FA12-E766-F544-755A-8252EBD031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183" y="3564062"/>
            <a:ext cx="1400677" cy="14006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A447FF-993C-8D65-CA8C-3E1B015DE670}"/>
              </a:ext>
            </a:extLst>
          </p:cNvPr>
          <p:cNvSpPr txBox="1"/>
          <p:nvPr/>
        </p:nvSpPr>
        <p:spPr>
          <a:xfrm flipH="1">
            <a:off x="8353987" y="3911297"/>
            <a:ext cx="145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section</a:t>
            </a:r>
          </a:p>
        </p:txBody>
      </p:sp>
    </p:spTree>
    <p:extLst>
      <p:ext uri="{BB962C8B-B14F-4D97-AF65-F5344CB8AC3E}">
        <p14:creationId xmlns:p14="http://schemas.microsoft.com/office/powerpoint/2010/main" val="22362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DF7B16-D974-7175-5716-5C691A0DC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13DFFC-5883-743E-BE59-712FDB2F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66" y="119566"/>
            <a:ext cx="10804760" cy="753033"/>
          </a:xfrm>
        </p:spPr>
        <p:txBody>
          <a:bodyPr/>
          <a:lstStyle/>
          <a:p>
            <a:r>
              <a:rPr lang="en-US" b="0" dirty="0">
                <a:solidFill>
                  <a:srgbClr val="C00000"/>
                </a:solidFill>
              </a:rPr>
              <a:t>135 deg/cell Parallel Feed System Simulation</a:t>
            </a:r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9E878-3011-1F0F-D4EF-7D877361C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0764" y="1899088"/>
            <a:ext cx="4662489" cy="3404432"/>
          </a:xfrm>
        </p:spPr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800" dirty="0"/>
              <a:t>Phase advance of one feed waveguide is 180 degrees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800" dirty="0"/>
              <a:t>2-m structure (112 cell) </a:t>
            </a:r>
          </a:p>
          <a:p>
            <a:pPr marL="688975" lvl="1" indent="-231775"/>
            <a:r>
              <a:rPr lang="en-US" sz="1800" dirty="0"/>
              <a:t>RF power fed at the middle of the structure</a:t>
            </a:r>
          </a:p>
          <a:p>
            <a:pPr marL="688975" lvl="1" indent="-231775"/>
            <a:r>
              <a:rPr lang="en-US" sz="1800" dirty="0"/>
              <a:t>Parallel waveguide feed 13 cells on either side of upstream and down stream</a:t>
            </a:r>
          </a:p>
          <a:p>
            <a:endParaRPr lang="en-US" sz="160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EDFD72-BFBF-5122-CECB-8936F13C8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38" y="1451765"/>
            <a:ext cx="6243189" cy="4866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CBCF9-0FD7-9AF0-7850-3182C73203C7}"/>
              </a:ext>
            </a:extLst>
          </p:cNvPr>
          <p:cNvSpPr txBox="1"/>
          <p:nvPr/>
        </p:nvSpPr>
        <p:spPr>
          <a:xfrm>
            <a:off x="6986975" y="5137750"/>
            <a:ext cx="360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 phase: 180 deg between the cells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4FFB9-E3C4-5AEB-0B62-9E43EBC4BAA1}"/>
              </a:ext>
            </a:extLst>
          </p:cNvPr>
          <p:cNvSpPr txBox="1"/>
          <p:nvPr/>
        </p:nvSpPr>
        <p:spPr>
          <a:xfrm>
            <a:off x="6867912" y="2265563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148591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5528C-8105-5A5B-F7B3-426B680AC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E923F6-698D-F3E3-B6B0-C0F5D8FA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74" y="173322"/>
            <a:ext cx="10804760" cy="753033"/>
          </a:xfrm>
        </p:spPr>
        <p:txBody>
          <a:bodyPr/>
          <a:lstStyle/>
          <a:p>
            <a:r>
              <a:rPr lang="en-US" dirty="0"/>
              <a:t>Distributed coupling for 135 deg Design -  v2     (Muhammad  </a:t>
            </a:r>
            <a:r>
              <a:rPr lang="en-US" dirty="0" err="1"/>
              <a:t>Shumail</a:t>
            </a:r>
            <a:r>
              <a:rPr lang="en-US" dirty="0"/>
              <a:t>)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68865C-190C-F54C-680C-BC13B5C4891D}"/>
              </a:ext>
            </a:extLst>
          </p:cNvPr>
          <p:cNvGrpSpPr/>
          <p:nvPr/>
        </p:nvGrpSpPr>
        <p:grpSpPr>
          <a:xfrm>
            <a:off x="139251" y="1167219"/>
            <a:ext cx="10856945" cy="2297460"/>
            <a:chOff x="139251" y="1167219"/>
            <a:chExt cx="10856945" cy="229746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BF02EB3-CD5D-15E4-84D5-04D220B46D86}"/>
                </a:ext>
              </a:extLst>
            </p:cNvPr>
            <p:cNvCxnSpPr>
              <a:cxnSpLocks/>
            </p:cNvCxnSpPr>
            <p:nvPr/>
          </p:nvCxnSpPr>
          <p:spPr>
            <a:xfrm>
              <a:off x="139251" y="1536365"/>
              <a:ext cx="89495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243A44-FCE5-EDF5-A91A-141E8A009D17}"/>
                </a:ext>
              </a:extLst>
            </p:cNvPr>
            <p:cNvSpPr txBox="1"/>
            <p:nvPr/>
          </p:nvSpPr>
          <p:spPr>
            <a:xfrm>
              <a:off x="9234175" y="1286122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Beam Direction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BE5FC49-759A-401D-18DA-2C5D3B22865B}"/>
                </a:ext>
              </a:extLst>
            </p:cNvPr>
            <p:cNvSpPr txBox="1"/>
            <p:nvPr/>
          </p:nvSpPr>
          <p:spPr>
            <a:xfrm>
              <a:off x="3616456" y="1167219"/>
              <a:ext cx="4390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Equivalent phases and Feeding Scheme: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0336D4-69C6-5279-4C0A-40DE1D6670FB}"/>
                </a:ext>
              </a:extLst>
            </p:cNvPr>
            <p:cNvGrpSpPr/>
            <p:nvPr/>
          </p:nvGrpSpPr>
          <p:grpSpPr>
            <a:xfrm>
              <a:off x="191775" y="1591709"/>
              <a:ext cx="10516590" cy="1465743"/>
              <a:chOff x="133481" y="3426023"/>
              <a:chExt cx="11805430" cy="2211991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1139FBA-FE0C-74BA-3039-25954BF9765E}"/>
                  </a:ext>
                </a:extLst>
              </p:cNvPr>
              <p:cNvGrpSpPr/>
              <p:nvPr/>
            </p:nvGrpSpPr>
            <p:grpSpPr>
              <a:xfrm>
                <a:off x="867874" y="4808873"/>
                <a:ext cx="11071037" cy="829141"/>
                <a:chOff x="867874" y="4800600"/>
                <a:chExt cx="11071037" cy="829141"/>
              </a:xfrm>
            </p:grpSpPr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E9C4A1FD-4F7E-5B93-20C9-88DAA29CC3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15324"/>
                <a:stretch/>
              </p:blipFill>
              <p:spPr>
                <a:xfrm flipV="1">
                  <a:off x="867874" y="4800600"/>
                  <a:ext cx="11071037" cy="533399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DAA3178D-11AB-F3FA-E632-A05FC87F64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23892" y="5246550"/>
                      <a:ext cx="9142445" cy="38319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50" dirty="0"/>
                        <a:t>0</a:t>
                      </a:r>
                      <a:r>
                        <a:rPr lang="en-US" sz="1050" dirty="0">
                          <a:latin typeface="Cambria Math" panose="02040503050406030204" pitchFamily="18" charset="0"/>
                        </a:rPr>
                        <a:t>°		                      18</a:t>
                      </a:r>
                      <a:r>
                        <a:rPr lang="en-US" sz="1050" dirty="0"/>
                        <a:t>0</a:t>
                      </a:r>
                      <a14:m>
                        <m:oMath xmlns:m="http://schemas.openxmlformats.org/officeDocument/2006/math"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°</m:t>
                          </m:r>
                        </m:oMath>
                      </a14:m>
                      <a:r>
                        <a:rPr lang="en-US" sz="1050" dirty="0"/>
                        <a:t>			 0</a:t>
                      </a:r>
                      <a:r>
                        <a:rPr lang="en-US" sz="1050" dirty="0">
                          <a:latin typeface="Cambria Math" panose="02040503050406030204" pitchFamily="18" charset="0"/>
                        </a:rPr>
                        <a:t>°		                      18</a:t>
                      </a:r>
                      <a:r>
                        <a:rPr lang="en-US" sz="1050" dirty="0"/>
                        <a:t>0</a:t>
                      </a:r>
                      <a14:m>
                        <m:oMath xmlns:m="http://schemas.openxmlformats.org/officeDocument/2006/math"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°</m:t>
                          </m:r>
                        </m:oMath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DAA3178D-11AB-F3FA-E632-A05FC87F64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23892" y="5246550"/>
                      <a:ext cx="9142445" cy="383191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ABCBBAF3-6D06-0A59-1AA8-A8B2C02C71AF}"/>
                  </a:ext>
                </a:extLst>
              </p:cNvPr>
              <p:cNvGrpSpPr/>
              <p:nvPr/>
            </p:nvGrpSpPr>
            <p:grpSpPr>
              <a:xfrm>
                <a:off x="133481" y="3426023"/>
                <a:ext cx="11021537" cy="798217"/>
                <a:chOff x="133481" y="3426023"/>
                <a:chExt cx="11021537" cy="798217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112BF344-026E-21FD-129B-35B306DCB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5"/>
                <a:srcRect l="14179" t="8907" r="29571" b="16052"/>
                <a:stretch/>
              </p:blipFill>
              <p:spPr>
                <a:xfrm>
                  <a:off x="133481" y="3625323"/>
                  <a:ext cx="11021537" cy="59891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50E7BA76-CF83-BA3E-5519-C48DCE4761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75415" y="3426023"/>
                      <a:ext cx="9142445" cy="38319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50" dirty="0"/>
                        <a:t>0</a:t>
                      </a:r>
                      <a:r>
                        <a:rPr lang="en-US" sz="1050" dirty="0">
                          <a:latin typeface="Cambria Math" panose="02040503050406030204" pitchFamily="18" charset="0"/>
                        </a:rPr>
                        <a:t>°		                      18</a:t>
                      </a:r>
                      <a:r>
                        <a:rPr lang="en-US" sz="1050" dirty="0"/>
                        <a:t>0</a:t>
                      </a:r>
                      <a14:m>
                        <m:oMath xmlns:m="http://schemas.openxmlformats.org/officeDocument/2006/math"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°</m:t>
                          </m:r>
                        </m:oMath>
                      </a14:m>
                      <a:r>
                        <a:rPr lang="en-US" sz="1050" dirty="0"/>
                        <a:t>			 0</a:t>
                      </a:r>
                      <a:r>
                        <a:rPr lang="en-US" sz="1050" dirty="0">
                          <a:latin typeface="Cambria Math" panose="02040503050406030204" pitchFamily="18" charset="0"/>
                        </a:rPr>
                        <a:t>°		                      18</a:t>
                      </a:r>
                      <a:r>
                        <a:rPr lang="en-US" sz="1050" dirty="0"/>
                        <a:t>0</a:t>
                      </a:r>
                      <a14:m>
                        <m:oMath xmlns:m="http://schemas.openxmlformats.org/officeDocument/2006/math"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°</m:t>
                          </m:r>
                        </m:oMath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50E7BA76-CF83-BA3E-5519-C48DCE4761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75415" y="3426023"/>
                      <a:ext cx="9142445" cy="383191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b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B794DC79-3D9D-36AD-9614-C9EBC26830EC}"/>
                      </a:ext>
                    </a:extLst>
                  </p:cNvPr>
                  <p:cNvSpPr/>
                  <p:nvPr/>
                </p:nvSpPr>
                <p:spPr>
                  <a:xfrm>
                    <a:off x="881783" y="4190999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/>
                      <a:t>0</a:t>
                    </a:r>
                    <a14:m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B794DC79-3D9D-36AD-9614-C9EBC26830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783" y="4190999"/>
                    <a:ext cx="685800" cy="60960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ED00A05A-CA1A-3ECB-7020-910F47B0E93B}"/>
                      </a:ext>
                    </a:extLst>
                  </p:cNvPr>
                  <p:cNvSpPr/>
                  <p:nvPr/>
                </p:nvSpPr>
                <p:spPr>
                  <a:xfrm>
                    <a:off x="1577042" y="4190999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/>
                      <a:t>-135</a:t>
                    </a:r>
                    <a14:m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  <a:p>
                    <a:pPr algn="ctr"/>
                    <a:endParaRPr lang="en-US" sz="1050" dirty="0"/>
                  </a:p>
                  <a:p>
                    <a:pPr algn="ctr"/>
                    <a:r>
                      <a:rPr lang="en-US" sz="1050" dirty="0"/>
                      <a:t>+0</a:t>
                    </a:r>
                    <a14:m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ED00A05A-CA1A-3ECB-7020-910F47B0E9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7042" y="4190999"/>
                    <a:ext cx="685800" cy="60960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t="-17647" b="-235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DE34217-2943-2B78-B501-FA590BCA8F99}"/>
                      </a:ext>
                    </a:extLst>
                  </p:cNvPr>
                  <p:cNvSpPr/>
                  <p:nvPr/>
                </p:nvSpPr>
                <p:spPr>
                  <a:xfrm>
                    <a:off x="2253383" y="4190999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/>
                      <a:t>90</a:t>
                    </a:r>
                    <a14:m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DE34217-2943-2B78-B501-FA590BCA8F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3383" y="4190999"/>
                    <a:ext cx="685800" cy="60960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DC7FD505-C39B-84E3-63AB-C25666B84866}"/>
                      </a:ext>
                    </a:extLst>
                  </p:cNvPr>
                  <p:cNvSpPr/>
                  <p:nvPr/>
                </p:nvSpPr>
                <p:spPr>
                  <a:xfrm>
                    <a:off x="2948642" y="4190999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/>
                      <a:t>-135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  <a:p>
                    <a:pPr algn="ctr"/>
                    <a:endParaRPr lang="en-US" sz="1050" dirty="0"/>
                  </a:p>
                  <a:p>
                    <a:pPr algn="ctr"/>
                    <a:r>
                      <a:rPr lang="en-US" sz="1050" dirty="0"/>
                      <a:t>+90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DC7FD505-C39B-84E3-63AB-C25666B848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642" y="4190999"/>
                    <a:ext cx="685800" cy="60960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t="-17647" b="-235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BCF8714A-5FC2-39C2-D5C5-0A48069B94E1}"/>
                      </a:ext>
                    </a:extLst>
                  </p:cNvPr>
                  <p:cNvSpPr/>
                  <p:nvPr/>
                </p:nvSpPr>
                <p:spPr>
                  <a:xfrm>
                    <a:off x="3634968" y="4190999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180</a:t>
                    </a:r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BCF8714A-5FC2-39C2-D5C5-0A48069B94E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4968" y="4190999"/>
                    <a:ext cx="685800" cy="60960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085F862B-280F-C851-6D41-5D96022BF8BD}"/>
                      </a:ext>
                    </a:extLst>
                  </p:cNvPr>
                  <p:cNvSpPr/>
                  <p:nvPr/>
                </p:nvSpPr>
                <p:spPr>
                  <a:xfrm>
                    <a:off x="4330227" y="4190999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-135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+180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085F862B-280F-C851-6D41-5D96022BF8B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0227" y="4190999"/>
                    <a:ext cx="685800" cy="60960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t="-17647" b="-235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242927B4-FFEC-CB8C-2BCF-EC059F51CAEC}"/>
                      </a:ext>
                    </a:extLst>
                  </p:cNvPr>
                  <p:cNvSpPr/>
                  <p:nvPr/>
                </p:nvSpPr>
                <p:spPr>
                  <a:xfrm>
                    <a:off x="5006568" y="4190999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-90</a:t>
                    </a:r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242927B4-FFEC-CB8C-2BCF-EC059F51CA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6568" y="4190999"/>
                    <a:ext cx="685800" cy="609600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A70DA4C-4532-7E9D-4074-F27FF907A456}"/>
                      </a:ext>
                    </a:extLst>
                  </p:cNvPr>
                  <p:cNvSpPr/>
                  <p:nvPr/>
                </p:nvSpPr>
                <p:spPr>
                  <a:xfrm>
                    <a:off x="5701827" y="4190999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-135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-90</a:t>
                    </a:r>
                  </a:p>
                </p:txBody>
              </p:sp>
            </mc:Choice>
            <mc:Fallback xmlns=""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A70DA4C-4532-7E9D-4074-F27FF907A4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1827" y="4190999"/>
                    <a:ext cx="685800" cy="609600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t="-17647" b="-235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109DBF88-0340-CC88-64D6-EDCCEB0C8542}"/>
                      </a:ext>
                    </a:extLst>
                  </p:cNvPr>
                  <p:cNvSpPr/>
                  <p:nvPr/>
                </p:nvSpPr>
                <p:spPr>
                  <a:xfrm>
                    <a:off x="6403393" y="4190999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/>
                      <a:t>0</a:t>
                    </a:r>
                    <a14:m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109DBF88-0340-CC88-64D6-EDCCEB0C85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3393" y="4190999"/>
                    <a:ext cx="685800" cy="609600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30B23530-22B7-1EE5-544F-2990900A2D8D}"/>
                      </a:ext>
                    </a:extLst>
                  </p:cNvPr>
                  <p:cNvSpPr/>
                  <p:nvPr/>
                </p:nvSpPr>
                <p:spPr>
                  <a:xfrm>
                    <a:off x="7098652" y="4190999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/>
                      <a:t>-135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  <a:p>
                    <a:pPr algn="ctr"/>
                    <a:endParaRPr lang="en-US" sz="1050" dirty="0"/>
                  </a:p>
                  <a:p>
                    <a:pPr algn="ctr"/>
                    <a:r>
                      <a:rPr lang="en-US" sz="1050" dirty="0"/>
                      <a:t>+0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30B23530-22B7-1EE5-544F-2990900A2D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8652" y="4190999"/>
                    <a:ext cx="685800" cy="609600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t="-17647" b="-235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381E0B9C-BCD3-329C-3473-FC87DE9DC9FD}"/>
                      </a:ext>
                    </a:extLst>
                  </p:cNvPr>
                  <p:cNvSpPr/>
                  <p:nvPr/>
                </p:nvSpPr>
                <p:spPr>
                  <a:xfrm>
                    <a:off x="7774993" y="4190999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0" dirty="0"/>
                      <a:t>90</a:t>
                    </a:r>
                    <a14:m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381E0B9C-BCD3-329C-3473-FC87DE9DC9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4993" y="4190999"/>
                    <a:ext cx="685800" cy="609600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442A224-DE2F-0ACA-4BBA-A5DEF3924F37}"/>
                      </a:ext>
                    </a:extLst>
                  </p:cNvPr>
                  <p:cNvSpPr/>
                  <p:nvPr/>
                </p:nvSpPr>
                <p:spPr>
                  <a:xfrm>
                    <a:off x="8470252" y="4190999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/>
                      <a:t>-135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  <a:p>
                    <a:pPr algn="ctr"/>
                    <a:endParaRPr lang="en-US" sz="1050" dirty="0"/>
                  </a:p>
                  <a:p>
                    <a:pPr algn="ctr"/>
                    <a:r>
                      <a:rPr lang="en-US" sz="1050" dirty="0"/>
                      <a:t>+90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442A224-DE2F-0ACA-4BBA-A5DEF3924F3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0252" y="4190999"/>
                    <a:ext cx="685800" cy="609600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t="-17647" b="-235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3F5578C5-A934-D3ED-36F7-031B293F9A37}"/>
                      </a:ext>
                    </a:extLst>
                  </p:cNvPr>
                  <p:cNvSpPr/>
                  <p:nvPr/>
                </p:nvSpPr>
                <p:spPr>
                  <a:xfrm>
                    <a:off x="9156578" y="4190999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180</a:t>
                    </a:r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3F5578C5-A934-D3ED-36F7-031B293F9A3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6578" y="4190999"/>
                    <a:ext cx="685800" cy="609600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AB4B4E47-B711-7BCC-936C-6E4F8503240A}"/>
                      </a:ext>
                    </a:extLst>
                  </p:cNvPr>
                  <p:cNvSpPr/>
                  <p:nvPr/>
                </p:nvSpPr>
                <p:spPr>
                  <a:xfrm>
                    <a:off x="9851837" y="4190999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-135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+180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AB4B4E47-B711-7BCC-936C-6E4F850324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51837" y="4190999"/>
                    <a:ext cx="685800" cy="609600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t="-17647" b="-235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22E56939-E4C8-6975-5022-987418D999CB}"/>
                      </a:ext>
                    </a:extLst>
                  </p:cNvPr>
                  <p:cNvSpPr/>
                  <p:nvPr/>
                </p:nvSpPr>
                <p:spPr>
                  <a:xfrm>
                    <a:off x="10528178" y="4190999"/>
                    <a:ext cx="685800" cy="609600"/>
                  </a:xfrm>
                  <a:prstGeom prst="rect">
                    <a:avLst/>
                  </a:prstGeom>
                  <a:solidFill>
                    <a:srgbClr val="008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-90</a:t>
                    </a:r>
                    <a14:m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22E56939-E4C8-6975-5022-987418D999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28178" y="4190999"/>
                    <a:ext cx="685800" cy="609600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7BACC4BB-043B-D0B9-B859-E9E00A79786D}"/>
                      </a:ext>
                    </a:extLst>
                  </p:cNvPr>
                  <p:cNvSpPr/>
                  <p:nvPr/>
                </p:nvSpPr>
                <p:spPr>
                  <a:xfrm>
                    <a:off x="11223437" y="4190999"/>
                    <a:ext cx="685800" cy="609600"/>
                  </a:xfrm>
                  <a:prstGeom prst="rect">
                    <a:avLst/>
                  </a:prstGeom>
                  <a:solidFill>
                    <a:srgbClr val="8FAF8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-135</a:t>
                    </a:r>
                    <a14:m>
                      <m:oMath xmlns:m="http://schemas.openxmlformats.org/officeDocument/2006/math"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1050" dirty="0">
                        <a:solidFill>
                          <a:schemeClr val="tx1"/>
                        </a:solidFill>
                      </a:rPr>
                      <a:t>-90</a:t>
                    </a:r>
                  </a:p>
                </p:txBody>
              </p:sp>
            </mc:Choice>
            <mc:Fallback xmlns="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7BACC4BB-043B-D0B9-B859-E9E00A7978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23437" y="4190999"/>
                    <a:ext cx="685800" cy="609600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t="-17647" b="-235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D4FCD2E-6117-3BFA-29E8-991CD28A3F68}"/>
                    </a:ext>
                  </a:extLst>
                </p:cNvPr>
                <p:cNvSpPr txBox="1"/>
                <p:nvPr/>
              </p:nvSpPr>
              <p:spPr>
                <a:xfrm>
                  <a:off x="1306816" y="3095347"/>
                  <a:ext cx="9551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There has to be a phase difference of 135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dirty="0"/>
                    <a:t> between the upper and lower rf feeding manifold.</a:t>
                  </a: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D4FCD2E-6117-3BFA-29E8-991CD28A3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816" y="3095347"/>
                  <a:ext cx="9551654" cy="369332"/>
                </a:xfrm>
                <a:prstGeom prst="rect">
                  <a:avLst/>
                </a:prstGeom>
                <a:blipFill>
                  <a:blip r:embed="rId43"/>
                  <a:stretch>
                    <a:fillRect l="-531" t="-6667" r="-26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C94962E-2952-57A4-20B2-6227EAD3ABC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1189014" y="1250443"/>
            <a:ext cx="819369" cy="21785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29DDB6-2BD8-3EDB-DAB9-930368F0DD5D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534"/>
          <a:stretch/>
        </p:blipFill>
        <p:spPr>
          <a:xfrm>
            <a:off x="2837802" y="4265745"/>
            <a:ext cx="3095784" cy="12776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671BF6E-7EFB-5913-EC37-13018EAC4E5D}"/>
              </a:ext>
            </a:extLst>
          </p:cNvPr>
          <p:cNvSpPr txBox="1"/>
          <p:nvPr/>
        </p:nvSpPr>
        <p:spPr>
          <a:xfrm>
            <a:off x="310874" y="399651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T-junction </a:t>
            </a:r>
          </a:p>
          <a:p>
            <a:r>
              <a:rPr lang="en-US" dirty="0"/>
              <a:t>with power splitter</a:t>
            </a:r>
          </a:p>
        </p:txBody>
      </p:sp>
      <p:pic>
        <p:nvPicPr>
          <p:cNvPr id="30" name="Picture 29" descr="A green pipes with a white background&#10;&#10;Description automatically generated">
            <a:extLst>
              <a:ext uri="{FF2B5EF4-FFF2-40B4-BE49-F238E27FC236}">
                <a16:creationId xmlns:a16="http://schemas.microsoft.com/office/drawing/2014/main" id="{495FB71F-9678-51A3-33F6-7D2E2F83A851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849144" y="3851943"/>
            <a:ext cx="1373850" cy="24663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650CEDF-0C40-2F2C-EFC6-5D0B72FF224A}"/>
              </a:ext>
            </a:extLst>
          </p:cNvPr>
          <p:cNvSpPr txBox="1"/>
          <p:nvPr/>
        </p:nvSpPr>
        <p:spPr>
          <a:xfrm>
            <a:off x="6707873" y="3942444"/>
            <a:ext cx="214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1-period of 135 deg distributed coupling structure</a:t>
            </a:r>
          </a:p>
        </p:txBody>
      </p:sp>
    </p:spTree>
    <p:extLst>
      <p:ext uri="{BB962C8B-B14F-4D97-AF65-F5344CB8AC3E}">
        <p14:creationId xmlns:p14="http://schemas.microsoft.com/office/powerpoint/2010/main" val="19874648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D1340A1FE64439605B9BEB04398CF" ma:contentTypeVersion="0" ma:contentTypeDescription="Create a new document." ma:contentTypeScope="" ma:versionID="6d34c445a89f5dec07a1a0b457ee46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E3963E-4B60-453D-A989-5569C7CEF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E10A17-11E4-45CE-9995-27A9D67C3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89F270-40A0-4A9B-A22D-A71A20DF70B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10420</TotalTime>
  <Words>1651</Words>
  <Application>Microsoft Macintosh PowerPoint</Application>
  <PresentationFormat>Widescreen</PresentationFormat>
  <Paragraphs>323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Blank</vt:lpstr>
      <vt:lpstr>C-Band Reduced Phase Advance Distributed Coupling Structure</vt:lpstr>
      <vt:lpstr>Outline</vt:lpstr>
      <vt:lpstr>Distributed Coupling Structure</vt:lpstr>
      <vt:lpstr>Max Shunt Impedance with 135 deg Phase Advance Achieve Same Efficiency with a Larger Aperture  (compared with 180 deg cell)  (Muhammad Shumail)</vt:lpstr>
      <vt:lpstr>Cavity (with two different coupler implementations) Parameters</vt:lpstr>
      <vt:lpstr>Distributed Coupling Schemes for 135° Phase Advance Design</vt:lpstr>
      <vt:lpstr>C-Band 135 deg/cell Structure – (power-feed V1)</vt:lpstr>
      <vt:lpstr>135 deg/cell Parallel Feed System Simulation</vt:lpstr>
      <vt:lpstr>Distributed coupling for 135 deg Design -  v2     (Muhammad  Shumail) </vt:lpstr>
      <vt:lpstr>The General S-Parameter for Four-Port Network That Makes a Unit of This Distributed Feed (n_0: Number of Networks to be Cascaded in Each Manifold) </vt:lpstr>
      <vt:lpstr>Response of Cavities Through the Manifold (for Tuning Purpose) </vt:lpstr>
      <vt:lpstr>Right Going 7x2 Manifold</vt:lpstr>
      <vt:lpstr>135 deg Standing Wave Structure with 2 Feed Waveguide – 56 cell, 1 meter</vt:lpstr>
      <vt:lpstr>PowerPoint Presentation</vt:lpstr>
      <vt:lpstr>Past Work on RDDS Structure Wakefield Damping</vt:lpstr>
      <vt:lpstr>NLC X-Band Traveling Wave Structure Detuning</vt:lpstr>
      <vt:lpstr>C-Band 135/deg Dipole detuning via Iris Radius “a” – Not effective</vt:lpstr>
      <vt:lpstr>C-Band 135/deg Dipole detuning</vt:lpstr>
      <vt:lpstr>Gaussian Detuned Spectrum</vt:lpstr>
      <vt:lpstr>56-Cell Structure Tapered HOM Mode</vt:lpstr>
      <vt:lpstr>56-Cell Structure Tapered HOM Mode</vt:lpstr>
      <vt:lpstr>HOM Mode via Lossy Slots</vt:lpstr>
      <vt:lpstr>Using Tapered Slot Could Further Improve Damping</vt:lpstr>
      <vt:lpstr>135/cell Structure – Possible Damping Scheme (power feed V1)</vt:lpstr>
      <vt:lpstr>Next Steps</vt:lpstr>
      <vt:lpstr>PowerPoint Presentation</vt:lpstr>
      <vt:lpstr>C3 Parameters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Waveguide Components</dc:title>
  <dc:creator>Li, Zenghai</dc:creator>
  <cp:lastModifiedBy>Li, Zenghai</cp:lastModifiedBy>
  <cp:revision>194</cp:revision>
  <dcterms:created xsi:type="dcterms:W3CDTF">2020-11-18T16:30:29Z</dcterms:created>
  <dcterms:modified xsi:type="dcterms:W3CDTF">2024-10-07T10:59:06Z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0x010100B9BD1340A1FE64439605B9BEB04398CF</vt:lpwstr>
  </property>
</Properties>
</file>