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83" r:id="rId2"/>
    <p:sldId id="291" r:id="rId3"/>
    <p:sldId id="299" r:id="rId4"/>
    <p:sldId id="288" r:id="rId5"/>
    <p:sldId id="320" r:id="rId6"/>
    <p:sldId id="300" r:id="rId7"/>
    <p:sldId id="301" r:id="rId8"/>
    <p:sldId id="303" r:id="rId9"/>
    <p:sldId id="304" r:id="rId10"/>
    <p:sldId id="307" r:id="rId11"/>
    <p:sldId id="308" r:id="rId12"/>
    <p:sldId id="305" r:id="rId13"/>
    <p:sldId id="306" r:id="rId14"/>
    <p:sldId id="309" r:id="rId15"/>
    <p:sldId id="311" r:id="rId16"/>
    <p:sldId id="310" r:id="rId17"/>
    <p:sldId id="312" r:id="rId18"/>
    <p:sldId id="313" r:id="rId19"/>
    <p:sldId id="314" r:id="rId20"/>
    <p:sldId id="315" r:id="rId21"/>
    <p:sldId id="327" r:id="rId22"/>
    <p:sldId id="296" r:id="rId23"/>
    <p:sldId id="322" r:id="rId24"/>
    <p:sldId id="290" r:id="rId25"/>
    <p:sldId id="287" r:id="rId26"/>
    <p:sldId id="316" r:id="rId27"/>
    <p:sldId id="317" r:id="rId28"/>
    <p:sldId id="318" r:id="rId29"/>
    <p:sldId id="323" r:id="rId30"/>
    <p:sldId id="324" r:id="rId31"/>
    <p:sldId id="325" r:id="rId32"/>
    <p:sldId id="326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B050"/>
    <a:srgbClr val="F0B195"/>
    <a:srgbClr val="1673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54" autoAdjust="0"/>
    <p:restoredTop sz="94633" autoAdjust="0"/>
  </p:normalViewPr>
  <p:slideViewPr>
    <p:cSldViewPr snapToGrid="0">
      <p:cViewPr>
        <p:scale>
          <a:sx n="60" d="100"/>
          <a:sy n="60" d="100"/>
        </p:scale>
        <p:origin x="846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F3B283-07E4-4E99-992F-987845E12F70}" type="datetimeFigureOut">
              <a:rPr lang="en-CH" smtClean="0"/>
              <a:t>10/08/2024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93D2F2-1BF6-4165-95CF-AD2B6520D2AD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237729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3D2F2-1BF6-4165-95CF-AD2B6520D2AD}" type="slidenum">
              <a:rPr lang="en-CH" smtClean="0"/>
              <a:t>6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01868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H"/>
              <a:t>31st May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H. W. Pommerenke :: CERN  |  FCC Week 2022, Paris, France</a:t>
            </a:r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FFDA3-607F-4FC8-A795-ACC14F81DF9D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251107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H"/>
              <a:t>31st May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H. W. Pommerenke :: CERN  |  FCC Week 2022, Paris, France</a:t>
            </a:r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FFDA3-607F-4FC8-A795-ACC14F81DF9D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294050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H"/>
              <a:t>31st May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H. W. Pommerenke :: CERN  |  FCC Week 2022, Paris, France</a:t>
            </a:r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FFDA3-607F-4FC8-A795-ACC14F81DF9D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199253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H"/>
              <a:t>31st May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H. W. Pommerenke :: CERN  |  FCC Week 2022, Paris, France</a:t>
            </a:r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FFDA3-607F-4FC8-A795-ACC14F81DF9D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175077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H"/>
              <a:t>31st May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H. W. Pommerenke :: CERN  |  FCC Week 2022, Paris, France</a:t>
            </a:r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FFDA3-607F-4FC8-A795-ACC14F81DF9D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43636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H"/>
              <a:t>31st May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H. W. Pommerenke :: CERN  |  FCC Week 2022, Paris, France</a:t>
            </a:r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FFDA3-607F-4FC8-A795-ACC14F81DF9D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332887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H"/>
              <a:t>31st May 2022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H. W. Pommerenke :: CERN  |  FCC Week 2022, Paris, France</a:t>
            </a:r>
            <a:endParaRPr lang="en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FFDA3-607F-4FC8-A795-ACC14F81DF9D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40271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dirty="0"/>
              <a:t>8th</a:t>
            </a:r>
            <a:r>
              <a:rPr lang="en-CH" dirty="0"/>
              <a:t> </a:t>
            </a:r>
            <a:r>
              <a:rPr lang="tr-TR" dirty="0"/>
              <a:t>October</a:t>
            </a:r>
            <a:r>
              <a:rPr lang="en-CH" dirty="0"/>
              <a:t> 202</a:t>
            </a:r>
            <a:r>
              <a:rPr lang="tr-TR" dirty="0"/>
              <a:t>4</a:t>
            </a:r>
            <a:endParaRPr lang="en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H. W. Pommerenke :: CERN  |  FCC Week 2022, Paris, France</a:t>
            </a:r>
            <a:endParaRPr lang="en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FFDA3-607F-4FC8-A795-ACC14F81DF9D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491444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H"/>
              <a:t>31st May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H. W. Pommerenke :: CERN  |  FCC Week 2022, Paris, France</a:t>
            </a:r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FFDA3-607F-4FC8-A795-ACC14F81DF9D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946518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H"/>
              <a:t>31st May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H. W. Pommerenke :: CERN  |  FCC Week 2022, Paris, France</a:t>
            </a:r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FFDA3-607F-4FC8-A795-ACC14F81DF9D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71773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H"/>
              <a:t>31st May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H. W. Pommerenke :: CERN  |  FCC Week 2022, Paris, France</a:t>
            </a:r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FFDA3-607F-4FC8-A795-ACC14F81DF9D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366660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8256"/>
            <a:ext cx="10515600" cy="765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875980"/>
            <a:ext cx="10515600" cy="5300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H"/>
              <a:t>31st May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H. W. Pommerenke :: CERN  |  FCC Week 2022, Paris, France</a:t>
            </a:r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FFDA3-607F-4FC8-A795-ACC14F81DF9D}" type="slidenum">
              <a:rPr lang="en-CH" smtClean="0"/>
              <a:t>‹#›</a:t>
            </a:fld>
            <a:endParaRPr lang="en-CH"/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9A90DEE3-44E4-44B4-8A49-9C34C608FF7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701" y="47373"/>
            <a:ext cx="765516" cy="76551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F97D198-4A76-4910-B34B-B5EFD169A2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7438" y="44525"/>
            <a:ext cx="2141521" cy="723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959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5" Type="http://schemas.openxmlformats.org/officeDocument/2006/relationships/image" Target="../media/image21.png"/><Relationship Id="rId4" Type="http://schemas.openxmlformats.org/officeDocument/2006/relationships/image" Target="../media/image44.png"/><Relationship Id="rId9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26B6E-4C97-4629-8F79-3F5B0957DB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37225"/>
            <a:ext cx="9422296" cy="1518737"/>
          </a:xfrm>
        </p:spPr>
        <p:txBody>
          <a:bodyPr>
            <a:normAutofit fontScale="90000"/>
          </a:bodyPr>
          <a:lstStyle/>
          <a:p>
            <a:r>
              <a:rPr lang="en-GB" sz="4200" dirty="0"/>
              <a:t>Accelerator Structure Design and Optimization for the FCC-</a:t>
            </a:r>
            <a:r>
              <a:rPr lang="en-GB" sz="4200" dirty="0" err="1"/>
              <a:t>ee</a:t>
            </a:r>
            <a:r>
              <a:rPr lang="en-GB" sz="4200" dirty="0"/>
              <a:t> Pre-injector Complex</a:t>
            </a:r>
            <a:endParaRPr lang="en-CH" sz="4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9E9402-C91C-49BB-9476-BD35E67B02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A. Kurtulus, A. Grudiev, A. Latina :: CERN</a:t>
            </a:r>
          </a:p>
          <a:p>
            <a:r>
              <a:rPr lang="en-US" dirty="0"/>
              <a:t>S. Bettoni, P. </a:t>
            </a:r>
            <a:r>
              <a:rPr lang="en-US" dirty="0" err="1"/>
              <a:t>Craievich</a:t>
            </a:r>
            <a:r>
              <a:rPr lang="en-US" dirty="0"/>
              <a:t>, J.-Y. Raguin :: PSI</a:t>
            </a:r>
            <a:endParaRPr lang="en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592B48-5466-4BAB-84E6-DF87869DB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dirty="0"/>
              <a:t>8</a:t>
            </a:r>
            <a:r>
              <a:rPr lang="en-US" dirty="0" err="1"/>
              <a:t>th</a:t>
            </a:r>
            <a:r>
              <a:rPr lang="en-CH" dirty="0"/>
              <a:t> </a:t>
            </a:r>
            <a:r>
              <a:rPr lang="tr-TR" dirty="0"/>
              <a:t>October</a:t>
            </a:r>
            <a:r>
              <a:rPr lang="en-CH" dirty="0"/>
              <a:t> 202</a:t>
            </a:r>
            <a:r>
              <a:rPr lang="en-US" dirty="0"/>
              <a:t>4</a:t>
            </a:r>
            <a:endParaRPr lang="en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4914AE-1FE3-44BA-AB1A-455F24E6F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407568" cy="365125"/>
          </a:xfrm>
        </p:spPr>
        <p:txBody>
          <a:bodyPr/>
          <a:lstStyle/>
          <a:p>
            <a:r>
              <a:rPr lang="en-GB" dirty="0"/>
              <a:t>A. Kurtulus :: CERN  |  FCC Week 2024, San Francisco, United States</a:t>
            </a:r>
            <a:endParaRPr lang="en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FA9920-E69C-435A-B17E-CA61D3E82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FFDA3-607F-4FC8-A795-ACC14F81DF9D}" type="slidenum">
              <a:rPr lang="en-CH" smtClean="0"/>
              <a:t>1</a:t>
            </a:fld>
            <a:endParaRPr lang="en-CH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2BE38A3-DDCF-52D8-B737-D6003DD9F518}"/>
              </a:ext>
            </a:extLst>
          </p:cNvPr>
          <p:cNvSpPr txBox="1">
            <a:spLocks/>
          </p:cNvSpPr>
          <p:nvPr/>
        </p:nvSpPr>
        <p:spPr>
          <a:xfrm>
            <a:off x="838200" y="57368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Acknowledgment: P. Wang </a:t>
            </a:r>
            <a:endParaRPr lang="en-CH" sz="1600" dirty="0"/>
          </a:p>
        </p:txBody>
      </p:sp>
    </p:spTree>
    <p:extLst>
      <p:ext uri="{BB962C8B-B14F-4D97-AF65-F5344CB8AC3E}">
        <p14:creationId xmlns:p14="http://schemas.microsoft.com/office/powerpoint/2010/main" val="3782363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5792890-B840-4261-B263-DDD5367C5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Wakefield Studies</a:t>
            </a:r>
            <a:endParaRPr lang="en-C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F1BB79-AAC1-46F8-80D5-5944147E4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FFDA3-607F-4FC8-A795-ACC14F81DF9D}" type="slidenum">
              <a:rPr lang="en-CH" smtClean="0"/>
              <a:t>10</a:t>
            </a:fld>
            <a:endParaRPr lang="en-CH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4EF3D90-D5EC-1B44-A99C-37C1F1519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8811" y="6391413"/>
            <a:ext cx="6801678" cy="365125"/>
          </a:xfrm>
        </p:spPr>
        <p:txBody>
          <a:bodyPr/>
          <a:lstStyle/>
          <a:p>
            <a:r>
              <a:rPr lang="en-GB" dirty="0"/>
              <a:t>A. Kurtulus :: CERN  Cool Copper Collider Workshop, </a:t>
            </a:r>
            <a:r>
              <a:rPr lang="tr-TR" dirty="0"/>
              <a:t>Amsterdam</a:t>
            </a:r>
            <a:r>
              <a:rPr lang="en-GB" dirty="0"/>
              <a:t>, </a:t>
            </a:r>
            <a:r>
              <a:rPr lang="tr-TR" dirty="0"/>
              <a:t>The Netherlands</a:t>
            </a:r>
            <a:endParaRPr lang="en-CH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5815C18-A1AF-AE23-ADE2-41294095A0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tr-TR" dirty="0"/>
              <a:t>8</a:t>
            </a:r>
            <a:r>
              <a:rPr lang="en-US" dirty="0" err="1"/>
              <a:t>th</a:t>
            </a:r>
            <a:r>
              <a:rPr lang="en-CH" dirty="0"/>
              <a:t> </a:t>
            </a:r>
            <a:r>
              <a:rPr lang="tr-TR" dirty="0"/>
              <a:t>October</a:t>
            </a:r>
            <a:r>
              <a:rPr lang="en-CH" dirty="0"/>
              <a:t> 202</a:t>
            </a:r>
            <a:r>
              <a:rPr lang="en-US" dirty="0"/>
              <a:t>4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369651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F1BB79-AAC1-46F8-80D5-5944147E4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FFDA3-607F-4FC8-A795-ACC14F81DF9D}" type="slidenum">
              <a:rPr lang="en-CH" smtClean="0"/>
              <a:t>11</a:t>
            </a:fld>
            <a:endParaRPr lang="en-CH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51D44070-2869-0D0E-A481-04414C376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529"/>
            <a:ext cx="10515600" cy="765516"/>
          </a:xfrm>
        </p:spPr>
        <p:txBody>
          <a:bodyPr/>
          <a:lstStyle/>
          <a:p>
            <a:r>
              <a:rPr lang="tr-TR" dirty="0"/>
              <a:t>Wakefield Studies</a:t>
            </a:r>
            <a:endParaRPr lang="en-CH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5C770F-4D0A-7BDA-70BC-4186CCE23F32}"/>
              </a:ext>
            </a:extLst>
          </p:cNvPr>
          <p:cNvSpPr txBox="1"/>
          <p:nvPr/>
        </p:nvSpPr>
        <p:spPr>
          <a:xfrm>
            <a:off x="269519" y="1092519"/>
            <a:ext cx="107746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600" dirty="0"/>
              <a:t>Wakefields are calculated both with </a:t>
            </a:r>
            <a:r>
              <a:rPr lang="tr-TR" sz="1600" dirty="0">
                <a:solidFill>
                  <a:srgbClr val="FF0000"/>
                </a:solidFill>
              </a:rPr>
              <a:t>lookup table </a:t>
            </a:r>
            <a:r>
              <a:rPr lang="tr-TR" sz="1600" dirty="0"/>
              <a:t>and </a:t>
            </a:r>
            <a:r>
              <a:rPr lang="tr-TR" sz="1600" dirty="0">
                <a:solidFill>
                  <a:srgbClr val="FF0000"/>
                </a:solidFill>
              </a:rPr>
              <a:t>ECHO2D </a:t>
            </a:r>
            <a:r>
              <a:rPr lang="en-GB" sz="1600" dirty="0">
                <a:solidFill>
                  <a:srgbClr val="FF0000"/>
                </a:solidFill>
              </a:rPr>
              <a:t>time-domain </a:t>
            </a:r>
            <a:r>
              <a:rPr lang="en-GB" sz="1600" dirty="0" err="1">
                <a:solidFill>
                  <a:srgbClr val="FF0000"/>
                </a:solidFill>
              </a:rPr>
              <a:t>wakefield</a:t>
            </a:r>
            <a:r>
              <a:rPr lang="en-GB" sz="1600" dirty="0">
                <a:solidFill>
                  <a:srgbClr val="FF0000"/>
                </a:solidFill>
              </a:rPr>
              <a:t> solver </a:t>
            </a:r>
            <a:r>
              <a:rPr lang="en-GB" sz="1600" dirty="0"/>
              <a:t>by I. </a:t>
            </a:r>
            <a:r>
              <a:rPr lang="en-GB" sz="1600" dirty="0" err="1"/>
              <a:t>Zagorodnov</a:t>
            </a:r>
            <a:r>
              <a:rPr lang="tr-TR" sz="1600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dirty="0"/>
              <a:t>Long-range wake damping by dipole mode detuning</a:t>
            </a:r>
            <a:r>
              <a:rPr lang="tr-TR" sz="1600" dirty="0"/>
              <a:t> </a:t>
            </a:r>
            <a:r>
              <a:rPr lang="en-US" sz="1600" dirty="0"/>
              <a:t>is effective by tapering both aperture and iris thickness</a:t>
            </a:r>
            <a:r>
              <a:rPr lang="tr-TR" sz="1600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25 ns of bunch spacing </a:t>
            </a:r>
            <a:r>
              <a:rPr lang="tr-TR" sz="1600" dirty="0"/>
              <a:t>with 4 bunches.</a:t>
            </a:r>
            <a:endParaRPr lang="en-GB" sz="1600" dirty="0"/>
          </a:p>
          <a:p>
            <a:pPr algn="just"/>
            <a:r>
              <a:rPr lang="tr-TR" sz="1600" dirty="0"/>
              <a:t> </a:t>
            </a:r>
          </a:p>
        </p:txBody>
      </p:sp>
      <p:pic>
        <p:nvPicPr>
          <p:cNvPr id="11270" name="Picture 6">
            <a:extLst>
              <a:ext uri="{FF2B5EF4-FFF2-40B4-BE49-F238E27FC236}">
                <a16:creationId xmlns:a16="http://schemas.microsoft.com/office/drawing/2014/main" id="{02FB00BF-73CD-6E03-EBCC-C4BF644BC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19" y="2055694"/>
            <a:ext cx="5207534" cy="412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6A710AB-8C9C-7160-79D5-4260C9DDB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8811" y="6391413"/>
            <a:ext cx="6801678" cy="365125"/>
          </a:xfrm>
        </p:spPr>
        <p:txBody>
          <a:bodyPr/>
          <a:lstStyle/>
          <a:p>
            <a:r>
              <a:rPr lang="en-GB" dirty="0"/>
              <a:t>A. Kurtulus :: CERN  Cool Copper Collider Workshop, </a:t>
            </a:r>
            <a:r>
              <a:rPr lang="tr-TR" dirty="0"/>
              <a:t>Amsterdam</a:t>
            </a:r>
            <a:r>
              <a:rPr lang="en-GB" dirty="0"/>
              <a:t>, </a:t>
            </a:r>
            <a:r>
              <a:rPr lang="tr-TR" dirty="0"/>
              <a:t>The Netherlands</a:t>
            </a:r>
            <a:endParaRPr lang="en-CH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55C162B8-28E8-38C4-FFF1-AE8BD02E54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tr-TR" dirty="0"/>
              <a:t>8</a:t>
            </a:r>
            <a:r>
              <a:rPr lang="en-US" dirty="0" err="1"/>
              <a:t>th</a:t>
            </a:r>
            <a:r>
              <a:rPr lang="en-CH" dirty="0"/>
              <a:t> </a:t>
            </a:r>
            <a:r>
              <a:rPr lang="tr-TR" dirty="0"/>
              <a:t>October</a:t>
            </a:r>
            <a:r>
              <a:rPr lang="en-CH" dirty="0"/>
              <a:t> 202</a:t>
            </a:r>
            <a:r>
              <a:rPr lang="en-US" dirty="0"/>
              <a:t>4</a:t>
            </a:r>
            <a:endParaRPr lang="en-CH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44C5EF5-D9DC-E2A3-B2BB-EBD4AA83CF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346" y="2055694"/>
            <a:ext cx="5251945" cy="412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88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5792890-B840-4261-B263-DDD5367C5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CST benchmarking</a:t>
            </a:r>
            <a:endParaRPr lang="en-C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F1BB79-AAC1-46F8-80D5-5944147E4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FFDA3-607F-4FC8-A795-ACC14F81DF9D}" type="slidenum">
              <a:rPr lang="en-CH" smtClean="0"/>
              <a:t>12</a:t>
            </a:fld>
            <a:endParaRPr lang="en-CH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766FF95-44B0-82BE-C6CC-70896C17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8811" y="6391413"/>
            <a:ext cx="6801678" cy="365125"/>
          </a:xfrm>
        </p:spPr>
        <p:txBody>
          <a:bodyPr/>
          <a:lstStyle/>
          <a:p>
            <a:r>
              <a:rPr lang="en-GB" dirty="0"/>
              <a:t>A. Kurtulus :: CERN  Cool Copper Collider Workshop, </a:t>
            </a:r>
            <a:r>
              <a:rPr lang="tr-TR" dirty="0"/>
              <a:t>Amsterdam</a:t>
            </a:r>
            <a:r>
              <a:rPr lang="en-GB" dirty="0"/>
              <a:t>, </a:t>
            </a:r>
            <a:r>
              <a:rPr lang="tr-TR" dirty="0"/>
              <a:t>The Netherlands</a:t>
            </a:r>
            <a:endParaRPr lang="en-CH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58E8C2E-4B1D-B305-312D-94F500AAE6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tr-TR" dirty="0"/>
              <a:t>8</a:t>
            </a:r>
            <a:r>
              <a:rPr lang="en-US" dirty="0" err="1"/>
              <a:t>th</a:t>
            </a:r>
            <a:r>
              <a:rPr lang="en-CH" dirty="0"/>
              <a:t> </a:t>
            </a:r>
            <a:r>
              <a:rPr lang="tr-TR" dirty="0"/>
              <a:t>October</a:t>
            </a:r>
            <a:r>
              <a:rPr lang="en-CH" dirty="0"/>
              <a:t> 202</a:t>
            </a:r>
            <a:r>
              <a:rPr lang="en-US" dirty="0"/>
              <a:t>4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423200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9D93C0-18D3-4BE1-B38C-F896045A7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FFDA3-607F-4FC8-A795-ACC14F81DF9D}" type="slidenum">
              <a:rPr lang="en-CH" smtClean="0"/>
              <a:t>13</a:t>
            </a:fld>
            <a:endParaRPr lang="en-CH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DDFDF83C-1479-6701-325B-67A5DFCFA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529"/>
            <a:ext cx="10515600" cy="765516"/>
          </a:xfrm>
        </p:spPr>
        <p:txBody>
          <a:bodyPr/>
          <a:lstStyle/>
          <a:p>
            <a:r>
              <a:rPr lang="tr-TR"/>
              <a:t>Benchmarking with CST Model</a:t>
            </a:r>
            <a:endParaRPr lang="en-CH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408085-4B9F-6E7A-76D8-8D8794A4AD2C}"/>
              </a:ext>
            </a:extLst>
          </p:cNvPr>
          <p:cNvSpPr txBox="1"/>
          <p:nvPr/>
        </p:nvSpPr>
        <p:spPr>
          <a:xfrm>
            <a:off x="310434" y="865983"/>
            <a:ext cx="8589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600" dirty="0"/>
              <a:t>After we decided aperture and iris thickness parameters, we </a:t>
            </a:r>
            <a:r>
              <a:rPr lang="tr-TR" sz="1600" dirty="0">
                <a:solidFill>
                  <a:srgbClr val="FF0000"/>
                </a:solidFill>
              </a:rPr>
              <a:t>benchmarked our lookup table results with the 3D model in CST </a:t>
            </a:r>
            <a:r>
              <a:rPr lang="tr-TR" sz="1600" dirty="0"/>
              <a:t>for the first, middle and last cells.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Less surface fields observed </a:t>
            </a:r>
            <a:r>
              <a:rPr lang="tr-TR" sz="1600" dirty="0"/>
              <a:t>with the 3D model in CST.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8BD4B026-8F20-0D83-9B18-BEA741949DC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94555012"/>
                  </p:ext>
                </p:extLst>
              </p:nvPr>
            </p:nvGraphicFramePr>
            <p:xfrm>
              <a:off x="8675323" y="1696980"/>
              <a:ext cx="3331126" cy="4482714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1665563">
                      <a:extLst>
                        <a:ext uri="{9D8B030D-6E8A-4147-A177-3AD203B41FA5}">
                          <a16:colId xmlns:a16="http://schemas.microsoft.com/office/drawing/2014/main" val="598617684"/>
                        </a:ext>
                      </a:extLst>
                    </a:gridCol>
                    <a:gridCol w="1665563">
                      <a:extLst>
                        <a:ext uri="{9D8B030D-6E8A-4147-A177-3AD203B41FA5}">
                          <a16:colId xmlns:a16="http://schemas.microsoft.com/office/drawing/2014/main" val="1916835076"/>
                        </a:ext>
                      </a:extLst>
                    </a:gridCol>
                  </a:tblGrid>
                  <a:tr h="49024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200" dirty="0">
                              <a:solidFill>
                                <a:schemeClr val="bg1"/>
                              </a:solidFill>
                            </a:rPr>
                            <a:t>Delta </a:t>
                          </a:r>
                          <a:r>
                            <a:rPr lang="fr-CH" sz="1200" dirty="0">
                              <a:solidFill>
                                <a:schemeClr val="bg1"/>
                              </a:solidFill>
                            </a:rPr>
                            <a:t>= 2 mm</a:t>
                          </a:r>
                          <a:endParaRPr lang="de-DE" sz="1200" dirty="0">
                            <a:solidFill>
                              <a:schemeClr val="bg1"/>
                            </a:solidFill>
                          </a:endParaRPr>
                        </a:p>
                        <a:p>
                          <a:endParaRPr lang="en-CH" sz="1200" dirty="0"/>
                        </a:p>
                      </a:txBody>
                      <a:tcPr marL="91433" marR="91433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>
                              <a:solidFill>
                                <a:schemeClr val="bg1"/>
                              </a:solidFill>
                            </a:rPr>
                            <a:t>CST</a:t>
                          </a:r>
                          <a:endParaRPr lang="de-DE" sz="1200" dirty="0">
                            <a:solidFill>
                              <a:schemeClr val="bg1"/>
                            </a:solidFill>
                          </a:endParaRPr>
                        </a:p>
                        <a:p>
                          <a:endParaRPr lang="en-CH" sz="1200" dirty="0"/>
                        </a:p>
                      </a:txBody>
                      <a:tcPr marL="91433" marR="91433"/>
                    </a:tc>
                    <a:extLst>
                      <a:ext uri="{0D108BD9-81ED-4DB2-BD59-A6C34878D82A}">
                        <a16:rowId xmlns:a16="http://schemas.microsoft.com/office/drawing/2014/main" val="3265771825"/>
                      </a:ext>
                    </a:extLst>
                  </a:tr>
                  <a:tr h="42023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b="1" dirty="0" err="1"/>
                            <a:t>Entr</a:t>
                          </a:r>
                          <a:r>
                            <a:rPr lang="en-US" sz="1100" b="1" dirty="0"/>
                            <a:t>., exit aperture</a:t>
                          </a:r>
                          <a:endParaRPr lang="en-CH" sz="1100" b="1" dirty="0"/>
                        </a:p>
                      </a:txBody>
                      <a:tcPr marL="91433" marR="91433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b="1" dirty="0"/>
                            <a:t>14.85 mm</a:t>
                          </a:r>
                          <a:r>
                            <a:rPr lang="tr-TR" sz="1100" b="1" dirty="0"/>
                            <a:t> →</a:t>
                          </a:r>
                          <a:r>
                            <a:rPr lang="en-US" sz="1100" b="1" dirty="0"/>
                            <a:t> 10.85 mm</a:t>
                          </a:r>
                          <a:endParaRPr lang="en-CH" sz="1100" b="1" dirty="0"/>
                        </a:p>
                      </a:txBody>
                      <a:tcPr marL="91433" marR="91433"/>
                    </a:tc>
                    <a:extLst>
                      <a:ext uri="{0D108BD9-81ED-4DB2-BD59-A6C34878D82A}">
                        <a16:rowId xmlns:a16="http://schemas.microsoft.com/office/drawing/2014/main" val="4035771563"/>
                      </a:ext>
                    </a:extLst>
                  </a:tr>
                  <a:tr h="3492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dirty="0"/>
                            <a:t>Iris thickness</a:t>
                          </a:r>
                          <a:endParaRPr lang="en-CH" sz="1100" b="1" dirty="0"/>
                        </a:p>
                      </a:txBody>
                      <a:tcPr marL="91433" marR="91433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100" b="1" dirty="0"/>
                            <a:t>2.84 mm</a:t>
                          </a:r>
                          <a:r>
                            <a:rPr lang="tr-TR" sz="1100" b="1" dirty="0"/>
                            <a:t> → </a:t>
                          </a:r>
                          <a:r>
                            <a:rPr lang="en-US" sz="1100" b="1" dirty="0"/>
                            <a:t>4.04</a:t>
                          </a:r>
                          <a:r>
                            <a:rPr lang="de-DE" sz="1100" b="1" dirty="0"/>
                            <a:t> mm</a:t>
                          </a:r>
                          <a:r>
                            <a:rPr lang="tr-TR" sz="1100" b="1" dirty="0"/>
                            <a:t> </a:t>
                          </a:r>
                          <a:endParaRPr lang="en-CH" sz="1100" b="1" dirty="0"/>
                        </a:p>
                      </a:txBody>
                      <a:tcPr marL="91433" marR="91433"/>
                    </a:tc>
                    <a:extLst>
                      <a:ext uri="{0D108BD9-81ED-4DB2-BD59-A6C34878D82A}">
                        <a16:rowId xmlns:a16="http://schemas.microsoft.com/office/drawing/2014/main" val="1021688880"/>
                      </a:ext>
                    </a:extLst>
                  </a:tr>
                  <a:tr h="3492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dirty="0"/>
                            <a:t>Vg (% c)</a:t>
                          </a:r>
                          <a:endParaRPr lang="en-CH" sz="1100" b="1" dirty="0"/>
                        </a:p>
                      </a:txBody>
                      <a:tcPr marL="91433" marR="91433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1100" b="1" dirty="0"/>
                            <a:t>3.</a:t>
                          </a:r>
                          <a:r>
                            <a:rPr lang="en-US" sz="1100" b="1" dirty="0"/>
                            <a:t>92</a:t>
                          </a:r>
                          <a:r>
                            <a:rPr lang="tr-TR" sz="1100" b="1" dirty="0"/>
                            <a:t> → 1.</a:t>
                          </a:r>
                          <a:r>
                            <a:rPr lang="en-US" sz="1100" b="1" dirty="0"/>
                            <a:t>25</a:t>
                          </a:r>
                          <a:endParaRPr lang="en-CH" sz="1100" b="1" dirty="0"/>
                        </a:p>
                      </a:txBody>
                      <a:tcPr marL="91433" marR="91433"/>
                    </a:tc>
                    <a:extLst>
                      <a:ext uri="{0D108BD9-81ED-4DB2-BD59-A6C34878D82A}">
                        <a16:rowId xmlns:a16="http://schemas.microsoft.com/office/drawing/2014/main" val="3314197678"/>
                      </a:ext>
                    </a:extLst>
                  </a:tr>
                  <a:tr h="3492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dirty="0"/>
                            <a:t>r/Q (</a:t>
                          </a:r>
                          <a:r>
                            <a:rPr lang="en-US" sz="1100" b="1" dirty="0" err="1"/>
                            <a:t>kOhm</a:t>
                          </a:r>
                          <a:r>
                            <a:rPr lang="en-US" sz="1100" b="1" dirty="0"/>
                            <a:t>/m)</a:t>
                          </a:r>
                          <a:endParaRPr lang="en-CH" sz="1100" b="1" dirty="0"/>
                        </a:p>
                      </a:txBody>
                      <a:tcPr marL="91433" marR="91433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b="1" dirty="0"/>
                            <a:t>3.63</a:t>
                          </a:r>
                          <a:r>
                            <a:rPr lang="tr-TR" sz="1100" b="1" dirty="0"/>
                            <a:t> → 4.</a:t>
                          </a:r>
                          <a:r>
                            <a:rPr lang="en-US" sz="1100" b="1" dirty="0"/>
                            <a:t>38</a:t>
                          </a:r>
                          <a:endParaRPr lang="en-CH" sz="1100" b="1" dirty="0"/>
                        </a:p>
                      </a:txBody>
                      <a:tcPr marL="91433" marR="91433"/>
                    </a:tc>
                    <a:extLst>
                      <a:ext uri="{0D108BD9-81ED-4DB2-BD59-A6C34878D82A}">
                        <a16:rowId xmlns:a16="http://schemas.microsoft.com/office/drawing/2014/main" val="1389058455"/>
                      </a:ext>
                    </a:extLst>
                  </a:tr>
                  <a:tr h="3492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dirty="0"/>
                            <a:t>Q</a:t>
                          </a:r>
                          <a:endParaRPr lang="en-CH" sz="1100" b="1" dirty="0"/>
                        </a:p>
                      </a:txBody>
                      <a:tcPr marL="91433" marR="91433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1100" b="1" dirty="0"/>
                            <a:t>16</a:t>
                          </a:r>
                          <a:r>
                            <a:rPr lang="en-US" sz="1100" b="1" dirty="0"/>
                            <a:t>571 </a:t>
                          </a:r>
                          <a:r>
                            <a:rPr lang="tr-TR" sz="1100" b="1" dirty="0"/>
                            <a:t>→ 1</a:t>
                          </a:r>
                          <a:r>
                            <a:rPr lang="en-US" sz="1100" b="1" dirty="0"/>
                            <a:t>6039</a:t>
                          </a:r>
                          <a:endParaRPr lang="en-CH" sz="1100" b="1" dirty="0"/>
                        </a:p>
                      </a:txBody>
                      <a:tcPr marL="91433" marR="91433"/>
                    </a:tc>
                    <a:extLst>
                      <a:ext uri="{0D108BD9-81ED-4DB2-BD59-A6C34878D82A}">
                        <a16:rowId xmlns:a16="http://schemas.microsoft.com/office/drawing/2014/main" val="2183139277"/>
                      </a:ext>
                    </a:extLst>
                  </a:tr>
                  <a:tr h="2778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dirty="0"/>
                            <a:t>Filling time</a:t>
                          </a:r>
                          <a:endParaRPr lang="en-CH" sz="1100" b="1" dirty="0"/>
                        </a:p>
                      </a:txBody>
                      <a:tcPr marL="91433" marR="91433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100" b="1" dirty="0"/>
                            <a:t>4</a:t>
                          </a:r>
                          <a:r>
                            <a:rPr lang="en-US" sz="1100" b="1" dirty="0"/>
                            <a:t>60</a:t>
                          </a:r>
                          <a:r>
                            <a:rPr lang="de-DE" sz="1100" b="1" dirty="0"/>
                            <a:t> </a:t>
                          </a:r>
                          <a:r>
                            <a:rPr lang="de-DE" sz="1100" b="1" dirty="0" err="1"/>
                            <a:t>ns</a:t>
                          </a:r>
                          <a:endParaRPr lang="en-CH" sz="1100" b="1" dirty="0"/>
                        </a:p>
                      </a:txBody>
                      <a:tcPr marL="91433" marR="91433"/>
                    </a:tc>
                    <a:extLst>
                      <a:ext uri="{0D108BD9-81ED-4DB2-BD59-A6C34878D82A}">
                        <a16:rowId xmlns:a16="http://schemas.microsoft.com/office/drawing/2014/main" val="2003211200"/>
                      </a:ext>
                    </a:extLst>
                  </a:tr>
                  <a:tr h="3909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dirty="0"/>
                            <a:t>SLED coupling</a:t>
                          </a:r>
                          <a:endParaRPr lang="en-CH" sz="1100" b="1" dirty="0"/>
                        </a:p>
                      </a:txBody>
                      <a:tcPr marL="91433" marR="9143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H" sz="1100" b="1" dirty="0"/>
                            <a:t>1</a:t>
                          </a:r>
                          <a:r>
                            <a:rPr lang="en-US" sz="1100" b="1" dirty="0"/>
                            <a:t>5</a:t>
                          </a:r>
                          <a:endParaRPr lang="en-CH" sz="1100" b="1" dirty="0"/>
                        </a:p>
                      </a:txBody>
                      <a:tcPr marL="91433" marR="91433"/>
                    </a:tc>
                    <a:extLst>
                      <a:ext uri="{0D108BD9-81ED-4DB2-BD59-A6C34878D82A}">
                        <a16:rowId xmlns:a16="http://schemas.microsoft.com/office/drawing/2014/main" val="531351002"/>
                      </a:ext>
                    </a:extLst>
                  </a:tr>
                  <a:tr h="4202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dirty="0"/>
                            <a:t>Eff. shunt impedance</a:t>
                          </a:r>
                          <a:endParaRPr lang="en-CH" sz="1100" b="1" dirty="0"/>
                        </a:p>
                      </a:txBody>
                      <a:tcPr marL="91433" marR="91433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100" b="1" dirty="0"/>
                            <a:t>102 M</a:t>
                          </a:r>
                          <a:r>
                            <a:rPr lang="el-GR" sz="1100" b="1" dirty="0"/>
                            <a:t>Ω/</a:t>
                          </a:r>
                          <a:r>
                            <a:rPr lang="de-DE" sz="1100" b="1" dirty="0"/>
                            <a:t>m</a:t>
                          </a:r>
                          <a:endParaRPr lang="en-CH" sz="1100" b="1" dirty="0"/>
                        </a:p>
                      </a:txBody>
                      <a:tcPr marL="91433" marR="91433">
                        <a:solidFill>
                          <a:srgbClr val="F0B19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38926563"/>
                      </a:ext>
                    </a:extLst>
                  </a:tr>
                  <a:tr h="28834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tr-TR" sz="11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1100" b="1" smtClean="0">
                                        <a:latin typeface="Cambria Math" panose="02040503050406030204" pitchFamily="18" charset="0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tr-TR" sz="1100" b="1" smtClean="0">
                                        <a:latin typeface="Cambria Math" panose="02040503050406030204" pitchFamily="18" charset="0"/>
                                      </a:rPr>
                                      <m:t>𝐚𝐯𝐠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H" sz="1100" b="1" dirty="0"/>
                        </a:p>
                      </a:txBody>
                      <a:tcPr marL="91433" marR="91433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1100" b="1" dirty="0"/>
                            <a:t>25 MV/m</a:t>
                          </a:r>
                          <a:endParaRPr lang="en-CH" sz="1100" b="1" dirty="0"/>
                        </a:p>
                      </a:txBody>
                      <a:tcPr marL="91433" marR="91433"/>
                    </a:tc>
                    <a:extLst>
                      <a:ext uri="{0D108BD9-81ED-4DB2-BD59-A6C34878D82A}">
                        <a16:rowId xmlns:a16="http://schemas.microsoft.com/office/drawing/2014/main" val="3083708258"/>
                      </a:ext>
                    </a:extLst>
                  </a:tr>
                  <a:tr h="37330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b="1" dirty="0"/>
                            <a:t>E</a:t>
                          </a:r>
                          <a:r>
                            <a:rPr lang="en-US" sz="1100" b="1" baseline="-25000" dirty="0"/>
                            <a:t>max </a:t>
                          </a:r>
                          <a:r>
                            <a:rPr lang="en-US" sz="1100" b="1" baseline="0" dirty="0"/>
                            <a:t>(instant.)</a:t>
                          </a:r>
                          <a:endParaRPr lang="tr-TR" sz="1100" b="1" dirty="0"/>
                        </a:p>
                      </a:txBody>
                      <a:tcPr marL="91433" marR="91433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b="1" dirty="0"/>
                            <a:t>79 </a:t>
                          </a:r>
                          <a:r>
                            <a:rPr lang="de-DE" sz="1100" b="1" dirty="0"/>
                            <a:t>MV/m</a:t>
                          </a:r>
                          <a:endParaRPr lang="en-CH" sz="1100" b="1" dirty="0"/>
                        </a:p>
                      </a:txBody>
                      <a:tcPr marL="91433" marR="91433">
                        <a:solidFill>
                          <a:srgbClr val="F0B19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56990517"/>
                      </a:ext>
                    </a:extLst>
                  </a:tr>
                  <a:tr h="42445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b="1" dirty="0" err="1"/>
                            <a:t>S</a:t>
                          </a:r>
                          <a:r>
                            <a:rPr lang="en-US" sz="1100" b="1" baseline="-25000" dirty="0" err="1"/>
                            <a:t>c,max</a:t>
                          </a:r>
                          <a:r>
                            <a:rPr lang="en-US" sz="1100" b="1" baseline="-25000" dirty="0"/>
                            <a:t> </a:t>
                          </a:r>
                          <a:r>
                            <a:rPr lang="en-US" sz="1100" b="1" baseline="0" dirty="0"/>
                            <a:t>(instant.)</a:t>
                          </a:r>
                          <a:endParaRPr lang="tr-TR" sz="1100" b="1" dirty="0"/>
                        </a:p>
                      </a:txBody>
                      <a:tcPr marL="91433" marR="91433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b="1" dirty="0"/>
                            <a:t>638</a:t>
                          </a:r>
                          <a:r>
                            <a:rPr lang="de-DE" sz="1100" b="1" dirty="0"/>
                            <a:t> mW/</a:t>
                          </a:r>
                          <a:r>
                            <a:rPr lang="el-GR" sz="1100" b="1" dirty="0"/>
                            <a:t>μ</a:t>
                          </a:r>
                          <a:r>
                            <a:rPr lang="de-DE" sz="1100" b="1" dirty="0"/>
                            <a:t>m²</a:t>
                          </a:r>
                          <a:endParaRPr lang="en-CH" sz="1100" b="1" dirty="0"/>
                        </a:p>
                      </a:txBody>
                      <a:tcPr marL="91433" marR="91433"/>
                    </a:tc>
                    <a:extLst>
                      <a:ext uri="{0D108BD9-81ED-4DB2-BD59-A6C34878D82A}">
                        <a16:rowId xmlns:a16="http://schemas.microsoft.com/office/drawing/2014/main" val="93863675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8BD4B026-8F20-0D83-9B18-BEA741949DC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94555012"/>
                  </p:ext>
                </p:extLst>
              </p:nvPr>
            </p:nvGraphicFramePr>
            <p:xfrm>
              <a:off x="8675323" y="1696980"/>
              <a:ext cx="3331126" cy="4482714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1665563">
                      <a:extLst>
                        <a:ext uri="{9D8B030D-6E8A-4147-A177-3AD203B41FA5}">
                          <a16:colId xmlns:a16="http://schemas.microsoft.com/office/drawing/2014/main" val="598617684"/>
                        </a:ext>
                      </a:extLst>
                    </a:gridCol>
                    <a:gridCol w="1665563">
                      <a:extLst>
                        <a:ext uri="{9D8B030D-6E8A-4147-A177-3AD203B41FA5}">
                          <a16:colId xmlns:a16="http://schemas.microsoft.com/office/drawing/2014/main" val="1916835076"/>
                        </a:ext>
                      </a:extLst>
                    </a:gridCol>
                  </a:tblGrid>
                  <a:tr h="49024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200" dirty="0">
                              <a:solidFill>
                                <a:schemeClr val="bg1"/>
                              </a:solidFill>
                            </a:rPr>
                            <a:t>Delta </a:t>
                          </a:r>
                          <a:r>
                            <a:rPr lang="fr-CH" sz="1200" dirty="0">
                              <a:solidFill>
                                <a:schemeClr val="bg1"/>
                              </a:solidFill>
                            </a:rPr>
                            <a:t>= 2 mm</a:t>
                          </a:r>
                          <a:endParaRPr lang="de-DE" sz="1200" dirty="0">
                            <a:solidFill>
                              <a:schemeClr val="bg1"/>
                            </a:solidFill>
                          </a:endParaRPr>
                        </a:p>
                        <a:p>
                          <a:endParaRPr lang="en-CH" sz="1200" dirty="0"/>
                        </a:p>
                      </a:txBody>
                      <a:tcPr marL="91433" marR="91433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>
                              <a:solidFill>
                                <a:schemeClr val="bg1"/>
                              </a:solidFill>
                            </a:rPr>
                            <a:t>CST</a:t>
                          </a:r>
                          <a:endParaRPr lang="de-DE" sz="1200" dirty="0">
                            <a:solidFill>
                              <a:schemeClr val="bg1"/>
                            </a:solidFill>
                          </a:endParaRPr>
                        </a:p>
                        <a:p>
                          <a:endParaRPr lang="en-CH" sz="1200" dirty="0"/>
                        </a:p>
                      </a:txBody>
                      <a:tcPr marL="91433" marR="91433"/>
                    </a:tc>
                    <a:extLst>
                      <a:ext uri="{0D108BD9-81ED-4DB2-BD59-A6C34878D82A}">
                        <a16:rowId xmlns:a16="http://schemas.microsoft.com/office/drawing/2014/main" val="3265771825"/>
                      </a:ext>
                    </a:extLst>
                  </a:tr>
                  <a:tr h="42023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b="1" dirty="0" err="1"/>
                            <a:t>Entr</a:t>
                          </a:r>
                          <a:r>
                            <a:rPr lang="en-US" sz="1100" b="1" dirty="0"/>
                            <a:t>., exit aperture</a:t>
                          </a:r>
                          <a:endParaRPr lang="en-CH" sz="1100" b="1" dirty="0"/>
                        </a:p>
                      </a:txBody>
                      <a:tcPr marL="91433" marR="91433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b="1" dirty="0"/>
                            <a:t>14.85 mm</a:t>
                          </a:r>
                          <a:r>
                            <a:rPr lang="tr-TR" sz="1100" b="1" dirty="0"/>
                            <a:t> →</a:t>
                          </a:r>
                          <a:r>
                            <a:rPr lang="en-US" sz="1100" b="1" dirty="0"/>
                            <a:t> 10.85 mm</a:t>
                          </a:r>
                          <a:endParaRPr lang="en-CH" sz="1100" b="1" dirty="0"/>
                        </a:p>
                      </a:txBody>
                      <a:tcPr marL="91433" marR="91433"/>
                    </a:tc>
                    <a:extLst>
                      <a:ext uri="{0D108BD9-81ED-4DB2-BD59-A6C34878D82A}">
                        <a16:rowId xmlns:a16="http://schemas.microsoft.com/office/drawing/2014/main" val="4035771563"/>
                      </a:ext>
                    </a:extLst>
                  </a:tr>
                  <a:tr h="3492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dirty="0"/>
                            <a:t>Iris thickness</a:t>
                          </a:r>
                          <a:endParaRPr lang="en-CH" sz="1100" b="1" dirty="0"/>
                        </a:p>
                      </a:txBody>
                      <a:tcPr marL="91433" marR="91433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100" b="1" dirty="0"/>
                            <a:t>2.84 mm</a:t>
                          </a:r>
                          <a:r>
                            <a:rPr lang="tr-TR" sz="1100" b="1" dirty="0"/>
                            <a:t> → </a:t>
                          </a:r>
                          <a:r>
                            <a:rPr lang="en-US" sz="1100" b="1" dirty="0"/>
                            <a:t>4.04</a:t>
                          </a:r>
                          <a:r>
                            <a:rPr lang="de-DE" sz="1100" b="1" dirty="0"/>
                            <a:t> mm</a:t>
                          </a:r>
                          <a:r>
                            <a:rPr lang="tr-TR" sz="1100" b="1" dirty="0"/>
                            <a:t> </a:t>
                          </a:r>
                          <a:endParaRPr lang="en-CH" sz="1100" b="1" dirty="0"/>
                        </a:p>
                      </a:txBody>
                      <a:tcPr marL="91433" marR="91433"/>
                    </a:tc>
                    <a:extLst>
                      <a:ext uri="{0D108BD9-81ED-4DB2-BD59-A6C34878D82A}">
                        <a16:rowId xmlns:a16="http://schemas.microsoft.com/office/drawing/2014/main" val="1021688880"/>
                      </a:ext>
                    </a:extLst>
                  </a:tr>
                  <a:tr h="3492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dirty="0"/>
                            <a:t>Vg (% c)</a:t>
                          </a:r>
                          <a:endParaRPr lang="en-CH" sz="1100" b="1" dirty="0"/>
                        </a:p>
                      </a:txBody>
                      <a:tcPr marL="91433" marR="91433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1100" b="1" dirty="0"/>
                            <a:t>3.</a:t>
                          </a:r>
                          <a:r>
                            <a:rPr lang="en-US" sz="1100" b="1" dirty="0"/>
                            <a:t>92</a:t>
                          </a:r>
                          <a:r>
                            <a:rPr lang="tr-TR" sz="1100" b="1" dirty="0"/>
                            <a:t> → 1.</a:t>
                          </a:r>
                          <a:r>
                            <a:rPr lang="en-US" sz="1100" b="1" dirty="0"/>
                            <a:t>25</a:t>
                          </a:r>
                          <a:endParaRPr lang="en-CH" sz="1100" b="1" dirty="0"/>
                        </a:p>
                      </a:txBody>
                      <a:tcPr marL="91433" marR="91433"/>
                    </a:tc>
                    <a:extLst>
                      <a:ext uri="{0D108BD9-81ED-4DB2-BD59-A6C34878D82A}">
                        <a16:rowId xmlns:a16="http://schemas.microsoft.com/office/drawing/2014/main" val="3314197678"/>
                      </a:ext>
                    </a:extLst>
                  </a:tr>
                  <a:tr h="3492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dirty="0"/>
                            <a:t>r/Q (</a:t>
                          </a:r>
                          <a:r>
                            <a:rPr lang="en-US" sz="1100" b="1" dirty="0" err="1"/>
                            <a:t>kOhm</a:t>
                          </a:r>
                          <a:r>
                            <a:rPr lang="en-US" sz="1100" b="1" dirty="0"/>
                            <a:t>/m)</a:t>
                          </a:r>
                          <a:endParaRPr lang="en-CH" sz="1100" b="1" dirty="0"/>
                        </a:p>
                      </a:txBody>
                      <a:tcPr marL="91433" marR="91433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b="1" dirty="0"/>
                            <a:t>3.63</a:t>
                          </a:r>
                          <a:r>
                            <a:rPr lang="tr-TR" sz="1100" b="1" dirty="0"/>
                            <a:t> → 4.</a:t>
                          </a:r>
                          <a:r>
                            <a:rPr lang="en-US" sz="1100" b="1" dirty="0"/>
                            <a:t>38</a:t>
                          </a:r>
                          <a:endParaRPr lang="en-CH" sz="1100" b="1" dirty="0"/>
                        </a:p>
                      </a:txBody>
                      <a:tcPr marL="91433" marR="91433"/>
                    </a:tc>
                    <a:extLst>
                      <a:ext uri="{0D108BD9-81ED-4DB2-BD59-A6C34878D82A}">
                        <a16:rowId xmlns:a16="http://schemas.microsoft.com/office/drawing/2014/main" val="1389058455"/>
                      </a:ext>
                    </a:extLst>
                  </a:tr>
                  <a:tr h="3492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dirty="0"/>
                            <a:t>Q</a:t>
                          </a:r>
                          <a:endParaRPr lang="en-CH" sz="1100" b="1" dirty="0"/>
                        </a:p>
                      </a:txBody>
                      <a:tcPr marL="91433" marR="91433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1100" b="1" dirty="0"/>
                            <a:t>16</a:t>
                          </a:r>
                          <a:r>
                            <a:rPr lang="en-US" sz="1100" b="1" dirty="0"/>
                            <a:t>571 </a:t>
                          </a:r>
                          <a:r>
                            <a:rPr lang="tr-TR" sz="1100" b="1" dirty="0"/>
                            <a:t>→ 1</a:t>
                          </a:r>
                          <a:r>
                            <a:rPr lang="en-US" sz="1100" b="1" dirty="0"/>
                            <a:t>6039</a:t>
                          </a:r>
                          <a:endParaRPr lang="en-CH" sz="1100" b="1" dirty="0"/>
                        </a:p>
                      </a:txBody>
                      <a:tcPr marL="91433" marR="91433"/>
                    </a:tc>
                    <a:extLst>
                      <a:ext uri="{0D108BD9-81ED-4DB2-BD59-A6C34878D82A}">
                        <a16:rowId xmlns:a16="http://schemas.microsoft.com/office/drawing/2014/main" val="2183139277"/>
                      </a:ext>
                    </a:extLst>
                  </a:tr>
                  <a:tr h="2778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dirty="0"/>
                            <a:t>Filling time</a:t>
                          </a:r>
                          <a:endParaRPr lang="en-CH" sz="1100" b="1" dirty="0"/>
                        </a:p>
                      </a:txBody>
                      <a:tcPr marL="91433" marR="91433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100" b="1" dirty="0"/>
                            <a:t>4</a:t>
                          </a:r>
                          <a:r>
                            <a:rPr lang="en-US" sz="1100" b="1" dirty="0"/>
                            <a:t>60</a:t>
                          </a:r>
                          <a:r>
                            <a:rPr lang="de-DE" sz="1100" b="1" dirty="0"/>
                            <a:t> </a:t>
                          </a:r>
                          <a:r>
                            <a:rPr lang="de-DE" sz="1100" b="1" dirty="0" err="1"/>
                            <a:t>ns</a:t>
                          </a:r>
                          <a:endParaRPr lang="en-CH" sz="1100" b="1" dirty="0"/>
                        </a:p>
                      </a:txBody>
                      <a:tcPr marL="91433" marR="91433"/>
                    </a:tc>
                    <a:extLst>
                      <a:ext uri="{0D108BD9-81ED-4DB2-BD59-A6C34878D82A}">
                        <a16:rowId xmlns:a16="http://schemas.microsoft.com/office/drawing/2014/main" val="2003211200"/>
                      </a:ext>
                    </a:extLst>
                  </a:tr>
                  <a:tr h="3909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dirty="0"/>
                            <a:t>SLED coupling</a:t>
                          </a:r>
                          <a:endParaRPr lang="en-CH" sz="1100" b="1" dirty="0"/>
                        </a:p>
                      </a:txBody>
                      <a:tcPr marL="91433" marR="9143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H" sz="1100" b="1" dirty="0"/>
                            <a:t>1</a:t>
                          </a:r>
                          <a:r>
                            <a:rPr lang="en-US" sz="1100" b="1" dirty="0"/>
                            <a:t>5</a:t>
                          </a:r>
                          <a:endParaRPr lang="en-CH" sz="1100" b="1" dirty="0"/>
                        </a:p>
                      </a:txBody>
                      <a:tcPr marL="91433" marR="91433"/>
                    </a:tc>
                    <a:extLst>
                      <a:ext uri="{0D108BD9-81ED-4DB2-BD59-A6C34878D82A}">
                        <a16:rowId xmlns:a16="http://schemas.microsoft.com/office/drawing/2014/main" val="531351002"/>
                      </a:ext>
                    </a:extLst>
                  </a:tr>
                  <a:tr h="4202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dirty="0"/>
                            <a:t>Eff. shunt impedance</a:t>
                          </a:r>
                          <a:endParaRPr lang="en-CH" sz="1100" b="1" dirty="0"/>
                        </a:p>
                      </a:txBody>
                      <a:tcPr marL="91433" marR="91433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100" b="1" dirty="0"/>
                            <a:t>102 M</a:t>
                          </a:r>
                          <a:r>
                            <a:rPr lang="el-GR" sz="1100" b="1" dirty="0"/>
                            <a:t>Ω/</a:t>
                          </a:r>
                          <a:r>
                            <a:rPr lang="de-DE" sz="1100" b="1" dirty="0"/>
                            <a:t>m</a:t>
                          </a:r>
                          <a:endParaRPr lang="en-CH" sz="1100" b="1" dirty="0"/>
                        </a:p>
                      </a:txBody>
                      <a:tcPr marL="91433" marR="91433">
                        <a:solidFill>
                          <a:srgbClr val="F0B19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38926563"/>
                      </a:ext>
                    </a:extLst>
                  </a:tr>
                  <a:tr h="28834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33" marR="91433">
                        <a:blipFill>
                          <a:blip r:embed="rId2"/>
                          <a:stretch>
                            <a:fillRect l="-365" t="-1189362" r="-101095" b="-2829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1100" b="1" dirty="0"/>
                            <a:t>25 MV/m</a:t>
                          </a:r>
                          <a:endParaRPr lang="en-CH" sz="1100" b="1" dirty="0"/>
                        </a:p>
                      </a:txBody>
                      <a:tcPr marL="91433" marR="91433"/>
                    </a:tc>
                    <a:extLst>
                      <a:ext uri="{0D108BD9-81ED-4DB2-BD59-A6C34878D82A}">
                        <a16:rowId xmlns:a16="http://schemas.microsoft.com/office/drawing/2014/main" val="3083708258"/>
                      </a:ext>
                    </a:extLst>
                  </a:tr>
                  <a:tr h="37330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b="1" dirty="0"/>
                            <a:t>E</a:t>
                          </a:r>
                          <a:r>
                            <a:rPr lang="en-US" sz="1100" b="1" baseline="-25000" dirty="0"/>
                            <a:t>max </a:t>
                          </a:r>
                          <a:r>
                            <a:rPr lang="en-US" sz="1100" b="1" baseline="0" dirty="0"/>
                            <a:t>(instant.)</a:t>
                          </a:r>
                          <a:endParaRPr lang="tr-TR" sz="1100" b="1" dirty="0"/>
                        </a:p>
                      </a:txBody>
                      <a:tcPr marL="91433" marR="91433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b="1" dirty="0"/>
                            <a:t>79 </a:t>
                          </a:r>
                          <a:r>
                            <a:rPr lang="de-DE" sz="1100" b="1" dirty="0"/>
                            <a:t>MV/m</a:t>
                          </a:r>
                          <a:endParaRPr lang="en-CH" sz="1100" b="1" dirty="0"/>
                        </a:p>
                      </a:txBody>
                      <a:tcPr marL="91433" marR="91433">
                        <a:solidFill>
                          <a:srgbClr val="F0B19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56990517"/>
                      </a:ext>
                    </a:extLst>
                  </a:tr>
                  <a:tr h="42445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b="1" dirty="0" err="1"/>
                            <a:t>S</a:t>
                          </a:r>
                          <a:r>
                            <a:rPr lang="en-US" sz="1100" b="1" baseline="-25000" dirty="0" err="1"/>
                            <a:t>c,max</a:t>
                          </a:r>
                          <a:r>
                            <a:rPr lang="en-US" sz="1100" b="1" baseline="-25000" dirty="0"/>
                            <a:t> </a:t>
                          </a:r>
                          <a:r>
                            <a:rPr lang="en-US" sz="1100" b="1" baseline="0" dirty="0"/>
                            <a:t>(instant.)</a:t>
                          </a:r>
                          <a:endParaRPr lang="tr-TR" sz="1100" b="1" dirty="0"/>
                        </a:p>
                      </a:txBody>
                      <a:tcPr marL="91433" marR="91433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b="1" dirty="0"/>
                            <a:t>638</a:t>
                          </a:r>
                          <a:r>
                            <a:rPr lang="de-DE" sz="1100" b="1" dirty="0"/>
                            <a:t> mW/</a:t>
                          </a:r>
                          <a:r>
                            <a:rPr lang="el-GR" sz="1100" b="1" dirty="0"/>
                            <a:t>μ</a:t>
                          </a:r>
                          <a:r>
                            <a:rPr lang="de-DE" sz="1100" b="1" dirty="0"/>
                            <a:t>m²</a:t>
                          </a:r>
                          <a:endParaRPr lang="en-CH" sz="1100" b="1" dirty="0"/>
                        </a:p>
                      </a:txBody>
                      <a:tcPr marL="91433" marR="91433"/>
                    </a:tc>
                    <a:extLst>
                      <a:ext uri="{0D108BD9-81ED-4DB2-BD59-A6C34878D82A}">
                        <a16:rowId xmlns:a16="http://schemas.microsoft.com/office/drawing/2014/main" val="938636756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C9C7FE76-97D6-7860-7B56-65E510D984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144" t="22291" r="48634" b="25210"/>
          <a:stretch/>
        </p:blipFill>
        <p:spPr>
          <a:xfrm>
            <a:off x="574889" y="1749737"/>
            <a:ext cx="3156965" cy="21567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9DB9307-CDAC-1BAC-56D5-21002C8342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932" t="21747" r="34320" b="27767"/>
          <a:stretch/>
        </p:blipFill>
        <p:spPr>
          <a:xfrm>
            <a:off x="574889" y="3959292"/>
            <a:ext cx="3156965" cy="2397058"/>
          </a:xfrm>
          <a:prstGeom prst="rect">
            <a:avLst/>
          </a:prstGeom>
        </p:spPr>
      </p:pic>
      <p:graphicFrame>
        <p:nvGraphicFramePr>
          <p:cNvPr id="10" name="Table 39">
            <a:extLst>
              <a:ext uri="{FF2B5EF4-FFF2-40B4-BE49-F238E27FC236}">
                <a16:creationId xmlns:a16="http://schemas.microsoft.com/office/drawing/2014/main" id="{CC8997D8-C35E-ABEA-8D66-0339654621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202447"/>
              </p:ext>
            </p:extLst>
          </p:nvPr>
        </p:nvGraphicFramePr>
        <p:xfrm>
          <a:off x="4099207" y="2005077"/>
          <a:ext cx="4286350" cy="1489665"/>
        </p:xfrm>
        <a:graphic>
          <a:graphicData uri="http://schemas.openxmlformats.org/drawingml/2006/table">
            <a:tbl>
              <a:tblPr firstRow="1" bandRow="1">
                <a:effectLst/>
                <a:tableStyleId>{21E4AEA4-8DFA-4A89-87EB-49C32662AFE0}</a:tableStyleId>
              </a:tblPr>
              <a:tblGrid>
                <a:gridCol w="1050564">
                  <a:extLst>
                    <a:ext uri="{9D8B030D-6E8A-4147-A177-3AD203B41FA5}">
                      <a16:colId xmlns:a16="http://schemas.microsoft.com/office/drawing/2014/main" val="434202961"/>
                    </a:ext>
                  </a:extLst>
                </a:gridCol>
                <a:gridCol w="741453">
                  <a:extLst>
                    <a:ext uri="{9D8B030D-6E8A-4147-A177-3AD203B41FA5}">
                      <a16:colId xmlns:a16="http://schemas.microsoft.com/office/drawing/2014/main" val="3505535834"/>
                    </a:ext>
                  </a:extLst>
                </a:gridCol>
                <a:gridCol w="743586">
                  <a:extLst>
                    <a:ext uri="{9D8B030D-6E8A-4147-A177-3AD203B41FA5}">
                      <a16:colId xmlns:a16="http://schemas.microsoft.com/office/drawing/2014/main" val="251835824"/>
                    </a:ext>
                  </a:extLst>
                </a:gridCol>
                <a:gridCol w="1085530">
                  <a:extLst>
                    <a:ext uri="{9D8B030D-6E8A-4147-A177-3AD203B41FA5}">
                      <a16:colId xmlns:a16="http://schemas.microsoft.com/office/drawing/2014/main" val="3586602297"/>
                    </a:ext>
                  </a:extLst>
                </a:gridCol>
                <a:gridCol w="665217">
                  <a:extLst>
                    <a:ext uri="{9D8B030D-6E8A-4147-A177-3AD203B41FA5}">
                      <a16:colId xmlns:a16="http://schemas.microsoft.com/office/drawing/2014/main" val="2276135433"/>
                    </a:ext>
                  </a:extLst>
                </a:gridCol>
              </a:tblGrid>
              <a:tr h="491535">
                <a:tc>
                  <a:txBody>
                    <a:bodyPr/>
                    <a:lstStyle/>
                    <a:p>
                      <a:pPr lvl="0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400" dirty="0"/>
                        <a:t>f (GHz)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400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400" dirty="0"/>
                        <a:t>Rz/Q (</a:t>
                      </a:r>
                      <a:r>
                        <a:rPr lang="en-US" sz="1400" dirty="0" err="1"/>
                        <a:t>kOhm</a:t>
                      </a:r>
                      <a:r>
                        <a:rPr lang="en-US" sz="1400" dirty="0"/>
                        <a:t>/m)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400"/>
                        <a:t>Vg/c 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173418"/>
                  </a:ext>
                </a:extLst>
              </a:tr>
              <a:tr h="323835">
                <a:tc>
                  <a:txBody>
                    <a:bodyPr/>
                    <a:lstStyle/>
                    <a:p>
                      <a:pPr lvl="0"/>
                      <a:r>
                        <a:rPr lang="en-US" sz="1400" dirty="0"/>
                        <a:t>First Cell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400" dirty="0"/>
                        <a:t>2.8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400" dirty="0"/>
                        <a:t>16571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400" dirty="0"/>
                        <a:t>3.63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400" dirty="0"/>
                        <a:t>3.92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2155700"/>
                  </a:ext>
                </a:extLst>
              </a:tr>
              <a:tr h="323835">
                <a:tc>
                  <a:txBody>
                    <a:bodyPr/>
                    <a:lstStyle/>
                    <a:p>
                      <a:pPr lvl="0"/>
                      <a:r>
                        <a:rPr lang="en-US" sz="1400" dirty="0"/>
                        <a:t>Middle Cell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400" dirty="0"/>
                        <a:t>2.8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400" dirty="0"/>
                        <a:t>16293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400" dirty="0"/>
                        <a:t>4.02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400" dirty="0"/>
                        <a:t>2.34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6335742"/>
                  </a:ext>
                </a:extLst>
              </a:tr>
              <a:tr h="323835">
                <a:tc>
                  <a:txBody>
                    <a:bodyPr/>
                    <a:lstStyle/>
                    <a:p>
                      <a:pPr lvl="0"/>
                      <a:r>
                        <a:rPr lang="en-US" sz="1400"/>
                        <a:t>Last Cell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400" dirty="0"/>
                        <a:t>2.8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400" dirty="0"/>
                        <a:t>16039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400" dirty="0"/>
                        <a:t>4.38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400" dirty="0"/>
                        <a:t>1.25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0609783"/>
                  </a:ext>
                </a:extLst>
              </a:tr>
            </a:tbl>
          </a:graphicData>
        </a:graphic>
      </p:graphicFrame>
      <p:graphicFrame>
        <p:nvGraphicFramePr>
          <p:cNvPr id="11" name="Table 39">
            <a:extLst>
              <a:ext uri="{FF2B5EF4-FFF2-40B4-BE49-F238E27FC236}">
                <a16:creationId xmlns:a16="http://schemas.microsoft.com/office/drawing/2014/main" id="{ABA4964D-8576-F6A2-E481-F1412E45D3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09922"/>
              </p:ext>
            </p:extLst>
          </p:nvPr>
        </p:nvGraphicFramePr>
        <p:xfrm>
          <a:off x="4232138" y="4624330"/>
          <a:ext cx="4020489" cy="1219200"/>
        </p:xfrm>
        <a:graphic>
          <a:graphicData uri="http://schemas.openxmlformats.org/drawingml/2006/table">
            <a:tbl>
              <a:tblPr firstRow="1" bandRow="1">
                <a:effectLst/>
                <a:tableStyleId>{21E4AEA4-8DFA-4A89-87EB-49C32662AFE0}</a:tableStyleId>
              </a:tblPr>
              <a:tblGrid>
                <a:gridCol w="1175007">
                  <a:extLst>
                    <a:ext uri="{9D8B030D-6E8A-4147-A177-3AD203B41FA5}">
                      <a16:colId xmlns:a16="http://schemas.microsoft.com/office/drawing/2014/main" val="323182992"/>
                    </a:ext>
                  </a:extLst>
                </a:gridCol>
                <a:gridCol w="1374234">
                  <a:extLst>
                    <a:ext uri="{9D8B030D-6E8A-4147-A177-3AD203B41FA5}">
                      <a16:colId xmlns:a16="http://schemas.microsoft.com/office/drawing/2014/main" val="2027723123"/>
                    </a:ext>
                  </a:extLst>
                </a:gridCol>
                <a:gridCol w="1471248">
                  <a:extLst>
                    <a:ext uri="{9D8B030D-6E8A-4147-A177-3AD203B41FA5}">
                      <a16:colId xmlns:a16="http://schemas.microsoft.com/office/drawing/2014/main" val="2537220294"/>
                    </a:ext>
                  </a:extLst>
                </a:gridCol>
              </a:tblGrid>
              <a:tr h="258707">
                <a:tc>
                  <a:txBody>
                    <a:bodyPr/>
                    <a:lstStyle/>
                    <a:p>
                      <a:pPr lvl="0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400" dirty="0" err="1"/>
                        <a:t>Esmax</a:t>
                      </a:r>
                      <a:r>
                        <a:rPr lang="en-US" sz="1400" dirty="0"/>
                        <a:t>/</a:t>
                      </a:r>
                      <a:r>
                        <a:rPr lang="tr-TR" sz="1400" dirty="0"/>
                        <a:t>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400"/>
                        <a:t>Sc/G^2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0000105"/>
                  </a:ext>
                </a:extLst>
              </a:tr>
              <a:tr h="258707">
                <a:tc>
                  <a:txBody>
                    <a:bodyPr/>
                    <a:lstStyle/>
                    <a:p>
                      <a:pPr lvl="0"/>
                      <a:r>
                        <a:rPr lang="en-US" sz="1400"/>
                        <a:t>First Cell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400" dirty="0"/>
                        <a:t>2.8669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400" dirty="0"/>
                        <a:t>9.105e-4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8118685"/>
                  </a:ext>
                </a:extLst>
              </a:tr>
              <a:tr h="258707">
                <a:tc>
                  <a:txBody>
                    <a:bodyPr/>
                    <a:lstStyle/>
                    <a:p>
                      <a:pPr lvl="0"/>
                      <a:r>
                        <a:rPr lang="en-US" sz="1400"/>
                        <a:t>Middle Cell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400" dirty="0"/>
                        <a:t>2.4254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400" dirty="0"/>
                        <a:t>5.876e-4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3953713"/>
                  </a:ext>
                </a:extLst>
              </a:tr>
              <a:tr h="258707">
                <a:tc>
                  <a:txBody>
                    <a:bodyPr/>
                    <a:lstStyle/>
                    <a:p>
                      <a:pPr lvl="0"/>
                      <a:r>
                        <a:rPr lang="en-US" sz="1400"/>
                        <a:t>Last Cell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400" dirty="0"/>
                        <a:t>2.0923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400" dirty="0"/>
                        <a:t>3.614e-4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0398103"/>
                  </a:ext>
                </a:extLst>
              </a:tr>
            </a:tbl>
          </a:graphicData>
        </a:graphic>
      </p:graphicFrame>
      <p:sp>
        <p:nvSpPr>
          <p:cNvPr id="14" name="TextBox 5">
            <a:extLst>
              <a:ext uri="{FF2B5EF4-FFF2-40B4-BE49-F238E27FC236}">
                <a16:creationId xmlns:a16="http://schemas.microsoft.com/office/drawing/2014/main" id="{6F50EAE5-E6CA-15B2-44A6-DB09EC48F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609" y="2796842"/>
            <a:ext cx="15287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E-fields</a:t>
            </a:r>
            <a:endParaRPr lang="en-US" altLang="en-US" sz="1800" dirty="0"/>
          </a:p>
        </p:txBody>
      </p:sp>
      <p:sp>
        <p:nvSpPr>
          <p:cNvPr id="15" name="TextBox 5">
            <a:extLst>
              <a:ext uri="{FF2B5EF4-FFF2-40B4-BE49-F238E27FC236}">
                <a16:creationId xmlns:a16="http://schemas.microsoft.com/office/drawing/2014/main" id="{0169693E-7835-9370-5160-4FCBDE6BC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609" y="5186591"/>
            <a:ext cx="15287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Sc-fields</a:t>
            </a:r>
            <a:endParaRPr lang="en-US" altLang="en-US" sz="1800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8F960D3-76F3-5A95-B854-0D9D99829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8811" y="6391413"/>
            <a:ext cx="6801678" cy="365125"/>
          </a:xfrm>
        </p:spPr>
        <p:txBody>
          <a:bodyPr/>
          <a:lstStyle/>
          <a:p>
            <a:r>
              <a:rPr lang="en-GB" dirty="0"/>
              <a:t>A. Kurtulus :: CERN  Cool Copper Collider Workshop, </a:t>
            </a:r>
            <a:r>
              <a:rPr lang="tr-TR" dirty="0"/>
              <a:t>Amsterdam</a:t>
            </a:r>
            <a:r>
              <a:rPr lang="en-GB" dirty="0"/>
              <a:t>, </a:t>
            </a:r>
            <a:r>
              <a:rPr lang="tr-TR" dirty="0"/>
              <a:t>The Netherlands</a:t>
            </a:r>
            <a:endParaRPr lang="en-CH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9802C6D6-EC8B-8656-A3A2-675B4A044A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tr-TR" dirty="0"/>
              <a:t>8</a:t>
            </a:r>
            <a:r>
              <a:rPr lang="en-US" dirty="0" err="1"/>
              <a:t>th</a:t>
            </a:r>
            <a:r>
              <a:rPr lang="en-CH" dirty="0"/>
              <a:t> </a:t>
            </a:r>
            <a:r>
              <a:rPr lang="tr-TR" dirty="0"/>
              <a:t>October</a:t>
            </a:r>
            <a:r>
              <a:rPr lang="en-CH" dirty="0"/>
              <a:t> 202</a:t>
            </a:r>
            <a:r>
              <a:rPr lang="en-US" dirty="0"/>
              <a:t>4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50477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F1BB79-AAC1-46F8-80D5-5944147E4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FFDA3-607F-4FC8-A795-ACC14F81DF9D}" type="slidenum">
              <a:rPr lang="en-CH" smtClean="0"/>
              <a:t>14</a:t>
            </a:fld>
            <a:endParaRPr lang="en-CH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51D44070-2869-0D0E-A481-04414C376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358" y="-7738"/>
            <a:ext cx="10515600" cy="765516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tr-TR" dirty="0"/>
              <a:t>High Energy Linac</a:t>
            </a:r>
            <a:endParaRPr lang="en-CH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C458239-7C22-2F31-7B1A-724D6C12C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8811" y="6391413"/>
            <a:ext cx="6801678" cy="365125"/>
          </a:xfrm>
        </p:spPr>
        <p:txBody>
          <a:bodyPr/>
          <a:lstStyle/>
          <a:p>
            <a:r>
              <a:rPr lang="en-GB" dirty="0"/>
              <a:t>A. Kurtulus :: CERN  Cool Copper Collider Workshop, </a:t>
            </a:r>
            <a:r>
              <a:rPr lang="tr-TR" dirty="0"/>
              <a:t>Amsterdam</a:t>
            </a:r>
            <a:r>
              <a:rPr lang="en-GB" dirty="0"/>
              <a:t>, </a:t>
            </a:r>
            <a:r>
              <a:rPr lang="tr-TR" dirty="0"/>
              <a:t>The Netherlands</a:t>
            </a:r>
            <a:endParaRPr lang="en-CH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2F39F6DD-B661-7031-AED1-6953E07148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tr-TR" dirty="0"/>
              <a:t>8</a:t>
            </a:r>
            <a:r>
              <a:rPr lang="en-US" dirty="0" err="1"/>
              <a:t>th</a:t>
            </a:r>
            <a:r>
              <a:rPr lang="en-CH" dirty="0"/>
              <a:t> </a:t>
            </a:r>
            <a:r>
              <a:rPr lang="tr-TR" dirty="0"/>
              <a:t>October</a:t>
            </a:r>
            <a:r>
              <a:rPr lang="en-CH" dirty="0"/>
              <a:t> 202</a:t>
            </a:r>
            <a:r>
              <a:rPr lang="en-US" dirty="0"/>
              <a:t>4</a:t>
            </a:r>
            <a:endParaRPr lang="en-CH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DEF4D2C4-A568-7A55-CE42-20485ABB708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76841295"/>
                  </p:ext>
                </p:extLst>
              </p:nvPr>
            </p:nvGraphicFramePr>
            <p:xfrm>
              <a:off x="3198019" y="718536"/>
              <a:ext cx="5795963" cy="5655345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2184527">
                      <a:extLst>
                        <a:ext uri="{9D8B030D-6E8A-4147-A177-3AD203B41FA5}">
                          <a16:colId xmlns:a16="http://schemas.microsoft.com/office/drawing/2014/main" val="598617684"/>
                        </a:ext>
                      </a:extLst>
                    </a:gridCol>
                    <a:gridCol w="3611436">
                      <a:extLst>
                        <a:ext uri="{9D8B030D-6E8A-4147-A177-3AD203B41FA5}">
                          <a16:colId xmlns:a16="http://schemas.microsoft.com/office/drawing/2014/main" val="650318841"/>
                        </a:ext>
                      </a:extLst>
                    </a:gridCol>
                  </a:tblGrid>
                  <a:tr h="61284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DE" sz="1200" dirty="0">
                            <a:solidFill>
                              <a:srgbClr val="FF0000"/>
                            </a:solidFill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200" dirty="0">
                              <a:solidFill>
                                <a:schemeClr val="bg1"/>
                              </a:solidFill>
                            </a:rPr>
                            <a:t>Delta </a:t>
                          </a:r>
                          <a:r>
                            <a:rPr lang="fr-CH" sz="1200" dirty="0">
                              <a:solidFill>
                                <a:schemeClr val="bg1"/>
                              </a:solidFill>
                            </a:rPr>
                            <a:t>= 2 mm</a:t>
                          </a:r>
                          <a:endParaRPr lang="de-DE" sz="1200" dirty="0">
                            <a:solidFill>
                              <a:schemeClr val="bg1"/>
                            </a:solidFill>
                          </a:endParaRPr>
                        </a:p>
                        <a:p>
                          <a:endParaRPr lang="en-CH" sz="1200" dirty="0"/>
                        </a:p>
                      </a:txBody>
                      <a:tcPr marL="91433" marR="91433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200" dirty="0">
                            <a:solidFill>
                              <a:srgbClr val="FF0000"/>
                            </a:solidFill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>
                              <a:solidFill>
                                <a:schemeClr val="bg1"/>
                              </a:solidFill>
                            </a:rPr>
                            <a:t>HE-</a:t>
                          </a:r>
                          <a:r>
                            <a:rPr lang="en-US" sz="1200" dirty="0" err="1">
                              <a:solidFill>
                                <a:schemeClr val="bg1"/>
                              </a:solidFill>
                            </a:rPr>
                            <a:t>linac</a:t>
                          </a:r>
                          <a:endParaRPr lang="de-DE" sz="12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33" marR="91433"/>
                    </a:tc>
                    <a:extLst>
                      <a:ext uri="{0D108BD9-81ED-4DB2-BD59-A6C34878D82A}">
                        <a16:rowId xmlns:a16="http://schemas.microsoft.com/office/drawing/2014/main" val="3265771825"/>
                      </a:ext>
                    </a:extLst>
                  </a:tr>
                  <a:tr h="40856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b="1" dirty="0" err="1"/>
                            <a:t>Entr</a:t>
                          </a:r>
                          <a:r>
                            <a:rPr lang="en-US" sz="1100" b="1" dirty="0"/>
                            <a:t>., exit aperture</a:t>
                          </a:r>
                          <a:endParaRPr lang="en-CH" sz="1100" b="1" dirty="0"/>
                        </a:p>
                      </a:txBody>
                      <a:tcPr marL="91433" marR="91433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b="1" dirty="0"/>
                            <a:t>14.85 mm, 10.85 mm</a:t>
                          </a:r>
                          <a:endParaRPr lang="en-CH" sz="1100" b="1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CH" sz="1100" b="1" dirty="0"/>
                        </a:p>
                      </a:txBody>
                      <a:tcPr marL="91433" marR="91433"/>
                    </a:tc>
                    <a:extLst>
                      <a:ext uri="{0D108BD9-81ED-4DB2-BD59-A6C34878D82A}">
                        <a16:rowId xmlns:a16="http://schemas.microsoft.com/office/drawing/2014/main" val="4035771563"/>
                      </a:ext>
                    </a:extLst>
                  </a:tr>
                  <a:tr h="4085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dirty="0"/>
                            <a:t>Iris thickness</a:t>
                          </a:r>
                          <a:endParaRPr lang="en-CH" sz="1100" b="1" dirty="0"/>
                        </a:p>
                      </a:txBody>
                      <a:tcPr marL="91433" marR="91433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100" b="1" dirty="0"/>
                            <a:t>2.84 mm</a:t>
                          </a:r>
                          <a:r>
                            <a:rPr lang="tr-TR" sz="1100" b="1" dirty="0"/>
                            <a:t> → </a:t>
                          </a:r>
                          <a:r>
                            <a:rPr lang="en-US" sz="1100" b="1" dirty="0"/>
                            <a:t>4.04</a:t>
                          </a:r>
                          <a:r>
                            <a:rPr lang="de-DE" sz="1100" b="1" dirty="0"/>
                            <a:t> mm</a:t>
                          </a:r>
                          <a:r>
                            <a:rPr lang="tr-TR" sz="1100" b="1" dirty="0"/>
                            <a:t> </a:t>
                          </a:r>
                          <a:endParaRPr lang="en-CH" sz="1100" b="1" dirty="0"/>
                        </a:p>
                        <a:p>
                          <a:pPr algn="ctr"/>
                          <a:endParaRPr lang="en-CH" sz="1100" b="1" dirty="0"/>
                        </a:p>
                      </a:txBody>
                      <a:tcPr marL="91433" marR="91433"/>
                    </a:tc>
                    <a:extLst>
                      <a:ext uri="{0D108BD9-81ED-4DB2-BD59-A6C34878D82A}">
                        <a16:rowId xmlns:a16="http://schemas.microsoft.com/office/drawing/2014/main" val="1021688880"/>
                      </a:ext>
                    </a:extLst>
                  </a:tr>
                  <a:tr h="4085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dirty="0"/>
                            <a:t>Vg (% c)</a:t>
                          </a:r>
                          <a:endParaRPr lang="en-CH" sz="1100" b="1" dirty="0"/>
                        </a:p>
                      </a:txBody>
                      <a:tcPr marL="91433" marR="91433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1100" b="1" dirty="0"/>
                            <a:t>3.</a:t>
                          </a:r>
                          <a:r>
                            <a:rPr lang="en-US" sz="1100" b="1" dirty="0"/>
                            <a:t>92</a:t>
                          </a:r>
                          <a:r>
                            <a:rPr lang="tr-TR" sz="1100" b="1" dirty="0"/>
                            <a:t> → 1.</a:t>
                          </a:r>
                          <a:r>
                            <a:rPr lang="en-US" sz="1100" b="1" dirty="0"/>
                            <a:t>25</a:t>
                          </a:r>
                          <a:endParaRPr lang="en-CH" sz="1100" b="1" dirty="0"/>
                        </a:p>
                        <a:p>
                          <a:pPr algn="ctr"/>
                          <a:endParaRPr lang="en-CH" sz="1100" b="1" dirty="0"/>
                        </a:p>
                      </a:txBody>
                      <a:tcPr marL="91433" marR="91433"/>
                    </a:tc>
                    <a:extLst>
                      <a:ext uri="{0D108BD9-81ED-4DB2-BD59-A6C34878D82A}">
                        <a16:rowId xmlns:a16="http://schemas.microsoft.com/office/drawing/2014/main" val="3314197678"/>
                      </a:ext>
                    </a:extLst>
                  </a:tr>
                  <a:tr h="4085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dirty="0"/>
                            <a:t>r/Q (</a:t>
                          </a:r>
                          <a:r>
                            <a:rPr lang="en-US" sz="1100" b="1" dirty="0" err="1"/>
                            <a:t>kOhm</a:t>
                          </a:r>
                          <a:r>
                            <a:rPr lang="en-US" sz="1100" b="1" dirty="0"/>
                            <a:t>/m)</a:t>
                          </a:r>
                          <a:endParaRPr lang="en-CH" sz="1100" b="1" dirty="0"/>
                        </a:p>
                      </a:txBody>
                      <a:tcPr marL="91433" marR="91433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b="1" dirty="0"/>
                            <a:t>3.63</a:t>
                          </a:r>
                          <a:r>
                            <a:rPr lang="tr-TR" sz="1100" b="1" dirty="0"/>
                            <a:t> → 4.</a:t>
                          </a:r>
                          <a:r>
                            <a:rPr lang="en-US" sz="1100" b="1" dirty="0"/>
                            <a:t>38</a:t>
                          </a:r>
                          <a:endParaRPr lang="en-CH" sz="1100" b="1" dirty="0"/>
                        </a:p>
                        <a:p>
                          <a:pPr algn="ctr"/>
                          <a:endParaRPr lang="en-CH" sz="1100" b="1" dirty="0"/>
                        </a:p>
                      </a:txBody>
                      <a:tcPr marL="91433" marR="91433"/>
                    </a:tc>
                    <a:extLst>
                      <a:ext uri="{0D108BD9-81ED-4DB2-BD59-A6C34878D82A}">
                        <a16:rowId xmlns:a16="http://schemas.microsoft.com/office/drawing/2014/main" val="1389058455"/>
                      </a:ext>
                    </a:extLst>
                  </a:tr>
                  <a:tr h="4085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dirty="0"/>
                            <a:t>Q</a:t>
                          </a:r>
                          <a:endParaRPr lang="en-CH" sz="1100" b="1" dirty="0"/>
                        </a:p>
                      </a:txBody>
                      <a:tcPr marL="91433" marR="91433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1100" b="1" dirty="0"/>
                            <a:t>16</a:t>
                          </a:r>
                          <a:r>
                            <a:rPr lang="en-US" sz="1100" b="1" dirty="0"/>
                            <a:t>571 </a:t>
                          </a:r>
                          <a:r>
                            <a:rPr lang="tr-TR" sz="1100" b="1" dirty="0"/>
                            <a:t>→ 1</a:t>
                          </a:r>
                          <a:r>
                            <a:rPr lang="en-US" sz="1100" b="1" dirty="0"/>
                            <a:t>6039</a:t>
                          </a:r>
                          <a:endParaRPr lang="en-CH" sz="1100" b="1" dirty="0"/>
                        </a:p>
                        <a:p>
                          <a:pPr algn="ctr"/>
                          <a:endParaRPr lang="en-CH" sz="1100" b="1" dirty="0"/>
                        </a:p>
                      </a:txBody>
                      <a:tcPr marL="91433" marR="91433"/>
                    </a:tc>
                    <a:extLst>
                      <a:ext uri="{0D108BD9-81ED-4DB2-BD59-A6C34878D82A}">
                        <a16:rowId xmlns:a16="http://schemas.microsoft.com/office/drawing/2014/main" val="2183139277"/>
                      </a:ext>
                    </a:extLst>
                  </a:tr>
                  <a:tr h="24805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dirty="0"/>
                            <a:t>Filling time</a:t>
                          </a:r>
                          <a:endParaRPr lang="en-CH" sz="1100" b="1" dirty="0"/>
                        </a:p>
                      </a:txBody>
                      <a:tcPr marL="91433" marR="91433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100" b="1" dirty="0"/>
                            <a:t>4</a:t>
                          </a:r>
                          <a:r>
                            <a:rPr lang="en-US" sz="1100" b="1" dirty="0"/>
                            <a:t>60</a:t>
                          </a:r>
                          <a:r>
                            <a:rPr lang="de-DE" sz="1100" b="1" dirty="0"/>
                            <a:t> </a:t>
                          </a:r>
                          <a:r>
                            <a:rPr lang="de-DE" sz="1100" b="1" dirty="0" err="1"/>
                            <a:t>ns</a:t>
                          </a:r>
                          <a:endParaRPr lang="en-CH" sz="1100" b="1" dirty="0"/>
                        </a:p>
                      </a:txBody>
                      <a:tcPr marL="91433" marR="91433"/>
                    </a:tc>
                    <a:extLst>
                      <a:ext uri="{0D108BD9-81ED-4DB2-BD59-A6C34878D82A}">
                        <a16:rowId xmlns:a16="http://schemas.microsoft.com/office/drawing/2014/main" val="2003211200"/>
                      </a:ext>
                    </a:extLst>
                  </a:tr>
                  <a:tr h="24805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dirty="0"/>
                            <a:t>SLED coupling</a:t>
                          </a:r>
                          <a:endParaRPr lang="en-CH" sz="1100" b="1" dirty="0"/>
                        </a:p>
                      </a:txBody>
                      <a:tcPr marL="91433" marR="91433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H" sz="1100" b="1" dirty="0"/>
                            <a:t>1</a:t>
                          </a:r>
                          <a:r>
                            <a:rPr lang="en-US" sz="1100" b="1" dirty="0"/>
                            <a:t>5</a:t>
                          </a:r>
                          <a:endParaRPr lang="en-CH" sz="1100" b="1" dirty="0"/>
                        </a:p>
                      </a:txBody>
                      <a:tcPr marL="91433" marR="91433"/>
                    </a:tc>
                    <a:extLst>
                      <a:ext uri="{0D108BD9-81ED-4DB2-BD59-A6C34878D82A}">
                        <a16:rowId xmlns:a16="http://schemas.microsoft.com/office/drawing/2014/main" val="531351002"/>
                      </a:ext>
                    </a:extLst>
                  </a:tr>
                  <a:tr h="24805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dirty="0"/>
                            <a:t>Eff. shunt impedance</a:t>
                          </a:r>
                          <a:endParaRPr lang="en-CH" sz="1100" b="1" dirty="0"/>
                        </a:p>
                      </a:txBody>
                      <a:tcPr marL="91433" marR="91433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100" b="1" dirty="0"/>
                            <a:t>102 M</a:t>
                          </a:r>
                          <a:r>
                            <a:rPr lang="el-GR" sz="1100" b="1" dirty="0"/>
                            <a:t>Ω/</a:t>
                          </a:r>
                          <a:r>
                            <a:rPr lang="de-DE" sz="1100" b="1" dirty="0"/>
                            <a:t>m</a:t>
                          </a:r>
                          <a:endParaRPr lang="en-CH" sz="1100" b="1" dirty="0"/>
                        </a:p>
                      </a:txBody>
                      <a:tcPr marL="91433" marR="91433"/>
                    </a:tc>
                    <a:extLst>
                      <a:ext uri="{0D108BD9-81ED-4DB2-BD59-A6C34878D82A}">
                        <a16:rowId xmlns:a16="http://schemas.microsoft.com/office/drawing/2014/main" val="3238926563"/>
                      </a:ext>
                    </a:extLst>
                  </a:tr>
                  <a:tr h="24805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H" sz="1100" b="1" dirty="0"/>
                            <a:t>Repetition rate [Hz]</a:t>
                          </a:r>
                        </a:p>
                      </a:txBody>
                      <a:tcPr marL="91433" marR="9143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100" b="1" dirty="0">
                              <a:solidFill>
                                <a:schemeClr val="tx1"/>
                              </a:solidFill>
                            </a:rPr>
                            <a:t>100</a:t>
                          </a:r>
                          <a:endParaRPr lang="en-CH" sz="11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33" marR="91433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19472496"/>
                      </a:ext>
                    </a:extLst>
                  </a:tr>
                  <a:tr h="40856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b="1" dirty="0"/>
                            <a:t>Klystron power per structure </a:t>
                          </a:r>
                          <a:endParaRPr lang="en-CH" sz="1100" b="1" dirty="0"/>
                        </a:p>
                        <a:p>
                          <a:pPr algn="ctr"/>
                          <a:endParaRPr lang="en-CH" sz="1100" b="1" dirty="0"/>
                        </a:p>
                      </a:txBody>
                      <a:tcPr marL="91433" marR="91433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11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1100" b="1" dirty="0">
                              <a:solidFill>
                                <a:schemeClr val="tx1"/>
                              </a:solidFill>
                            </a:rPr>
                            <a:t>15 </a:t>
                          </a:r>
                          <a:r>
                            <a:rPr lang="de-DE" sz="1100" b="1" dirty="0">
                              <a:solidFill>
                                <a:schemeClr val="tx1"/>
                              </a:solidFill>
                            </a:rPr>
                            <a:t>MW</a:t>
                          </a:r>
                        </a:p>
                      </a:txBody>
                      <a:tcPr marL="91433" marR="91433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33329647"/>
                      </a:ext>
                    </a:extLst>
                  </a:tr>
                  <a:tr h="3865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100" b="1" dirty="0"/>
                            <a:t>Average Structure Input Power</a:t>
                          </a:r>
                          <a:endParaRPr lang="en-CH" sz="1100" b="1" dirty="0"/>
                        </a:p>
                      </a:txBody>
                      <a:tcPr marL="91433" marR="91433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1100" b="1" dirty="0">
                              <a:solidFill>
                                <a:schemeClr val="tx1"/>
                              </a:solidFill>
                            </a:rPr>
                            <a:t>4.95 kW</a:t>
                          </a:r>
                        </a:p>
                      </a:txBody>
                      <a:tcPr marL="91433" marR="91433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02383448"/>
                      </a:ext>
                    </a:extLst>
                  </a:tr>
                  <a:tr h="38651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tr-TR" sz="11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1100" b="1" smtClean="0">
                                        <a:latin typeface="Cambria Math" panose="02040503050406030204" pitchFamily="18" charset="0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tr-TR" sz="1100" b="1" smtClean="0">
                                        <a:latin typeface="Cambria Math" panose="02040503050406030204" pitchFamily="18" charset="0"/>
                                      </a:rPr>
                                      <m:t>𝐚𝐯𝐠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H" sz="1100" b="1" dirty="0"/>
                        </a:p>
                      </a:txBody>
                      <a:tcPr marL="91433" marR="9143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>
                              <a:solidFill>
                                <a:schemeClr val="tx1"/>
                              </a:solidFill>
                            </a:rPr>
                            <a:t>22.5 </a:t>
                          </a:r>
                          <a:r>
                            <a:rPr lang="en-US" sz="1100" b="1" dirty="0">
                              <a:solidFill>
                                <a:schemeClr val="tx1"/>
                              </a:solidFill>
                            </a:rPr>
                            <a:t>MV/m</a:t>
                          </a:r>
                          <a:endParaRPr lang="en-CH" sz="11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33" marR="91433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01176072"/>
                      </a:ext>
                    </a:extLst>
                  </a:tr>
                  <a:tr h="24805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b="1" dirty="0"/>
                            <a:t>E</a:t>
                          </a:r>
                          <a:r>
                            <a:rPr lang="en-US" sz="1100" b="1" baseline="-25000" dirty="0"/>
                            <a:t>max</a:t>
                          </a:r>
                          <a:r>
                            <a:rPr lang="en-US" sz="1100" b="1" baseline="0" dirty="0"/>
                            <a:t> (instant.)</a:t>
                          </a:r>
                          <a:endParaRPr lang="tr-TR" sz="1100" b="1" dirty="0"/>
                        </a:p>
                      </a:txBody>
                      <a:tcPr marL="91433" marR="91433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1100" b="1" dirty="0">
                              <a:solidFill>
                                <a:schemeClr val="tx1"/>
                              </a:solidFill>
                            </a:rPr>
                            <a:t>56</a:t>
                          </a:r>
                          <a:r>
                            <a:rPr lang="en-US" sz="11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de-DE" sz="1100" b="1" dirty="0">
                              <a:solidFill>
                                <a:schemeClr val="tx1"/>
                              </a:solidFill>
                            </a:rPr>
                            <a:t>MV/m</a:t>
                          </a:r>
                        </a:p>
                      </a:txBody>
                      <a:tcPr marL="91433" marR="91433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56990517"/>
                      </a:ext>
                    </a:extLst>
                  </a:tr>
                  <a:tr h="38651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b="1" dirty="0" err="1"/>
                            <a:t>S</a:t>
                          </a:r>
                          <a:r>
                            <a:rPr lang="en-US" sz="1100" b="1" baseline="-25000" dirty="0" err="1"/>
                            <a:t>c,max</a:t>
                          </a:r>
                          <a:r>
                            <a:rPr lang="en-US" sz="1100" b="1" baseline="-25000" dirty="0"/>
                            <a:t> </a:t>
                          </a:r>
                          <a:r>
                            <a:rPr lang="en-US" sz="1100" b="1" baseline="0" dirty="0"/>
                            <a:t> (instant.)</a:t>
                          </a:r>
                          <a:endParaRPr lang="tr-TR" sz="1100" b="1" dirty="0"/>
                        </a:p>
                      </a:txBody>
                      <a:tcPr marL="91433" marR="91433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1100" b="1" dirty="0">
                              <a:solidFill>
                                <a:schemeClr val="tx1"/>
                              </a:solidFill>
                            </a:rPr>
                            <a:t>328</a:t>
                          </a:r>
                          <a:r>
                            <a:rPr lang="de-DE" sz="1100" b="1" dirty="0">
                              <a:solidFill>
                                <a:schemeClr val="tx1"/>
                              </a:solidFill>
                            </a:rPr>
                            <a:t> mW/</a:t>
                          </a:r>
                          <a:r>
                            <a:rPr lang="el-GR" sz="1100" b="1" dirty="0">
                              <a:solidFill>
                                <a:schemeClr val="tx1"/>
                              </a:solidFill>
                            </a:rPr>
                            <a:t>μ</a:t>
                          </a:r>
                          <a:r>
                            <a:rPr lang="de-DE" sz="1100" b="1" dirty="0">
                              <a:solidFill>
                                <a:schemeClr val="tx1"/>
                              </a:solidFill>
                            </a:rPr>
                            <a:t>m²</a:t>
                          </a:r>
                        </a:p>
                      </a:txBody>
                      <a:tcPr marL="91433" marR="91433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3863675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DEF4D2C4-A568-7A55-CE42-20485ABB708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76841295"/>
                  </p:ext>
                </p:extLst>
              </p:nvPr>
            </p:nvGraphicFramePr>
            <p:xfrm>
              <a:off x="3198019" y="718536"/>
              <a:ext cx="5795963" cy="5655345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2184527">
                      <a:extLst>
                        <a:ext uri="{9D8B030D-6E8A-4147-A177-3AD203B41FA5}">
                          <a16:colId xmlns:a16="http://schemas.microsoft.com/office/drawing/2014/main" val="598617684"/>
                        </a:ext>
                      </a:extLst>
                    </a:gridCol>
                    <a:gridCol w="3611436">
                      <a:extLst>
                        <a:ext uri="{9D8B030D-6E8A-4147-A177-3AD203B41FA5}">
                          <a16:colId xmlns:a16="http://schemas.microsoft.com/office/drawing/2014/main" val="650318841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DE" sz="1200" dirty="0">
                            <a:solidFill>
                              <a:srgbClr val="FF0000"/>
                            </a:solidFill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200" dirty="0">
                              <a:solidFill>
                                <a:schemeClr val="bg1"/>
                              </a:solidFill>
                            </a:rPr>
                            <a:t>Delta </a:t>
                          </a:r>
                          <a:r>
                            <a:rPr lang="fr-CH" sz="1200" dirty="0">
                              <a:solidFill>
                                <a:schemeClr val="bg1"/>
                              </a:solidFill>
                            </a:rPr>
                            <a:t>= 2 mm</a:t>
                          </a:r>
                          <a:endParaRPr lang="de-DE" sz="1200" dirty="0">
                            <a:solidFill>
                              <a:schemeClr val="bg1"/>
                            </a:solidFill>
                          </a:endParaRPr>
                        </a:p>
                        <a:p>
                          <a:endParaRPr lang="en-CH" sz="1200" dirty="0"/>
                        </a:p>
                      </a:txBody>
                      <a:tcPr marL="91433" marR="91433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200" dirty="0">
                            <a:solidFill>
                              <a:srgbClr val="FF0000"/>
                            </a:solidFill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>
                              <a:solidFill>
                                <a:schemeClr val="bg1"/>
                              </a:solidFill>
                            </a:rPr>
                            <a:t>HE-</a:t>
                          </a:r>
                          <a:r>
                            <a:rPr lang="en-US" sz="1200" dirty="0" err="1">
                              <a:solidFill>
                                <a:schemeClr val="bg1"/>
                              </a:solidFill>
                            </a:rPr>
                            <a:t>linac</a:t>
                          </a:r>
                          <a:endParaRPr lang="de-DE" sz="12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33" marR="91433"/>
                    </a:tc>
                    <a:extLst>
                      <a:ext uri="{0D108BD9-81ED-4DB2-BD59-A6C34878D82A}">
                        <a16:rowId xmlns:a16="http://schemas.microsoft.com/office/drawing/2014/main" val="3265771825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b="1" dirty="0" err="1"/>
                            <a:t>Entr</a:t>
                          </a:r>
                          <a:r>
                            <a:rPr lang="en-US" sz="1100" b="1" dirty="0"/>
                            <a:t>., exit aperture</a:t>
                          </a:r>
                          <a:endParaRPr lang="en-CH" sz="1100" b="1" dirty="0"/>
                        </a:p>
                      </a:txBody>
                      <a:tcPr marL="91433" marR="91433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b="1" dirty="0"/>
                            <a:t>14.85 mm, 10.85 mm</a:t>
                          </a:r>
                          <a:endParaRPr lang="en-CH" sz="1100" b="1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CH" sz="1100" b="1" dirty="0"/>
                        </a:p>
                      </a:txBody>
                      <a:tcPr marL="91433" marR="91433"/>
                    </a:tc>
                    <a:extLst>
                      <a:ext uri="{0D108BD9-81ED-4DB2-BD59-A6C34878D82A}">
                        <a16:rowId xmlns:a16="http://schemas.microsoft.com/office/drawing/2014/main" val="4035771563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dirty="0"/>
                            <a:t>Iris thickness</a:t>
                          </a:r>
                          <a:endParaRPr lang="en-CH" sz="1100" b="1" dirty="0"/>
                        </a:p>
                      </a:txBody>
                      <a:tcPr marL="91433" marR="91433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100" b="1" dirty="0"/>
                            <a:t>2.84 mm</a:t>
                          </a:r>
                          <a:r>
                            <a:rPr lang="tr-TR" sz="1100" b="1" dirty="0"/>
                            <a:t> → </a:t>
                          </a:r>
                          <a:r>
                            <a:rPr lang="en-US" sz="1100" b="1" dirty="0"/>
                            <a:t>4.04</a:t>
                          </a:r>
                          <a:r>
                            <a:rPr lang="de-DE" sz="1100" b="1" dirty="0"/>
                            <a:t> mm</a:t>
                          </a:r>
                          <a:r>
                            <a:rPr lang="tr-TR" sz="1100" b="1" dirty="0"/>
                            <a:t> </a:t>
                          </a:r>
                          <a:endParaRPr lang="en-CH" sz="1100" b="1" dirty="0"/>
                        </a:p>
                        <a:p>
                          <a:pPr algn="ctr"/>
                          <a:endParaRPr lang="en-CH" sz="1100" b="1" dirty="0"/>
                        </a:p>
                      </a:txBody>
                      <a:tcPr marL="91433" marR="91433"/>
                    </a:tc>
                    <a:extLst>
                      <a:ext uri="{0D108BD9-81ED-4DB2-BD59-A6C34878D82A}">
                        <a16:rowId xmlns:a16="http://schemas.microsoft.com/office/drawing/2014/main" val="1021688880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dirty="0"/>
                            <a:t>Vg (% c)</a:t>
                          </a:r>
                          <a:endParaRPr lang="en-CH" sz="1100" b="1" dirty="0"/>
                        </a:p>
                      </a:txBody>
                      <a:tcPr marL="91433" marR="91433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1100" b="1" dirty="0"/>
                            <a:t>3.</a:t>
                          </a:r>
                          <a:r>
                            <a:rPr lang="en-US" sz="1100" b="1" dirty="0"/>
                            <a:t>92</a:t>
                          </a:r>
                          <a:r>
                            <a:rPr lang="tr-TR" sz="1100" b="1" dirty="0"/>
                            <a:t> → 1.</a:t>
                          </a:r>
                          <a:r>
                            <a:rPr lang="en-US" sz="1100" b="1" dirty="0"/>
                            <a:t>25</a:t>
                          </a:r>
                          <a:endParaRPr lang="en-CH" sz="1100" b="1" dirty="0"/>
                        </a:p>
                        <a:p>
                          <a:pPr algn="ctr"/>
                          <a:endParaRPr lang="en-CH" sz="1100" b="1" dirty="0"/>
                        </a:p>
                      </a:txBody>
                      <a:tcPr marL="91433" marR="91433"/>
                    </a:tc>
                    <a:extLst>
                      <a:ext uri="{0D108BD9-81ED-4DB2-BD59-A6C34878D82A}">
                        <a16:rowId xmlns:a16="http://schemas.microsoft.com/office/drawing/2014/main" val="3314197678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dirty="0"/>
                            <a:t>r/Q (</a:t>
                          </a:r>
                          <a:r>
                            <a:rPr lang="en-US" sz="1100" b="1" dirty="0" err="1"/>
                            <a:t>kOhm</a:t>
                          </a:r>
                          <a:r>
                            <a:rPr lang="en-US" sz="1100" b="1" dirty="0"/>
                            <a:t>/m)</a:t>
                          </a:r>
                          <a:endParaRPr lang="en-CH" sz="1100" b="1" dirty="0"/>
                        </a:p>
                      </a:txBody>
                      <a:tcPr marL="91433" marR="91433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b="1" dirty="0"/>
                            <a:t>3.63</a:t>
                          </a:r>
                          <a:r>
                            <a:rPr lang="tr-TR" sz="1100" b="1" dirty="0"/>
                            <a:t> → 4.</a:t>
                          </a:r>
                          <a:r>
                            <a:rPr lang="en-US" sz="1100" b="1" dirty="0"/>
                            <a:t>38</a:t>
                          </a:r>
                          <a:endParaRPr lang="en-CH" sz="1100" b="1" dirty="0"/>
                        </a:p>
                        <a:p>
                          <a:pPr algn="ctr"/>
                          <a:endParaRPr lang="en-CH" sz="1100" b="1" dirty="0"/>
                        </a:p>
                      </a:txBody>
                      <a:tcPr marL="91433" marR="91433"/>
                    </a:tc>
                    <a:extLst>
                      <a:ext uri="{0D108BD9-81ED-4DB2-BD59-A6C34878D82A}">
                        <a16:rowId xmlns:a16="http://schemas.microsoft.com/office/drawing/2014/main" val="1389058455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dirty="0"/>
                            <a:t>Q</a:t>
                          </a:r>
                          <a:endParaRPr lang="en-CH" sz="1100" b="1" dirty="0"/>
                        </a:p>
                      </a:txBody>
                      <a:tcPr marL="91433" marR="91433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1100" b="1" dirty="0"/>
                            <a:t>16</a:t>
                          </a:r>
                          <a:r>
                            <a:rPr lang="en-US" sz="1100" b="1" dirty="0"/>
                            <a:t>571 </a:t>
                          </a:r>
                          <a:r>
                            <a:rPr lang="tr-TR" sz="1100" b="1" dirty="0"/>
                            <a:t>→ 1</a:t>
                          </a:r>
                          <a:r>
                            <a:rPr lang="en-US" sz="1100" b="1" dirty="0"/>
                            <a:t>6039</a:t>
                          </a:r>
                          <a:endParaRPr lang="en-CH" sz="1100" b="1" dirty="0"/>
                        </a:p>
                        <a:p>
                          <a:pPr algn="ctr"/>
                          <a:endParaRPr lang="en-CH" sz="1100" b="1" dirty="0"/>
                        </a:p>
                      </a:txBody>
                      <a:tcPr marL="91433" marR="91433"/>
                    </a:tc>
                    <a:extLst>
                      <a:ext uri="{0D108BD9-81ED-4DB2-BD59-A6C34878D82A}">
                        <a16:rowId xmlns:a16="http://schemas.microsoft.com/office/drawing/2014/main" val="2183139277"/>
                      </a:ext>
                    </a:extLst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dirty="0"/>
                            <a:t>Filling time</a:t>
                          </a:r>
                          <a:endParaRPr lang="en-CH" sz="1100" b="1" dirty="0"/>
                        </a:p>
                      </a:txBody>
                      <a:tcPr marL="91433" marR="91433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100" b="1" dirty="0"/>
                            <a:t>4</a:t>
                          </a:r>
                          <a:r>
                            <a:rPr lang="en-US" sz="1100" b="1" dirty="0"/>
                            <a:t>60</a:t>
                          </a:r>
                          <a:r>
                            <a:rPr lang="de-DE" sz="1100" b="1" dirty="0"/>
                            <a:t> </a:t>
                          </a:r>
                          <a:r>
                            <a:rPr lang="de-DE" sz="1100" b="1" dirty="0" err="1"/>
                            <a:t>ns</a:t>
                          </a:r>
                          <a:endParaRPr lang="en-CH" sz="1100" b="1" dirty="0"/>
                        </a:p>
                      </a:txBody>
                      <a:tcPr marL="91433" marR="91433"/>
                    </a:tc>
                    <a:extLst>
                      <a:ext uri="{0D108BD9-81ED-4DB2-BD59-A6C34878D82A}">
                        <a16:rowId xmlns:a16="http://schemas.microsoft.com/office/drawing/2014/main" val="2003211200"/>
                      </a:ext>
                    </a:extLst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dirty="0"/>
                            <a:t>SLED coupling</a:t>
                          </a:r>
                          <a:endParaRPr lang="en-CH" sz="1100" b="1" dirty="0"/>
                        </a:p>
                      </a:txBody>
                      <a:tcPr marL="91433" marR="91433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H" sz="1100" b="1" dirty="0"/>
                            <a:t>1</a:t>
                          </a:r>
                          <a:r>
                            <a:rPr lang="en-US" sz="1100" b="1" dirty="0"/>
                            <a:t>5</a:t>
                          </a:r>
                          <a:endParaRPr lang="en-CH" sz="1100" b="1" dirty="0"/>
                        </a:p>
                      </a:txBody>
                      <a:tcPr marL="91433" marR="91433"/>
                    </a:tc>
                    <a:extLst>
                      <a:ext uri="{0D108BD9-81ED-4DB2-BD59-A6C34878D82A}">
                        <a16:rowId xmlns:a16="http://schemas.microsoft.com/office/drawing/2014/main" val="531351002"/>
                      </a:ext>
                    </a:extLst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dirty="0"/>
                            <a:t>Eff. shunt impedance</a:t>
                          </a:r>
                          <a:endParaRPr lang="en-CH" sz="1100" b="1" dirty="0"/>
                        </a:p>
                      </a:txBody>
                      <a:tcPr marL="91433" marR="91433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100" b="1" dirty="0"/>
                            <a:t>102 M</a:t>
                          </a:r>
                          <a:r>
                            <a:rPr lang="el-GR" sz="1100" b="1" dirty="0"/>
                            <a:t>Ω/</a:t>
                          </a:r>
                          <a:r>
                            <a:rPr lang="de-DE" sz="1100" b="1" dirty="0"/>
                            <a:t>m</a:t>
                          </a:r>
                          <a:endParaRPr lang="en-CH" sz="1100" b="1" dirty="0"/>
                        </a:p>
                      </a:txBody>
                      <a:tcPr marL="91433" marR="91433"/>
                    </a:tc>
                    <a:extLst>
                      <a:ext uri="{0D108BD9-81ED-4DB2-BD59-A6C34878D82A}">
                        <a16:rowId xmlns:a16="http://schemas.microsoft.com/office/drawing/2014/main" val="3238926563"/>
                      </a:ext>
                    </a:extLst>
                  </a:tr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H" sz="1100" b="1" dirty="0"/>
                            <a:t>Repetition rate [Hz]</a:t>
                          </a:r>
                        </a:p>
                      </a:txBody>
                      <a:tcPr marL="91433" marR="9143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100" b="1" dirty="0">
                              <a:solidFill>
                                <a:schemeClr val="tx1"/>
                              </a:solidFill>
                            </a:rPr>
                            <a:t>100</a:t>
                          </a:r>
                          <a:endParaRPr lang="en-CH" sz="11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33" marR="91433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19472496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b="1" dirty="0"/>
                            <a:t>Klystron power per structure </a:t>
                          </a:r>
                          <a:endParaRPr lang="en-CH" sz="1100" b="1" dirty="0"/>
                        </a:p>
                        <a:p>
                          <a:pPr algn="ctr"/>
                          <a:endParaRPr lang="en-CH" sz="1100" b="1" dirty="0"/>
                        </a:p>
                      </a:txBody>
                      <a:tcPr marL="91433" marR="91433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11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1100" b="1" dirty="0">
                              <a:solidFill>
                                <a:schemeClr val="tx1"/>
                              </a:solidFill>
                            </a:rPr>
                            <a:t>15 </a:t>
                          </a:r>
                          <a:r>
                            <a:rPr lang="de-DE" sz="1100" b="1" dirty="0">
                              <a:solidFill>
                                <a:schemeClr val="tx1"/>
                              </a:solidFill>
                            </a:rPr>
                            <a:t>MW</a:t>
                          </a:r>
                        </a:p>
                      </a:txBody>
                      <a:tcPr marL="91433" marR="91433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33329647"/>
                      </a:ext>
                    </a:extLst>
                  </a:tr>
                  <a:tr h="3865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100" b="1" dirty="0"/>
                            <a:t>Average Structure Input Power</a:t>
                          </a:r>
                          <a:endParaRPr lang="en-CH" sz="1100" b="1" dirty="0"/>
                        </a:p>
                      </a:txBody>
                      <a:tcPr marL="91433" marR="91433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1100" b="1" dirty="0">
                              <a:solidFill>
                                <a:schemeClr val="tx1"/>
                              </a:solidFill>
                            </a:rPr>
                            <a:t>4.95 kW</a:t>
                          </a:r>
                        </a:p>
                      </a:txBody>
                      <a:tcPr marL="91433" marR="91433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02383448"/>
                      </a:ext>
                    </a:extLst>
                  </a:tr>
                  <a:tr h="3865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33" marR="91433">
                        <a:blipFill>
                          <a:blip r:embed="rId2"/>
                          <a:stretch>
                            <a:fillRect l="-279" t="-1187500" r="-166295" b="-16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>
                              <a:solidFill>
                                <a:schemeClr val="tx1"/>
                              </a:solidFill>
                            </a:rPr>
                            <a:t>22.5 </a:t>
                          </a:r>
                          <a:r>
                            <a:rPr lang="en-US" sz="1100" b="1" dirty="0">
                              <a:solidFill>
                                <a:schemeClr val="tx1"/>
                              </a:solidFill>
                            </a:rPr>
                            <a:t>MV/m</a:t>
                          </a:r>
                          <a:endParaRPr lang="en-CH" sz="11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33" marR="91433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01176072"/>
                      </a:ext>
                    </a:extLst>
                  </a:tr>
                  <a:tr h="25908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b="1" dirty="0"/>
                            <a:t>E</a:t>
                          </a:r>
                          <a:r>
                            <a:rPr lang="en-US" sz="1100" b="1" baseline="-25000" dirty="0"/>
                            <a:t>max</a:t>
                          </a:r>
                          <a:r>
                            <a:rPr lang="en-US" sz="1100" b="1" baseline="0" dirty="0"/>
                            <a:t> (instant.)</a:t>
                          </a:r>
                          <a:endParaRPr lang="tr-TR" sz="1100" b="1" dirty="0"/>
                        </a:p>
                      </a:txBody>
                      <a:tcPr marL="91433" marR="91433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1100" b="1" dirty="0">
                              <a:solidFill>
                                <a:schemeClr val="tx1"/>
                              </a:solidFill>
                            </a:rPr>
                            <a:t>56</a:t>
                          </a:r>
                          <a:r>
                            <a:rPr lang="en-US" sz="11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de-DE" sz="1100" b="1" dirty="0">
                              <a:solidFill>
                                <a:schemeClr val="tx1"/>
                              </a:solidFill>
                            </a:rPr>
                            <a:t>MV/m</a:t>
                          </a:r>
                        </a:p>
                      </a:txBody>
                      <a:tcPr marL="91433" marR="91433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56990517"/>
                      </a:ext>
                    </a:extLst>
                  </a:tr>
                  <a:tr h="38651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b="1" dirty="0" err="1"/>
                            <a:t>S</a:t>
                          </a:r>
                          <a:r>
                            <a:rPr lang="en-US" sz="1100" b="1" baseline="-25000" dirty="0" err="1"/>
                            <a:t>c,max</a:t>
                          </a:r>
                          <a:r>
                            <a:rPr lang="en-US" sz="1100" b="1" baseline="-25000" dirty="0"/>
                            <a:t> </a:t>
                          </a:r>
                          <a:r>
                            <a:rPr lang="en-US" sz="1100" b="1" baseline="0" dirty="0"/>
                            <a:t> (instant.)</a:t>
                          </a:r>
                          <a:endParaRPr lang="tr-TR" sz="1100" b="1" dirty="0"/>
                        </a:p>
                      </a:txBody>
                      <a:tcPr marL="91433" marR="91433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1100" b="1" dirty="0">
                              <a:solidFill>
                                <a:schemeClr val="tx1"/>
                              </a:solidFill>
                            </a:rPr>
                            <a:t>328</a:t>
                          </a:r>
                          <a:r>
                            <a:rPr lang="de-DE" sz="1100" b="1" dirty="0">
                              <a:solidFill>
                                <a:schemeClr val="tx1"/>
                              </a:solidFill>
                            </a:rPr>
                            <a:t> mW/</a:t>
                          </a:r>
                          <a:r>
                            <a:rPr lang="el-GR" sz="1100" b="1" dirty="0">
                              <a:solidFill>
                                <a:schemeClr val="tx1"/>
                              </a:solidFill>
                            </a:rPr>
                            <a:t>μ</a:t>
                          </a:r>
                          <a:r>
                            <a:rPr lang="de-DE" sz="1100" b="1" dirty="0">
                              <a:solidFill>
                                <a:schemeClr val="tx1"/>
                              </a:solidFill>
                            </a:rPr>
                            <a:t>m²</a:t>
                          </a:r>
                        </a:p>
                      </a:txBody>
                      <a:tcPr marL="91433" marR="91433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3863675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647313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F1BB79-AAC1-46F8-80D5-5944147E4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FFDA3-607F-4FC8-A795-ACC14F81DF9D}" type="slidenum">
              <a:rPr lang="en-CH" smtClean="0"/>
              <a:t>15</a:t>
            </a:fld>
            <a:endParaRPr lang="en-CH"/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166A882C-FC08-9EA3-0C7E-5A4081B04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20252"/>
            <a:ext cx="10515600" cy="2852737"/>
          </a:xfrm>
        </p:spPr>
        <p:txBody>
          <a:bodyPr/>
          <a:lstStyle/>
          <a:p>
            <a:r>
              <a:rPr lang="tr-TR" dirty="0"/>
              <a:t>Thermomechanical Studies</a:t>
            </a:r>
            <a:endParaRPr lang="en-CH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AB0C07C-30CC-FED3-8682-DFED06898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8811" y="6391413"/>
            <a:ext cx="6801678" cy="365125"/>
          </a:xfrm>
        </p:spPr>
        <p:txBody>
          <a:bodyPr/>
          <a:lstStyle/>
          <a:p>
            <a:r>
              <a:rPr lang="en-GB" dirty="0"/>
              <a:t>A. Kurtulus :: CERN  Cool Copper Collider Workshop, </a:t>
            </a:r>
            <a:r>
              <a:rPr lang="tr-TR" dirty="0"/>
              <a:t>Amsterdam</a:t>
            </a:r>
            <a:r>
              <a:rPr lang="en-GB" dirty="0"/>
              <a:t>, </a:t>
            </a:r>
            <a:r>
              <a:rPr lang="tr-TR" dirty="0"/>
              <a:t>The Netherlands</a:t>
            </a:r>
            <a:endParaRPr lang="en-CH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617E41E-6F86-D74D-38CA-2A23ACA1E9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tr-TR" dirty="0"/>
              <a:t>8</a:t>
            </a:r>
            <a:r>
              <a:rPr lang="en-US" dirty="0" err="1"/>
              <a:t>th</a:t>
            </a:r>
            <a:r>
              <a:rPr lang="en-CH" dirty="0"/>
              <a:t> </a:t>
            </a:r>
            <a:r>
              <a:rPr lang="tr-TR" dirty="0"/>
              <a:t>October</a:t>
            </a:r>
            <a:r>
              <a:rPr lang="en-CH" dirty="0"/>
              <a:t> 202</a:t>
            </a:r>
            <a:r>
              <a:rPr lang="en-US" dirty="0"/>
              <a:t>4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063137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F1BB79-AAC1-46F8-80D5-5944147E4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FFDA3-607F-4FC8-A795-ACC14F81DF9D}" type="slidenum">
              <a:rPr lang="en-CH" smtClean="0"/>
              <a:t>16</a:t>
            </a:fld>
            <a:endParaRPr lang="en-CH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BDF79568-FCCA-10BB-A802-6F9B30585483}"/>
              </a:ext>
            </a:extLst>
          </p:cNvPr>
          <p:cNvSpPr txBox="1">
            <a:spLocks/>
          </p:cNvSpPr>
          <p:nvPr/>
        </p:nvSpPr>
        <p:spPr>
          <a:xfrm>
            <a:off x="517358" y="-7738"/>
            <a:ext cx="10515600" cy="7655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/>
              <a:t>Thermal Studies</a:t>
            </a:r>
            <a:endParaRPr lang="en-CH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FA4FF6-7E6D-C77F-557A-F78C1AFD0439}"/>
              </a:ext>
            </a:extLst>
          </p:cNvPr>
          <p:cNvSpPr/>
          <p:nvPr/>
        </p:nvSpPr>
        <p:spPr>
          <a:xfrm>
            <a:off x="1098383" y="893679"/>
            <a:ext cx="9353550" cy="11239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6C3E6F6-813A-E161-8529-02956E6ABDC5}"/>
              </a:ext>
            </a:extLst>
          </p:cNvPr>
          <p:cNvSpPr/>
          <p:nvPr/>
        </p:nvSpPr>
        <p:spPr>
          <a:xfrm>
            <a:off x="1083761" y="893679"/>
            <a:ext cx="238125" cy="112395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9AADBE5-BEA7-C2BA-0A21-5984DB749761}"/>
              </a:ext>
            </a:extLst>
          </p:cNvPr>
          <p:cNvSpPr/>
          <p:nvPr/>
        </p:nvSpPr>
        <p:spPr>
          <a:xfrm>
            <a:off x="10199186" y="893679"/>
            <a:ext cx="238125" cy="112395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1B85E430-9F3F-0059-DB78-5C0D486DC6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2823" y="1127042"/>
            <a:ext cx="1333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…….</a:t>
            </a: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B20A8546-E2BE-552E-48A2-D75689F84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0561" y="1085767"/>
            <a:ext cx="1333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/>
              <a:t>…….</a:t>
            </a: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DB726D24-16C4-ACE8-A09B-3261EF747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5788" y="1460163"/>
            <a:ext cx="4214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4472C4"/>
                </a:solidFill>
              </a:rPr>
              <a:t>3m long structure (84 cells)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105C3A-A3D3-E624-12F0-4B3C24722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886" y="1020679"/>
            <a:ext cx="563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Pin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1092B1E-E106-C8D8-ADE2-90AFB67E7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64299" y="1003217"/>
            <a:ext cx="1946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Pout=0.607xPin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21F2068F-7D86-70C7-8DAB-DDDDAE77C4BC}"/>
              </a:ext>
            </a:extLst>
          </p:cNvPr>
          <p:cNvSpPr/>
          <p:nvPr/>
        </p:nvSpPr>
        <p:spPr>
          <a:xfrm>
            <a:off x="305886" y="1328654"/>
            <a:ext cx="563563" cy="18415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6279507B-4524-EBFC-3247-5C659BF6B133}"/>
              </a:ext>
            </a:extLst>
          </p:cNvPr>
          <p:cNvSpPr/>
          <p:nvPr/>
        </p:nvSpPr>
        <p:spPr>
          <a:xfrm>
            <a:off x="10583361" y="1281029"/>
            <a:ext cx="565150" cy="18415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TextBox 42">
            <a:extLst>
              <a:ext uri="{FF2B5EF4-FFF2-40B4-BE49-F238E27FC236}">
                <a16:creationId xmlns:a16="http://schemas.microsoft.com/office/drawing/2014/main" id="{C07F7A90-FDB6-6A5B-7598-D30775F92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4805" y="1011791"/>
            <a:ext cx="28114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 u="sng" dirty="0"/>
              <a:t>Common </a:t>
            </a:r>
            <a:r>
              <a:rPr lang="en-US" altLang="en-US" sz="1800" b="1" u="sng" dirty="0" err="1"/>
              <a:t>Linac</a:t>
            </a:r>
            <a:r>
              <a:rPr lang="en-US" altLang="en-US" sz="1800" b="1" u="sng" dirty="0"/>
              <a:t> structure</a:t>
            </a:r>
            <a:endParaRPr lang="en-US" altLang="en-US" sz="1800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847D52B-75B7-9D01-6388-0890E46E3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8811" y="6391413"/>
            <a:ext cx="6801678" cy="365125"/>
          </a:xfrm>
        </p:spPr>
        <p:txBody>
          <a:bodyPr/>
          <a:lstStyle/>
          <a:p>
            <a:r>
              <a:rPr lang="en-GB" dirty="0"/>
              <a:t>A. Kurtulus :: CERN  Cool Copper Collider Workshop, </a:t>
            </a:r>
            <a:r>
              <a:rPr lang="tr-TR" dirty="0"/>
              <a:t>Amsterdam</a:t>
            </a:r>
            <a:r>
              <a:rPr lang="en-GB" dirty="0"/>
              <a:t>, </a:t>
            </a:r>
            <a:r>
              <a:rPr lang="tr-TR" dirty="0"/>
              <a:t>The Netherlands</a:t>
            </a:r>
            <a:endParaRPr lang="en-CH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41439F7-6843-19DF-B00B-B540E2484C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tr-TR" dirty="0"/>
              <a:t>8</a:t>
            </a:r>
            <a:r>
              <a:rPr lang="en-US" dirty="0" err="1"/>
              <a:t>th</a:t>
            </a:r>
            <a:r>
              <a:rPr lang="en-CH" dirty="0"/>
              <a:t> </a:t>
            </a:r>
            <a:r>
              <a:rPr lang="tr-TR" dirty="0"/>
              <a:t>October</a:t>
            </a:r>
            <a:r>
              <a:rPr lang="en-CH" dirty="0"/>
              <a:t> 202</a:t>
            </a:r>
            <a:r>
              <a:rPr lang="en-US" dirty="0"/>
              <a:t>4</a:t>
            </a:r>
            <a:endParaRPr lang="en-CH" dirty="0"/>
          </a:p>
        </p:txBody>
      </p:sp>
      <p:graphicFrame>
        <p:nvGraphicFramePr>
          <p:cNvPr id="14" name="Table 3">
            <a:extLst>
              <a:ext uri="{FF2B5EF4-FFF2-40B4-BE49-F238E27FC236}">
                <a16:creationId xmlns:a16="http://schemas.microsoft.com/office/drawing/2014/main" id="{989EA954-B96A-E340-36BD-2D6A85E559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810761"/>
              </p:ext>
            </p:extLst>
          </p:nvPr>
        </p:nvGraphicFramePr>
        <p:xfrm>
          <a:off x="149148" y="2081673"/>
          <a:ext cx="3584575" cy="2003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96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49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1343">
                <a:tc gridSpan="2"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Thermal </a:t>
                      </a:r>
                      <a:r>
                        <a:rPr lang="de-DE" sz="1000" dirty="0" err="1"/>
                        <a:t>load</a:t>
                      </a:r>
                      <a:r>
                        <a:rPr lang="de-DE" sz="1000" dirty="0"/>
                        <a:t> </a:t>
                      </a:r>
                      <a:r>
                        <a:rPr lang="de-DE" sz="1000" dirty="0" err="1"/>
                        <a:t>parameters</a:t>
                      </a:r>
                      <a:r>
                        <a:rPr lang="de-DE" sz="1000" dirty="0"/>
                        <a:t> </a:t>
                      </a:r>
                      <a:r>
                        <a:rPr lang="de-DE" sz="1000" dirty="0" err="1"/>
                        <a:t>of</a:t>
                      </a:r>
                      <a:r>
                        <a:rPr lang="de-DE" sz="1000" dirty="0"/>
                        <a:t> </a:t>
                      </a:r>
                      <a:r>
                        <a:rPr lang="de-DE" sz="1000" dirty="0" err="1"/>
                        <a:t>first</a:t>
                      </a:r>
                      <a:r>
                        <a:rPr lang="de-DE" sz="1000" dirty="0"/>
                        <a:t> </a:t>
                      </a:r>
                      <a:r>
                        <a:rPr lang="de-DE" sz="1000" dirty="0" err="1"/>
                        <a:t>cell</a:t>
                      </a:r>
                      <a:endParaRPr lang="en-CH" sz="1000" dirty="0"/>
                    </a:p>
                  </a:txBody>
                  <a:tcPr marL="91437" marR="91437" marT="45699" marB="45699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8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  </a:t>
                      </a:r>
                      <a:r>
                        <a:rPr lang="de-DE" sz="1200" dirty="0" err="1"/>
                        <a:t>f</a:t>
                      </a:r>
                      <a:r>
                        <a:rPr lang="de-DE" sz="1200" baseline="-25000" dirty="0" err="1"/>
                        <a:t>rep</a:t>
                      </a:r>
                      <a:r>
                        <a:rPr lang="de-DE" sz="1200" baseline="-25000" dirty="0"/>
                        <a:t>  , </a:t>
                      </a:r>
                      <a:r>
                        <a:rPr lang="de-DE" sz="1200" dirty="0" err="1"/>
                        <a:t>T</a:t>
                      </a:r>
                      <a:r>
                        <a:rPr lang="de-DE" sz="1200" baseline="-25000" dirty="0" err="1"/>
                        <a:t>klystron</a:t>
                      </a:r>
                      <a:endParaRPr lang="en-CH" sz="1200" b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000" baseline="-25000" dirty="0"/>
                    </a:p>
                  </a:txBody>
                  <a:tcPr marL="91437" marR="91437" marT="45699" marB="4569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0" dirty="0"/>
                        <a:t>100</a:t>
                      </a:r>
                      <a:r>
                        <a:rPr lang="de-DE" sz="1200" b="0" dirty="0"/>
                        <a:t> Hz, </a:t>
                      </a:r>
                      <a:r>
                        <a:rPr lang="de-DE" sz="1200" dirty="0"/>
                        <a:t>3 µs</a:t>
                      </a:r>
                      <a:endParaRPr lang="de-DE" sz="1200" b="0" dirty="0"/>
                    </a:p>
                  </a:txBody>
                  <a:tcPr marL="91437" marR="91437" marT="45699" marB="4569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dirty="0"/>
                        <a:t>α</a:t>
                      </a:r>
                      <a:r>
                        <a:rPr lang="de-DE" sz="1200" baseline="-25000" dirty="0" err="1"/>
                        <a:t>pulse_compressor</a:t>
                      </a:r>
                      <a:endParaRPr lang="de-DE" sz="1200" baseline="-25000" dirty="0"/>
                    </a:p>
                  </a:txBody>
                  <a:tcPr marL="91437" marR="91437" marT="45699" marB="4569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0.872</a:t>
                      </a:r>
                      <a:endParaRPr lang="de-DE" sz="1200" b="0" dirty="0"/>
                    </a:p>
                  </a:txBody>
                  <a:tcPr marL="91437" marR="91437" marT="45699" marB="4569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52">
                <a:tc>
                  <a:txBody>
                    <a:bodyPr/>
                    <a:lstStyle/>
                    <a:p>
                      <a:r>
                        <a:rPr lang="en-US" sz="1000" b="0" dirty="0"/>
                        <a:t>Pin (</a:t>
                      </a:r>
                      <a:r>
                        <a:rPr lang="en-CH" sz="1000" b="0" dirty="0"/>
                        <a:t>Klystron power per structure</a:t>
                      </a:r>
                      <a:r>
                        <a:rPr lang="en-US" sz="1000" b="0" dirty="0"/>
                        <a:t>)</a:t>
                      </a:r>
                      <a:endParaRPr lang="en-CH" sz="1000" b="0" dirty="0"/>
                    </a:p>
                  </a:txBody>
                  <a:tcPr marL="91437" marR="91437" marT="45699" marB="4569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/>
                        <a:t>18.9 MW</a:t>
                      </a:r>
                    </a:p>
                  </a:txBody>
                  <a:tcPr marL="91437" marR="91437" marT="45699" marB="4569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2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/>
                        <a:t>&lt;Pin&gt; (</a:t>
                      </a:r>
                      <a:r>
                        <a:rPr lang="de-DE" sz="1200" b="1" dirty="0" err="1"/>
                        <a:t>Avg</a:t>
                      </a:r>
                      <a:r>
                        <a:rPr lang="de-DE" sz="1200" b="1" dirty="0"/>
                        <a:t>. </a:t>
                      </a:r>
                      <a:r>
                        <a:rPr lang="de-DE" sz="1200" b="1" dirty="0" err="1"/>
                        <a:t>structure</a:t>
                      </a:r>
                      <a:r>
                        <a:rPr lang="de-DE" sz="1200" b="1" dirty="0"/>
                        <a:t> </a:t>
                      </a:r>
                      <a:r>
                        <a:rPr lang="de-DE" sz="1200" b="1" dirty="0" err="1"/>
                        <a:t>input</a:t>
                      </a:r>
                      <a:r>
                        <a:rPr lang="de-DE" sz="1200" b="1" dirty="0"/>
                        <a:t> power)</a:t>
                      </a:r>
                      <a:endParaRPr lang="en-CH" sz="1200" b="1" dirty="0"/>
                    </a:p>
                  </a:txBody>
                  <a:tcPr marL="91437" marR="91437" marT="45699" marB="4569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/>
                        <a:t>4.95</a:t>
                      </a:r>
                      <a:r>
                        <a:rPr lang="de-DE" sz="1200" b="1" dirty="0"/>
                        <a:t> kW</a:t>
                      </a:r>
                    </a:p>
                  </a:txBody>
                  <a:tcPr marL="91437" marR="91437" marT="45699" marB="4569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252">
                <a:tc>
                  <a:txBody>
                    <a:bodyPr/>
                    <a:lstStyle/>
                    <a:p>
                      <a:r>
                        <a:rPr lang="de-DE" sz="1200" b="1" dirty="0" err="1"/>
                        <a:t>U</a:t>
                      </a:r>
                      <a:r>
                        <a:rPr lang="de-DE" sz="1200" b="1" baseline="-25000" dirty="0" err="1"/>
                        <a:t>first_cell</a:t>
                      </a:r>
                      <a:endParaRPr lang="en-CH" sz="1200" b="1" dirty="0"/>
                    </a:p>
                  </a:txBody>
                  <a:tcPr marL="91437" marR="91437" marT="45699" marB="4569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/>
                        <a:t>1.5</a:t>
                      </a:r>
                      <a:r>
                        <a:rPr lang="de-DE" sz="1200" b="1" dirty="0"/>
                        <a:t>e-5 J</a:t>
                      </a:r>
                    </a:p>
                  </a:txBody>
                  <a:tcPr marL="91437" marR="91437" marT="45699" marB="4569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2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/>
                        <a:t>P</a:t>
                      </a:r>
                      <a:r>
                        <a:rPr lang="de-DE" sz="1200" b="1" baseline="-25000" dirty="0"/>
                        <a:t>loss</a:t>
                      </a:r>
                      <a:r>
                        <a:rPr lang="en-US" sz="1200" b="1" baseline="-25000" dirty="0"/>
                        <a:t>  </a:t>
                      </a:r>
                      <a:r>
                        <a:rPr lang="de-DE" sz="1200" b="1" dirty="0"/>
                        <a:t>(</a:t>
                      </a:r>
                      <a:r>
                        <a:rPr lang="de-DE" sz="1200" b="1" dirty="0" err="1"/>
                        <a:t>Avg</a:t>
                      </a:r>
                      <a:r>
                        <a:rPr lang="de-DE" sz="1200" b="1" dirty="0"/>
                        <a:t>. wall </a:t>
                      </a:r>
                      <a:r>
                        <a:rPr lang="de-DE" sz="1200" b="1" dirty="0" err="1"/>
                        <a:t>losses</a:t>
                      </a:r>
                      <a:r>
                        <a:rPr lang="de-DE" sz="1200" b="1" dirty="0"/>
                        <a:t> </a:t>
                      </a:r>
                      <a:r>
                        <a:rPr lang="de-DE" sz="1200" b="1" dirty="0" err="1"/>
                        <a:t>first</a:t>
                      </a:r>
                      <a:r>
                        <a:rPr lang="de-DE" sz="1200" b="1" dirty="0"/>
                        <a:t> </a:t>
                      </a:r>
                      <a:r>
                        <a:rPr lang="de-DE" sz="1200" b="1" dirty="0" err="1"/>
                        <a:t>cell</a:t>
                      </a:r>
                      <a:r>
                        <a:rPr lang="de-DE" sz="1200" b="1" dirty="0"/>
                        <a:t>)</a:t>
                      </a:r>
                      <a:endParaRPr lang="en-CH" sz="1200" b="1" dirty="0"/>
                    </a:p>
                  </a:txBody>
                  <a:tcPr marL="91437" marR="91437" marT="45699" marB="4569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/>
                        <a:t>16.11</a:t>
                      </a:r>
                      <a:r>
                        <a:rPr lang="de-DE" sz="1200" b="1" dirty="0"/>
                        <a:t> W</a:t>
                      </a:r>
                    </a:p>
                  </a:txBody>
                  <a:tcPr marL="91437" marR="91437" marT="45699" marB="4569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8" name="Table 3">
            <a:extLst>
              <a:ext uri="{FF2B5EF4-FFF2-40B4-BE49-F238E27FC236}">
                <a16:creationId xmlns:a16="http://schemas.microsoft.com/office/drawing/2014/main" id="{21FE14AB-EF0C-BB2B-77CD-0B96E6BF54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706767"/>
              </p:ext>
            </p:extLst>
          </p:nvPr>
        </p:nvGraphicFramePr>
        <p:xfrm>
          <a:off x="8078787" y="2194659"/>
          <a:ext cx="3948113" cy="1479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6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1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9213">
                <a:tc gridSpan="2"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Thermal </a:t>
                      </a:r>
                      <a:r>
                        <a:rPr lang="de-DE" sz="1100" dirty="0" err="1"/>
                        <a:t>load</a:t>
                      </a:r>
                      <a:r>
                        <a:rPr lang="de-DE" sz="1100" dirty="0"/>
                        <a:t> </a:t>
                      </a:r>
                      <a:r>
                        <a:rPr lang="de-DE" sz="1100" dirty="0" err="1"/>
                        <a:t>parameters</a:t>
                      </a:r>
                      <a:r>
                        <a:rPr lang="de-DE" sz="1100" dirty="0"/>
                        <a:t> </a:t>
                      </a:r>
                      <a:r>
                        <a:rPr lang="de-DE" sz="1100" dirty="0" err="1"/>
                        <a:t>of</a:t>
                      </a:r>
                      <a:r>
                        <a:rPr lang="de-DE" sz="1100" dirty="0"/>
                        <a:t> last </a:t>
                      </a:r>
                      <a:r>
                        <a:rPr lang="de-DE" sz="1100" dirty="0" err="1"/>
                        <a:t>cell</a:t>
                      </a:r>
                      <a:endParaRPr lang="en-CH" sz="1100" dirty="0"/>
                    </a:p>
                  </a:txBody>
                  <a:tcPr marL="91447" marR="91447" marT="45763" marB="45763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6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dirty="0"/>
                        <a:t>α</a:t>
                      </a:r>
                      <a:r>
                        <a:rPr lang="de-DE" sz="1200" baseline="-25000" dirty="0" err="1"/>
                        <a:t>struture</a:t>
                      </a:r>
                      <a:endParaRPr lang="de-DE" sz="1200" baseline="-250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baseline="-25000" dirty="0"/>
                    </a:p>
                  </a:txBody>
                  <a:tcPr marL="91447" marR="91447" marT="45763" marB="4576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0.607</a:t>
                      </a:r>
                      <a:endParaRPr lang="de-DE" sz="1200" b="0" dirty="0"/>
                    </a:p>
                  </a:txBody>
                  <a:tcPr marL="91447" marR="91447" marT="45763" marB="4576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5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/>
                        <a:t>&lt;</a:t>
                      </a:r>
                      <a:r>
                        <a:rPr lang="de-DE" sz="1200" b="1" dirty="0" err="1"/>
                        <a:t>Pin_last</a:t>
                      </a:r>
                      <a:r>
                        <a:rPr lang="de-DE" sz="1200" b="1" dirty="0"/>
                        <a:t>&gt; (</a:t>
                      </a:r>
                      <a:r>
                        <a:rPr lang="de-DE" sz="1200" b="1" dirty="0" err="1"/>
                        <a:t>Avg</a:t>
                      </a:r>
                      <a:r>
                        <a:rPr lang="de-DE" sz="1200" b="1" dirty="0"/>
                        <a:t>. Last </a:t>
                      </a:r>
                      <a:r>
                        <a:rPr lang="de-DE" sz="1200" b="1" dirty="0" err="1"/>
                        <a:t>cell</a:t>
                      </a:r>
                      <a:r>
                        <a:rPr lang="de-DE" sz="1200" b="1" dirty="0"/>
                        <a:t> </a:t>
                      </a:r>
                      <a:r>
                        <a:rPr lang="de-DE" sz="1200" b="1" dirty="0" err="1"/>
                        <a:t>input</a:t>
                      </a:r>
                      <a:r>
                        <a:rPr lang="de-DE" sz="1200" b="1" dirty="0"/>
                        <a:t> power)</a:t>
                      </a:r>
                      <a:endParaRPr lang="en-CH" sz="1200" b="1" dirty="0"/>
                    </a:p>
                  </a:txBody>
                  <a:tcPr marL="91447" marR="91447" marT="45763" marB="4576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/>
                        <a:t>3</a:t>
                      </a:r>
                      <a:r>
                        <a:rPr lang="de-DE" sz="1200" b="1" dirty="0"/>
                        <a:t> kW</a:t>
                      </a:r>
                    </a:p>
                  </a:txBody>
                  <a:tcPr marL="91447" marR="91447" marT="45763" marB="4576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576">
                <a:tc>
                  <a:txBody>
                    <a:bodyPr/>
                    <a:lstStyle/>
                    <a:p>
                      <a:r>
                        <a:rPr lang="de-DE" sz="1200" b="1" dirty="0" err="1"/>
                        <a:t>U</a:t>
                      </a:r>
                      <a:r>
                        <a:rPr lang="de-DE" sz="1200" b="1" baseline="-25000" dirty="0" err="1"/>
                        <a:t>last_cell</a:t>
                      </a:r>
                      <a:endParaRPr lang="en-CH" sz="1200" b="1" dirty="0"/>
                    </a:p>
                  </a:txBody>
                  <a:tcPr marL="91447" marR="91447" marT="45763" marB="4576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/>
                        <a:t>1.4</a:t>
                      </a:r>
                      <a:r>
                        <a:rPr lang="de-DE" sz="1200" b="1" dirty="0"/>
                        <a:t>e-5 J</a:t>
                      </a:r>
                    </a:p>
                  </a:txBody>
                  <a:tcPr marL="91447" marR="91447" marT="45763" marB="4576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5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/>
                        <a:t>P</a:t>
                      </a:r>
                      <a:r>
                        <a:rPr lang="de-DE" sz="1200" b="1" baseline="-25000" dirty="0"/>
                        <a:t>loss</a:t>
                      </a:r>
                      <a:r>
                        <a:rPr lang="en-US" sz="1200" b="1" baseline="-25000" dirty="0"/>
                        <a:t>  </a:t>
                      </a:r>
                      <a:r>
                        <a:rPr lang="de-DE" sz="1200" b="1" dirty="0"/>
                        <a:t>(</a:t>
                      </a:r>
                      <a:r>
                        <a:rPr lang="de-DE" sz="1200" b="1" dirty="0" err="1"/>
                        <a:t>Avg</a:t>
                      </a:r>
                      <a:r>
                        <a:rPr lang="de-DE" sz="1200" b="1" dirty="0"/>
                        <a:t>. wall </a:t>
                      </a:r>
                      <a:r>
                        <a:rPr lang="de-DE" sz="1200" b="1" dirty="0" err="1"/>
                        <a:t>losses</a:t>
                      </a:r>
                      <a:r>
                        <a:rPr lang="de-DE" sz="1200" b="1" dirty="0"/>
                        <a:t> </a:t>
                      </a:r>
                      <a:r>
                        <a:rPr lang="de-DE" sz="1200" b="1" dirty="0" err="1"/>
                        <a:t>first</a:t>
                      </a:r>
                      <a:r>
                        <a:rPr lang="de-DE" sz="1200" b="1" dirty="0"/>
                        <a:t> </a:t>
                      </a:r>
                      <a:r>
                        <a:rPr lang="de-DE" sz="1200" b="1" dirty="0" err="1"/>
                        <a:t>cell</a:t>
                      </a:r>
                      <a:r>
                        <a:rPr lang="de-DE" sz="1200" b="1" dirty="0"/>
                        <a:t>)</a:t>
                      </a:r>
                      <a:endParaRPr lang="en-CH" sz="1200" b="1" dirty="0"/>
                    </a:p>
                  </a:txBody>
                  <a:tcPr marL="91447" marR="91447" marT="45763" marB="4576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/>
                        <a:t>15.36</a:t>
                      </a:r>
                      <a:r>
                        <a:rPr lang="de-DE" sz="1200" b="1" dirty="0"/>
                        <a:t> W</a:t>
                      </a:r>
                    </a:p>
                  </a:txBody>
                  <a:tcPr marL="91447" marR="91447" marT="45763" marB="4576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A0A1975-F880-5701-F40C-E076A6AAB051}"/>
                  </a:ext>
                </a:extLst>
              </p:cNvPr>
              <p:cNvSpPr txBox="1"/>
              <p:nvPr/>
            </p:nvSpPr>
            <p:spPr>
              <a:xfrm>
                <a:off x="4171031" y="4254258"/>
                <a:ext cx="4275137" cy="103361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tr-TR" sz="1400" b="1" i="0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tr-TR" sz="1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400" b="1" i="0" smtClean="0"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a:rPr lang="tr-TR" sz="1400" b="1" i="0" smtClean="0">
                            <a:latin typeface="Cambria Math" panose="02040503050406030204" pitchFamily="18" charset="0"/>
                          </a:rPr>
                          <m:t>𝐢𝐧</m:t>
                        </m:r>
                      </m:sub>
                    </m:sSub>
                    <m:r>
                      <a:rPr lang="tr-TR" sz="1400" b="1" i="0" smtClean="0">
                        <a:latin typeface="Cambria Math" panose="02040503050406030204" pitchFamily="18" charset="0"/>
                      </a:rPr>
                      <m:t>&gt; =</m:t>
                    </m:r>
                    <m:sSub>
                      <m:sSubPr>
                        <m:ctrlPr>
                          <a:rPr lang="tr-TR" sz="1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400" b="1" i="0" smtClean="0"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a:rPr lang="tr-TR" sz="1400" b="1" i="0" smtClean="0">
                            <a:latin typeface="Cambria Math" panose="02040503050406030204" pitchFamily="18" charset="0"/>
                          </a:rPr>
                          <m:t>𝐢𝐧</m:t>
                        </m:r>
                      </m:sub>
                    </m:sSub>
                    <m:r>
                      <a:rPr lang="tr-TR" sz="1400" b="1" i="0" smtClean="0"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tr-TR" sz="1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400" b="1" i="0" smtClean="0">
                            <a:latin typeface="Cambria Math" panose="02040503050406030204" pitchFamily="18" charset="0"/>
                          </a:rPr>
                          <m:t>𝐟</m:t>
                        </m:r>
                      </m:e>
                      <m:sub>
                        <m:r>
                          <a:rPr lang="tr-TR" sz="1400" b="1" i="0" smtClean="0">
                            <a:latin typeface="Cambria Math" panose="02040503050406030204" pitchFamily="18" charset="0"/>
                          </a:rPr>
                          <m:t>𝐫𝐞𝐩</m:t>
                        </m:r>
                      </m:sub>
                    </m:sSub>
                    <m:r>
                      <a:rPr lang="tr-TR" sz="1400" b="1" i="0" smtClean="0"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tr-TR" sz="1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400" b="1" i="0" smtClean="0">
                            <a:latin typeface="Cambria Math" panose="02040503050406030204" pitchFamily="18" charset="0"/>
                          </a:rPr>
                          <m:t>𝐓</m:t>
                        </m:r>
                      </m:e>
                      <m:sub>
                        <m:r>
                          <a:rPr lang="tr-TR" sz="1400" b="1" i="0" smtClean="0">
                            <a:latin typeface="Cambria Math" panose="02040503050406030204" pitchFamily="18" charset="0"/>
                          </a:rPr>
                          <m:t>𝐤𝐥𝐲𝐬𝐭𝐫𝐨𝐧</m:t>
                        </m:r>
                      </m:sub>
                    </m:sSub>
                    <m:r>
                      <a:rPr lang="tr-TR" sz="1400" b="1" i="0" smtClean="0"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tr-TR" sz="1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1400" b="1" i="0" smtClean="0">
                            <a:latin typeface="Cambria Math" panose="02040503050406030204" pitchFamily="18" charset="0"/>
                          </a:rPr>
                          <m:t>𝛂</m:t>
                        </m:r>
                      </m:e>
                      <m:sub>
                        <m:eqArr>
                          <m:eqArrPr>
                            <m:ctrlPr>
                              <a:rPr lang="tr-TR" sz="1400" b="1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tr-TR" sz="1400" b="1" i="0" smtClean="0">
                                <a:latin typeface="Cambria Math" panose="02040503050406030204" pitchFamily="18" charset="0"/>
                              </a:rPr>
                              <m:t>𝐩𝐮𝐥𝐬𝐞</m:t>
                            </m:r>
                            <m:r>
                              <a:rPr lang="tr-TR" sz="1400" b="1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tr-TR" sz="1400" b="1" i="0" smtClean="0">
                                <a:latin typeface="Cambria Math" panose="02040503050406030204" pitchFamily="18" charset="0"/>
                              </a:rPr>
                              <m:t>𝐜𝐨𝐦𝐩𝐫𝐞𝐬𝐬𝐨𝐫</m:t>
                            </m:r>
                          </m:e>
                          <m:e/>
                        </m:eqArr>
                      </m:sub>
                    </m:sSub>
                  </m:oMath>
                </a14:m>
                <a:endParaRPr lang="tr-TR" sz="1400" b="1" dirty="0"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tr-TR" sz="1400" b="1" i="0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tr-TR" sz="1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400" b="1" i="0" smtClean="0"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a:rPr lang="tr-TR" sz="1400" b="1" i="0" smtClean="0">
                            <a:latin typeface="Cambria Math" panose="02040503050406030204" pitchFamily="18" charset="0"/>
                          </a:rPr>
                          <m:t>𝐢𝐧</m:t>
                        </m:r>
                        <m:r>
                          <a:rPr lang="tr-TR" sz="1400" b="1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sz="1400" b="1" i="0" smtClean="0">
                            <a:latin typeface="Cambria Math" panose="02040503050406030204" pitchFamily="18" charset="0"/>
                          </a:rPr>
                          <m:t>𝐥𝐚𝐬𝐭</m:t>
                        </m:r>
                      </m:sub>
                    </m:sSub>
                    <m:r>
                      <a:rPr lang="tr-TR" sz="1400" b="1" i="0" smtClean="0">
                        <a:latin typeface="Cambria Math" panose="02040503050406030204" pitchFamily="18" charset="0"/>
                      </a:rPr>
                      <m:t>&gt; = &lt;</m:t>
                    </m:r>
                    <m:sSub>
                      <m:sSubPr>
                        <m:ctrlPr>
                          <a:rPr lang="tr-TR" sz="1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400" b="1" i="0" smtClean="0"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a:rPr lang="tr-TR" sz="1400" b="1" i="0" smtClean="0">
                            <a:latin typeface="Cambria Math" panose="02040503050406030204" pitchFamily="18" charset="0"/>
                          </a:rPr>
                          <m:t>𝐢𝐧</m:t>
                        </m:r>
                      </m:sub>
                    </m:sSub>
                    <m:r>
                      <a:rPr lang="tr-TR" sz="1400" b="1" i="0" smtClean="0">
                        <a:latin typeface="Cambria Math" panose="02040503050406030204" pitchFamily="18" charset="0"/>
                      </a:rPr>
                      <m:t>&gt;.</m:t>
                    </m:r>
                    <m:sSub>
                      <m:sSubPr>
                        <m:ctrlPr>
                          <a:rPr lang="tr-TR" sz="1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1400" b="1" i="0" smtClean="0">
                            <a:latin typeface="Cambria Math" panose="02040503050406030204" pitchFamily="18" charset="0"/>
                          </a:rPr>
                          <m:t>𝛂</m:t>
                        </m:r>
                      </m:e>
                      <m:sub>
                        <m:r>
                          <a:rPr lang="tr-TR" sz="1400" b="1" i="0" smtClean="0">
                            <a:latin typeface="Cambria Math" panose="02040503050406030204" pitchFamily="18" charset="0"/>
                          </a:rPr>
                          <m:t>𝐬𝐭𝐫𝐮𝐜𝐭𝐮𝐫𝐞</m:t>
                        </m:r>
                      </m:sub>
                    </m:sSub>
                  </m:oMath>
                </a14:m>
                <a:endParaRPr lang="tr-TR" sz="1400" b="1" dirty="0"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tr-TR" sz="1400" b="1" i="0" smtClean="0">
                        <a:latin typeface="Cambria Math" panose="02040503050406030204" pitchFamily="18" charset="0"/>
                      </a:rPr>
                      <m:t>𝐔</m:t>
                    </m:r>
                    <m:r>
                      <a:rPr lang="tr-TR" sz="1400" b="1" i="0" smtClean="0">
                        <a:latin typeface="Cambria Math" panose="02040503050406030204" pitchFamily="18" charset="0"/>
                      </a:rPr>
                      <m:t>= &lt;</m:t>
                    </m:r>
                    <m:r>
                      <a:rPr lang="tr-TR" sz="1400" b="1" i="0" smtClean="0">
                        <a:latin typeface="Cambria Math" panose="02040503050406030204" pitchFamily="18" charset="0"/>
                      </a:rPr>
                      <m:t>𝐏</m:t>
                    </m:r>
                    <m:r>
                      <a:rPr lang="tr-TR" sz="1400" b="1" i="0" smtClean="0">
                        <a:latin typeface="Cambria Math" panose="02040503050406030204" pitchFamily="18" charset="0"/>
                      </a:rPr>
                      <m:t>&gt;.</m:t>
                    </m:r>
                    <m:sSub>
                      <m:sSubPr>
                        <m:ctrlPr>
                          <a:rPr lang="tr-TR" sz="1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400" b="1" i="0" smtClean="0">
                            <a:latin typeface="Cambria Math" panose="02040503050406030204" pitchFamily="18" charset="0"/>
                          </a:rPr>
                          <m:t>𝐋</m:t>
                        </m:r>
                      </m:e>
                      <m:sub>
                        <m:r>
                          <a:rPr lang="tr-TR" sz="1400" b="1" i="0" smtClean="0">
                            <a:latin typeface="Cambria Math" panose="02040503050406030204" pitchFamily="18" charset="0"/>
                          </a:rPr>
                          <m:t>𝐜</m:t>
                        </m:r>
                      </m:sub>
                    </m:sSub>
                    <m:r>
                      <a:rPr lang="tr-TR" sz="1400" b="1" i="0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tr-TR" sz="1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400" b="1" i="0" smtClean="0">
                            <a:latin typeface="Cambria Math" panose="02040503050406030204" pitchFamily="18" charset="0"/>
                          </a:rPr>
                          <m:t>𝐕</m:t>
                        </m:r>
                      </m:e>
                      <m:sub>
                        <m:r>
                          <a:rPr lang="tr-TR" sz="1400" b="1" i="0" smtClean="0">
                            <a:latin typeface="Cambria Math" panose="02040503050406030204" pitchFamily="18" charset="0"/>
                          </a:rPr>
                          <m:t>𝐠</m:t>
                        </m:r>
                      </m:sub>
                    </m:sSub>
                  </m:oMath>
                </a14:m>
                <a:endParaRPr lang="tr-TR" sz="1400" b="1" dirty="0"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1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400" b="1" i="0" smtClean="0"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a:rPr lang="tr-TR" sz="1400" b="1" i="0" smtClean="0">
                            <a:latin typeface="Cambria Math" panose="02040503050406030204" pitchFamily="18" charset="0"/>
                          </a:rPr>
                          <m:t>𝐥𝐨𝐬𝐬</m:t>
                        </m:r>
                      </m:sub>
                    </m:sSub>
                    <m:r>
                      <a:rPr lang="tr-TR" sz="14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1400" b="1" i="0" smtClean="0">
                        <a:latin typeface="Cambria Math" panose="02040503050406030204" pitchFamily="18" charset="0"/>
                      </a:rPr>
                      <m:t>𝐔</m:t>
                    </m:r>
                    <m:r>
                      <a:rPr lang="tr-TR" sz="1400" b="1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l-GR" sz="1400" b="1" i="0" smtClean="0">
                        <a:latin typeface="Cambria Math" panose="02040503050406030204" pitchFamily="18" charset="0"/>
                      </a:rPr>
                      <m:t>𝛚</m:t>
                    </m:r>
                    <m:r>
                      <a:rPr lang="tr-TR" sz="1400" b="1" i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tr-TR" sz="1400" b="1" i="0" smtClean="0">
                        <a:latin typeface="Cambria Math" panose="02040503050406030204" pitchFamily="18" charset="0"/>
                      </a:rPr>
                      <m:t>𝐐</m:t>
                    </m:r>
                  </m:oMath>
                </a14:m>
                <a:endParaRPr lang="tr-TR" sz="1400" b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A0A1975-F880-5701-F40C-E076A6AAB0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1031" y="4254258"/>
                <a:ext cx="4275137" cy="1033616"/>
              </a:xfrm>
              <a:prstGeom prst="rect">
                <a:avLst/>
              </a:prstGeom>
              <a:blipFill>
                <a:blip r:embed="rId2"/>
                <a:stretch>
                  <a:fillRect l="-2279" t="-4142" b="-8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69448CD3-021F-800F-2F14-314500DFFC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4317484"/>
              </p:ext>
            </p:extLst>
          </p:nvPr>
        </p:nvGraphicFramePr>
        <p:xfrm>
          <a:off x="4263670" y="5462671"/>
          <a:ext cx="3217862" cy="501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2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5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dirty="0"/>
                        <a:t>Cooling </a:t>
                      </a:r>
                      <a:r>
                        <a:rPr lang="de-DE" sz="1000" b="0" dirty="0" err="1"/>
                        <a:t>channel</a:t>
                      </a:r>
                      <a:r>
                        <a:rPr lang="de-DE" sz="1000" b="0" dirty="0"/>
                        <a:t> </a:t>
                      </a:r>
                      <a:r>
                        <a:rPr lang="de-DE" sz="1000" b="0" dirty="0" err="1"/>
                        <a:t>diameter</a:t>
                      </a:r>
                      <a:endParaRPr lang="en-CH" sz="1000" b="0" dirty="0"/>
                    </a:p>
                  </a:txBody>
                  <a:tcPr marL="91422" marR="91422" marT="45605" marB="4560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dirty="0"/>
                        <a:t>16 mm</a:t>
                      </a:r>
                    </a:p>
                  </a:txBody>
                  <a:tcPr marL="91422" marR="91422" marT="45605" marB="4560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825">
                <a:tc>
                  <a:txBody>
                    <a:bodyPr/>
                    <a:lstStyle/>
                    <a:p>
                      <a:r>
                        <a:rPr lang="de-DE" sz="1000" b="0" dirty="0" err="1"/>
                        <a:t>Convection</a:t>
                      </a:r>
                      <a:r>
                        <a:rPr lang="de-DE" sz="1000" b="0" dirty="0"/>
                        <a:t> </a:t>
                      </a:r>
                      <a:r>
                        <a:rPr lang="de-DE" sz="1000" b="0" dirty="0" err="1"/>
                        <a:t>to</a:t>
                      </a:r>
                      <a:r>
                        <a:rPr lang="de-DE" sz="1000" b="0" dirty="0"/>
                        <a:t> </a:t>
                      </a:r>
                      <a:r>
                        <a:rPr lang="de-DE" sz="1000" b="0" dirty="0" err="1"/>
                        <a:t>water</a:t>
                      </a:r>
                      <a:r>
                        <a:rPr lang="de-DE" sz="1000" b="0" dirty="0"/>
                        <a:t> </a:t>
                      </a:r>
                      <a:r>
                        <a:rPr lang="de-DE" sz="1000" b="0" dirty="0" err="1"/>
                        <a:t>channel</a:t>
                      </a:r>
                      <a:endParaRPr lang="en-CH" sz="1000" b="0" dirty="0"/>
                    </a:p>
                  </a:txBody>
                  <a:tcPr marL="91422" marR="91422" marT="45605" marB="4560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dirty="0"/>
                        <a:t>4 kW/m²/K</a:t>
                      </a:r>
                    </a:p>
                  </a:txBody>
                  <a:tcPr marL="91422" marR="91422" marT="45605" marB="4560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3" name="Picture 12">
            <a:extLst>
              <a:ext uri="{FF2B5EF4-FFF2-40B4-BE49-F238E27FC236}">
                <a16:creationId xmlns:a16="http://schemas.microsoft.com/office/drawing/2014/main" id="{1E213E02-190A-307B-641B-CE1142CB5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805" y="2177773"/>
            <a:ext cx="3035592" cy="2076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CC9B821-0EEF-1DF3-0FA5-C81965E525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028" y="4205848"/>
            <a:ext cx="2057715" cy="2078928"/>
          </a:xfrm>
          <a:prstGeom prst="rect">
            <a:avLst/>
          </a:prstGeom>
        </p:spPr>
      </p:pic>
      <p:sp>
        <p:nvSpPr>
          <p:cNvPr id="35" name="TextBox 25">
            <a:extLst>
              <a:ext uri="{FF2B5EF4-FFF2-40B4-BE49-F238E27FC236}">
                <a16:creationId xmlns:a16="http://schemas.microsoft.com/office/drawing/2014/main" id="{4E57F87D-363D-B85A-7598-6E2FD2427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3382" y="5391097"/>
            <a:ext cx="2300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n-US" sz="1800" dirty="0">
                <a:solidFill>
                  <a:srgbClr val="FF0000"/>
                </a:solidFill>
              </a:rPr>
              <a:t>Δ</a:t>
            </a:r>
            <a:r>
              <a:rPr lang="en-US" altLang="en-US" sz="1800" dirty="0">
                <a:solidFill>
                  <a:srgbClr val="FF0000"/>
                </a:solidFill>
              </a:rPr>
              <a:t>T = </a:t>
            </a:r>
            <a:r>
              <a:rPr lang="tr-TR" altLang="en-US" sz="1800" dirty="0">
                <a:solidFill>
                  <a:srgbClr val="FF0000"/>
                </a:solidFill>
              </a:rPr>
              <a:t>0.41</a:t>
            </a:r>
            <a:r>
              <a:rPr lang="en-US" altLang="en-US" sz="1800" dirty="0">
                <a:solidFill>
                  <a:srgbClr val="FF0000"/>
                </a:solidFill>
              </a:rPr>
              <a:t>   ͦC </a:t>
            </a:r>
            <a:r>
              <a:rPr lang="en-US" altLang="en-US" sz="1800" dirty="0" err="1">
                <a:solidFill>
                  <a:srgbClr val="FF0000"/>
                </a:solidFill>
              </a:rPr>
              <a:t>increas</a:t>
            </a:r>
            <a:r>
              <a:rPr lang="tr-TR" altLang="en-US" sz="1800" dirty="0">
                <a:solidFill>
                  <a:srgbClr val="FF0000"/>
                </a:solidFill>
              </a:rPr>
              <a:t>e</a:t>
            </a:r>
            <a:endParaRPr lang="en-US" altLang="en-US" sz="1800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102CF04F-5761-B478-32B1-9631D5EEBC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1659" y="4052578"/>
            <a:ext cx="2194896" cy="2165786"/>
          </a:xfrm>
          <a:prstGeom prst="rect">
            <a:avLst/>
          </a:prstGeom>
        </p:spPr>
      </p:pic>
      <p:sp>
        <p:nvSpPr>
          <p:cNvPr id="37" name="TextBox 26">
            <a:extLst>
              <a:ext uri="{FF2B5EF4-FFF2-40B4-BE49-F238E27FC236}">
                <a16:creationId xmlns:a16="http://schemas.microsoft.com/office/drawing/2014/main" id="{BB020E21-0B59-3D10-C3FA-6A22A72703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2200" y="5345196"/>
            <a:ext cx="23002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l-GR" altLang="en-US" sz="1800" dirty="0">
                <a:solidFill>
                  <a:srgbClr val="FF0000"/>
                </a:solidFill>
              </a:rPr>
              <a:t>Δ</a:t>
            </a:r>
            <a:r>
              <a:rPr lang="en-US" altLang="en-US" sz="1800" dirty="0">
                <a:solidFill>
                  <a:srgbClr val="FF0000"/>
                </a:solidFill>
              </a:rPr>
              <a:t>T = </a:t>
            </a:r>
            <a:r>
              <a:rPr lang="tr-TR" altLang="en-US" sz="1800" dirty="0">
                <a:solidFill>
                  <a:srgbClr val="FF0000"/>
                </a:solidFill>
              </a:rPr>
              <a:t>0.35</a:t>
            </a:r>
            <a:r>
              <a:rPr lang="en-US" altLang="en-US" sz="1800" dirty="0">
                <a:solidFill>
                  <a:srgbClr val="FF0000"/>
                </a:solidFill>
              </a:rPr>
              <a:t>  ͦC increase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73618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/>
      <p:bldP spid="13" grpId="0"/>
      <p:bldP spid="15" grpId="0"/>
      <p:bldP spid="16" grpId="0"/>
      <p:bldP spid="17" grpId="0"/>
      <p:bldP spid="20" grpId="0" animBg="1"/>
      <p:bldP spid="21" grpId="0" animBg="1"/>
      <p:bldP spid="22" grpId="0"/>
      <p:bldP spid="19" grpId="0"/>
      <p:bldP spid="35" grpId="0"/>
      <p:bldP spid="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F1BB79-AAC1-46F8-80D5-5944147E4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FFDA3-607F-4FC8-A795-ACC14F81DF9D}" type="slidenum">
              <a:rPr lang="en-CH" smtClean="0"/>
              <a:t>17</a:t>
            </a:fld>
            <a:endParaRPr lang="en-CH"/>
          </a:p>
        </p:txBody>
      </p:sp>
      <p:pic>
        <p:nvPicPr>
          <p:cNvPr id="21" name="Picture 7">
            <a:extLst>
              <a:ext uri="{FF2B5EF4-FFF2-40B4-BE49-F238E27FC236}">
                <a16:creationId xmlns:a16="http://schemas.microsoft.com/office/drawing/2014/main" id="{CD68E04F-65AD-6350-521D-6D0C6F205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623" y="1984766"/>
            <a:ext cx="4466754" cy="355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11">
            <a:extLst>
              <a:ext uri="{FF2B5EF4-FFF2-40B4-BE49-F238E27FC236}">
                <a16:creationId xmlns:a16="http://schemas.microsoft.com/office/drawing/2014/main" id="{E49164A8-2D08-DBAB-F77E-3675A965C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9269" y="5798663"/>
            <a:ext cx="41501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r-TR" altLang="en-US" sz="1600" dirty="0"/>
              <a:t>Max d</a:t>
            </a:r>
            <a:r>
              <a:rPr lang="en-US" altLang="en-US" sz="1600" dirty="0" err="1"/>
              <a:t>eformation</a:t>
            </a:r>
            <a:r>
              <a:rPr lang="en-US" altLang="en-US" sz="1600" dirty="0"/>
              <a:t> </a:t>
            </a:r>
            <a:r>
              <a:rPr lang="tr-TR" altLang="en-US" sz="1600" dirty="0"/>
              <a:t>≈ </a:t>
            </a:r>
            <a:r>
              <a:rPr lang="en-US" sz="1600" dirty="0"/>
              <a:t>0.1 </a:t>
            </a:r>
            <a:r>
              <a:rPr lang="el-GR" sz="1600" dirty="0"/>
              <a:t>μ</a:t>
            </a:r>
            <a:r>
              <a:rPr lang="en-US" sz="1600" dirty="0"/>
              <a:t>m </a:t>
            </a:r>
            <a:r>
              <a:rPr lang="tr-TR" altLang="en-US" sz="1600" dirty="0">
                <a:solidFill>
                  <a:srgbClr val="FF0000"/>
                </a:solidFill>
              </a:rPr>
              <a:t>which is negligible </a:t>
            </a:r>
            <a:endParaRPr lang="en-US" altLang="en-US" sz="1600" dirty="0">
              <a:solidFill>
                <a:srgbClr val="FF0000"/>
              </a:solidFill>
            </a:endParaRP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F9A36BFA-76CA-7495-DD77-E50FEDC3E5D4}"/>
              </a:ext>
            </a:extLst>
          </p:cNvPr>
          <p:cNvSpPr txBox="1">
            <a:spLocks/>
          </p:cNvSpPr>
          <p:nvPr/>
        </p:nvSpPr>
        <p:spPr>
          <a:xfrm>
            <a:off x="838200" y="94530"/>
            <a:ext cx="4252583" cy="7655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dirty="0"/>
              <a:t>Mechanical Studies</a:t>
            </a:r>
            <a:endParaRPr lang="en-CH" sz="36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519CA76-3405-4D8A-5F43-C584ADCF6743}"/>
              </a:ext>
            </a:extLst>
          </p:cNvPr>
          <p:cNvSpPr txBox="1"/>
          <p:nvPr/>
        </p:nvSpPr>
        <p:spPr>
          <a:xfrm>
            <a:off x="730647" y="1257736"/>
            <a:ext cx="107180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Based on thermal studies we simulated total deformation on the first cell with mechanical solver of ANSYS</a:t>
            </a:r>
            <a:r>
              <a:rPr lang="tr-TR" dirty="0"/>
              <a:t>.</a:t>
            </a:r>
          </a:p>
          <a:p>
            <a:pPr algn="just"/>
            <a:endParaRPr lang="tr-TR" sz="1800" dirty="0"/>
          </a:p>
          <a:p>
            <a:pPr algn="just"/>
            <a:r>
              <a:rPr lang="tr-TR" sz="1800" dirty="0"/>
              <a:t> 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F1E074D-1E77-733E-D20C-023013957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8811" y="6391413"/>
            <a:ext cx="6801678" cy="365125"/>
          </a:xfrm>
        </p:spPr>
        <p:txBody>
          <a:bodyPr/>
          <a:lstStyle/>
          <a:p>
            <a:r>
              <a:rPr lang="en-GB" dirty="0"/>
              <a:t>A. Kurtulus :: CERN  Cool Copper Collider Workshop, </a:t>
            </a:r>
            <a:r>
              <a:rPr lang="tr-TR" dirty="0"/>
              <a:t>Amsterdam</a:t>
            </a:r>
            <a:r>
              <a:rPr lang="en-GB" dirty="0"/>
              <a:t>, </a:t>
            </a:r>
            <a:r>
              <a:rPr lang="tr-TR" dirty="0"/>
              <a:t>The Netherlands</a:t>
            </a:r>
            <a:endParaRPr lang="en-CH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B5EE9EDE-6EE0-B454-5CD4-AEE7E0B0E5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tr-TR" dirty="0"/>
              <a:t>8</a:t>
            </a:r>
            <a:r>
              <a:rPr lang="en-US" dirty="0" err="1"/>
              <a:t>th</a:t>
            </a:r>
            <a:r>
              <a:rPr lang="en-CH" dirty="0"/>
              <a:t> </a:t>
            </a:r>
            <a:r>
              <a:rPr lang="tr-TR" dirty="0"/>
              <a:t>October</a:t>
            </a:r>
            <a:r>
              <a:rPr lang="en-CH" dirty="0"/>
              <a:t> 202</a:t>
            </a:r>
            <a:r>
              <a:rPr lang="en-US" dirty="0"/>
              <a:t>4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11398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5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F1BB79-AAC1-46F8-80D5-5944147E4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FFDA3-607F-4FC8-A795-ACC14F81DF9D}" type="slidenum">
              <a:rPr lang="en-CH" smtClean="0"/>
              <a:t>18</a:t>
            </a:fld>
            <a:endParaRPr lang="en-CH"/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166A882C-FC08-9EA3-0C7E-5A4081B04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20252"/>
            <a:ext cx="10515600" cy="2852737"/>
          </a:xfrm>
        </p:spPr>
        <p:txBody>
          <a:bodyPr/>
          <a:lstStyle/>
          <a:p>
            <a:r>
              <a:rPr lang="tr-TR" dirty="0"/>
              <a:t>Beam-loading effect</a:t>
            </a:r>
            <a:endParaRPr lang="en-CH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D202C3C-A948-F8A4-E8B3-2A6C9516E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8811" y="6391413"/>
            <a:ext cx="6801678" cy="365125"/>
          </a:xfrm>
        </p:spPr>
        <p:txBody>
          <a:bodyPr/>
          <a:lstStyle/>
          <a:p>
            <a:r>
              <a:rPr lang="en-GB" dirty="0"/>
              <a:t>A. Kurtulus :: CERN  Cool Copper Collider Workshop, </a:t>
            </a:r>
            <a:r>
              <a:rPr lang="tr-TR" dirty="0"/>
              <a:t>Amsterdam</a:t>
            </a:r>
            <a:r>
              <a:rPr lang="en-GB" dirty="0"/>
              <a:t>, </a:t>
            </a:r>
            <a:r>
              <a:rPr lang="tr-TR" dirty="0"/>
              <a:t>The Netherlands</a:t>
            </a:r>
            <a:endParaRPr lang="en-CH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BEA59BCA-C9F6-D0AD-F1DB-7C992129E7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tr-TR" dirty="0"/>
              <a:t>8</a:t>
            </a:r>
            <a:r>
              <a:rPr lang="en-US" dirty="0" err="1"/>
              <a:t>th</a:t>
            </a:r>
            <a:r>
              <a:rPr lang="en-CH" dirty="0"/>
              <a:t> </a:t>
            </a:r>
            <a:r>
              <a:rPr lang="tr-TR" dirty="0"/>
              <a:t>October</a:t>
            </a:r>
            <a:r>
              <a:rPr lang="en-CH" dirty="0"/>
              <a:t> 202</a:t>
            </a:r>
            <a:r>
              <a:rPr lang="en-US" dirty="0"/>
              <a:t>4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7554534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F1BB79-AAC1-46F8-80D5-5944147E4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FFDA3-607F-4FC8-A795-ACC14F81DF9D}" type="slidenum">
              <a:rPr lang="en-CH" smtClean="0"/>
              <a:t>19</a:t>
            </a:fld>
            <a:endParaRPr lang="en-CH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51D44070-2869-0D0E-A481-04414C376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529"/>
            <a:ext cx="10515600" cy="765516"/>
          </a:xfrm>
        </p:spPr>
        <p:txBody>
          <a:bodyPr/>
          <a:lstStyle/>
          <a:p>
            <a:r>
              <a:rPr lang="tr-TR" dirty="0"/>
              <a:t>Beam-loading effect</a:t>
            </a:r>
            <a:endParaRPr lang="en-CH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B5C770F-4D0A-7BDA-70BC-4186CCE23F32}"/>
                  </a:ext>
                </a:extLst>
              </p:cNvPr>
              <p:cNvSpPr txBox="1"/>
              <p:nvPr/>
            </p:nvSpPr>
            <p:spPr>
              <a:xfrm>
                <a:off x="455677" y="909234"/>
                <a:ext cx="10774661" cy="1131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de-DE" sz="1600" b="1" dirty="0">
                    <a:latin typeface="+mn-lt"/>
                  </a:rPr>
                  <a:t>Parameters </a:t>
                </a:r>
                <a:r>
                  <a:rPr lang="de-DE" sz="1600" b="1" dirty="0" err="1">
                    <a:latin typeface="+mn-lt"/>
                  </a:rPr>
                  <a:t>for</a:t>
                </a:r>
                <a:r>
                  <a:rPr lang="de-DE" sz="1600" b="1" dirty="0">
                    <a:latin typeface="+mn-lt"/>
                  </a:rPr>
                  <a:t> </a:t>
                </a:r>
                <a:r>
                  <a:rPr lang="de-DE" sz="1600" b="1" dirty="0" err="1">
                    <a:latin typeface="+mn-lt"/>
                  </a:rPr>
                  <a:t>the</a:t>
                </a:r>
                <a:r>
                  <a:rPr lang="de-DE" sz="1600" b="1" dirty="0">
                    <a:latin typeface="+mn-lt"/>
                  </a:rPr>
                  <a:t> </a:t>
                </a:r>
                <a:r>
                  <a:rPr lang="de-DE" sz="1600" b="1" dirty="0" err="1">
                    <a:latin typeface="+mn-lt"/>
                  </a:rPr>
                  <a:t>structure</a:t>
                </a:r>
                <a:r>
                  <a:rPr lang="de-DE" sz="1600" b="1" dirty="0">
                    <a:latin typeface="+mn-lt"/>
                  </a:rPr>
                  <a:t>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  <a:defRPr/>
                </a:pPr>
                <a:r>
                  <a:rPr lang="de-DE" sz="1600" dirty="0"/>
                  <a:t>f = 2.8 GHz, </a:t>
                </a:r>
                <a:r>
                  <a:rPr lang="en-US" sz="1600" dirty="0">
                    <a:sym typeface="Wingdings" panose="05000000000000000000" pitchFamily="2" charset="2"/>
                  </a:rPr>
                  <a:t>Length = 3m</a:t>
                </a:r>
                <a:r>
                  <a:rPr lang="de-DE" sz="1600" dirty="0">
                    <a:sym typeface="Wingdings" panose="05000000000000000000" pitchFamily="2" charset="2"/>
                  </a:rPr>
                  <a:t>, </a:t>
                </a:r>
                <a:r>
                  <a:rPr lang="de-DE" sz="1600" dirty="0"/>
                  <a:t>Phase </a:t>
                </a:r>
                <a:r>
                  <a:rPr lang="de-DE" sz="1600" dirty="0" err="1"/>
                  <a:t>advance</a:t>
                </a:r>
                <a:r>
                  <a:rPr lang="de-DE" sz="1600" dirty="0"/>
                  <a:t> = </a:t>
                </a:r>
                <a:r>
                  <a:rPr lang="de-DE" sz="1600" dirty="0">
                    <a:sym typeface="Wingdings" panose="05000000000000000000" pitchFamily="2" charset="2"/>
                  </a:rPr>
                  <a:t>2</a:t>
                </a:r>
                <a:r>
                  <a:rPr lang="el-GR" sz="1600" dirty="0">
                    <a:sym typeface="Wingdings" panose="05000000000000000000" pitchFamily="2" charset="2"/>
                  </a:rPr>
                  <a:t>π</a:t>
                </a:r>
                <a:r>
                  <a:rPr lang="de-DE" sz="1600" dirty="0">
                    <a:sym typeface="Wingdings" panose="05000000000000000000" pitchFamily="2" charset="2"/>
                  </a:rPr>
                  <a:t>/3</a:t>
                </a:r>
                <a:r>
                  <a:rPr lang="tr-TR" sz="1600" dirty="0">
                    <a:sym typeface="Wingdings" panose="05000000000000000000" pitchFamily="2" charset="2"/>
                  </a:rPr>
                  <a:t>, </a:t>
                </a:r>
                <a:r>
                  <a:rPr lang="de-DE" sz="1600" dirty="0"/>
                  <a:t>&lt;a&gt; = 0.12</a:t>
                </a:r>
                <a:r>
                  <a:rPr lang="el-GR" sz="1600" dirty="0"/>
                  <a:t>λ</a:t>
                </a:r>
                <a:r>
                  <a:rPr lang="tr-TR" sz="1600" dirty="0"/>
                  <a:t>, </a:t>
                </a:r>
                <a:r>
                  <a:rPr lang="de-DE" sz="1600" dirty="0"/>
                  <a:t>Q</a:t>
                </a:r>
                <a:r>
                  <a:rPr lang="de-DE" sz="1600" baseline="-25000" dirty="0"/>
                  <a:t>0,SLED</a:t>
                </a:r>
                <a:r>
                  <a:rPr lang="de-DE" sz="1600" dirty="0"/>
                  <a:t> = 2e5, </a:t>
                </a:r>
                <a:r>
                  <a:rPr lang="de-DE" sz="1600" dirty="0" err="1"/>
                  <a:t>T</a:t>
                </a:r>
                <a:r>
                  <a:rPr lang="de-DE" sz="1600" baseline="-25000" dirty="0" err="1"/>
                  <a:t>klystron</a:t>
                </a:r>
                <a:r>
                  <a:rPr lang="de-DE" sz="1600" dirty="0"/>
                  <a:t> = 3 </a:t>
                </a:r>
                <a:r>
                  <a:rPr lang="de-DE" sz="1600" dirty="0" err="1"/>
                  <a:t>us</a:t>
                </a:r>
                <a:r>
                  <a:rPr lang="de-DE" sz="16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tr-TR" sz="1600" b="0" i="1"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tr-TR" sz="1600" b="0" i="1">
                            <a:latin typeface="Cambria Math" panose="02040503050406030204" pitchFamily="18" charset="0"/>
                          </a:rPr>
                          <m:t>avg</m:t>
                        </m:r>
                      </m:sub>
                    </m:sSub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tr-TR" sz="1600" b="0" i="0" smtClean="0">
                        <a:latin typeface="Cambria Math" panose="02040503050406030204" pitchFamily="18" charset="0"/>
                      </a:rPr>
                      <m:t>2.5</m:t>
                    </m:r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MV</m:t>
                    </m:r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de-DE" sz="1600" dirty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  <a:defRPr/>
                </a:pPr>
                <a:r>
                  <a:rPr lang="de-DE" sz="1600" dirty="0">
                    <a:solidFill>
                      <a:srgbClr val="FF0000"/>
                    </a:solidFill>
                  </a:rPr>
                  <a:t>4 </a:t>
                </a:r>
                <a:r>
                  <a:rPr lang="de-DE" sz="1600" dirty="0" err="1">
                    <a:solidFill>
                      <a:srgbClr val="FF0000"/>
                    </a:solidFill>
                  </a:rPr>
                  <a:t>bunches</a:t>
                </a:r>
                <a:r>
                  <a:rPr lang="de-DE" sz="1600" dirty="0">
                    <a:solidFill>
                      <a:srgbClr val="FF0000"/>
                    </a:solidFill>
                  </a:rPr>
                  <a:t> </a:t>
                </a:r>
                <a:r>
                  <a:rPr lang="de-DE" sz="1600" dirty="0" err="1">
                    <a:solidFill>
                      <a:srgbClr val="FF0000"/>
                    </a:solidFill>
                  </a:rPr>
                  <a:t>with</a:t>
                </a:r>
                <a:r>
                  <a:rPr lang="de-DE" sz="1600" dirty="0">
                    <a:solidFill>
                      <a:srgbClr val="FF0000"/>
                    </a:solidFill>
                  </a:rPr>
                  <a:t> </a:t>
                </a:r>
                <a:r>
                  <a:rPr lang="de-DE" sz="1600" dirty="0" err="1">
                    <a:solidFill>
                      <a:srgbClr val="FF0000"/>
                    </a:solidFill>
                  </a:rPr>
                  <a:t>Q</a:t>
                </a:r>
                <a:r>
                  <a:rPr lang="de-DE" sz="1600" baseline="-25000" dirty="0" err="1">
                    <a:solidFill>
                      <a:srgbClr val="FF0000"/>
                    </a:solidFill>
                  </a:rPr>
                  <a:t>bunch</a:t>
                </a:r>
                <a:r>
                  <a:rPr lang="de-DE" sz="1600" baseline="-25000" dirty="0">
                    <a:solidFill>
                      <a:srgbClr val="FF0000"/>
                    </a:solidFill>
                  </a:rPr>
                  <a:t> </a:t>
                </a:r>
                <a:r>
                  <a:rPr lang="de-DE" sz="1600" dirty="0">
                    <a:solidFill>
                      <a:srgbClr val="FF0000"/>
                    </a:solidFill>
                  </a:rPr>
                  <a:t>= 5 </a:t>
                </a:r>
                <a:r>
                  <a:rPr lang="tr-TR" sz="1600" dirty="0">
                    <a:solidFill>
                      <a:srgbClr val="FF0000"/>
                    </a:solidFill>
                  </a:rPr>
                  <a:t>nC</a:t>
                </a:r>
                <a:r>
                  <a:rPr lang="de-DE" sz="1600" dirty="0">
                    <a:solidFill>
                      <a:srgbClr val="FF0000"/>
                    </a:solidFill>
                  </a:rPr>
                  <a:t>, </a:t>
                </a:r>
                <a:r>
                  <a:rPr lang="de-DE" sz="1600" dirty="0" err="1">
                    <a:solidFill>
                      <a:srgbClr val="FF0000"/>
                    </a:solidFill>
                  </a:rPr>
                  <a:t>T</a:t>
                </a:r>
                <a:r>
                  <a:rPr lang="de-DE" sz="1600" baseline="-25000" dirty="0" err="1">
                    <a:solidFill>
                      <a:srgbClr val="FF0000"/>
                    </a:solidFill>
                  </a:rPr>
                  <a:t>bunch_seperation</a:t>
                </a:r>
                <a:r>
                  <a:rPr lang="de-DE" sz="1600" dirty="0">
                    <a:solidFill>
                      <a:srgbClr val="FF0000"/>
                    </a:solidFill>
                  </a:rPr>
                  <a:t> =  25 </a:t>
                </a:r>
                <a:r>
                  <a:rPr lang="de-DE" sz="1600" dirty="0" err="1">
                    <a:solidFill>
                      <a:srgbClr val="FF0000"/>
                    </a:solidFill>
                  </a:rPr>
                  <a:t>ns</a:t>
                </a:r>
                <a:r>
                  <a:rPr lang="de-DE" sz="1600" dirty="0">
                    <a:solidFill>
                      <a:srgbClr val="FF0000"/>
                    </a:solidFill>
                  </a:rPr>
                  <a:t>, </a:t>
                </a:r>
                <a:r>
                  <a:rPr lang="de-DE" sz="1600" dirty="0" err="1">
                    <a:solidFill>
                      <a:srgbClr val="FF0000"/>
                    </a:solidFill>
                  </a:rPr>
                  <a:t>I</a:t>
                </a:r>
                <a:r>
                  <a:rPr lang="de-DE" sz="1600" baseline="-25000" dirty="0" err="1">
                    <a:solidFill>
                      <a:srgbClr val="FF0000"/>
                    </a:solidFill>
                  </a:rPr>
                  <a:t>beam</a:t>
                </a:r>
                <a:r>
                  <a:rPr lang="de-DE" sz="1600" dirty="0">
                    <a:solidFill>
                      <a:srgbClr val="FF0000"/>
                    </a:solidFill>
                  </a:rPr>
                  <a:t> = 0.2 A.</a:t>
                </a:r>
                <a:endParaRPr lang="en-GB" sz="1600" dirty="0">
                  <a:solidFill>
                    <a:srgbClr val="FF0000"/>
                  </a:solidFill>
                </a:endParaRPr>
              </a:p>
              <a:p>
                <a:pPr algn="just"/>
                <a:r>
                  <a:rPr lang="tr-TR" sz="1800" dirty="0"/>
                  <a:t> 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B5C770F-4D0A-7BDA-70BC-4186CCE23F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677" y="909234"/>
                <a:ext cx="10774661" cy="1131207"/>
              </a:xfrm>
              <a:prstGeom prst="rect">
                <a:avLst/>
              </a:prstGeom>
              <a:blipFill>
                <a:blip r:embed="rId2"/>
                <a:stretch>
                  <a:fillRect l="-226" t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E24AD31-2BF7-FB80-5C1B-AA41C8CF7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8811" y="6391413"/>
            <a:ext cx="6801678" cy="365125"/>
          </a:xfrm>
        </p:spPr>
        <p:txBody>
          <a:bodyPr/>
          <a:lstStyle/>
          <a:p>
            <a:r>
              <a:rPr lang="en-GB" dirty="0"/>
              <a:t>A. Kurtulus :: CERN  Cool Copper Collider Workshop, </a:t>
            </a:r>
            <a:r>
              <a:rPr lang="tr-TR" dirty="0"/>
              <a:t>Amsterdam</a:t>
            </a:r>
            <a:r>
              <a:rPr lang="en-GB" dirty="0"/>
              <a:t>, </a:t>
            </a:r>
            <a:r>
              <a:rPr lang="tr-TR" dirty="0"/>
              <a:t>The Netherlands</a:t>
            </a:r>
            <a:endParaRPr lang="en-CH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F942A7F-A5AE-B1F0-9519-81EAD9A3E3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tr-TR" dirty="0"/>
              <a:t>8</a:t>
            </a:r>
            <a:r>
              <a:rPr lang="en-US" dirty="0" err="1"/>
              <a:t>th</a:t>
            </a:r>
            <a:r>
              <a:rPr lang="en-CH" dirty="0"/>
              <a:t> </a:t>
            </a:r>
            <a:r>
              <a:rPr lang="tr-TR" dirty="0"/>
              <a:t>October</a:t>
            </a:r>
            <a:r>
              <a:rPr lang="en-CH" dirty="0"/>
              <a:t> 202</a:t>
            </a:r>
            <a:r>
              <a:rPr lang="en-US" dirty="0"/>
              <a:t>4</a:t>
            </a:r>
            <a:endParaRPr lang="en-CH" dirty="0"/>
          </a:p>
        </p:txBody>
      </p:sp>
      <p:pic>
        <p:nvPicPr>
          <p:cNvPr id="12" name="Picture 11" descr="A diagram of a power line&#10;&#10;Description automatically generated">
            <a:extLst>
              <a:ext uri="{FF2B5EF4-FFF2-40B4-BE49-F238E27FC236}">
                <a16:creationId xmlns:a16="http://schemas.microsoft.com/office/drawing/2014/main" id="{F6D9F110-B52C-869D-9734-12E3372D4F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50" y="2062002"/>
            <a:ext cx="5179440" cy="4237724"/>
          </a:xfrm>
          <a:prstGeom prst="rect">
            <a:avLst/>
          </a:prstGeom>
        </p:spPr>
      </p:pic>
      <p:pic>
        <p:nvPicPr>
          <p:cNvPr id="16" name="Picture 15" descr="A graph with red lines&#10;&#10;Description automatically generated">
            <a:extLst>
              <a:ext uri="{FF2B5EF4-FFF2-40B4-BE49-F238E27FC236}">
                <a16:creationId xmlns:a16="http://schemas.microsoft.com/office/drawing/2014/main" id="{9C2FF884-7C1A-0285-E648-9E0E4D1BC9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262" y="2008935"/>
            <a:ext cx="5416538" cy="417622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035E417-7C30-3842-BDB3-DD00BFA15A1B}"/>
              </a:ext>
            </a:extLst>
          </p:cNvPr>
          <p:cNvSpPr txBox="1"/>
          <p:nvPr/>
        </p:nvSpPr>
        <p:spPr>
          <a:xfrm>
            <a:off x="9160042" y="2599109"/>
            <a:ext cx="199020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200" dirty="0">
                <a:solidFill>
                  <a:srgbClr val="FF0000"/>
                </a:solidFill>
              </a:rPr>
              <a:t>Max energy spread is 2.45%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63D9338-5865-564D-778D-07B4D2FEC895}"/>
              </a:ext>
            </a:extLst>
          </p:cNvPr>
          <p:cNvCxnSpPr>
            <a:cxnSpLocks/>
          </p:cNvCxnSpPr>
          <p:nvPr/>
        </p:nvCxnSpPr>
        <p:spPr>
          <a:xfrm flipH="1">
            <a:off x="8670025" y="2737609"/>
            <a:ext cx="49001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339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5792890-B840-4261-B263-DDD5367C5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Introduction</a:t>
            </a:r>
            <a:endParaRPr lang="en-C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F1BB79-AAC1-46F8-80D5-5944147E4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FFDA3-607F-4FC8-A795-ACC14F81DF9D}" type="slidenum">
              <a:rPr lang="en-CH" smtClean="0"/>
              <a:t>2</a:t>
            </a:fld>
            <a:endParaRPr lang="en-CH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16C3FFF-1B16-ABD5-E7BB-D35B3E234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8811" y="6391413"/>
            <a:ext cx="6801678" cy="365125"/>
          </a:xfrm>
        </p:spPr>
        <p:txBody>
          <a:bodyPr/>
          <a:lstStyle/>
          <a:p>
            <a:r>
              <a:rPr lang="en-GB" dirty="0"/>
              <a:t>A. Kurtulus :: CERN  Cool Copper Collider Workshop, </a:t>
            </a:r>
            <a:r>
              <a:rPr lang="tr-TR" dirty="0"/>
              <a:t>Amsterdam</a:t>
            </a:r>
            <a:r>
              <a:rPr lang="en-GB" dirty="0"/>
              <a:t>, </a:t>
            </a:r>
            <a:r>
              <a:rPr lang="tr-TR" dirty="0"/>
              <a:t>The Netherlands</a:t>
            </a:r>
            <a:endParaRPr lang="en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4A102F-71C6-06E6-9905-6D8793DBE0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tr-TR" dirty="0"/>
              <a:t>8</a:t>
            </a:r>
            <a:r>
              <a:rPr lang="en-US" dirty="0" err="1"/>
              <a:t>th</a:t>
            </a:r>
            <a:r>
              <a:rPr lang="en-CH" dirty="0"/>
              <a:t> </a:t>
            </a:r>
            <a:r>
              <a:rPr lang="tr-TR" dirty="0"/>
              <a:t>October</a:t>
            </a:r>
            <a:r>
              <a:rPr lang="en-CH" dirty="0"/>
              <a:t> 202</a:t>
            </a:r>
            <a:r>
              <a:rPr lang="en-US" dirty="0"/>
              <a:t>4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2079953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F1BB79-AAC1-46F8-80D5-5944147E4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FFDA3-607F-4FC8-A795-ACC14F81DF9D}" type="slidenum">
              <a:rPr lang="en-CH" smtClean="0"/>
              <a:t>20</a:t>
            </a:fld>
            <a:endParaRPr lang="en-CH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51D44070-2869-0D0E-A481-04414C376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911" y="115492"/>
            <a:ext cx="10515600" cy="765516"/>
          </a:xfrm>
        </p:spPr>
        <p:txBody>
          <a:bodyPr>
            <a:normAutofit/>
          </a:bodyPr>
          <a:lstStyle/>
          <a:p>
            <a:r>
              <a:rPr lang="en-US" sz="3300" dirty="0"/>
              <a:t>Minimization of bunch-to-bunch energy </a:t>
            </a:r>
            <a:r>
              <a:rPr lang="tr-TR" sz="3300" dirty="0"/>
              <a:t>variation</a:t>
            </a:r>
            <a:endParaRPr lang="en-CH" sz="33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5C770F-4D0A-7BDA-70BC-4186CCE23F32}"/>
              </a:ext>
            </a:extLst>
          </p:cNvPr>
          <p:cNvSpPr txBox="1"/>
          <p:nvPr/>
        </p:nvSpPr>
        <p:spPr>
          <a:xfrm>
            <a:off x="283381" y="931669"/>
            <a:ext cx="1077466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b="1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sz="1600" dirty="0">
                <a:latin typeface="+mn-lt"/>
              </a:rPr>
              <a:t>By </a:t>
            </a:r>
            <a:r>
              <a:rPr lang="tr-TR" sz="1600" dirty="0">
                <a:solidFill>
                  <a:srgbClr val="FF0000"/>
                </a:solidFill>
                <a:latin typeface="+mn-lt"/>
              </a:rPr>
              <a:t>modulating the input pulse shape of the klystron</a:t>
            </a:r>
            <a:r>
              <a:rPr lang="tr-TR" sz="1600" dirty="0">
                <a:latin typeface="+mn-lt"/>
              </a:rPr>
              <a:t>, we can optimize the energy </a:t>
            </a:r>
            <a:r>
              <a:rPr lang="tr-TR" sz="1600" dirty="0"/>
              <a:t>variation</a:t>
            </a:r>
            <a:r>
              <a:rPr lang="tr-TR" sz="1600" dirty="0">
                <a:latin typeface="+mn-lt"/>
              </a:rPr>
              <a:t> between the bunches.</a:t>
            </a:r>
            <a:endParaRPr lang="tr-TR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8CB297-B2ED-6C76-02FB-F89DC3F82AD7}"/>
              </a:ext>
            </a:extLst>
          </p:cNvPr>
          <p:cNvSpPr txBox="1"/>
          <p:nvPr/>
        </p:nvSpPr>
        <p:spPr>
          <a:xfrm>
            <a:off x="464749" y="5410795"/>
            <a:ext cx="107746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 b="1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tr-TR" sz="1600" dirty="0"/>
              <a:t>After modifying the </a:t>
            </a:r>
            <a:r>
              <a:rPr lang="tr-TR" sz="1600" dirty="0">
                <a:latin typeface="+mn-lt"/>
              </a:rPr>
              <a:t>input pulse shape of the klystron, </a:t>
            </a:r>
            <a:r>
              <a:rPr lang="en-GB" sz="1600" dirty="0"/>
              <a:t>we successfully achieved a flattening of</a:t>
            </a:r>
            <a:r>
              <a:rPr lang="tr-TR" sz="1600" dirty="0"/>
              <a:t> </a:t>
            </a:r>
            <a:r>
              <a:rPr lang="en-GB" sz="1600" dirty="0"/>
              <a:t>the unloaded</a:t>
            </a:r>
            <a:r>
              <a:rPr lang="tr-TR" sz="1600" dirty="0"/>
              <a:t> (also loaded)</a:t>
            </a:r>
            <a:r>
              <a:rPr lang="en-GB" sz="1600" dirty="0"/>
              <a:t> voltage, with </a:t>
            </a:r>
            <a:r>
              <a:rPr lang="en-GB" sz="1600" dirty="0">
                <a:solidFill>
                  <a:srgbClr val="FF0000"/>
                </a:solidFill>
              </a:rPr>
              <a:t>the total bunch-to-bunch energy</a:t>
            </a:r>
            <a:r>
              <a:rPr lang="tr-TR" sz="1600" dirty="0">
                <a:solidFill>
                  <a:srgbClr val="FF0000"/>
                </a:solidFill>
              </a:rPr>
              <a:t> </a:t>
            </a:r>
            <a:r>
              <a:rPr lang="en-GB" sz="1600" dirty="0">
                <a:solidFill>
                  <a:srgbClr val="FF0000"/>
                </a:solidFill>
              </a:rPr>
              <a:t>variation observed to be less than 0.1%.</a:t>
            </a:r>
            <a:endParaRPr lang="tr-TR" sz="1600" dirty="0">
              <a:solidFill>
                <a:srgbClr val="FF0000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EE7EDDE-642E-DCDD-FD9F-1E5C4326332A}"/>
              </a:ext>
            </a:extLst>
          </p:cNvPr>
          <p:cNvSpPr/>
          <p:nvPr/>
        </p:nvSpPr>
        <p:spPr>
          <a:xfrm>
            <a:off x="4390379" y="4102165"/>
            <a:ext cx="382138" cy="423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05A7B77-B46D-260F-5531-79821A8EF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8811" y="6391413"/>
            <a:ext cx="6801678" cy="365125"/>
          </a:xfrm>
        </p:spPr>
        <p:txBody>
          <a:bodyPr/>
          <a:lstStyle/>
          <a:p>
            <a:r>
              <a:rPr lang="en-GB" dirty="0"/>
              <a:t>A. Kurtulus :: CERN  Cool Copper Collider Workshop, </a:t>
            </a:r>
            <a:r>
              <a:rPr lang="tr-TR" dirty="0"/>
              <a:t>Amsterdam</a:t>
            </a:r>
            <a:r>
              <a:rPr lang="en-GB" dirty="0"/>
              <a:t>, </a:t>
            </a:r>
            <a:r>
              <a:rPr lang="tr-TR" dirty="0"/>
              <a:t>The Netherlands</a:t>
            </a:r>
            <a:endParaRPr lang="en-CH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E49C2D4F-5D0C-0E6E-86DB-A686B4B745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tr-TR" dirty="0"/>
              <a:t>8</a:t>
            </a:r>
            <a:r>
              <a:rPr lang="en-US" dirty="0" err="1"/>
              <a:t>th</a:t>
            </a:r>
            <a:r>
              <a:rPr lang="en-CH" dirty="0"/>
              <a:t> </a:t>
            </a:r>
            <a:r>
              <a:rPr lang="tr-TR" dirty="0"/>
              <a:t>October</a:t>
            </a:r>
            <a:r>
              <a:rPr lang="en-CH" dirty="0"/>
              <a:t> 202</a:t>
            </a:r>
            <a:r>
              <a:rPr lang="en-US" dirty="0"/>
              <a:t>4</a:t>
            </a:r>
            <a:endParaRPr lang="en-CH" dirty="0"/>
          </a:p>
        </p:txBody>
      </p:sp>
      <p:pic>
        <p:nvPicPr>
          <p:cNvPr id="14" name="Picture 13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2638804D-38D2-9A32-793D-86F8D4B607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605" y="1547222"/>
            <a:ext cx="5016995" cy="4059133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0C82103C-5060-302F-7BE1-7CAC80B080D5}"/>
              </a:ext>
            </a:extLst>
          </p:cNvPr>
          <p:cNvSpPr/>
          <p:nvPr/>
        </p:nvSpPr>
        <p:spPr>
          <a:xfrm>
            <a:off x="3974635" y="4391109"/>
            <a:ext cx="831485" cy="7445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8907230-6514-6738-012B-436509588235}"/>
              </a:ext>
            </a:extLst>
          </p:cNvPr>
          <p:cNvSpPr/>
          <p:nvPr/>
        </p:nvSpPr>
        <p:spPr>
          <a:xfrm>
            <a:off x="6500233" y="2000102"/>
            <a:ext cx="831485" cy="4590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83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4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F1BB79-AAC1-46F8-80D5-5944147E4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FFDA3-607F-4FC8-A795-ACC14F81DF9D}" type="slidenum">
              <a:rPr lang="en-CH" smtClean="0"/>
              <a:t>21</a:t>
            </a:fld>
            <a:endParaRPr lang="en-CH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9B0A2872-FE12-CAED-1B7E-8EFEAF3CC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765516"/>
          </a:xfrm>
        </p:spPr>
        <p:txBody>
          <a:bodyPr/>
          <a:lstStyle/>
          <a:p>
            <a:r>
              <a:rPr lang="en-US" dirty="0"/>
              <a:t>Conclusion</a:t>
            </a:r>
            <a:endParaRPr lang="en-CH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0FCB8C7-4070-D27F-35F0-76A89FD8F643}"/>
                  </a:ext>
                </a:extLst>
              </p:cNvPr>
              <p:cNvSpPr txBox="1"/>
              <p:nvPr/>
            </p:nvSpPr>
            <p:spPr>
              <a:xfrm>
                <a:off x="585459" y="1126646"/>
                <a:ext cx="11008382" cy="50401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600" b="1" dirty="0"/>
                  <a:t>Design and Optimization 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GB" sz="1600" dirty="0"/>
                  <a:t>Conducted design studies of accelerating structures for the </a:t>
                </a:r>
                <a:r>
                  <a:rPr lang="de-DE" sz="1600" dirty="0">
                    <a:solidFill>
                      <a:srgbClr val="FF0000"/>
                    </a:solidFill>
                    <a:latin typeface="+mn-lt"/>
                  </a:rPr>
                  <a:t>&lt;a&gt; = 0.12</a:t>
                </a:r>
                <a:r>
                  <a:rPr lang="el-GR" sz="1600" dirty="0">
                    <a:solidFill>
                      <a:srgbClr val="FF0000"/>
                    </a:solidFill>
                    <a:latin typeface="+mn-lt"/>
                  </a:rPr>
                  <a:t>λ</a:t>
                </a:r>
                <a:r>
                  <a:rPr lang="en-GB" sz="1600" dirty="0"/>
                  <a:t>.</a:t>
                </a:r>
                <a:endParaRPr lang="en-GB" sz="1600" b="1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GB" sz="1600" dirty="0"/>
                  <a:t>Optimized </a:t>
                </a:r>
                <a:r>
                  <a:rPr lang="en-GB" sz="1600" dirty="0">
                    <a:solidFill>
                      <a:srgbClr val="FF0000"/>
                    </a:solidFill>
                  </a:rPr>
                  <a:t>aperture size and iris thickness </a:t>
                </a:r>
                <a:r>
                  <a:rPr lang="en-GB" sz="1600" dirty="0"/>
                  <a:t>to determine optimal configurations for </a:t>
                </a:r>
                <a:r>
                  <a:rPr lang="en-GB" sz="1600" dirty="0">
                    <a:solidFill>
                      <a:srgbClr val="FF0000"/>
                    </a:solidFill>
                  </a:rPr>
                  <a:t>highest shunt impedance </a:t>
                </a:r>
                <a:r>
                  <a:rPr lang="en-GB" sz="1600" dirty="0"/>
                  <a:t>and </a:t>
                </a:r>
                <a:r>
                  <a:rPr lang="en-GB" sz="1600" dirty="0">
                    <a:solidFill>
                      <a:srgbClr val="FF0000"/>
                    </a:solidFill>
                  </a:rPr>
                  <a:t>minimal long-range </a:t>
                </a:r>
                <a:r>
                  <a:rPr lang="en-GB" sz="1600" dirty="0" err="1">
                    <a:solidFill>
                      <a:srgbClr val="FF0000"/>
                    </a:solidFill>
                  </a:rPr>
                  <a:t>wakefield</a:t>
                </a:r>
                <a:r>
                  <a:rPr lang="en-GB" sz="1600" dirty="0"/>
                  <a:t> impact.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600" b="1" dirty="0"/>
                  <a:t>RF Pulse Compression Design</a:t>
                </a:r>
                <a:r>
                  <a:rPr lang="en-GB" sz="1600" dirty="0"/>
                  <a:t>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GB" sz="1600" dirty="0"/>
                  <a:t>Designed and implemented a SLED-type RF pulse compressor to enhance RF performance.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600" b="1" dirty="0"/>
                  <a:t>Benchmarking: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GB" sz="1600" dirty="0"/>
                  <a:t>Benchmarked design parameters using CST’s eigenmode solver, </a:t>
                </a:r>
                <a:r>
                  <a:rPr lang="en-GB" sz="1600" dirty="0">
                    <a:solidFill>
                      <a:srgbClr val="FF0000"/>
                    </a:solidFill>
                  </a:rPr>
                  <a:t>ensuring accuracy of lookup table predictions</a:t>
                </a:r>
                <a:r>
                  <a:rPr lang="en-GB" sz="1600" dirty="0"/>
                  <a:t>.</a:t>
                </a:r>
              </a:p>
              <a:p>
                <a:endParaRPr lang="en-GB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600" b="1" dirty="0"/>
                  <a:t>Beam-Loading and Energy Spread Reduction for 4 bunches of 5nC: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GB" sz="1600" dirty="0"/>
                  <a:t>Studied the effect of beam-loading.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GB" sz="1600" dirty="0">
                    <a:solidFill>
                      <a:srgbClr val="FF0000"/>
                    </a:solidFill>
                  </a:rPr>
                  <a:t>Minimized bunch-to-bunch energy </a:t>
                </a:r>
                <a:r>
                  <a:rPr lang="tr-TR" sz="1600" dirty="0">
                    <a:solidFill>
                      <a:srgbClr val="FF0000"/>
                    </a:solidFill>
                  </a:rPr>
                  <a:t>variation less than 0.1%</a:t>
                </a:r>
                <a:r>
                  <a:rPr lang="en-GB" sz="1600" dirty="0">
                    <a:solidFill>
                      <a:srgbClr val="FF0000"/>
                    </a:solidFill>
                  </a:rPr>
                  <a:t> </a:t>
                </a:r>
                <a:r>
                  <a:rPr lang="en-GB" sz="1600" dirty="0"/>
                  <a:t>by optimizing klystron input pulse shape. </a:t>
                </a:r>
              </a:p>
              <a:p>
                <a:endParaRPr lang="en-GB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600" b="1" dirty="0"/>
                  <a:t>Thermal and Mechanical Robustness for the Common </a:t>
                </a:r>
                <a:r>
                  <a:rPr lang="en-GB" sz="1600" b="1" dirty="0" err="1"/>
                  <a:t>Linac</a:t>
                </a:r>
                <a:r>
                  <a:rPr lang="en-GB" sz="1600" b="1" dirty="0"/>
                  <a:t> operating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600" b="1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tr-TR" sz="1600" b="1">
                            <a:latin typeface="Cambria Math" panose="02040503050406030204" pitchFamily="18" charset="0"/>
                          </a:rPr>
                          <m:t>𝐚𝐯𝐠</m:t>
                        </m:r>
                      </m:sub>
                    </m:sSub>
                    <m:r>
                      <a:rPr lang="en-US" sz="1600" b="1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1600" b="1" dirty="0"/>
                  <a:t> 2</a:t>
                </a:r>
                <a:r>
                  <a:rPr lang="tr-TR" sz="1600" b="1" dirty="0"/>
                  <a:t>2.5</a:t>
                </a:r>
                <a:r>
                  <a:rPr lang="en-GB" sz="1600" b="1" dirty="0"/>
                  <a:t> MV/m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0" smtClean="0">
                            <a:latin typeface="Cambria Math" panose="02040503050406030204" pitchFamily="18" charset="0"/>
                          </a:rPr>
                          <m:t>𝐟</m:t>
                        </m:r>
                      </m:e>
                      <m:sub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𝒓𝒆𝒑</m:t>
                        </m:r>
                      </m:sub>
                    </m:sSub>
                    <m:r>
                      <a:rPr lang="en-US" sz="16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1600" b="1" i="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1600" b="1" i="0" smtClean="0">
                        <a:latin typeface="Cambria Math" panose="02040503050406030204" pitchFamily="18" charset="0"/>
                      </a:rPr>
                      <m:t>𝟎𝟎</m:t>
                    </m:r>
                    <m:r>
                      <a:rPr lang="en-US" sz="16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1" i="0" smtClean="0">
                        <a:latin typeface="Cambria Math" panose="02040503050406030204" pitchFamily="18" charset="0"/>
                      </a:rPr>
                      <m:t>𝐇𝐳</m:t>
                    </m:r>
                  </m:oMath>
                </a14:m>
                <a:r>
                  <a:rPr lang="en-GB" sz="1600" b="1" dirty="0"/>
                  <a:t>  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GB" sz="1600" dirty="0"/>
                  <a:t>Conducted thermal and mechanical studies </a:t>
                </a:r>
                <a:r>
                  <a:rPr lang="en-GB" sz="1600" dirty="0">
                    <a:solidFill>
                      <a:srgbClr val="FF0000"/>
                    </a:solidFill>
                  </a:rPr>
                  <a:t>to ensure structural integrity and performance stability</a:t>
                </a:r>
                <a:r>
                  <a:rPr lang="en-GB" sz="1600" dirty="0"/>
                  <a:t>.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GB" sz="1600" dirty="0"/>
                  <a:t>Thermal studies are done with CST’s Thermal solver.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rgbClr val="FF0000"/>
                    </a:solidFill>
                  </a:rPr>
                  <a:t>Negligible deformation </a:t>
                </a:r>
                <a:r>
                  <a:rPr lang="en-US" sz="1600" dirty="0"/>
                  <a:t>(0.1 </a:t>
                </a:r>
                <a:r>
                  <a:rPr lang="el-GR" sz="1600" dirty="0"/>
                  <a:t>μ</a:t>
                </a:r>
                <a:r>
                  <a:rPr lang="en-US" sz="1600" dirty="0"/>
                  <a:t>m) observed.</a:t>
                </a:r>
                <a:endParaRPr lang="en-GB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CH" sz="16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0FCB8C7-4070-D27F-35F0-76A89FD8F6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459" y="1126646"/>
                <a:ext cx="11008382" cy="5040162"/>
              </a:xfrm>
              <a:prstGeom prst="rect">
                <a:avLst/>
              </a:prstGeom>
              <a:blipFill>
                <a:blip r:embed="rId2"/>
                <a:stretch>
                  <a:fillRect l="-221" t="-3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B8A780E-D356-C5AD-0514-37279CF48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8811" y="6391413"/>
            <a:ext cx="6801678" cy="365125"/>
          </a:xfrm>
        </p:spPr>
        <p:txBody>
          <a:bodyPr/>
          <a:lstStyle/>
          <a:p>
            <a:r>
              <a:rPr lang="en-GB" dirty="0"/>
              <a:t>A. Kurtulus :: CERN  Cool Copper Collider Workshop, </a:t>
            </a:r>
            <a:r>
              <a:rPr lang="tr-TR" dirty="0"/>
              <a:t>Amsterdam</a:t>
            </a:r>
            <a:r>
              <a:rPr lang="en-GB" dirty="0"/>
              <a:t>, </a:t>
            </a:r>
            <a:r>
              <a:rPr lang="tr-TR" dirty="0"/>
              <a:t>The Netherlands</a:t>
            </a:r>
            <a:endParaRPr lang="en-CH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204ABA4-6DD5-0F8C-A6AF-E5B85AEB59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tr-TR" dirty="0"/>
              <a:t>8</a:t>
            </a:r>
            <a:r>
              <a:rPr lang="en-US" dirty="0" err="1"/>
              <a:t>th</a:t>
            </a:r>
            <a:r>
              <a:rPr lang="en-CH" dirty="0"/>
              <a:t> </a:t>
            </a:r>
            <a:r>
              <a:rPr lang="tr-TR" dirty="0"/>
              <a:t>October</a:t>
            </a:r>
            <a:r>
              <a:rPr lang="en-CH" dirty="0"/>
              <a:t> 202</a:t>
            </a:r>
            <a:r>
              <a:rPr lang="en-US" dirty="0"/>
              <a:t>4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8900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5792890-B840-4261-B263-DDD5367C5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078" y="2832847"/>
            <a:ext cx="9405844" cy="1024404"/>
          </a:xfrm>
        </p:spPr>
        <p:txBody>
          <a:bodyPr/>
          <a:lstStyle/>
          <a:p>
            <a:pPr algn="ctr"/>
            <a:r>
              <a:rPr lang="en-US" dirty="0"/>
              <a:t>Thanks for your attention!</a:t>
            </a:r>
            <a:endParaRPr lang="en-C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F1BB79-AAC1-46F8-80D5-5944147E4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FFDA3-607F-4FC8-A795-ACC14F81DF9D}" type="slidenum">
              <a:rPr lang="en-CH" smtClean="0"/>
              <a:t>22</a:t>
            </a:fld>
            <a:endParaRPr lang="en-CH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DDAB0AA-5EB0-9A8A-DF52-CC973732B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8811" y="6391413"/>
            <a:ext cx="6801678" cy="365125"/>
          </a:xfrm>
        </p:spPr>
        <p:txBody>
          <a:bodyPr/>
          <a:lstStyle/>
          <a:p>
            <a:r>
              <a:rPr lang="en-GB" dirty="0"/>
              <a:t>A. Kurtulus :: CERN  Cool Copper Collider Workshop, </a:t>
            </a:r>
            <a:r>
              <a:rPr lang="tr-TR" dirty="0"/>
              <a:t>Amsterdam</a:t>
            </a:r>
            <a:r>
              <a:rPr lang="en-GB" dirty="0"/>
              <a:t>, </a:t>
            </a:r>
            <a:r>
              <a:rPr lang="tr-TR" dirty="0"/>
              <a:t>The Netherlands</a:t>
            </a:r>
            <a:endParaRPr lang="en-CH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96C93D8-C3A9-B0E9-5F56-C4B69DEA0D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tr-TR" dirty="0"/>
              <a:t>8</a:t>
            </a:r>
            <a:r>
              <a:rPr lang="en-US" dirty="0" err="1"/>
              <a:t>th</a:t>
            </a:r>
            <a:r>
              <a:rPr lang="en-CH" dirty="0"/>
              <a:t> </a:t>
            </a:r>
            <a:r>
              <a:rPr lang="tr-TR" dirty="0"/>
              <a:t>October</a:t>
            </a:r>
            <a:r>
              <a:rPr lang="en-CH" dirty="0"/>
              <a:t> 202</a:t>
            </a:r>
            <a:r>
              <a:rPr lang="en-US" dirty="0"/>
              <a:t>4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41849902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5792890-B840-4261-B263-DDD5367C5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Spare Slides</a:t>
            </a:r>
            <a:endParaRPr lang="en-C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F1BB79-AAC1-46F8-80D5-5944147E4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FFDA3-607F-4FC8-A795-ACC14F81DF9D}" type="slidenum">
              <a:rPr lang="en-CH" smtClean="0"/>
              <a:t>23</a:t>
            </a:fld>
            <a:endParaRPr lang="en-CH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F00BB6C-0358-A70C-1FF9-9020A6E2C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8811" y="6391413"/>
            <a:ext cx="6801678" cy="365125"/>
          </a:xfrm>
        </p:spPr>
        <p:txBody>
          <a:bodyPr/>
          <a:lstStyle/>
          <a:p>
            <a:r>
              <a:rPr lang="en-GB" dirty="0"/>
              <a:t>A. Kurtulus :: CERN  Cool Copper Collider Workshop, </a:t>
            </a:r>
            <a:r>
              <a:rPr lang="tr-TR" dirty="0"/>
              <a:t>Amsterdam</a:t>
            </a:r>
            <a:r>
              <a:rPr lang="en-GB" dirty="0"/>
              <a:t>, </a:t>
            </a:r>
            <a:r>
              <a:rPr lang="tr-TR" dirty="0"/>
              <a:t>The Netherlands</a:t>
            </a:r>
            <a:endParaRPr lang="en-CH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0EEBDB8-9509-C0BA-41DB-91380190A2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tr-TR" dirty="0"/>
              <a:t>8</a:t>
            </a:r>
            <a:r>
              <a:rPr lang="en-US" dirty="0" err="1"/>
              <a:t>th</a:t>
            </a:r>
            <a:r>
              <a:rPr lang="en-CH" dirty="0"/>
              <a:t> </a:t>
            </a:r>
            <a:r>
              <a:rPr lang="tr-TR" dirty="0"/>
              <a:t>October</a:t>
            </a:r>
            <a:r>
              <a:rPr lang="en-CH" dirty="0"/>
              <a:t> 202</a:t>
            </a:r>
            <a:r>
              <a:rPr lang="en-US" dirty="0"/>
              <a:t>4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0994142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B6EAAAAD-DB7D-4A94-A217-7B3653764251}"/>
              </a:ext>
            </a:extLst>
          </p:cNvPr>
          <p:cNvSpPr txBox="1">
            <a:spLocks/>
          </p:cNvSpPr>
          <p:nvPr/>
        </p:nvSpPr>
        <p:spPr>
          <a:xfrm>
            <a:off x="492588" y="291085"/>
            <a:ext cx="11206824" cy="119335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>
                <a:solidFill>
                  <a:srgbClr val="0070C0"/>
                </a:solidFill>
              </a:rPr>
              <a:t>SLED-type RF pulse </a:t>
            </a:r>
            <a:r>
              <a:rPr lang="de-DE" sz="3200" dirty="0" err="1">
                <a:solidFill>
                  <a:srgbClr val="0070C0"/>
                </a:solidFill>
              </a:rPr>
              <a:t>compressor</a:t>
            </a:r>
            <a:endParaRPr lang="en-CH" sz="3200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94A91D-9EA7-4A8F-9A35-4F9DB75DB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FFDA3-607F-4FC8-A795-ACC14F81DF9D}" type="slidenum">
              <a:rPr lang="en-CH" smtClean="0"/>
              <a:t>24</a:t>
            </a:fld>
            <a:endParaRPr lang="en-CH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D669EAF-C05F-4505-BCD8-00CF9C2C8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9595" y="1484441"/>
            <a:ext cx="3780637" cy="2752352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3F0BB46A-C70B-4886-AA59-17E23E6B145E}"/>
              </a:ext>
            </a:extLst>
          </p:cNvPr>
          <p:cNvSpPr txBox="1"/>
          <p:nvPr/>
        </p:nvSpPr>
        <p:spPr>
          <a:xfrm>
            <a:off x="3475378" y="1051303"/>
            <a:ext cx="44890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>
                <a:solidFill>
                  <a:schemeClr val="bg1">
                    <a:lumMod val="50000"/>
                  </a:schemeClr>
                </a:solidFill>
              </a:rPr>
              <a:t>Farkas et al., A </a:t>
            </a:r>
            <a:r>
              <a:rPr lang="de-DE" sz="1200" i="1" dirty="0" err="1">
                <a:solidFill>
                  <a:schemeClr val="bg1">
                    <a:lumMod val="50000"/>
                  </a:schemeClr>
                </a:solidFill>
              </a:rPr>
              <a:t>method</a:t>
            </a:r>
            <a:r>
              <a:rPr lang="de-DE" sz="1200" i="1" dirty="0">
                <a:solidFill>
                  <a:schemeClr val="bg1">
                    <a:lumMod val="50000"/>
                  </a:schemeClr>
                </a:solidFill>
              </a:rPr>
              <a:t> of </a:t>
            </a:r>
            <a:r>
              <a:rPr lang="de-DE" sz="1200" i="1" dirty="0" err="1">
                <a:solidFill>
                  <a:schemeClr val="bg1">
                    <a:lumMod val="50000"/>
                  </a:schemeClr>
                </a:solidFill>
              </a:rPr>
              <a:t>doubling</a:t>
            </a:r>
            <a:r>
              <a:rPr lang="de-DE" sz="12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200" i="1" dirty="0" err="1">
                <a:solidFill>
                  <a:schemeClr val="bg1">
                    <a:lumMod val="50000"/>
                  </a:schemeClr>
                </a:solidFill>
              </a:rPr>
              <a:t>SLAC‘s</a:t>
            </a:r>
            <a:r>
              <a:rPr lang="de-DE" sz="12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200" i="1" dirty="0" err="1">
                <a:solidFill>
                  <a:schemeClr val="bg1">
                    <a:lumMod val="50000"/>
                  </a:schemeClr>
                </a:solidFill>
              </a:rPr>
              <a:t>energy</a:t>
            </a:r>
            <a:r>
              <a:rPr lang="de-DE" sz="1200" i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de-DE" sz="1200" i="1" dirty="0" err="1">
                <a:solidFill>
                  <a:schemeClr val="bg1">
                    <a:lumMod val="50000"/>
                  </a:schemeClr>
                </a:solidFill>
              </a:rPr>
              <a:t>Proc</a:t>
            </a:r>
            <a:r>
              <a:rPr lang="de-DE" sz="1200" i="1" dirty="0">
                <a:solidFill>
                  <a:schemeClr val="bg1">
                    <a:lumMod val="50000"/>
                  </a:schemeClr>
                </a:solidFill>
              </a:rPr>
              <a:t>. HEACC 1974</a:t>
            </a:r>
            <a:endParaRPr lang="en-CH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BCDF07D-32A9-4D63-B706-0A80C3198828}"/>
              </a:ext>
            </a:extLst>
          </p:cNvPr>
          <p:cNvSpPr txBox="1"/>
          <p:nvPr/>
        </p:nvSpPr>
        <p:spPr>
          <a:xfrm>
            <a:off x="1435310" y="4238100"/>
            <a:ext cx="813406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I</a:t>
            </a:r>
            <a:r>
              <a:rPr lang="de-DE" dirty="0" err="1"/>
              <a:t>ncrease</a:t>
            </a:r>
            <a:r>
              <a:rPr lang="de-DE" dirty="0"/>
              <a:t> </a:t>
            </a:r>
            <a:r>
              <a:rPr lang="de-DE" dirty="0" err="1"/>
              <a:t>peak</a:t>
            </a:r>
            <a:r>
              <a:rPr lang="de-DE" dirty="0"/>
              <a:t> pulse </a:t>
            </a:r>
            <a:r>
              <a:rPr lang="de-DE" dirty="0" err="1"/>
              <a:t>amplitude</a:t>
            </a:r>
            <a:r>
              <a:rPr lang="de-DE" dirty="0"/>
              <a:t> and </a:t>
            </a:r>
            <a:r>
              <a:rPr lang="de-DE" dirty="0" err="1"/>
              <a:t>reduce</a:t>
            </a:r>
            <a:r>
              <a:rPr lang="de-DE" dirty="0"/>
              <a:t> pulse </a:t>
            </a:r>
            <a:r>
              <a:rPr lang="de-DE" dirty="0" err="1"/>
              <a:t>length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charging</a:t>
            </a:r>
            <a:r>
              <a:rPr lang="de-DE" dirty="0"/>
              <a:t> </a:t>
            </a:r>
            <a:r>
              <a:rPr lang="de-DE" dirty="0" err="1"/>
              <a:t>storage</a:t>
            </a:r>
            <a:r>
              <a:rPr lang="de-DE" dirty="0"/>
              <a:t> </a:t>
            </a:r>
            <a:r>
              <a:rPr lang="de-DE" dirty="0" err="1"/>
              <a:t>cavity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O</a:t>
            </a:r>
            <a:r>
              <a:rPr lang="de-DE" dirty="0" err="1"/>
              <a:t>utput</a:t>
            </a:r>
            <a:r>
              <a:rPr lang="de-DE" dirty="0"/>
              <a:t> pulse A</a:t>
            </a:r>
            <a:r>
              <a:rPr lang="de-DE" baseline="-25000" dirty="0"/>
              <a:t>L</a:t>
            </a:r>
            <a:r>
              <a:rPr lang="de-DE" dirty="0"/>
              <a:t> </a:t>
            </a:r>
            <a:r>
              <a:rPr lang="de-DE" dirty="0" err="1"/>
              <a:t>given</a:t>
            </a:r>
            <a:r>
              <a:rPr lang="de-DE" dirty="0"/>
              <a:t> </a:t>
            </a:r>
            <a:r>
              <a:rPr lang="de-DE" dirty="0" err="1"/>
              <a:t>by</a:t>
            </a:r>
            <a:br>
              <a:rPr lang="de-DE" sz="1400" dirty="0"/>
            </a:br>
            <a:br>
              <a:rPr lang="de-DE" sz="1400" dirty="0"/>
            </a:br>
            <a:r>
              <a:rPr lang="de-DE" dirty="0" err="1"/>
              <a:t>where</a:t>
            </a:r>
            <a:r>
              <a:rPr lang="de-DE" dirty="0"/>
              <a:t> A</a:t>
            </a:r>
            <a:r>
              <a:rPr lang="de-DE" baseline="-25000" dirty="0"/>
              <a:t>K</a:t>
            </a:r>
            <a:r>
              <a:rPr lang="de-DE" dirty="0"/>
              <a:t>: </a:t>
            </a:r>
            <a:r>
              <a:rPr lang="de-DE" dirty="0" err="1"/>
              <a:t>klystron</a:t>
            </a:r>
            <a:r>
              <a:rPr lang="de-DE" dirty="0"/>
              <a:t> pulse, </a:t>
            </a:r>
            <a:r>
              <a:rPr lang="el-GR" dirty="0"/>
              <a:t>β</a:t>
            </a:r>
            <a:r>
              <a:rPr lang="de-DE" dirty="0"/>
              <a:t>, Q</a:t>
            </a:r>
            <a:r>
              <a:rPr lang="de-DE" baseline="-25000" dirty="0"/>
              <a:t>0</a:t>
            </a:r>
            <a:r>
              <a:rPr lang="de-DE" dirty="0"/>
              <a:t>, </a:t>
            </a:r>
            <a:r>
              <a:rPr lang="el-GR" dirty="0"/>
              <a:t>τ</a:t>
            </a:r>
            <a:r>
              <a:rPr lang="de-DE" dirty="0"/>
              <a:t>: </a:t>
            </a:r>
            <a:r>
              <a:rPr lang="de-DE" dirty="0" err="1"/>
              <a:t>coupling</a:t>
            </a:r>
            <a:r>
              <a:rPr lang="de-DE" dirty="0"/>
              <a:t>, Q-</a:t>
            </a:r>
            <a:r>
              <a:rPr lang="de-DE" dirty="0" err="1"/>
              <a:t>factor</a:t>
            </a:r>
            <a:r>
              <a:rPr lang="de-DE" dirty="0"/>
              <a:t>, </a:t>
            </a:r>
            <a:r>
              <a:rPr lang="de-DE" dirty="0" err="1"/>
              <a:t>filling</a:t>
            </a:r>
            <a:r>
              <a:rPr lang="de-DE" dirty="0"/>
              <a:t> time of </a:t>
            </a:r>
            <a:r>
              <a:rPr lang="de-DE" dirty="0" err="1"/>
              <a:t>storage</a:t>
            </a:r>
            <a:r>
              <a:rPr lang="de-DE" dirty="0"/>
              <a:t> </a:t>
            </a:r>
            <a:r>
              <a:rPr lang="de-DE" dirty="0" err="1"/>
              <a:t>cavity</a:t>
            </a:r>
            <a:r>
              <a:rPr lang="tr-TR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400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3B53F3D3-F6D8-4887-B590-6D3C730065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09" y="4641556"/>
            <a:ext cx="3400573" cy="6518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533CC4-0D93-9A20-3633-D35A87D484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7809" y="5582896"/>
            <a:ext cx="1869093" cy="617315"/>
          </a:xfrm>
          <a:prstGeom prst="rect">
            <a:avLst/>
          </a:prstGeom>
        </p:spPr>
      </p:pic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E8B46643-8FAE-72E6-9BE6-99366B729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8811" y="6391413"/>
            <a:ext cx="6801678" cy="365125"/>
          </a:xfrm>
        </p:spPr>
        <p:txBody>
          <a:bodyPr/>
          <a:lstStyle/>
          <a:p>
            <a:r>
              <a:rPr lang="en-GB" dirty="0"/>
              <a:t>A. Kurtulus :: CERN  Cool Copper Collider Workshop, </a:t>
            </a:r>
            <a:r>
              <a:rPr lang="tr-TR" dirty="0"/>
              <a:t>Amsterdam</a:t>
            </a:r>
            <a:r>
              <a:rPr lang="en-GB" dirty="0"/>
              <a:t>, </a:t>
            </a:r>
            <a:r>
              <a:rPr lang="tr-TR" dirty="0"/>
              <a:t>The Netherlands</a:t>
            </a:r>
            <a:endParaRPr lang="en-CH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62DE2D9-85B8-4B6E-C4B3-04A4C4D5DF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tr-TR" dirty="0"/>
              <a:t>8</a:t>
            </a:r>
            <a:r>
              <a:rPr lang="en-US" dirty="0" err="1"/>
              <a:t>th</a:t>
            </a:r>
            <a:r>
              <a:rPr lang="en-CH" dirty="0"/>
              <a:t> </a:t>
            </a:r>
            <a:r>
              <a:rPr lang="tr-TR" dirty="0"/>
              <a:t>October</a:t>
            </a:r>
            <a:r>
              <a:rPr lang="en-CH" dirty="0"/>
              <a:t> 202</a:t>
            </a:r>
            <a:r>
              <a:rPr lang="en-US" dirty="0"/>
              <a:t>4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3663295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8ED659-4C36-476D-AA2C-462CF2412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FFDA3-607F-4FC8-A795-ACC14F81DF9D}" type="slidenum">
              <a:rPr lang="en-CH" smtClean="0"/>
              <a:t>25</a:t>
            </a:fld>
            <a:endParaRPr lang="en-CH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8C1B36-BCFD-BB82-6AE7-D640E9760D95}"/>
              </a:ext>
            </a:extLst>
          </p:cNvPr>
          <p:cNvSpPr txBox="1"/>
          <p:nvPr/>
        </p:nvSpPr>
        <p:spPr>
          <a:xfrm>
            <a:off x="377996" y="601822"/>
            <a:ext cx="108067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@2.8 GHz, 0.12</a:t>
            </a:r>
            <a:r>
              <a:rPr lang="el-GR" dirty="0"/>
              <a:t>λ </a:t>
            </a:r>
            <a:r>
              <a:rPr lang="en-US" dirty="0"/>
              <a:t>= 12.8483 mm</a:t>
            </a:r>
          </a:p>
          <a:p>
            <a:r>
              <a:rPr lang="en-US" dirty="0" err="1">
                <a:solidFill>
                  <a:srgbClr val="FF0000"/>
                </a:solidFill>
              </a:rPr>
              <a:t>a_entr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= </a:t>
            </a:r>
            <a:r>
              <a:rPr lang="en-US" dirty="0">
                <a:solidFill>
                  <a:srgbClr val="FF0000"/>
                </a:solidFill>
              </a:rPr>
              <a:t>12.8483 </a:t>
            </a:r>
            <a:r>
              <a:rPr lang="en-US" dirty="0">
                <a:solidFill>
                  <a:srgbClr val="212BFF"/>
                </a:solidFill>
              </a:rPr>
              <a:t>+ delta</a:t>
            </a:r>
            <a:r>
              <a:rPr lang="en-US" dirty="0"/>
              <a:t>, </a:t>
            </a:r>
            <a:r>
              <a:rPr lang="en-US" dirty="0" err="1">
                <a:solidFill>
                  <a:srgbClr val="FF0000"/>
                </a:solidFill>
              </a:rPr>
              <a:t>a_exit</a:t>
            </a:r>
            <a:r>
              <a:rPr lang="en-US" dirty="0">
                <a:solidFill>
                  <a:srgbClr val="FF0000"/>
                </a:solidFill>
              </a:rPr>
              <a:t> = 12.8483 </a:t>
            </a:r>
            <a:r>
              <a:rPr lang="en-US" dirty="0">
                <a:solidFill>
                  <a:srgbClr val="212BFF"/>
                </a:solidFill>
              </a:rPr>
              <a:t>– delta,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where</a:t>
            </a:r>
            <a:r>
              <a:rPr lang="en-US" dirty="0">
                <a:solidFill>
                  <a:srgbClr val="212BFF"/>
                </a:solidFill>
              </a:rPr>
              <a:t> delta = -4 to 4 mm by step of 0.2mm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7F6A3C-945E-36F0-AFFA-580A4212C5EB}"/>
              </a:ext>
            </a:extLst>
          </p:cNvPr>
          <p:cNvSpPr txBox="1"/>
          <p:nvPr/>
        </p:nvSpPr>
        <p:spPr>
          <a:xfrm>
            <a:off x="371125" y="1356666"/>
            <a:ext cx="227427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rgbClr val="212BFF"/>
                </a:solidFill>
              </a:rPr>
              <a:t>a_entr</a:t>
            </a:r>
            <a:r>
              <a:rPr lang="tr-TR" sz="1200" dirty="0">
                <a:solidFill>
                  <a:srgbClr val="212BFF"/>
                </a:solidFill>
              </a:rPr>
              <a:t> </a:t>
            </a:r>
            <a:r>
              <a:rPr lang="en-GB" sz="1200" dirty="0">
                <a:solidFill>
                  <a:srgbClr val="212BFF"/>
                </a:solidFill>
              </a:rPr>
              <a:t>= </a:t>
            </a:r>
            <a:r>
              <a:rPr lang="en-US" sz="1200" dirty="0">
                <a:solidFill>
                  <a:srgbClr val="212BFF"/>
                </a:solidFill>
              </a:rPr>
              <a:t>14.2483, </a:t>
            </a:r>
            <a:r>
              <a:rPr lang="en-US" sz="1200" dirty="0" err="1">
                <a:solidFill>
                  <a:srgbClr val="212BFF"/>
                </a:solidFill>
              </a:rPr>
              <a:t>a_ext</a:t>
            </a:r>
            <a:r>
              <a:rPr lang="en-US" sz="1200" dirty="0">
                <a:solidFill>
                  <a:srgbClr val="212BFF"/>
                </a:solidFill>
              </a:rPr>
              <a:t>=11.4483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0294B8-7396-8C09-516B-7C8037900CE7}"/>
              </a:ext>
            </a:extLst>
          </p:cNvPr>
          <p:cNvSpPr txBox="1"/>
          <p:nvPr/>
        </p:nvSpPr>
        <p:spPr>
          <a:xfrm>
            <a:off x="947333" y="1197478"/>
            <a:ext cx="110978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delta=1.4 mm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D41F42-86A3-C620-40AB-409338DFBB2D}"/>
              </a:ext>
            </a:extLst>
          </p:cNvPr>
          <p:cNvSpPr txBox="1"/>
          <p:nvPr/>
        </p:nvSpPr>
        <p:spPr>
          <a:xfrm>
            <a:off x="3839704" y="1200956"/>
            <a:ext cx="110978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delta=1.6mm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198855-12CA-ADC4-89FA-4043E7B20635}"/>
              </a:ext>
            </a:extLst>
          </p:cNvPr>
          <p:cNvSpPr txBox="1"/>
          <p:nvPr/>
        </p:nvSpPr>
        <p:spPr>
          <a:xfrm>
            <a:off x="6545605" y="1221334"/>
            <a:ext cx="110978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delta=1.8mm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EF9CD7-0862-7F08-011E-70C3B21D07AB}"/>
              </a:ext>
            </a:extLst>
          </p:cNvPr>
          <p:cNvSpPr txBox="1"/>
          <p:nvPr/>
        </p:nvSpPr>
        <p:spPr>
          <a:xfrm>
            <a:off x="9846047" y="1205559"/>
            <a:ext cx="110978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delta=2mm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E0B9C8-6F69-8D36-1787-89E5ED362ED9}"/>
              </a:ext>
            </a:extLst>
          </p:cNvPr>
          <p:cNvSpPr txBox="1"/>
          <p:nvPr/>
        </p:nvSpPr>
        <p:spPr>
          <a:xfrm>
            <a:off x="3223740" y="1370729"/>
            <a:ext cx="227427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rgbClr val="212BFF"/>
                </a:solidFill>
              </a:rPr>
              <a:t>a_entr</a:t>
            </a:r>
            <a:r>
              <a:rPr lang="tr-TR" sz="1200" dirty="0">
                <a:solidFill>
                  <a:srgbClr val="212BFF"/>
                </a:solidFill>
              </a:rPr>
              <a:t> </a:t>
            </a:r>
            <a:r>
              <a:rPr lang="en-GB" sz="1200" dirty="0">
                <a:solidFill>
                  <a:srgbClr val="212BFF"/>
                </a:solidFill>
              </a:rPr>
              <a:t>= </a:t>
            </a:r>
            <a:r>
              <a:rPr lang="en-US" sz="1200" dirty="0">
                <a:solidFill>
                  <a:srgbClr val="212BFF"/>
                </a:solidFill>
              </a:rPr>
              <a:t>14.4483, </a:t>
            </a:r>
            <a:r>
              <a:rPr lang="en-US" sz="1200" dirty="0" err="1">
                <a:solidFill>
                  <a:srgbClr val="212BFF"/>
                </a:solidFill>
              </a:rPr>
              <a:t>a_ext</a:t>
            </a:r>
            <a:r>
              <a:rPr lang="en-US" sz="1200" dirty="0">
                <a:solidFill>
                  <a:srgbClr val="212BFF"/>
                </a:solidFill>
              </a:rPr>
              <a:t>=11.2483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A34D5-151B-5C29-B950-D9DB32C65E89}"/>
              </a:ext>
            </a:extLst>
          </p:cNvPr>
          <p:cNvSpPr txBox="1"/>
          <p:nvPr/>
        </p:nvSpPr>
        <p:spPr>
          <a:xfrm>
            <a:off x="5991718" y="1371156"/>
            <a:ext cx="227427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rgbClr val="212BFF"/>
                </a:solidFill>
              </a:rPr>
              <a:t>a_entr</a:t>
            </a:r>
            <a:r>
              <a:rPr lang="tr-TR" sz="1200" dirty="0">
                <a:solidFill>
                  <a:srgbClr val="212BFF"/>
                </a:solidFill>
              </a:rPr>
              <a:t> </a:t>
            </a:r>
            <a:r>
              <a:rPr lang="en-GB" sz="1200" dirty="0">
                <a:solidFill>
                  <a:srgbClr val="212BFF"/>
                </a:solidFill>
              </a:rPr>
              <a:t>= </a:t>
            </a:r>
            <a:r>
              <a:rPr lang="en-US" sz="1200" dirty="0">
                <a:solidFill>
                  <a:srgbClr val="212BFF"/>
                </a:solidFill>
              </a:rPr>
              <a:t>14.6483, </a:t>
            </a:r>
            <a:r>
              <a:rPr lang="en-US" sz="1200" dirty="0" err="1">
                <a:solidFill>
                  <a:srgbClr val="212BFF"/>
                </a:solidFill>
              </a:rPr>
              <a:t>a_ext</a:t>
            </a:r>
            <a:r>
              <a:rPr lang="en-US" sz="1200" dirty="0">
                <a:solidFill>
                  <a:srgbClr val="212BFF"/>
                </a:solidFill>
              </a:rPr>
              <a:t>=11.0483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D04DDF-6FFC-E652-79CA-D7E8FA203EAB}"/>
              </a:ext>
            </a:extLst>
          </p:cNvPr>
          <p:cNvSpPr txBox="1"/>
          <p:nvPr/>
        </p:nvSpPr>
        <p:spPr>
          <a:xfrm>
            <a:off x="9146160" y="1370728"/>
            <a:ext cx="227427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rgbClr val="212BFF"/>
                </a:solidFill>
              </a:rPr>
              <a:t>a_entr</a:t>
            </a:r>
            <a:r>
              <a:rPr lang="tr-TR" sz="1200" dirty="0">
                <a:solidFill>
                  <a:srgbClr val="212BFF"/>
                </a:solidFill>
              </a:rPr>
              <a:t> </a:t>
            </a:r>
            <a:r>
              <a:rPr lang="en-GB" sz="1200" dirty="0">
                <a:solidFill>
                  <a:srgbClr val="212BFF"/>
                </a:solidFill>
              </a:rPr>
              <a:t>= </a:t>
            </a:r>
            <a:r>
              <a:rPr lang="en-US" sz="1200" dirty="0">
                <a:solidFill>
                  <a:srgbClr val="212BFF"/>
                </a:solidFill>
              </a:rPr>
              <a:t>14.8483, </a:t>
            </a:r>
            <a:r>
              <a:rPr lang="en-US" sz="1200" dirty="0" err="1">
                <a:solidFill>
                  <a:srgbClr val="212BFF"/>
                </a:solidFill>
              </a:rPr>
              <a:t>a_ext</a:t>
            </a:r>
            <a:r>
              <a:rPr lang="en-US" sz="1200" dirty="0">
                <a:solidFill>
                  <a:srgbClr val="212BFF"/>
                </a:solidFill>
              </a:rPr>
              <a:t>=10.8483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D6DBCE-1492-2A6E-7AEB-8B20A508FED3}"/>
              </a:ext>
            </a:extLst>
          </p:cNvPr>
          <p:cNvSpPr txBox="1"/>
          <p:nvPr/>
        </p:nvSpPr>
        <p:spPr>
          <a:xfrm>
            <a:off x="3800502" y="3780157"/>
            <a:ext cx="110978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delta=2.4 mm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1BC0E65-6ABB-7D9C-37A6-9BDF91D6A5ED}"/>
              </a:ext>
            </a:extLst>
          </p:cNvPr>
          <p:cNvSpPr txBox="1"/>
          <p:nvPr/>
        </p:nvSpPr>
        <p:spPr>
          <a:xfrm>
            <a:off x="6938266" y="3765088"/>
            <a:ext cx="110978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delta=2.6 mm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4B97137-FF09-F452-917F-88A3DB010B31}"/>
              </a:ext>
            </a:extLst>
          </p:cNvPr>
          <p:cNvSpPr txBox="1"/>
          <p:nvPr/>
        </p:nvSpPr>
        <p:spPr>
          <a:xfrm>
            <a:off x="3317168" y="3952653"/>
            <a:ext cx="227427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rgbClr val="212BFF"/>
                </a:solidFill>
              </a:rPr>
              <a:t>a_entr</a:t>
            </a:r>
            <a:r>
              <a:rPr lang="tr-TR" sz="1200" dirty="0">
                <a:solidFill>
                  <a:srgbClr val="212BFF"/>
                </a:solidFill>
              </a:rPr>
              <a:t> </a:t>
            </a:r>
            <a:r>
              <a:rPr lang="en-GB" sz="1200" dirty="0">
                <a:solidFill>
                  <a:srgbClr val="212BFF"/>
                </a:solidFill>
              </a:rPr>
              <a:t>= </a:t>
            </a:r>
            <a:r>
              <a:rPr lang="en-US" sz="1200" dirty="0">
                <a:solidFill>
                  <a:srgbClr val="212BFF"/>
                </a:solidFill>
              </a:rPr>
              <a:t>15.2483, </a:t>
            </a:r>
            <a:r>
              <a:rPr lang="en-US" sz="1200" dirty="0" err="1">
                <a:solidFill>
                  <a:srgbClr val="212BFF"/>
                </a:solidFill>
              </a:rPr>
              <a:t>a_ext</a:t>
            </a:r>
            <a:r>
              <a:rPr lang="en-US" sz="1200" dirty="0">
                <a:solidFill>
                  <a:srgbClr val="212BFF"/>
                </a:solidFill>
              </a:rPr>
              <a:t>=10.4483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212BAAF-0F25-35B3-7C50-3C12EEDEFB7A}"/>
              </a:ext>
            </a:extLst>
          </p:cNvPr>
          <p:cNvSpPr txBox="1"/>
          <p:nvPr/>
        </p:nvSpPr>
        <p:spPr>
          <a:xfrm>
            <a:off x="6339394" y="3962910"/>
            <a:ext cx="227427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rgbClr val="212BFF"/>
                </a:solidFill>
              </a:rPr>
              <a:t>a_entr</a:t>
            </a:r>
            <a:r>
              <a:rPr lang="tr-TR" sz="1200" dirty="0">
                <a:solidFill>
                  <a:srgbClr val="212BFF"/>
                </a:solidFill>
              </a:rPr>
              <a:t> </a:t>
            </a:r>
            <a:r>
              <a:rPr lang="en-GB" sz="1200" dirty="0">
                <a:solidFill>
                  <a:srgbClr val="212BFF"/>
                </a:solidFill>
              </a:rPr>
              <a:t>= </a:t>
            </a:r>
            <a:r>
              <a:rPr lang="en-US" sz="1200" dirty="0">
                <a:solidFill>
                  <a:srgbClr val="212BFF"/>
                </a:solidFill>
              </a:rPr>
              <a:t>15.4483, </a:t>
            </a:r>
            <a:r>
              <a:rPr lang="en-US" sz="1200" dirty="0" err="1">
                <a:solidFill>
                  <a:srgbClr val="212BFF"/>
                </a:solidFill>
              </a:rPr>
              <a:t>a_ext</a:t>
            </a:r>
            <a:r>
              <a:rPr lang="en-US" sz="1200" dirty="0">
                <a:solidFill>
                  <a:srgbClr val="212BFF"/>
                </a:solidFill>
              </a:rPr>
              <a:t>=10.2483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9CF1C3B-19B0-DD0E-7936-3FAD84128D18}"/>
              </a:ext>
            </a:extLst>
          </p:cNvPr>
          <p:cNvSpPr txBox="1"/>
          <p:nvPr/>
        </p:nvSpPr>
        <p:spPr>
          <a:xfrm>
            <a:off x="9811965" y="3765087"/>
            <a:ext cx="110978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delta=2.8 mm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0DB9EBB-151D-CC39-A1C6-3A5389D9DD37}"/>
              </a:ext>
            </a:extLst>
          </p:cNvPr>
          <p:cNvSpPr txBox="1"/>
          <p:nvPr/>
        </p:nvSpPr>
        <p:spPr>
          <a:xfrm>
            <a:off x="9088864" y="3952653"/>
            <a:ext cx="227427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rgbClr val="212BFF"/>
                </a:solidFill>
              </a:rPr>
              <a:t>a_entr</a:t>
            </a:r>
            <a:r>
              <a:rPr lang="tr-TR" sz="1200" dirty="0">
                <a:solidFill>
                  <a:srgbClr val="212BFF"/>
                </a:solidFill>
              </a:rPr>
              <a:t> </a:t>
            </a:r>
            <a:r>
              <a:rPr lang="en-GB" sz="1200" dirty="0">
                <a:solidFill>
                  <a:srgbClr val="212BFF"/>
                </a:solidFill>
              </a:rPr>
              <a:t>= </a:t>
            </a:r>
            <a:r>
              <a:rPr lang="en-US" sz="1200" dirty="0">
                <a:solidFill>
                  <a:srgbClr val="212BFF"/>
                </a:solidFill>
              </a:rPr>
              <a:t>15.6483, </a:t>
            </a:r>
            <a:r>
              <a:rPr lang="en-US" sz="1200" dirty="0" err="1">
                <a:solidFill>
                  <a:srgbClr val="212BFF"/>
                </a:solidFill>
              </a:rPr>
              <a:t>a_ext</a:t>
            </a:r>
            <a:r>
              <a:rPr lang="en-US" sz="1200" dirty="0">
                <a:solidFill>
                  <a:srgbClr val="212BFF"/>
                </a:solidFill>
              </a:rPr>
              <a:t>=10.0483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4A1DEE1-1F04-FD8B-1D33-5C601F5605E3}"/>
              </a:ext>
            </a:extLst>
          </p:cNvPr>
          <p:cNvSpPr txBox="1"/>
          <p:nvPr/>
        </p:nvSpPr>
        <p:spPr>
          <a:xfrm>
            <a:off x="872094" y="3765086"/>
            <a:ext cx="110978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delta=2.2 mm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3EE3968-3DF5-CC65-0984-2A73C10298ED}"/>
              </a:ext>
            </a:extLst>
          </p:cNvPr>
          <p:cNvSpPr txBox="1"/>
          <p:nvPr/>
        </p:nvSpPr>
        <p:spPr>
          <a:xfrm>
            <a:off x="401288" y="3962909"/>
            <a:ext cx="227427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rgbClr val="212BFF"/>
                </a:solidFill>
              </a:rPr>
              <a:t>a_entr</a:t>
            </a:r>
            <a:r>
              <a:rPr lang="tr-TR" sz="1200" dirty="0">
                <a:solidFill>
                  <a:srgbClr val="212BFF"/>
                </a:solidFill>
              </a:rPr>
              <a:t> </a:t>
            </a:r>
            <a:r>
              <a:rPr lang="en-GB" sz="1200" dirty="0">
                <a:solidFill>
                  <a:srgbClr val="212BFF"/>
                </a:solidFill>
              </a:rPr>
              <a:t>= </a:t>
            </a:r>
            <a:r>
              <a:rPr lang="en-US" sz="1200" dirty="0">
                <a:solidFill>
                  <a:srgbClr val="212BFF"/>
                </a:solidFill>
              </a:rPr>
              <a:t>15.0483, </a:t>
            </a:r>
            <a:r>
              <a:rPr lang="en-US" sz="1200" dirty="0" err="1">
                <a:solidFill>
                  <a:srgbClr val="212BFF"/>
                </a:solidFill>
              </a:rPr>
              <a:t>a_ext</a:t>
            </a:r>
            <a:r>
              <a:rPr lang="en-US" sz="1200" dirty="0">
                <a:solidFill>
                  <a:srgbClr val="212BFF"/>
                </a:solidFill>
              </a:rPr>
              <a:t>=10.6483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1F322CC-6024-2199-95A3-1C860C38DA3A}"/>
              </a:ext>
            </a:extLst>
          </p:cNvPr>
          <p:cNvSpPr txBox="1"/>
          <p:nvPr/>
        </p:nvSpPr>
        <p:spPr>
          <a:xfrm>
            <a:off x="5047803" y="281970"/>
            <a:ext cx="20963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u="sng" dirty="0">
                <a:solidFill>
                  <a:srgbClr val="FF0000"/>
                </a:solidFill>
              </a:rPr>
              <a:t>DOWN TAPERING</a:t>
            </a:r>
            <a:endParaRPr lang="en-US" b="1" u="sng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4424BE3D-3E32-1572-9A0E-5D4A20295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" y="1582990"/>
            <a:ext cx="2849013" cy="226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43D84C42-B8D5-690A-B80C-FCF5461F3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518" y="1575274"/>
            <a:ext cx="2868420" cy="228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6033691D-8FE1-E009-E2EC-2E0632E7E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467" y="1607901"/>
            <a:ext cx="2786346" cy="221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>
            <a:extLst>
              <a:ext uri="{FF2B5EF4-FFF2-40B4-BE49-F238E27FC236}">
                <a16:creationId xmlns:a16="http://schemas.microsoft.com/office/drawing/2014/main" id="{B0FC1711-34DC-2C15-E8DC-21E667530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974" y="1607900"/>
            <a:ext cx="2786347" cy="221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>
            <a:extLst>
              <a:ext uri="{FF2B5EF4-FFF2-40B4-BE49-F238E27FC236}">
                <a16:creationId xmlns:a16="http://schemas.microsoft.com/office/drawing/2014/main" id="{976E863A-2396-8C5B-3E99-1ED42BDA4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0" y="4183026"/>
            <a:ext cx="2781138" cy="221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>
            <a:extLst>
              <a:ext uri="{FF2B5EF4-FFF2-40B4-BE49-F238E27FC236}">
                <a16:creationId xmlns:a16="http://schemas.microsoft.com/office/drawing/2014/main" id="{884295C8-4618-884E-344B-64A37BA8D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568" y="4214971"/>
            <a:ext cx="2805927" cy="223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>
            <a:extLst>
              <a:ext uri="{FF2B5EF4-FFF2-40B4-BE49-F238E27FC236}">
                <a16:creationId xmlns:a16="http://schemas.microsoft.com/office/drawing/2014/main" id="{4CB4A706-49A3-71C3-8A94-CA4864DA8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264" y="4224341"/>
            <a:ext cx="2805927" cy="2230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>
            <a:extLst>
              <a:ext uri="{FF2B5EF4-FFF2-40B4-BE49-F238E27FC236}">
                <a16:creationId xmlns:a16="http://schemas.microsoft.com/office/drawing/2014/main" id="{DE1446D6-2F8B-F2F1-84D9-86DF89542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487" y="4239908"/>
            <a:ext cx="2925319" cy="232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E6A48E7-F957-43CC-49C0-5414D390C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8811" y="6391413"/>
            <a:ext cx="6801678" cy="365125"/>
          </a:xfrm>
        </p:spPr>
        <p:txBody>
          <a:bodyPr/>
          <a:lstStyle/>
          <a:p>
            <a:r>
              <a:rPr lang="en-GB" dirty="0"/>
              <a:t>A. Kurtulus :: CERN  Cool Copper Collider Workshop, </a:t>
            </a:r>
            <a:r>
              <a:rPr lang="tr-TR" dirty="0"/>
              <a:t>Amsterdam</a:t>
            </a:r>
            <a:r>
              <a:rPr lang="en-GB" dirty="0"/>
              <a:t>, </a:t>
            </a:r>
            <a:r>
              <a:rPr lang="tr-TR" dirty="0"/>
              <a:t>The Netherlands</a:t>
            </a:r>
            <a:endParaRPr lang="en-CH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5E9A296F-B91F-83E2-A214-FA0010B728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tr-TR" dirty="0"/>
              <a:t>8</a:t>
            </a:r>
            <a:r>
              <a:rPr lang="en-US" dirty="0" err="1"/>
              <a:t>th</a:t>
            </a:r>
            <a:r>
              <a:rPr lang="en-CH" dirty="0"/>
              <a:t> </a:t>
            </a:r>
            <a:r>
              <a:rPr lang="tr-TR" dirty="0"/>
              <a:t>October</a:t>
            </a:r>
            <a:r>
              <a:rPr lang="en-CH" dirty="0"/>
              <a:t> 202</a:t>
            </a:r>
            <a:r>
              <a:rPr lang="en-US" dirty="0"/>
              <a:t>4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42773353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8ED659-4C36-476D-AA2C-462CF2412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FFDA3-607F-4FC8-A795-ACC14F81DF9D}" type="slidenum">
              <a:rPr lang="en-CH" smtClean="0"/>
              <a:t>26</a:t>
            </a:fld>
            <a:endParaRPr lang="en-CH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B3326A-AD8D-285D-2633-4B77C924789C}"/>
              </a:ext>
            </a:extLst>
          </p:cNvPr>
          <p:cNvSpPr txBox="1"/>
          <p:nvPr/>
        </p:nvSpPr>
        <p:spPr>
          <a:xfrm>
            <a:off x="5038899" y="334789"/>
            <a:ext cx="20963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u="sng" dirty="0">
                <a:solidFill>
                  <a:srgbClr val="FF0000"/>
                </a:solidFill>
              </a:rPr>
              <a:t>DOWN TAPERING</a:t>
            </a:r>
            <a:endParaRPr lang="en-US" b="1" u="sng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71419A7-21B7-1500-D355-58FA54FE22B7}"/>
              </a:ext>
            </a:extLst>
          </p:cNvPr>
          <p:cNvSpPr txBox="1"/>
          <p:nvPr/>
        </p:nvSpPr>
        <p:spPr>
          <a:xfrm>
            <a:off x="423268" y="493006"/>
            <a:ext cx="108067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@2.8 GHz, 0.12</a:t>
            </a:r>
            <a:r>
              <a:rPr lang="el-GR" dirty="0"/>
              <a:t>λ </a:t>
            </a:r>
            <a:r>
              <a:rPr lang="en-US" dirty="0"/>
              <a:t>= 12.8483 mm</a:t>
            </a:r>
          </a:p>
          <a:p>
            <a:r>
              <a:rPr lang="en-US" dirty="0" err="1">
                <a:solidFill>
                  <a:srgbClr val="FF0000"/>
                </a:solidFill>
              </a:rPr>
              <a:t>a_entr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= </a:t>
            </a:r>
            <a:r>
              <a:rPr lang="en-US" dirty="0">
                <a:solidFill>
                  <a:srgbClr val="FF0000"/>
                </a:solidFill>
              </a:rPr>
              <a:t>12.8483 </a:t>
            </a:r>
            <a:r>
              <a:rPr lang="en-US" dirty="0">
                <a:solidFill>
                  <a:srgbClr val="212BFF"/>
                </a:solidFill>
              </a:rPr>
              <a:t>+ delta</a:t>
            </a:r>
            <a:r>
              <a:rPr lang="en-US" dirty="0"/>
              <a:t>, </a:t>
            </a:r>
            <a:r>
              <a:rPr lang="en-US" dirty="0" err="1">
                <a:solidFill>
                  <a:srgbClr val="FF0000"/>
                </a:solidFill>
              </a:rPr>
              <a:t>a_exit</a:t>
            </a:r>
            <a:r>
              <a:rPr lang="en-US" dirty="0">
                <a:solidFill>
                  <a:srgbClr val="FF0000"/>
                </a:solidFill>
              </a:rPr>
              <a:t> = 12.8483 </a:t>
            </a:r>
            <a:r>
              <a:rPr lang="en-US" dirty="0">
                <a:solidFill>
                  <a:srgbClr val="212BFF"/>
                </a:solidFill>
              </a:rPr>
              <a:t>– delta,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where</a:t>
            </a:r>
            <a:r>
              <a:rPr lang="en-US" dirty="0">
                <a:solidFill>
                  <a:srgbClr val="212BFF"/>
                </a:solidFill>
              </a:rPr>
              <a:t> delta = -4 to 4 mm by step of 0.2mm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A097B03-D3FD-F53F-8C20-B8284B45FABA}"/>
              </a:ext>
            </a:extLst>
          </p:cNvPr>
          <p:cNvSpPr txBox="1"/>
          <p:nvPr/>
        </p:nvSpPr>
        <p:spPr>
          <a:xfrm>
            <a:off x="1071929" y="1140250"/>
            <a:ext cx="110978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delta=3 mm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88B2326-1A16-E484-1F59-D1D899CF1652}"/>
              </a:ext>
            </a:extLst>
          </p:cNvPr>
          <p:cNvSpPr txBox="1"/>
          <p:nvPr/>
        </p:nvSpPr>
        <p:spPr>
          <a:xfrm>
            <a:off x="423268" y="1302570"/>
            <a:ext cx="227427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rgbClr val="212BFF"/>
                </a:solidFill>
              </a:rPr>
              <a:t>a_entr</a:t>
            </a:r>
            <a:r>
              <a:rPr lang="tr-TR" sz="1200" dirty="0">
                <a:solidFill>
                  <a:srgbClr val="212BFF"/>
                </a:solidFill>
              </a:rPr>
              <a:t> </a:t>
            </a:r>
            <a:r>
              <a:rPr lang="en-GB" sz="1200" dirty="0">
                <a:solidFill>
                  <a:srgbClr val="212BFF"/>
                </a:solidFill>
              </a:rPr>
              <a:t>= </a:t>
            </a:r>
            <a:r>
              <a:rPr lang="en-US" sz="1200" dirty="0">
                <a:solidFill>
                  <a:srgbClr val="212BFF"/>
                </a:solidFill>
              </a:rPr>
              <a:t>15.8483, </a:t>
            </a:r>
            <a:r>
              <a:rPr lang="en-US" sz="1200" dirty="0" err="1">
                <a:solidFill>
                  <a:srgbClr val="212BFF"/>
                </a:solidFill>
              </a:rPr>
              <a:t>a_ext</a:t>
            </a:r>
            <a:r>
              <a:rPr lang="en-US" sz="1200" dirty="0">
                <a:solidFill>
                  <a:srgbClr val="212BFF"/>
                </a:solidFill>
              </a:rPr>
              <a:t>=9.8483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89FD342-4D29-6FDC-F2D2-6A31483D27DC}"/>
              </a:ext>
            </a:extLst>
          </p:cNvPr>
          <p:cNvSpPr txBox="1"/>
          <p:nvPr/>
        </p:nvSpPr>
        <p:spPr>
          <a:xfrm>
            <a:off x="4176932" y="1144886"/>
            <a:ext cx="110978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delta=</a:t>
            </a:r>
            <a:r>
              <a:rPr lang="tr-TR" sz="1200" dirty="0">
                <a:solidFill>
                  <a:srgbClr val="FF0000"/>
                </a:solidFill>
              </a:rPr>
              <a:t>3</a:t>
            </a:r>
            <a:r>
              <a:rPr lang="en-US" sz="1200" dirty="0">
                <a:solidFill>
                  <a:srgbClr val="FF0000"/>
                </a:solidFill>
              </a:rPr>
              <a:t>.2 mm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65DC761-E824-EA66-276F-8E76717126FA}"/>
              </a:ext>
            </a:extLst>
          </p:cNvPr>
          <p:cNvSpPr txBox="1"/>
          <p:nvPr/>
        </p:nvSpPr>
        <p:spPr>
          <a:xfrm>
            <a:off x="3693598" y="1317382"/>
            <a:ext cx="227427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rgbClr val="212BFF"/>
                </a:solidFill>
              </a:rPr>
              <a:t>a_entr</a:t>
            </a:r>
            <a:r>
              <a:rPr lang="tr-TR" sz="1200" dirty="0">
                <a:solidFill>
                  <a:srgbClr val="212BFF"/>
                </a:solidFill>
              </a:rPr>
              <a:t> </a:t>
            </a:r>
            <a:r>
              <a:rPr lang="en-GB" sz="1200" dirty="0">
                <a:solidFill>
                  <a:srgbClr val="212BFF"/>
                </a:solidFill>
              </a:rPr>
              <a:t>= </a:t>
            </a:r>
            <a:r>
              <a:rPr lang="en-US" sz="1200" dirty="0">
                <a:solidFill>
                  <a:srgbClr val="212BFF"/>
                </a:solidFill>
              </a:rPr>
              <a:t>1</a:t>
            </a:r>
            <a:r>
              <a:rPr lang="tr-TR" sz="1200" dirty="0">
                <a:solidFill>
                  <a:srgbClr val="212BFF"/>
                </a:solidFill>
              </a:rPr>
              <a:t>6</a:t>
            </a:r>
            <a:r>
              <a:rPr lang="en-US" sz="1200" dirty="0">
                <a:solidFill>
                  <a:srgbClr val="212BFF"/>
                </a:solidFill>
              </a:rPr>
              <a:t>.0483, </a:t>
            </a:r>
            <a:r>
              <a:rPr lang="en-US" sz="1200" dirty="0" err="1">
                <a:solidFill>
                  <a:srgbClr val="212BFF"/>
                </a:solidFill>
              </a:rPr>
              <a:t>a_ext</a:t>
            </a:r>
            <a:r>
              <a:rPr lang="en-US" sz="1200" dirty="0">
                <a:solidFill>
                  <a:srgbClr val="212BFF"/>
                </a:solidFill>
              </a:rPr>
              <a:t>=</a:t>
            </a:r>
            <a:r>
              <a:rPr lang="tr-TR" sz="1200" dirty="0">
                <a:solidFill>
                  <a:srgbClr val="212BFF"/>
                </a:solidFill>
              </a:rPr>
              <a:t>9</a:t>
            </a:r>
            <a:r>
              <a:rPr lang="en-US" sz="1200" dirty="0">
                <a:solidFill>
                  <a:srgbClr val="212BFF"/>
                </a:solidFill>
              </a:rPr>
              <a:t>.6483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9A8868D-5849-5222-5FAF-1F8CE025F162}"/>
              </a:ext>
            </a:extLst>
          </p:cNvPr>
          <p:cNvSpPr txBox="1"/>
          <p:nvPr/>
        </p:nvSpPr>
        <p:spPr>
          <a:xfrm>
            <a:off x="7148569" y="1172730"/>
            <a:ext cx="110978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delta=</a:t>
            </a:r>
            <a:r>
              <a:rPr lang="tr-TR" sz="1200" dirty="0">
                <a:solidFill>
                  <a:srgbClr val="FF0000"/>
                </a:solidFill>
              </a:rPr>
              <a:t>3</a:t>
            </a:r>
            <a:r>
              <a:rPr lang="en-US" sz="1200" dirty="0">
                <a:solidFill>
                  <a:srgbClr val="FF0000"/>
                </a:solidFill>
              </a:rPr>
              <a:t>.</a:t>
            </a:r>
            <a:r>
              <a:rPr lang="tr-TR" sz="1200" dirty="0">
                <a:solidFill>
                  <a:srgbClr val="FF0000"/>
                </a:solidFill>
              </a:rPr>
              <a:t>4</a:t>
            </a:r>
            <a:r>
              <a:rPr lang="en-US" sz="1200" dirty="0">
                <a:solidFill>
                  <a:srgbClr val="FF0000"/>
                </a:solidFill>
              </a:rPr>
              <a:t> mm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FB3D634-00D3-EB70-E552-12F8A436BAFC}"/>
              </a:ext>
            </a:extLst>
          </p:cNvPr>
          <p:cNvSpPr txBox="1"/>
          <p:nvPr/>
        </p:nvSpPr>
        <p:spPr>
          <a:xfrm>
            <a:off x="6481359" y="1347168"/>
            <a:ext cx="227427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rgbClr val="212BFF"/>
                </a:solidFill>
              </a:rPr>
              <a:t>a_entr</a:t>
            </a:r>
            <a:r>
              <a:rPr lang="tr-TR" sz="1200" dirty="0">
                <a:solidFill>
                  <a:srgbClr val="212BFF"/>
                </a:solidFill>
              </a:rPr>
              <a:t> </a:t>
            </a:r>
            <a:r>
              <a:rPr lang="en-GB" sz="1200" dirty="0">
                <a:solidFill>
                  <a:srgbClr val="212BFF"/>
                </a:solidFill>
              </a:rPr>
              <a:t>= </a:t>
            </a:r>
            <a:r>
              <a:rPr lang="en-US" sz="1200" dirty="0">
                <a:solidFill>
                  <a:srgbClr val="212BFF"/>
                </a:solidFill>
              </a:rPr>
              <a:t>1</a:t>
            </a:r>
            <a:r>
              <a:rPr lang="tr-TR" sz="1200" dirty="0">
                <a:solidFill>
                  <a:srgbClr val="212BFF"/>
                </a:solidFill>
              </a:rPr>
              <a:t>6</a:t>
            </a:r>
            <a:r>
              <a:rPr lang="en-US" sz="1200" dirty="0">
                <a:solidFill>
                  <a:srgbClr val="212BFF"/>
                </a:solidFill>
              </a:rPr>
              <a:t>.</a:t>
            </a:r>
            <a:r>
              <a:rPr lang="tr-TR" sz="1200" dirty="0">
                <a:solidFill>
                  <a:srgbClr val="212BFF"/>
                </a:solidFill>
              </a:rPr>
              <a:t>2</a:t>
            </a:r>
            <a:r>
              <a:rPr lang="en-US" sz="1200" dirty="0">
                <a:solidFill>
                  <a:srgbClr val="212BFF"/>
                </a:solidFill>
              </a:rPr>
              <a:t>483, </a:t>
            </a:r>
            <a:r>
              <a:rPr lang="en-US" sz="1200" dirty="0" err="1">
                <a:solidFill>
                  <a:srgbClr val="212BFF"/>
                </a:solidFill>
              </a:rPr>
              <a:t>a_ext</a:t>
            </a:r>
            <a:r>
              <a:rPr lang="en-US" sz="1200" dirty="0">
                <a:solidFill>
                  <a:srgbClr val="212BFF"/>
                </a:solidFill>
              </a:rPr>
              <a:t>=</a:t>
            </a:r>
            <a:r>
              <a:rPr lang="tr-TR" sz="1200" dirty="0">
                <a:solidFill>
                  <a:srgbClr val="212BFF"/>
                </a:solidFill>
              </a:rPr>
              <a:t>9</a:t>
            </a:r>
            <a:r>
              <a:rPr lang="en-US" sz="1200" dirty="0">
                <a:solidFill>
                  <a:srgbClr val="212BFF"/>
                </a:solidFill>
              </a:rPr>
              <a:t>.</a:t>
            </a:r>
            <a:r>
              <a:rPr lang="tr-TR" sz="1200" dirty="0">
                <a:solidFill>
                  <a:srgbClr val="212BFF"/>
                </a:solidFill>
              </a:rPr>
              <a:t>4</a:t>
            </a:r>
            <a:r>
              <a:rPr lang="en-US" sz="1200" dirty="0">
                <a:solidFill>
                  <a:srgbClr val="212BFF"/>
                </a:solidFill>
              </a:rPr>
              <a:t>483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91D0CEA-EE71-476E-B2D0-6F75FC2C04FD}"/>
              </a:ext>
            </a:extLst>
          </p:cNvPr>
          <p:cNvSpPr txBox="1"/>
          <p:nvPr/>
        </p:nvSpPr>
        <p:spPr>
          <a:xfrm>
            <a:off x="9955514" y="1163176"/>
            <a:ext cx="110978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delta=</a:t>
            </a:r>
            <a:r>
              <a:rPr lang="tr-TR" sz="1200" dirty="0">
                <a:solidFill>
                  <a:srgbClr val="FF0000"/>
                </a:solidFill>
              </a:rPr>
              <a:t>3</a:t>
            </a:r>
            <a:r>
              <a:rPr lang="en-US" sz="1200" dirty="0">
                <a:solidFill>
                  <a:srgbClr val="FF0000"/>
                </a:solidFill>
              </a:rPr>
              <a:t>.</a:t>
            </a:r>
            <a:r>
              <a:rPr lang="tr-TR" sz="1200" dirty="0">
                <a:solidFill>
                  <a:srgbClr val="FF0000"/>
                </a:solidFill>
              </a:rPr>
              <a:t>6</a:t>
            </a:r>
            <a:r>
              <a:rPr lang="en-US" sz="1200" dirty="0">
                <a:solidFill>
                  <a:srgbClr val="FF0000"/>
                </a:solidFill>
              </a:rPr>
              <a:t> mm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B7C4353-B557-EBF3-2284-FFD7F53FAF76}"/>
              </a:ext>
            </a:extLst>
          </p:cNvPr>
          <p:cNvSpPr txBox="1"/>
          <p:nvPr/>
        </p:nvSpPr>
        <p:spPr>
          <a:xfrm>
            <a:off x="9488136" y="1325495"/>
            <a:ext cx="227427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rgbClr val="212BFF"/>
                </a:solidFill>
              </a:rPr>
              <a:t>a_entr</a:t>
            </a:r>
            <a:r>
              <a:rPr lang="tr-TR" sz="1200" dirty="0">
                <a:solidFill>
                  <a:srgbClr val="212BFF"/>
                </a:solidFill>
              </a:rPr>
              <a:t> </a:t>
            </a:r>
            <a:r>
              <a:rPr lang="en-GB" sz="1200" dirty="0">
                <a:solidFill>
                  <a:srgbClr val="212BFF"/>
                </a:solidFill>
              </a:rPr>
              <a:t>= </a:t>
            </a:r>
            <a:r>
              <a:rPr lang="en-US" sz="1200" dirty="0">
                <a:solidFill>
                  <a:srgbClr val="212BFF"/>
                </a:solidFill>
              </a:rPr>
              <a:t>1</a:t>
            </a:r>
            <a:r>
              <a:rPr lang="tr-TR" sz="1200" dirty="0">
                <a:solidFill>
                  <a:srgbClr val="212BFF"/>
                </a:solidFill>
              </a:rPr>
              <a:t>6</a:t>
            </a:r>
            <a:r>
              <a:rPr lang="en-US" sz="1200" dirty="0">
                <a:solidFill>
                  <a:srgbClr val="212BFF"/>
                </a:solidFill>
              </a:rPr>
              <a:t>.4483, </a:t>
            </a:r>
            <a:r>
              <a:rPr lang="en-US" sz="1200" dirty="0" err="1">
                <a:solidFill>
                  <a:srgbClr val="212BFF"/>
                </a:solidFill>
              </a:rPr>
              <a:t>a_ext</a:t>
            </a:r>
            <a:r>
              <a:rPr lang="en-US" sz="1200" dirty="0">
                <a:solidFill>
                  <a:srgbClr val="212BFF"/>
                </a:solidFill>
              </a:rPr>
              <a:t>=</a:t>
            </a:r>
            <a:r>
              <a:rPr lang="tr-TR" sz="1200" dirty="0">
                <a:solidFill>
                  <a:srgbClr val="212BFF"/>
                </a:solidFill>
              </a:rPr>
              <a:t>9</a:t>
            </a:r>
            <a:r>
              <a:rPr lang="en-US" sz="1200" dirty="0">
                <a:solidFill>
                  <a:srgbClr val="212BFF"/>
                </a:solidFill>
              </a:rPr>
              <a:t>.</a:t>
            </a:r>
            <a:r>
              <a:rPr lang="tr-TR" sz="1200" dirty="0">
                <a:solidFill>
                  <a:srgbClr val="212BFF"/>
                </a:solidFill>
              </a:rPr>
              <a:t>2</a:t>
            </a:r>
            <a:r>
              <a:rPr lang="en-US" sz="1200" dirty="0">
                <a:solidFill>
                  <a:srgbClr val="212BFF"/>
                </a:solidFill>
              </a:rPr>
              <a:t>483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D31FAC6-702B-41A3-A0F6-34A483853AC3}"/>
              </a:ext>
            </a:extLst>
          </p:cNvPr>
          <p:cNvSpPr txBox="1"/>
          <p:nvPr/>
        </p:nvSpPr>
        <p:spPr>
          <a:xfrm>
            <a:off x="890646" y="3833292"/>
            <a:ext cx="110978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delta=</a:t>
            </a:r>
            <a:r>
              <a:rPr lang="tr-TR" sz="1200" dirty="0">
                <a:solidFill>
                  <a:srgbClr val="FF0000"/>
                </a:solidFill>
              </a:rPr>
              <a:t>3</a:t>
            </a:r>
            <a:r>
              <a:rPr lang="en-US" sz="1200" dirty="0">
                <a:solidFill>
                  <a:srgbClr val="FF0000"/>
                </a:solidFill>
              </a:rPr>
              <a:t>.8 mm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ED64D83-0031-4526-E70E-D655DAA4926A}"/>
              </a:ext>
            </a:extLst>
          </p:cNvPr>
          <p:cNvSpPr txBox="1"/>
          <p:nvPr/>
        </p:nvSpPr>
        <p:spPr>
          <a:xfrm>
            <a:off x="423268" y="3995611"/>
            <a:ext cx="227427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rgbClr val="212BFF"/>
                </a:solidFill>
              </a:rPr>
              <a:t>a_entr</a:t>
            </a:r>
            <a:r>
              <a:rPr lang="tr-TR" sz="1200" dirty="0">
                <a:solidFill>
                  <a:srgbClr val="212BFF"/>
                </a:solidFill>
              </a:rPr>
              <a:t> </a:t>
            </a:r>
            <a:r>
              <a:rPr lang="en-GB" sz="1200" dirty="0">
                <a:solidFill>
                  <a:srgbClr val="212BFF"/>
                </a:solidFill>
              </a:rPr>
              <a:t>= </a:t>
            </a:r>
            <a:r>
              <a:rPr lang="en-US" sz="1200" dirty="0">
                <a:solidFill>
                  <a:srgbClr val="212BFF"/>
                </a:solidFill>
              </a:rPr>
              <a:t>1</a:t>
            </a:r>
            <a:r>
              <a:rPr lang="tr-TR" sz="1200" dirty="0">
                <a:solidFill>
                  <a:srgbClr val="212BFF"/>
                </a:solidFill>
              </a:rPr>
              <a:t>6</a:t>
            </a:r>
            <a:r>
              <a:rPr lang="en-US" sz="1200" dirty="0">
                <a:solidFill>
                  <a:srgbClr val="212BFF"/>
                </a:solidFill>
              </a:rPr>
              <a:t>.6483, </a:t>
            </a:r>
            <a:r>
              <a:rPr lang="en-US" sz="1200" dirty="0" err="1">
                <a:solidFill>
                  <a:srgbClr val="212BFF"/>
                </a:solidFill>
              </a:rPr>
              <a:t>a_ext</a:t>
            </a:r>
            <a:r>
              <a:rPr lang="en-US" sz="1200" dirty="0">
                <a:solidFill>
                  <a:srgbClr val="212BFF"/>
                </a:solidFill>
              </a:rPr>
              <a:t>=</a:t>
            </a:r>
            <a:r>
              <a:rPr lang="tr-TR" sz="1200" dirty="0">
                <a:solidFill>
                  <a:srgbClr val="212BFF"/>
                </a:solidFill>
              </a:rPr>
              <a:t>9</a:t>
            </a:r>
            <a:r>
              <a:rPr lang="en-US" sz="1200" dirty="0">
                <a:solidFill>
                  <a:srgbClr val="212BFF"/>
                </a:solidFill>
              </a:rPr>
              <a:t>.0483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FBDA283-DF2B-013C-42F3-BC1D0E0DA1E1}"/>
              </a:ext>
            </a:extLst>
          </p:cNvPr>
          <p:cNvSpPr txBox="1"/>
          <p:nvPr/>
        </p:nvSpPr>
        <p:spPr>
          <a:xfrm>
            <a:off x="4160976" y="3865963"/>
            <a:ext cx="110978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delta=4 mm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FBD076F-1384-5B46-A7B5-4FA9F1AC50D4}"/>
              </a:ext>
            </a:extLst>
          </p:cNvPr>
          <p:cNvSpPr txBox="1"/>
          <p:nvPr/>
        </p:nvSpPr>
        <p:spPr>
          <a:xfrm>
            <a:off x="3693598" y="4028282"/>
            <a:ext cx="227427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rgbClr val="212BFF"/>
                </a:solidFill>
              </a:rPr>
              <a:t>a_entr</a:t>
            </a:r>
            <a:r>
              <a:rPr lang="tr-TR" sz="1200" dirty="0">
                <a:solidFill>
                  <a:srgbClr val="212BFF"/>
                </a:solidFill>
              </a:rPr>
              <a:t> </a:t>
            </a:r>
            <a:r>
              <a:rPr lang="en-GB" sz="1200" dirty="0">
                <a:solidFill>
                  <a:srgbClr val="212BFF"/>
                </a:solidFill>
              </a:rPr>
              <a:t>= </a:t>
            </a:r>
            <a:r>
              <a:rPr lang="en-US" sz="1200" dirty="0">
                <a:solidFill>
                  <a:srgbClr val="212BFF"/>
                </a:solidFill>
              </a:rPr>
              <a:t>1</a:t>
            </a:r>
            <a:r>
              <a:rPr lang="tr-TR" sz="1200" dirty="0">
                <a:solidFill>
                  <a:srgbClr val="212BFF"/>
                </a:solidFill>
              </a:rPr>
              <a:t>6</a:t>
            </a:r>
            <a:r>
              <a:rPr lang="en-US" sz="1200" dirty="0">
                <a:solidFill>
                  <a:srgbClr val="212BFF"/>
                </a:solidFill>
              </a:rPr>
              <a:t>.8483, </a:t>
            </a:r>
            <a:r>
              <a:rPr lang="en-US" sz="1200" dirty="0" err="1">
                <a:solidFill>
                  <a:srgbClr val="212BFF"/>
                </a:solidFill>
              </a:rPr>
              <a:t>a_ext</a:t>
            </a:r>
            <a:r>
              <a:rPr lang="en-US" sz="1200" dirty="0">
                <a:solidFill>
                  <a:srgbClr val="212BFF"/>
                </a:solidFill>
              </a:rPr>
              <a:t>=8.8483 </a:t>
            </a:r>
          </a:p>
        </p:txBody>
      </p:sp>
      <p:pic>
        <p:nvPicPr>
          <p:cNvPr id="49" name="Picture 12">
            <a:extLst>
              <a:ext uri="{FF2B5EF4-FFF2-40B4-BE49-F238E27FC236}">
                <a16:creationId xmlns:a16="http://schemas.microsoft.com/office/drawing/2014/main" id="{E6116647-06F1-48F8-DB13-D1DDEA988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782" y="4291118"/>
            <a:ext cx="2696242" cy="214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id="{88F66F87-C374-F79C-DBB7-418284DB3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27" y="1602494"/>
            <a:ext cx="2792541" cy="222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0C8A3FC9-6D4B-76DB-370A-832C24F9E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154" y="1585879"/>
            <a:ext cx="2885547" cy="229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>
            <a:extLst>
              <a:ext uri="{FF2B5EF4-FFF2-40B4-BE49-F238E27FC236}">
                <a16:creationId xmlns:a16="http://schemas.microsoft.com/office/drawing/2014/main" id="{EF31C34D-3382-A501-F176-2665937F5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147" y="1602494"/>
            <a:ext cx="2885547" cy="229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>
            <a:extLst>
              <a:ext uri="{FF2B5EF4-FFF2-40B4-BE49-F238E27FC236}">
                <a16:creationId xmlns:a16="http://schemas.microsoft.com/office/drawing/2014/main" id="{3AA4A644-6D20-1682-8F87-7A2F771E0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172" y="1646579"/>
            <a:ext cx="2743201" cy="2181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>
            <a:extLst>
              <a:ext uri="{FF2B5EF4-FFF2-40B4-BE49-F238E27FC236}">
                <a16:creationId xmlns:a16="http://schemas.microsoft.com/office/drawing/2014/main" id="{BD62E0AB-CC24-0D9D-A64D-4F5915B62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83" y="4233497"/>
            <a:ext cx="2792541" cy="222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28F1895C-C038-0E22-C777-6E2F9318E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8811" y="6391413"/>
            <a:ext cx="6801678" cy="365125"/>
          </a:xfrm>
        </p:spPr>
        <p:txBody>
          <a:bodyPr/>
          <a:lstStyle/>
          <a:p>
            <a:r>
              <a:rPr lang="en-GB" dirty="0"/>
              <a:t>A. Kurtulus :: CERN  Cool Copper Collider Workshop, </a:t>
            </a:r>
            <a:r>
              <a:rPr lang="tr-TR" dirty="0"/>
              <a:t>Amsterdam</a:t>
            </a:r>
            <a:r>
              <a:rPr lang="en-GB" dirty="0"/>
              <a:t>, </a:t>
            </a:r>
            <a:r>
              <a:rPr lang="tr-TR" dirty="0"/>
              <a:t>The Netherlands</a:t>
            </a:r>
            <a:endParaRPr lang="en-CH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916287D-34F5-2667-FD6B-C395D23E29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tr-TR" dirty="0"/>
              <a:t>8</a:t>
            </a:r>
            <a:r>
              <a:rPr lang="en-US" dirty="0" err="1"/>
              <a:t>th</a:t>
            </a:r>
            <a:r>
              <a:rPr lang="en-CH" dirty="0"/>
              <a:t> </a:t>
            </a:r>
            <a:r>
              <a:rPr lang="tr-TR" dirty="0"/>
              <a:t>October</a:t>
            </a:r>
            <a:r>
              <a:rPr lang="en-CH" dirty="0"/>
              <a:t> 202</a:t>
            </a:r>
            <a:r>
              <a:rPr lang="en-US" dirty="0"/>
              <a:t>4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383010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8ED659-4C36-476D-AA2C-462CF2412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FFDA3-607F-4FC8-A795-ACC14F81DF9D}" type="slidenum">
              <a:rPr lang="en-CH" smtClean="0"/>
              <a:t>27</a:t>
            </a:fld>
            <a:endParaRPr lang="en-CH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702F9A-1C80-9459-1D93-EDF0C9F0C3EF}"/>
              </a:ext>
            </a:extLst>
          </p:cNvPr>
          <p:cNvSpPr txBox="1"/>
          <p:nvPr/>
        </p:nvSpPr>
        <p:spPr>
          <a:xfrm>
            <a:off x="376535" y="527912"/>
            <a:ext cx="108067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@2.8 GHz, 0.12</a:t>
            </a:r>
            <a:r>
              <a:rPr lang="el-GR" dirty="0"/>
              <a:t>λ </a:t>
            </a:r>
            <a:r>
              <a:rPr lang="en-US" dirty="0"/>
              <a:t>= 12.8483 mm</a:t>
            </a:r>
          </a:p>
          <a:p>
            <a:r>
              <a:rPr lang="en-US" dirty="0" err="1">
                <a:solidFill>
                  <a:srgbClr val="FF0000"/>
                </a:solidFill>
              </a:rPr>
              <a:t>a_entr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= </a:t>
            </a:r>
            <a:r>
              <a:rPr lang="en-US" dirty="0">
                <a:solidFill>
                  <a:srgbClr val="FF0000"/>
                </a:solidFill>
              </a:rPr>
              <a:t>12.8483 </a:t>
            </a:r>
            <a:r>
              <a:rPr lang="en-US" dirty="0">
                <a:solidFill>
                  <a:srgbClr val="212BFF"/>
                </a:solidFill>
              </a:rPr>
              <a:t>+ delta</a:t>
            </a:r>
            <a:r>
              <a:rPr lang="en-US" dirty="0"/>
              <a:t>, </a:t>
            </a:r>
            <a:r>
              <a:rPr lang="en-US" dirty="0" err="1">
                <a:solidFill>
                  <a:srgbClr val="FF0000"/>
                </a:solidFill>
              </a:rPr>
              <a:t>a_exit</a:t>
            </a:r>
            <a:r>
              <a:rPr lang="en-US" dirty="0">
                <a:solidFill>
                  <a:srgbClr val="FF0000"/>
                </a:solidFill>
              </a:rPr>
              <a:t> = 12.8483 </a:t>
            </a:r>
            <a:r>
              <a:rPr lang="en-US" dirty="0">
                <a:solidFill>
                  <a:srgbClr val="212BFF"/>
                </a:solidFill>
              </a:rPr>
              <a:t>– delta,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where</a:t>
            </a:r>
            <a:r>
              <a:rPr lang="en-US" dirty="0">
                <a:solidFill>
                  <a:srgbClr val="212BFF"/>
                </a:solidFill>
              </a:rPr>
              <a:t> delta = -4 to 4 mm by step of 0.2mm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0882CC-4CB8-5868-FA32-A4E4C5BA0BFB}"/>
              </a:ext>
            </a:extLst>
          </p:cNvPr>
          <p:cNvSpPr txBox="1"/>
          <p:nvPr/>
        </p:nvSpPr>
        <p:spPr>
          <a:xfrm>
            <a:off x="163991" y="1318864"/>
            <a:ext cx="227427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rgbClr val="212BFF"/>
                </a:solidFill>
              </a:rPr>
              <a:t>a_entr</a:t>
            </a:r>
            <a:r>
              <a:rPr lang="tr-TR" sz="1200" dirty="0">
                <a:solidFill>
                  <a:srgbClr val="212BFF"/>
                </a:solidFill>
              </a:rPr>
              <a:t> </a:t>
            </a:r>
            <a:r>
              <a:rPr lang="en-GB" sz="1200" dirty="0">
                <a:solidFill>
                  <a:srgbClr val="212BFF"/>
                </a:solidFill>
              </a:rPr>
              <a:t>= </a:t>
            </a:r>
            <a:r>
              <a:rPr lang="en-US" sz="1200" dirty="0">
                <a:solidFill>
                  <a:srgbClr val="212BFF"/>
                </a:solidFill>
              </a:rPr>
              <a:t>11.4483, </a:t>
            </a:r>
            <a:r>
              <a:rPr lang="en-US" sz="1200" dirty="0" err="1">
                <a:solidFill>
                  <a:srgbClr val="212BFF"/>
                </a:solidFill>
              </a:rPr>
              <a:t>a_ext</a:t>
            </a:r>
            <a:r>
              <a:rPr lang="en-US" sz="1200" dirty="0">
                <a:solidFill>
                  <a:srgbClr val="212BFF"/>
                </a:solidFill>
              </a:rPr>
              <a:t>= 14.2483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3E64AB-F9E6-10A8-4F8B-1FD6B021AA01}"/>
              </a:ext>
            </a:extLst>
          </p:cNvPr>
          <p:cNvSpPr txBox="1"/>
          <p:nvPr/>
        </p:nvSpPr>
        <p:spPr>
          <a:xfrm>
            <a:off x="859560" y="1133990"/>
            <a:ext cx="13050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delta= -1.4 mm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5EFC95-7C02-962E-1788-E5A9EFB0E167}"/>
              </a:ext>
            </a:extLst>
          </p:cNvPr>
          <p:cNvSpPr txBox="1"/>
          <p:nvPr/>
        </p:nvSpPr>
        <p:spPr>
          <a:xfrm>
            <a:off x="6797448" y="1134215"/>
            <a:ext cx="110978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delta= -1.8mm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18EE9C-09A9-9D9F-D488-20A8423D9752}"/>
              </a:ext>
            </a:extLst>
          </p:cNvPr>
          <p:cNvSpPr txBox="1"/>
          <p:nvPr/>
        </p:nvSpPr>
        <p:spPr>
          <a:xfrm>
            <a:off x="3929932" y="1112449"/>
            <a:ext cx="13414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delta= -1.6 mm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F01DF7-44E8-2F14-D8ED-E070E129BA0E}"/>
              </a:ext>
            </a:extLst>
          </p:cNvPr>
          <p:cNvSpPr txBox="1"/>
          <p:nvPr/>
        </p:nvSpPr>
        <p:spPr>
          <a:xfrm>
            <a:off x="9810792" y="1111805"/>
            <a:ext cx="110978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delta= -2mm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4689FB-2452-684E-6C6A-6DC8D67E46C4}"/>
              </a:ext>
            </a:extLst>
          </p:cNvPr>
          <p:cNvSpPr txBox="1"/>
          <p:nvPr/>
        </p:nvSpPr>
        <p:spPr>
          <a:xfrm>
            <a:off x="3299568" y="1282518"/>
            <a:ext cx="227427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rgbClr val="212BFF"/>
                </a:solidFill>
              </a:rPr>
              <a:t>a_entr</a:t>
            </a:r>
            <a:r>
              <a:rPr lang="tr-TR" sz="1200" dirty="0">
                <a:solidFill>
                  <a:srgbClr val="212BFF"/>
                </a:solidFill>
              </a:rPr>
              <a:t> </a:t>
            </a:r>
            <a:r>
              <a:rPr lang="en-GB" sz="1200" dirty="0">
                <a:solidFill>
                  <a:srgbClr val="212BFF"/>
                </a:solidFill>
              </a:rPr>
              <a:t>= </a:t>
            </a:r>
            <a:r>
              <a:rPr lang="en-US" sz="1200" dirty="0">
                <a:solidFill>
                  <a:srgbClr val="212BFF"/>
                </a:solidFill>
              </a:rPr>
              <a:t>11.2483, </a:t>
            </a:r>
            <a:r>
              <a:rPr lang="en-US" sz="1200" dirty="0" err="1">
                <a:solidFill>
                  <a:srgbClr val="212BFF"/>
                </a:solidFill>
              </a:rPr>
              <a:t>a_ext</a:t>
            </a:r>
            <a:r>
              <a:rPr lang="en-US" sz="1200" dirty="0">
                <a:solidFill>
                  <a:srgbClr val="212BFF"/>
                </a:solidFill>
              </a:rPr>
              <a:t>= 14.4483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D79304-2D7D-0C92-C08F-3DC1E4D5FACF}"/>
              </a:ext>
            </a:extLst>
          </p:cNvPr>
          <p:cNvSpPr txBox="1"/>
          <p:nvPr/>
        </p:nvSpPr>
        <p:spPr>
          <a:xfrm>
            <a:off x="6204209" y="1316705"/>
            <a:ext cx="227427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rgbClr val="212BFF"/>
                </a:solidFill>
              </a:rPr>
              <a:t>a_entr</a:t>
            </a:r>
            <a:r>
              <a:rPr lang="tr-TR" sz="1200" dirty="0">
                <a:solidFill>
                  <a:srgbClr val="212BFF"/>
                </a:solidFill>
              </a:rPr>
              <a:t> </a:t>
            </a:r>
            <a:r>
              <a:rPr lang="en-GB" sz="1200" dirty="0">
                <a:solidFill>
                  <a:srgbClr val="212BFF"/>
                </a:solidFill>
              </a:rPr>
              <a:t>= </a:t>
            </a:r>
            <a:r>
              <a:rPr lang="en-US" sz="1200" dirty="0">
                <a:solidFill>
                  <a:srgbClr val="212BFF"/>
                </a:solidFill>
              </a:rPr>
              <a:t>11.0483, </a:t>
            </a:r>
            <a:r>
              <a:rPr lang="en-US" sz="1200" dirty="0" err="1">
                <a:solidFill>
                  <a:srgbClr val="212BFF"/>
                </a:solidFill>
              </a:rPr>
              <a:t>a_ext</a:t>
            </a:r>
            <a:r>
              <a:rPr lang="en-US" sz="1200" dirty="0">
                <a:solidFill>
                  <a:srgbClr val="212BFF"/>
                </a:solidFill>
              </a:rPr>
              <a:t>= 14.6483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AD9472-316D-DC70-75B5-57B4DB06FAE5}"/>
              </a:ext>
            </a:extLst>
          </p:cNvPr>
          <p:cNvSpPr txBox="1"/>
          <p:nvPr/>
        </p:nvSpPr>
        <p:spPr>
          <a:xfrm>
            <a:off x="9108850" y="1300259"/>
            <a:ext cx="227427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rgbClr val="212BFF"/>
                </a:solidFill>
              </a:rPr>
              <a:t>a_entr</a:t>
            </a:r>
            <a:r>
              <a:rPr lang="tr-TR" sz="1200" dirty="0">
                <a:solidFill>
                  <a:srgbClr val="212BFF"/>
                </a:solidFill>
              </a:rPr>
              <a:t> </a:t>
            </a:r>
            <a:r>
              <a:rPr lang="en-GB" sz="1200" dirty="0">
                <a:solidFill>
                  <a:srgbClr val="212BFF"/>
                </a:solidFill>
              </a:rPr>
              <a:t>= </a:t>
            </a:r>
            <a:r>
              <a:rPr lang="en-US" sz="1200" dirty="0">
                <a:solidFill>
                  <a:srgbClr val="212BFF"/>
                </a:solidFill>
              </a:rPr>
              <a:t>10.8483, </a:t>
            </a:r>
            <a:r>
              <a:rPr lang="en-US" sz="1200" dirty="0" err="1">
                <a:solidFill>
                  <a:srgbClr val="212BFF"/>
                </a:solidFill>
              </a:rPr>
              <a:t>a_ext</a:t>
            </a:r>
            <a:r>
              <a:rPr lang="en-US" sz="1200" dirty="0">
                <a:solidFill>
                  <a:srgbClr val="212BFF"/>
                </a:solidFill>
              </a:rPr>
              <a:t>= 14.8483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3B610567-519C-6066-3566-7C96771DD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31" y="1595836"/>
            <a:ext cx="2707199" cy="215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id="{F3C09C2B-8D55-AA68-2AA0-6CF7753EC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850" y="1595836"/>
            <a:ext cx="2707199" cy="215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7ECD2DAE-30A5-D062-7F6F-487361D01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616" y="1607689"/>
            <a:ext cx="2707200" cy="217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>
            <a:extLst>
              <a:ext uri="{FF2B5EF4-FFF2-40B4-BE49-F238E27FC236}">
                <a16:creationId xmlns:a16="http://schemas.microsoft.com/office/drawing/2014/main" id="{C82EA4F9-0ACC-FFA2-43FC-5B9B055AE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4234" y="1619542"/>
            <a:ext cx="2707200" cy="2152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>
            <a:extLst>
              <a:ext uri="{FF2B5EF4-FFF2-40B4-BE49-F238E27FC236}">
                <a16:creationId xmlns:a16="http://schemas.microsoft.com/office/drawing/2014/main" id="{F6992A55-AE36-4103-5BCF-6FB9A4DBD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0" y="4273797"/>
            <a:ext cx="2684400" cy="21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>
            <a:extLst>
              <a:ext uri="{FF2B5EF4-FFF2-40B4-BE49-F238E27FC236}">
                <a16:creationId xmlns:a16="http://schemas.microsoft.com/office/drawing/2014/main" id="{D17D7C5D-8E91-8A97-35EB-4B751245F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496" y="4273796"/>
            <a:ext cx="2684401" cy="213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4">
            <a:extLst>
              <a:ext uri="{FF2B5EF4-FFF2-40B4-BE49-F238E27FC236}">
                <a16:creationId xmlns:a16="http://schemas.microsoft.com/office/drawing/2014/main" id="{5F6690E9-89A6-9658-537D-B6684F6D7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637" y="4289529"/>
            <a:ext cx="2662560" cy="211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6">
            <a:extLst>
              <a:ext uri="{FF2B5EF4-FFF2-40B4-BE49-F238E27FC236}">
                <a16:creationId xmlns:a16="http://schemas.microsoft.com/office/drawing/2014/main" id="{1256B091-F261-4AD6-7D8B-FB02B4337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4234" y="4345805"/>
            <a:ext cx="2596172" cy="206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B9B9B82-C1D4-8510-9AA8-6DC778313F12}"/>
              </a:ext>
            </a:extLst>
          </p:cNvPr>
          <p:cNvSpPr txBox="1"/>
          <p:nvPr/>
        </p:nvSpPr>
        <p:spPr>
          <a:xfrm>
            <a:off x="790483" y="3829079"/>
            <a:ext cx="123092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delta= -2.2 mm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E73B773-BA58-1BB9-2E64-C60B68545DF8}"/>
              </a:ext>
            </a:extLst>
          </p:cNvPr>
          <p:cNvSpPr txBox="1"/>
          <p:nvPr/>
        </p:nvSpPr>
        <p:spPr>
          <a:xfrm>
            <a:off x="3922545" y="3800971"/>
            <a:ext cx="12678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delta= -2.4 mm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00D84CF-F973-2D55-8DB2-BE180F150BB7}"/>
              </a:ext>
            </a:extLst>
          </p:cNvPr>
          <p:cNvSpPr txBox="1"/>
          <p:nvPr/>
        </p:nvSpPr>
        <p:spPr>
          <a:xfrm>
            <a:off x="9881279" y="3815728"/>
            <a:ext cx="133643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delta= -2.8 mm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B928C0E-FBEB-1626-3EFC-30227F58ABF2}"/>
              </a:ext>
            </a:extLst>
          </p:cNvPr>
          <p:cNvSpPr txBox="1"/>
          <p:nvPr/>
        </p:nvSpPr>
        <p:spPr>
          <a:xfrm>
            <a:off x="3323673" y="3998793"/>
            <a:ext cx="227427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rgbClr val="212BFF"/>
                </a:solidFill>
              </a:rPr>
              <a:t>a_entr</a:t>
            </a:r>
            <a:r>
              <a:rPr lang="tr-TR" sz="1200" dirty="0">
                <a:solidFill>
                  <a:srgbClr val="212BFF"/>
                </a:solidFill>
              </a:rPr>
              <a:t> </a:t>
            </a:r>
            <a:r>
              <a:rPr lang="en-GB" sz="1200" dirty="0">
                <a:solidFill>
                  <a:srgbClr val="212BFF"/>
                </a:solidFill>
              </a:rPr>
              <a:t>= </a:t>
            </a:r>
            <a:r>
              <a:rPr lang="en-US" sz="1200" dirty="0">
                <a:solidFill>
                  <a:srgbClr val="212BFF"/>
                </a:solidFill>
              </a:rPr>
              <a:t>10.4483, </a:t>
            </a:r>
            <a:r>
              <a:rPr lang="en-US" sz="1200" dirty="0" err="1">
                <a:solidFill>
                  <a:srgbClr val="212BFF"/>
                </a:solidFill>
              </a:rPr>
              <a:t>a_ext</a:t>
            </a:r>
            <a:r>
              <a:rPr lang="en-US" sz="1200" dirty="0">
                <a:solidFill>
                  <a:srgbClr val="212BFF"/>
                </a:solidFill>
              </a:rPr>
              <a:t>= 15.2483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9F4B4A4-CEFD-7849-F3BB-DF703A4BFAB6}"/>
              </a:ext>
            </a:extLst>
          </p:cNvPr>
          <p:cNvSpPr txBox="1"/>
          <p:nvPr/>
        </p:nvSpPr>
        <p:spPr>
          <a:xfrm>
            <a:off x="6964451" y="3758524"/>
            <a:ext cx="12678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delta= -2.6 mm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65199D8-563F-E240-850D-965909140AEE}"/>
              </a:ext>
            </a:extLst>
          </p:cNvPr>
          <p:cNvSpPr txBox="1"/>
          <p:nvPr/>
        </p:nvSpPr>
        <p:spPr>
          <a:xfrm>
            <a:off x="6240779" y="3996985"/>
            <a:ext cx="227427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rgbClr val="212BFF"/>
                </a:solidFill>
              </a:rPr>
              <a:t>a_entr</a:t>
            </a:r>
            <a:r>
              <a:rPr lang="tr-TR" sz="1200" dirty="0">
                <a:solidFill>
                  <a:srgbClr val="212BFF"/>
                </a:solidFill>
              </a:rPr>
              <a:t> </a:t>
            </a:r>
            <a:r>
              <a:rPr lang="en-GB" sz="1200" dirty="0">
                <a:solidFill>
                  <a:srgbClr val="212BFF"/>
                </a:solidFill>
              </a:rPr>
              <a:t>=</a:t>
            </a:r>
            <a:r>
              <a:rPr lang="en-US" sz="1200" dirty="0">
                <a:solidFill>
                  <a:srgbClr val="212BFF"/>
                </a:solidFill>
              </a:rPr>
              <a:t> 10.2483, </a:t>
            </a:r>
            <a:r>
              <a:rPr lang="en-US" sz="1200" dirty="0" err="1">
                <a:solidFill>
                  <a:srgbClr val="212BFF"/>
                </a:solidFill>
              </a:rPr>
              <a:t>a_ext</a:t>
            </a:r>
            <a:r>
              <a:rPr lang="en-US" sz="1200" dirty="0">
                <a:solidFill>
                  <a:srgbClr val="212BFF"/>
                </a:solidFill>
              </a:rPr>
              <a:t>= 15.4483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9C8EFF7-8563-A535-6986-1109E63753A7}"/>
              </a:ext>
            </a:extLst>
          </p:cNvPr>
          <p:cNvSpPr txBox="1"/>
          <p:nvPr/>
        </p:nvSpPr>
        <p:spPr>
          <a:xfrm>
            <a:off x="9229002" y="4000601"/>
            <a:ext cx="227427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rgbClr val="212BFF"/>
                </a:solidFill>
              </a:rPr>
              <a:t>a_entr</a:t>
            </a:r>
            <a:r>
              <a:rPr lang="tr-TR" sz="1200" dirty="0">
                <a:solidFill>
                  <a:srgbClr val="212BFF"/>
                </a:solidFill>
              </a:rPr>
              <a:t> </a:t>
            </a:r>
            <a:r>
              <a:rPr lang="en-GB" sz="1200" dirty="0">
                <a:solidFill>
                  <a:srgbClr val="212BFF"/>
                </a:solidFill>
              </a:rPr>
              <a:t>=</a:t>
            </a:r>
            <a:r>
              <a:rPr lang="en-US" sz="1200" dirty="0">
                <a:solidFill>
                  <a:srgbClr val="212BFF"/>
                </a:solidFill>
              </a:rPr>
              <a:t> 10.0483, </a:t>
            </a:r>
            <a:r>
              <a:rPr lang="en-US" sz="1200" dirty="0" err="1">
                <a:solidFill>
                  <a:srgbClr val="212BFF"/>
                </a:solidFill>
              </a:rPr>
              <a:t>a_ext</a:t>
            </a:r>
            <a:r>
              <a:rPr lang="en-US" sz="1200" dirty="0">
                <a:solidFill>
                  <a:srgbClr val="212BFF"/>
                </a:solidFill>
              </a:rPr>
              <a:t>= 15.6483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1220437-BE65-4E86-BECA-B9DC651A04E5}"/>
              </a:ext>
            </a:extLst>
          </p:cNvPr>
          <p:cNvSpPr txBox="1"/>
          <p:nvPr/>
        </p:nvSpPr>
        <p:spPr>
          <a:xfrm>
            <a:off x="376535" y="4048562"/>
            <a:ext cx="227427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rgbClr val="212BFF"/>
                </a:solidFill>
              </a:rPr>
              <a:t>a_entr</a:t>
            </a:r>
            <a:r>
              <a:rPr lang="tr-TR" sz="1200" dirty="0">
                <a:solidFill>
                  <a:srgbClr val="212BFF"/>
                </a:solidFill>
              </a:rPr>
              <a:t> </a:t>
            </a:r>
            <a:r>
              <a:rPr lang="en-GB" sz="1200" dirty="0">
                <a:solidFill>
                  <a:srgbClr val="212BFF"/>
                </a:solidFill>
              </a:rPr>
              <a:t>= </a:t>
            </a:r>
            <a:r>
              <a:rPr lang="en-US" sz="1200" dirty="0">
                <a:solidFill>
                  <a:srgbClr val="212BFF"/>
                </a:solidFill>
              </a:rPr>
              <a:t>10.6483, </a:t>
            </a:r>
            <a:r>
              <a:rPr lang="en-US" sz="1200" dirty="0" err="1">
                <a:solidFill>
                  <a:srgbClr val="212BFF"/>
                </a:solidFill>
              </a:rPr>
              <a:t>a_ext</a:t>
            </a:r>
            <a:r>
              <a:rPr lang="en-US" sz="1200" dirty="0">
                <a:solidFill>
                  <a:srgbClr val="212BFF"/>
                </a:solidFill>
              </a:rPr>
              <a:t>= 15.0483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295969E-6D04-CED3-4483-A2DE043AEF8D}"/>
              </a:ext>
            </a:extLst>
          </p:cNvPr>
          <p:cNvSpPr txBox="1"/>
          <p:nvPr/>
        </p:nvSpPr>
        <p:spPr>
          <a:xfrm>
            <a:off x="5256072" y="270832"/>
            <a:ext cx="16672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u="sng" dirty="0">
                <a:solidFill>
                  <a:srgbClr val="FF0000"/>
                </a:solidFill>
              </a:rPr>
              <a:t>UP TAPERING</a:t>
            </a:r>
            <a:endParaRPr lang="en-US" b="1" u="sng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2E17F25-203B-9F40-E353-2654515C1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8811" y="6391413"/>
            <a:ext cx="6801678" cy="365125"/>
          </a:xfrm>
        </p:spPr>
        <p:txBody>
          <a:bodyPr/>
          <a:lstStyle/>
          <a:p>
            <a:r>
              <a:rPr lang="en-GB" dirty="0"/>
              <a:t>A. Kurtulus :: CERN  Cool Copper Collider Workshop, </a:t>
            </a:r>
            <a:r>
              <a:rPr lang="tr-TR" dirty="0"/>
              <a:t>Amsterdam</a:t>
            </a:r>
            <a:r>
              <a:rPr lang="en-GB" dirty="0"/>
              <a:t>, </a:t>
            </a:r>
            <a:r>
              <a:rPr lang="tr-TR" dirty="0"/>
              <a:t>The Netherlands</a:t>
            </a:r>
            <a:endParaRPr lang="en-CH" dirty="0"/>
          </a:p>
        </p:txBody>
      </p:sp>
      <p:sp>
        <p:nvSpPr>
          <p:cNvPr id="32" name="Date Placeholder 3">
            <a:extLst>
              <a:ext uri="{FF2B5EF4-FFF2-40B4-BE49-F238E27FC236}">
                <a16:creationId xmlns:a16="http://schemas.microsoft.com/office/drawing/2014/main" id="{288203FF-BF19-3476-AA1F-A13EA6134E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tr-TR" dirty="0"/>
              <a:t>8</a:t>
            </a:r>
            <a:r>
              <a:rPr lang="en-US" dirty="0" err="1"/>
              <a:t>th</a:t>
            </a:r>
            <a:r>
              <a:rPr lang="en-CH" dirty="0"/>
              <a:t> </a:t>
            </a:r>
            <a:r>
              <a:rPr lang="tr-TR" dirty="0"/>
              <a:t>October</a:t>
            </a:r>
            <a:r>
              <a:rPr lang="en-CH" dirty="0"/>
              <a:t> 202</a:t>
            </a:r>
            <a:r>
              <a:rPr lang="en-US" dirty="0"/>
              <a:t>4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5291813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8ED659-4C36-476D-AA2C-462CF2412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FFDA3-607F-4FC8-A795-ACC14F81DF9D}" type="slidenum">
              <a:rPr lang="en-CH" smtClean="0"/>
              <a:t>28</a:t>
            </a:fld>
            <a:endParaRPr lang="en-CH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702F9A-1C80-9459-1D93-EDF0C9F0C3EF}"/>
              </a:ext>
            </a:extLst>
          </p:cNvPr>
          <p:cNvSpPr txBox="1"/>
          <p:nvPr/>
        </p:nvSpPr>
        <p:spPr>
          <a:xfrm>
            <a:off x="376535" y="527912"/>
            <a:ext cx="108067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@2.8 GHz, 0.12</a:t>
            </a:r>
            <a:r>
              <a:rPr lang="el-GR" dirty="0"/>
              <a:t>λ </a:t>
            </a:r>
            <a:r>
              <a:rPr lang="en-US" dirty="0"/>
              <a:t>= 12.8483 mm</a:t>
            </a:r>
          </a:p>
          <a:p>
            <a:r>
              <a:rPr lang="en-US" dirty="0" err="1">
                <a:solidFill>
                  <a:srgbClr val="FF0000"/>
                </a:solidFill>
              </a:rPr>
              <a:t>a_entr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= </a:t>
            </a:r>
            <a:r>
              <a:rPr lang="en-US" dirty="0">
                <a:solidFill>
                  <a:srgbClr val="FF0000"/>
                </a:solidFill>
              </a:rPr>
              <a:t>12.8483 </a:t>
            </a:r>
            <a:r>
              <a:rPr lang="en-US" dirty="0">
                <a:solidFill>
                  <a:srgbClr val="212BFF"/>
                </a:solidFill>
              </a:rPr>
              <a:t>+ delta</a:t>
            </a:r>
            <a:r>
              <a:rPr lang="en-US" dirty="0"/>
              <a:t>, </a:t>
            </a:r>
            <a:r>
              <a:rPr lang="en-US" dirty="0" err="1">
                <a:solidFill>
                  <a:srgbClr val="FF0000"/>
                </a:solidFill>
              </a:rPr>
              <a:t>a_exit</a:t>
            </a:r>
            <a:r>
              <a:rPr lang="en-US" dirty="0">
                <a:solidFill>
                  <a:srgbClr val="FF0000"/>
                </a:solidFill>
              </a:rPr>
              <a:t> = 12.8483 </a:t>
            </a:r>
            <a:r>
              <a:rPr lang="en-US" dirty="0">
                <a:solidFill>
                  <a:srgbClr val="212BFF"/>
                </a:solidFill>
              </a:rPr>
              <a:t>– delta,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where</a:t>
            </a:r>
            <a:r>
              <a:rPr lang="en-US" dirty="0">
                <a:solidFill>
                  <a:srgbClr val="212BFF"/>
                </a:solidFill>
              </a:rPr>
              <a:t> delta = -4 to 4 mm by step of 0.2mm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295969E-6D04-CED3-4483-A2DE043AEF8D}"/>
              </a:ext>
            </a:extLst>
          </p:cNvPr>
          <p:cNvSpPr txBox="1"/>
          <p:nvPr/>
        </p:nvSpPr>
        <p:spPr>
          <a:xfrm>
            <a:off x="5256072" y="270832"/>
            <a:ext cx="16672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u="sng" dirty="0">
                <a:solidFill>
                  <a:srgbClr val="FF0000"/>
                </a:solidFill>
              </a:rPr>
              <a:t>UP TAPERING</a:t>
            </a:r>
            <a:endParaRPr lang="en-US" b="1" u="sng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25E9E8-0160-AEF7-04F7-B248D22AA5E1}"/>
              </a:ext>
            </a:extLst>
          </p:cNvPr>
          <p:cNvSpPr txBox="1"/>
          <p:nvPr/>
        </p:nvSpPr>
        <p:spPr>
          <a:xfrm>
            <a:off x="849830" y="1139257"/>
            <a:ext cx="133643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delta= -3 mm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EC30989-67DB-AADC-D959-25AF40F2323C}"/>
              </a:ext>
            </a:extLst>
          </p:cNvPr>
          <p:cNvSpPr txBox="1"/>
          <p:nvPr/>
        </p:nvSpPr>
        <p:spPr>
          <a:xfrm>
            <a:off x="215453" y="1295839"/>
            <a:ext cx="227427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rgbClr val="212BFF"/>
                </a:solidFill>
              </a:rPr>
              <a:t>a_entr</a:t>
            </a:r>
            <a:r>
              <a:rPr lang="tr-TR" sz="1200" dirty="0">
                <a:solidFill>
                  <a:srgbClr val="212BFF"/>
                </a:solidFill>
              </a:rPr>
              <a:t> </a:t>
            </a:r>
            <a:r>
              <a:rPr lang="en-GB" sz="1200" dirty="0">
                <a:solidFill>
                  <a:srgbClr val="212BFF"/>
                </a:solidFill>
              </a:rPr>
              <a:t>=</a:t>
            </a:r>
            <a:r>
              <a:rPr lang="en-US" sz="1200" dirty="0">
                <a:solidFill>
                  <a:srgbClr val="212BFF"/>
                </a:solidFill>
              </a:rPr>
              <a:t> 9.8483, </a:t>
            </a:r>
            <a:r>
              <a:rPr lang="en-US" sz="1200" dirty="0" err="1">
                <a:solidFill>
                  <a:srgbClr val="212BFF"/>
                </a:solidFill>
              </a:rPr>
              <a:t>a_ext</a:t>
            </a:r>
            <a:r>
              <a:rPr lang="en-US" sz="1200" dirty="0">
                <a:solidFill>
                  <a:srgbClr val="212BFF"/>
                </a:solidFill>
              </a:rPr>
              <a:t>= 15.8483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1164FF0-D55A-9F6A-F3FB-65F3429963A1}"/>
              </a:ext>
            </a:extLst>
          </p:cNvPr>
          <p:cNvSpPr txBox="1"/>
          <p:nvPr/>
        </p:nvSpPr>
        <p:spPr>
          <a:xfrm>
            <a:off x="4003245" y="1145324"/>
            <a:ext cx="133643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delta= -3</a:t>
            </a:r>
            <a:r>
              <a:rPr lang="tr-TR" sz="1200" dirty="0">
                <a:solidFill>
                  <a:srgbClr val="FF0000"/>
                </a:solidFill>
              </a:rPr>
              <a:t>.2</a:t>
            </a:r>
            <a:r>
              <a:rPr lang="en-US" sz="1200" dirty="0">
                <a:solidFill>
                  <a:srgbClr val="FF0000"/>
                </a:solidFill>
              </a:rPr>
              <a:t> mm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E928D6C-ADCA-141A-C17A-CD3B5FC73E1E}"/>
              </a:ext>
            </a:extLst>
          </p:cNvPr>
          <p:cNvSpPr txBox="1"/>
          <p:nvPr/>
        </p:nvSpPr>
        <p:spPr>
          <a:xfrm>
            <a:off x="3350968" y="1299257"/>
            <a:ext cx="227427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rgbClr val="212BFF"/>
                </a:solidFill>
              </a:rPr>
              <a:t>a_entr</a:t>
            </a:r>
            <a:r>
              <a:rPr lang="tr-TR" sz="1200" dirty="0">
                <a:solidFill>
                  <a:srgbClr val="212BFF"/>
                </a:solidFill>
              </a:rPr>
              <a:t> </a:t>
            </a:r>
            <a:r>
              <a:rPr lang="en-GB" sz="1200" dirty="0">
                <a:solidFill>
                  <a:srgbClr val="212BFF"/>
                </a:solidFill>
              </a:rPr>
              <a:t>=</a:t>
            </a:r>
            <a:r>
              <a:rPr lang="en-US" sz="1200" dirty="0">
                <a:solidFill>
                  <a:srgbClr val="212BFF"/>
                </a:solidFill>
              </a:rPr>
              <a:t> 9.</a:t>
            </a:r>
            <a:r>
              <a:rPr lang="tr-TR" sz="1200" dirty="0">
                <a:solidFill>
                  <a:srgbClr val="212BFF"/>
                </a:solidFill>
              </a:rPr>
              <a:t>6</a:t>
            </a:r>
            <a:r>
              <a:rPr lang="en-US" sz="1200" dirty="0">
                <a:solidFill>
                  <a:srgbClr val="212BFF"/>
                </a:solidFill>
              </a:rPr>
              <a:t>483, </a:t>
            </a:r>
            <a:r>
              <a:rPr lang="en-US" sz="1200" dirty="0" err="1">
                <a:solidFill>
                  <a:srgbClr val="212BFF"/>
                </a:solidFill>
              </a:rPr>
              <a:t>a_ext</a:t>
            </a:r>
            <a:r>
              <a:rPr lang="en-US" sz="1200" dirty="0">
                <a:solidFill>
                  <a:srgbClr val="212BFF"/>
                </a:solidFill>
              </a:rPr>
              <a:t>= 1</a:t>
            </a:r>
            <a:r>
              <a:rPr lang="tr-TR" sz="1200" dirty="0">
                <a:solidFill>
                  <a:srgbClr val="212BFF"/>
                </a:solidFill>
              </a:rPr>
              <a:t>6</a:t>
            </a:r>
            <a:r>
              <a:rPr lang="en-US" sz="1200" dirty="0">
                <a:solidFill>
                  <a:srgbClr val="212BFF"/>
                </a:solidFill>
              </a:rPr>
              <a:t>.</a:t>
            </a:r>
            <a:r>
              <a:rPr lang="tr-TR" sz="1200" dirty="0">
                <a:solidFill>
                  <a:srgbClr val="212BFF"/>
                </a:solidFill>
              </a:rPr>
              <a:t>0</a:t>
            </a:r>
            <a:r>
              <a:rPr lang="en-US" sz="1200" dirty="0">
                <a:solidFill>
                  <a:srgbClr val="212BFF"/>
                </a:solidFill>
              </a:rPr>
              <a:t>483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ED75D4E-07DA-0144-AFF7-71B3C8956D2B}"/>
              </a:ext>
            </a:extLst>
          </p:cNvPr>
          <p:cNvSpPr txBox="1"/>
          <p:nvPr/>
        </p:nvSpPr>
        <p:spPr>
          <a:xfrm>
            <a:off x="7030275" y="1157340"/>
            <a:ext cx="133643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delta= -3</a:t>
            </a:r>
            <a:r>
              <a:rPr lang="tr-TR" sz="1200" dirty="0">
                <a:solidFill>
                  <a:srgbClr val="FF0000"/>
                </a:solidFill>
              </a:rPr>
              <a:t>.4</a:t>
            </a:r>
            <a:r>
              <a:rPr lang="en-US" sz="1200" dirty="0">
                <a:solidFill>
                  <a:srgbClr val="FF0000"/>
                </a:solidFill>
              </a:rPr>
              <a:t> mm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607463E-12BB-4929-0819-F00AEC729F50}"/>
              </a:ext>
            </a:extLst>
          </p:cNvPr>
          <p:cNvSpPr txBox="1"/>
          <p:nvPr/>
        </p:nvSpPr>
        <p:spPr>
          <a:xfrm>
            <a:off x="6377998" y="1295839"/>
            <a:ext cx="227427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rgbClr val="212BFF"/>
                </a:solidFill>
              </a:rPr>
              <a:t>a_entr</a:t>
            </a:r>
            <a:r>
              <a:rPr lang="tr-TR" sz="1200" dirty="0">
                <a:solidFill>
                  <a:srgbClr val="212BFF"/>
                </a:solidFill>
              </a:rPr>
              <a:t> </a:t>
            </a:r>
            <a:r>
              <a:rPr lang="en-GB" sz="1200" dirty="0">
                <a:solidFill>
                  <a:srgbClr val="212BFF"/>
                </a:solidFill>
              </a:rPr>
              <a:t>=</a:t>
            </a:r>
            <a:r>
              <a:rPr lang="en-US" sz="1200" dirty="0">
                <a:solidFill>
                  <a:srgbClr val="212BFF"/>
                </a:solidFill>
              </a:rPr>
              <a:t> 9.</a:t>
            </a:r>
            <a:r>
              <a:rPr lang="tr-TR" sz="1200" dirty="0">
                <a:solidFill>
                  <a:srgbClr val="212BFF"/>
                </a:solidFill>
              </a:rPr>
              <a:t>4</a:t>
            </a:r>
            <a:r>
              <a:rPr lang="en-US" sz="1200" dirty="0">
                <a:solidFill>
                  <a:srgbClr val="212BFF"/>
                </a:solidFill>
              </a:rPr>
              <a:t>483, </a:t>
            </a:r>
            <a:r>
              <a:rPr lang="en-US" sz="1200" dirty="0" err="1">
                <a:solidFill>
                  <a:srgbClr val="212BFF"/>
                </a:solidFill>
              </a:rPr>
              <a:t>a_ext</a:t>
            </a:r>
            <a:r>
              <a:rPr lang="en-US" sz="1200" dirty="0">
                <a:solidFill>
                  <a:srgbClr val="212BFF"/>
                </a:solidFill>
              </a:rPr>
              <a:t>= 1</a:t>
            </a:r>
            <a:r>
              <a:rPr lang="tr-TR" sz="1200" dirty="0">
                <a:solidFill>
                  <a:srgbClr val="212BFF"/>
                </a:solidFill>
              </a:rPr>
              <a:t>6</a:t>
            </a:r>
            <a:r>
              <a:rPr lang="en-US" sz="1200" dirty="0">
                <a:solidFill>
                  <a:srgbClr val="212BFF"/>
                </a:solidFill>
              </a:rPr>
              <a:t>.</a:t>
            </a:r>
            <a:r>
              <a:rPr lang="tr-TR" sz="1200" dirty="0">
                <a:solidFill>
                  <a:srgbClr val="212BFF"/>
                </a:solidFill>
              </a:rPr>
              <a:t>2</a:t>
            </a:r>
            <a:r>
              <a:rPr lang="en-US" sz="1200" dirty="0">
                <a:solidFill>
                  <a:srgbClr val="212BFF"/>
                </a:solidFill>
              </a:rPr>
              <a:t>483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589F8BD-B5A3-5EF4-2E0F-E924C5CE1AC5}"/>
              </a:ext>
            </a:extLst>
          </p:cNvPr>
          <p:cNvSpPr txBox="1"/>
          <p:nvPr/>
        </p:nvSpPr>
        <p:spPr>
          <a:xfrm>
            <a:off x="10057305" y="1145324"/>
            <a:ext cx="133643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delta= -3</a:t>
            </a:r>
            <a:r>
              <a:rPr lang="tr-TR" sz="1200" dirty="0">
                <a:solidFill>
                  <a:srgbClr val="FF0000"/>
                </a:solidFill>
              </a:rPr>
              <a:t>.6</a:t>
            </a:r>
            <a:r>
              <a:rPr lang="en-US" sz="1200" dirty="0">
                <a:solidFill>
                  <a:srgbClr val="FF0000"/>
                </a:solidFill>
              </a:rPr>
              <a:t> mm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9DEECD3-B871-F98D-1EBE-778FCC39C0DD}"/>
              </a:ext>
            </a:extLst>
          </p:cNvPr>
          <p:cNvSpPr txBox="1"/>
          <p:nvPr/>
        </p:nvSpPr>
        <p:spPr>
          <a:xfrm>
            <a:off x="9405028" y="1289195"/>
            <a:ext cx="227427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rgbClr val="212BFF"/>
                </a:solidFill>
              </a:rPr>
              <a:t>a_entr</a:t>
            </a:r>
            <a:r>
              <a:rPr lang="tr-TR" sz="1200" dirty="0">
                <a:solidFill>
                  <a:srgbClr val="212BFF"/>
                </a:solidFill>
              </a:rPr>
              <a:t> </a:t>
            </a:r>
            <a:r>
              <a:rPr lang="en-GB" sz="1200" dirty="0">
                <a:solidFill>
                  <a:srgbClr val="212BFF"/>
                </a:solidFill>
              </a:rPr>
              <a:t>=</a:t>
            </a:r>
            <a:r>
              <a:rPr lang="en-US" sz="1200" dirty="0">
                <a:solidFill>
                  <a:srgbClr val="212BFF"/>
                </a:solidFill>
              </a:rPr>
              <a:t> 9.</a:t>
            </a:r>
            <a:r>
              <a:rPr lang="tr-TR" sz="1200" dirty="0">
                <a:solidFill>
                  <a:srgbClr val="212BFF"/>
                </a:solidFill>
              </a:rPr>
              <a:t>2</a:t>
            </a:r>
            <a:r>
              <a:rPr lang="en-US" sz="1200" dirty="0">
                <a:solidFill>
                  <a:srgbClr val="212BFF"/>
                </a:solidFill>
              </a:rPr>
              <a:t>483, </a:t>
            </a:r>
            <a:r>
              <a:rPr lang="en-US" sz="1200" dirty="0" err="1">
                <a:solidFill>
                  <a:srgbClr val="212BFF"/>
                </a:solidFill>
              </a:rPr>
              <a:t>a_ext</a:t>
            </a:r>
            <a:r>
              <a:rPr lang="en-US" sz="1200" dirty="0">
                <a:solidFill>
                  <a:srgbClr val="212BFF"/>
                </a:solidFill>
              </a:rPr>
              <a:t>= 1</a:t>
            </a:r>
            <a:r>
              <a:rPr lang="tr-TR" sz="1200" dirty="0">
                <a:solidFill>
                  <a:srgbClr val="212BFF"/>
                </a:solidFill>
              </a:rPr>
              <a:t>6</a:t>
            </a:r>
            <a:r>
              <a:rPr lang="en-US" sz="1200" dirty="0">
                <a:solidFill>
                  <a:srgbClr val="212BFF"/>
                </a:solidFill>
              </a:rPr>
              <a:t>.</a:t>
            </a:r>
            <a:r>
              <a:rPr lang="tr-TR" sz="1200" dirty="0">
                <a:solidFill>
                  <a:srgbClr val="212BFF"/>
                </a:solidFill>
              </a:rPr>
              <a:t>4</a:t>
            </a:r>
            <a:r>
              <a:rPr lang="en-US" sz="1200" dirty="0">
                <a:solidFill>
                  <a:srgbClr val="212BFF"/>
                </a:solidFill>
              </a:rPr>
              <a:t>483</a:t>
            </a:r>
          </a:p>
        </p:txBody>
      </p:sp>
      <p:pic>
        <p:nvPicPr>
          <p:cNvPr id="38" name="Picture 2">
            <a:extLst>
              <a:ext uri="{FF2B5EF4-FFF2-40B4-BE49-F238E27FC236}">
                <a16:creationId xmlns:a16="http://schemas.microsoft.com/office/drawing/2014/main" id="{CC2CA48F-8DE8-0C2E-8CB4-DC06E5912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28" y="1572448"/>
            <a:ext cx="2743718" cy="218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>
            <a:extLst>
              <a:ext uri="{FF2B5EF4-FFF2-40B4-BE49-F238E27FC236}">
                <a16:creationId xmlns:a16="http://schemas.microsoft.com/office/drawing/2014/main" id="{A613283F-2377-5219-DBA5-DE397FFCA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573" y="1572448"/>
            <a:ext cx="2743719" cy="218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>
            <a:extLst>
              <a:ext uri="{FF2B5EF4-FFF2-40B4-BE49-F238E27FC236}">
                <a16:creationId xmlns:a16="http://schemas.microsoft.com/office/drawing/2014/main" id="{686EDCD2-5AD4-9F85-D122-9E56B102D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712" y="1536619"/>
            <a:ext cx="2833843" cy="225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8">
            <a:extLst>
              <a:ext uri="{FF2B5EF4-FFF2-40B4-BE49-F238E27FC236}">
                <a16:creationId xmlns:a16="http://schemas.microsoft.com/office/drawing/2014/main" id="{92625E62-0D44-EA28-7157-033486BC7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8092" y="1598303"/>
            <a:ext cx="2805360" cy="2230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DCDDAA37-BE72-A77D-1E13-CB1F35860848}"/>
              </a:ext>
            </a:extLst>
          </p:cNvPr>
          <p:cNvSpPr txBox="1"/>
          <p:nvPr/>
        </p:nvSpPr>
        <p:spPr>
          <a:xfrm>
            <a:off x="938981" y="3819937"/>
            <a:ext cx="133643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delta= -3</a:t>
            </a:r>
            <a:r>
              <a:rPr lang="tr-TR" sz="1200" dirty="0">
                <a:solidFill>
                  <a:srgbClr val="FF0000"/>
                </a:solidFill>
              </a:rPr>
              <a:t>.</a:t>
            </a:r>
            <a:r>
              <a:rPr lang="en-US" sz="1200" dirty="0">
                <a:solidFill>
                  <a:srgbClr val="FF0000"/>
                </a:solidFill>
              </a:rPr>
              <a:t>8 mm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1BF0966-99BB-7480-B91B-31C172D80AB8}"/>
              </a:ext>
            </a:extLst>
          </p:cNvPr>
          <p:cNvSpPr txBox="1"/>
          <p:nvPr/>
        </p:nvSpPr>
        <p:spPr>
          <a:xfrm>
            <a:off x="286704" y="3963808"/>
            <a:ext cx="227427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rgbClr val="212BFF"/>
                </a:solidFill>
              </a:rPr>
              <a:t>a_entr</a:t>
            </a:r>
            <a:r>
              <a:rPr lang="tr-TR" sz="1200" dirty="0">
                <a:solidFill>
                  <a:srgbClr val="212BFF"/>
                </a:solidFill>
              </a:rPr>
              <a:t> </a:t>
            </a:r>
            <a:r>
              <a:rPr lang="en-GB" sz="1200" dirty="0">
                <a:solidFill>
                  <a:srgbClr val="212BFF"/>
                </a:solidFill>
              </a:rPr>
              <a:t>=</a:t>
            </a:r>
            <a:r>
              <a:rPr lang="en-US" sz="1200" dirty="0">
                <a:solidFill>
                  <a:srgbClr val="212BFF"/>
                </a:solidFill>
              </a:rPr>
              <a:t> 9.0483, </a:t>
            </a:r>
            <a:r>
              <a:rPr lang="en-US" sz="1200" dirty="0" err="1">
                <a:solidFill>
                  <a:srgbClr val="212BFF"/>
                </a:solidFill>
              </a:rPr>
              <a:t>a_ext</a:t>
            </a:r>
            <a:r>
              <a:rPr lang="en-US" sz="1200" dirty="0">
                <a:solidFill>
                  <a:srgbClr val="212BFF"/>
                </a:solidFill>
              </a:rPr>
              <a:t>= 1</a:t>
            </a:r>
            <a:r>
              <a:rPr lang="tr-TR" sz="1200" dirty="0">
                <a:solidFill>
                  <a:srgbClr val="212BFF"/>
                </a:solidFill>
              </a:rPr>
              <a:t>6</a:t>
            </a:r>
            <a:r>
              <a:rPr lang="en-US" sz="1200" dirty="0">
                <a:solidFill>
                  <a:srgbClr val="212BFF"/>
                </a:solidFill>
              </a:rPr>
              <a:t>.6483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116C1F2-D80C-2900-4286-54F80B53773B}"/>
              </a:ext>
            </a:extLst>
          </p:cNvPr>
          <p:cNvSpPr txBox="1"/>
          <p:nvPr/>
        </p:nvSpPr>
        <p:spPr>
          <a:xfrm>
            <a:off x="4003245" y="3859503"/>
            <a:ext cx="133643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delta= -4 mm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0524468-D210-C269-FE93-EFEE8B35B61C}"/>
              </a:ext>
            </a:extLst>
          </p:cNvPr>
          <p:cNvSpPr txBox="1"/>
          <p:nvPr/>
        </p:nvSpPr>
        <p:spPr>
          <a:xfrm>
            <a:off x="3350967" y="4008247"/>
            <a:ext cx="227427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rgbClr val="212BFF"/>
                </a:solidFill>
              </a:rPr>
              <a:t>a_entr</a:t>
            </a:r>
            <a:r>
              <a:rPr lang="tr-TR" sz="1200" dirty="0">
                <a:solidFill>
                  <a:srgbClr val="212BFF"/>
                </a:solidFill>
              </a:rPr>
              <a:t> </a:t>
            </a:r>
            <a:r>
              <a:rPr lang="en-GB" sz="1200" dirty="0">
                <a:solidFill>
                  <a:srgbClr val="212BFF"/>
                </a:solidFill>
              </a:rPr>
              <a:t>=</a:t>
            </a:r>
            <a:r>
              <a:rPr lang="en-US" sz="1200" dirty="0">
                <a:solidFill>
                  <a:srgbClr val="212BFF"/>
                </a:solidFill>
              </a:rPr>
              <a:t> 8.8483, </a:t>
            </a:r>
            <a:r>
              <a:rPr lang="en-US" sz="1200" dirty="0" err="1">
                <a:solidFill>
                  <a:srgbClr val="212BFF"/>
                </a:solidFill>
              </a:rPr>
              <a:t>a_ext</a:t>
            </a:r>
            <a:r>
              <a:rPr lang="en-US" sz="1200" dirty="0">
                <a:solidFill>
                  <a:srgbClr val="212BFF"/>
                </a:solidFill>
              </a:rPr>
              <a:t>= 1</a:t>
            </a:r>
            <a:r>
              <a:rPr lang="tr-TR" sz="1200" dirty="0">
                <a:solidFill>
                  <a:srgbClr val="212BFF"/>
                </a:solidFill>
              </a:rPr>
              <a:t>6</a:t>
            </a:r>
            <a:r>
              <a:rPr lang="en-US" sz="1200" dirty="0">
                <a:solidFill>
                  <a:srgbClr val="212BFF"/>
                </a:solidFill>
              </a:rPr>
              <a:t>.8483</a:t>
            </a:r>
          </a:p>
        </p:txBody>
      </p:sp>
      <p:pic>
        <p:nvPicPr>
          <p:cNvPr id="46" name="Picture 10">
            <a:extLst>
              <a:ext uri="{FF2B5EF4-FFF2-40B4-BE49-F238E27FC236}">
                <a16:creationId xmlns:a16="http://schemas.microsoft.com/office/drawing/2014/main" id="{4ADB2B7A-934B-B1B8-5A3D-B461F1B37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47" y="4215814"/>
            <a:ext cx="2659190" cy="211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2">
            <a:extLst>
              <a:ext uri="{FF2B5EF4-FFF2-40B4-BE49-F238E27FC236}">
                <a16:creationId xmlns:a16="http://schemas.microsoft.com/office/drawing/2014/main" id="{ED35191D-B72B-EA05-B10B-6FC40C4EA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940" y="4242076"/>
            <a:ext cx="2659190" cy="211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D74D74C-65E1-6DC5-B1E9-9D4395664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8811" y="6391413"/>
            <a:ext cx="6801678" cy="365125"/>
          </a:xfrm>
        </p:spPr>
        <p:txBody>
          <a:bodyPr/>
          <a:lstStyle/>
          <a:p>
            <a:r>
              <a:rPr lang="en-GB" dirty="0"/>
              <a:t>A. Kurtulus :: CERN  Cool Copper Collider Workshop, </a:t>
            </a:r>
            <a:r>
              <a:rPr lang="tr-TR" dirty="0"/>
              <a:t>Amsterdam</a:t>
            </a:r>
            <a:r>
              <a:rPr lang="en-GB" dirty="0"/>
              <a:t>, </a:t>
            </a:r>
            <a:r>
              <a:rPr lang="tr-TR" dirty="0"/>
              <a:t>The Netherlands</a:t>
            </a:r>
            <a:endParaRPr lang="en-CH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C8ACA32-976B-BD39-C849-B5F99A7613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tr-TR" dirty="0"/>
              <a:t>8</a:t>
            </a:r>
            <a:r>
              <a:rPr lang="en-US" dirty="0" err="1"/>
              <a:t>th</a:t>
            </a:r>
            <a:r>
              <a:rPr lang="en-CH" dirty="0"/>
              <a:t> </a:t>
            </a:r>
            <a:r>
              <a:rPr lang="tr-TR" dirty="0"/>
              <a:t>October</a:t>
            </a:r>
            <a:r>
              <a:rPr lang="en-CH" dirty="0"/>
              <a:t> 202</a:t>
            </a:r>
            <a:r>
              <a:rPr lang="en-US" dirty="0"/>
              <a:t>4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42126860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B6EAAAAD-DB7D-4A94-A217-7B3653764251}"/>
              </a:ext>
            </a:extLst>
          </p:cNvPr>
          <p:cNvSpPr txBox="1">
            <a:spLocks/>
          </p:cNvSpPr>
          <p:nvPr/>
        </p:nvSpPr>
        <p:spPr>
          <a:xfrm>
            <a:off x="492588" y="291085"/>
            <a:ext cx="11206824" cy="119335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>
                <a:solidFill>
                  <a:srgbClr val="0070C0"/>
                </a:solidFill>
              </a:rPr>
              <a:t>Other </a:t>
            </a:r>
            <a:r>
              <a:rPr lang="de-DE" sz="3200" dirty="0" err="1">
                <a:solidFill>
                  <a:srgbClr val="0070C0"/>
                </a:solidFill>
              </a:rPr>
              <a:t>parameter</a:t>
            </a:r>
            <a:r>
              <a:rPr lang="de-DE" sz="3200" dirty="0">
                <a:solidFill>
                  <a:srgbClr val="0070C0"/>
                </a:solidFill>
              </a:rPr>
              <a:t> </a:t>
            </a:r>
            <a:r>
              <a:rPr lang="de-DE" sz="3200" dirty="0" err="1">
                <a:solidFill>
                  <a:srgbClr val="0070C0"/>
                </a:solidFill>
              </a:rPr>
              <a:t>scans</a:t>
            </a:r>
            <a:endParaRPr lang="en-CH" sz="3200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94A91D-9EA7-4A8F-9A35-4F9DB75DB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FFDA3-607F-4FC8-A795-ACC14F81DF9D}" type="slidenum">
              <a:rPr lang="en-CH" smtClean="0"/>
              <a:t>29</a:t>
            </a:fld>
            <a:endParaRPr lang="en-CH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7890EF-6E0A-E639-E532-FAFCE39786C1}"/>
              </a:ext>
            </a:extLst>
          </p:cNvPr>
          <p:cNvSpPr txBox="1"/>
          <p:nvPr/>
        </p:nvSpPr>
        <p:spPr>
          <a:xfrm>
            <a:off x="320829" y="1055912"/>
            <a:ext cx="85755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/>
              <a:t>Different Q</a:t>
            </a:r>
            <a:r>
              <a:rPr lang="de-DE" sz="1800" baseline="-25000" dirty="0"/>
              <a:t>0,SLED</a:t>
            </a:r>
            <a:r>
              <a:rPr lang="de-DE" sz="1800" dirty="0"/>
              <a:t>, </a:t>
            </a:r>
            <a:r>
              <a:rPr lang="de-DE" sz="1800" dirty="0" err="1"/>
              <a:t>T</a:t>
            </a:r>
            <a:r>
              <a:rPr lang="de-DE" sz="1800" baseline="-25000" dirty="0" err="1"/>
              <a:t>klystron</a:t>
            </a:r>
            <a:r>
              <a:rPr lang="de-DE" sz="1800" dirty="0"/>
              <a:t> </a:t>
            </a:r>
            <a:r>
              <a:rPr lang="en-US" dirty="0">
                <a:sym typeface="Wingdings" panose="05000000000000000000" pitchFamily="2" charset="2"/>
              </a:rPr>
              <a:t>, L</a:t>
            </a:r>
            <a:r>
              <a:rPr lang="en-US" sz="1800" dirty="0">
                <a:sym typeface="Wingdings" panose="05000000000000000000" pitchFamily="2" charset="2"/>
              </a:rPr>
              <a:t>ength of the structure, </a:t>
            </a:r>
            <a:r>
              <a:rPr lang="de-DE" sz="1800" dirty="0"/>
              <a:t>Phase </a:t>
            </a:r>
            <a:r>
              <a:rPr lang="de-DE" sz="1800" dirty="0" err="1"/>
              <a:t>advance</a:t>
            </a:r>
            <a:r>
              <a:rPr lang="de-DE" sz="1800" dirty="0"/>
              <a:t> </a:t>
            </a:r>
            <a:r>
              <a:rPr lang="de-DE" sz="1800" dirty="0" err="1"/>
              <a:t>scanned</a:t>
            </a:r>
            <a:r>
              <a:rPr lang="de-DE" sz="1800" dirty="0"/>
              <a:t> </a:t>
            </a:r>
            <a:r>
              <a:rPr lang="en-US" sz="1800" b="0" dirty="0">
                <a:sym typeface="Wingdings" panose="05000000000000000000" pitchFamily="2" charset="2"/>
              </a:rPr>
              <a:t>.</a:t>
            </a:r>
            <a:endParaRPr lang="de-DE" sz="1800" dirty="0"/>
          </a:p>
          <a:p>
            <a:endParaRPr lang="de-DE" dirty="0"/>
          </a:p>
        </p:txBody>
      </p:sp>
      <p:pic>
        <p:nvPicPr>
          <p:cNvPr id="3" name="Picture 14">
            <a:extLst>
              <a:ext uri="{FF2B5EF4-FFF2-40B4-BE49-F238E27FC236}">
                <a16:creationId xmlns:a16="http://schemas.microsoft.com/office/drawing/2014/main" id="{97893E6C-1ED5-07EF-355B-D711335A6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170" y="2051572"/>
            <a:ext cx="4733630" cy="365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>
            <a:extLst>
              <a:ext uri="{FF2B5EF4-FFF2-40B4-BE49-F238E27FC236}">
                <a16:creationId xmlns:a16="http://schemas.microsoft.com/office/drawing/2014/main" id="{0DA04074-F36F-2206-167E-37131A018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964" y="2092134"/>
            <a:ext cx="4733631" cy="365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C600B5-A3E4-B6C3-83E0-E14F2296DAB6}"/>
              </a:ext>
            </a:extLst>
          </p:cNvPr>
          <p:cNvSpPr txBox="1"/>
          <p:nvPr/>
        </p:nvSpPr>
        <p:spPr>
          <a:xfrm>
            <a:off x="4315619" y="1519508"/>
            <a:ext cx="61198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dirty="0">
                <a:solidFill>
                  <a:srgbClr val="FF0000"/>
                </a:solidFill>
              </a:rPr>
              <a:t>Q</a:t>
            </a:r>
            <a:r>
              <a:rPr lang="de-DE" sz="2400" baseline="-25000" dirty="0">
                <a:solidFill>
                  <a:srgbClr val="FF0000"/>
                </a:solidFill>
              </a:rPr>
              <a:t>0,SLED </a:t>
            </a:r>
            <a:r>
              <a:rPr lang="de-DE" sz="2400" dirty="0" err="1">
                <a:solidFill>
                  <a:srgbClr val="FF0000"/>
                </a:solidFill>
              </a:rPr>
              <a:t>from</a:t>
            </a:r>
            <a:r>
              <a:rPr lang="de-DE" sz="2400" dirty="0">
                <a:solidFill>
                  <a:srgbClr val="FF0000"/>
                </a:solidFill>
              </a:rPr>
              <a:t> 2e5 </a:t>
            </a:r>
            <a:r>
              <a:rPr lang="de-DE" sz="2400" dirty="0" err="1">
                <a:solidFill>
                  <a:srgbClr val="FF0000"/>
                </a:solidFill>
              </a:rPr>
              <a:t>to</a:t>
            </a:r>
            <a:r>
              <a:rPr lang="de-DE" sz="2400" dirty="0">
                <a:solidFill>
                  <a:srgbClr val="FF0000"/>
                </a:solidFill>
              </a:rPr>
              <a:t> 2.5e5. </a:t>
            </a:r>
          </a:p>
          <a:p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59D084-DEE8-CC2E-FEFC-D4E06FFEE652}"/>
              </a:ext>
            </a:extLst>
          </p:cNvPr>
          <p:cNvSpPr txBox="1"/>
          <p:nvPr/>
        </p:nvSpPr>
        <p:spPr>
          <a:xfrm>
            <a:off x="5002943" y="5802088"/>
            <a:ext cx="24788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FF0000"/>
                </a:solidFill>
                <a:effectLst/>
                <a:latin typeface="Google Sans"/>
              </a:rPr>
              <a:t>≈</a:t>
            </a:r>
            <a:r>
              <a:rPr lang="en-US" sz="2400" b="0" i="0" dirty="0">
                <a:solidFill>
                  <a:srgbClr val="202124"/>
                </a:solidFill>
                <a:effectLst/>
                <a:latin typeface="Google Sans"/>
              </a:rPr>
              <a:t> </a:t>
            </a:r>
            <a:r>
              <a:rPr lang="fr-CH" sz="2400" b="0" i="0" dirty="0">
                <a:solidFill>
                  <a:srgbClr val="FF0000"/>
                </a:solidFill>
                <a:effectLst/>
                <a:latin typeface="Google Sans"/>
              </a:rPr>
              <a:t>1% </a:t>
            </a:r>
            <a:r>
              <a:rPr lang="fr-CH" sz="2400" dirty="0">
                <a:solidFill>
                  <a:srgbClr val="FF0000"/>
                </a:solidFill>
                <a:latin typeface="Google Sans"/>
              </a:rPr>
              <a:t>o</a:t>
            </a:r>
            <a:r>
              <a:rPr lang="fr-CH" sz="2400" b="0" i="0" dirty="0">
                <a:solidFill>
                  <a:srgbClr val="FF0000"/>
                </a:solidFill>
                <a:effectLst/>
                <a:latin typeface="Google Sans"/>
              </a:rPr>
              <a:t>f </a:t>
            </a:r>
            <a:r>
              <a:rPr lang="fr-CH" sz="2400" b="0" i="0" dirty="0" err="1">
                <a:solidFill>
                  <a:srgbClr val="FF0000"/>
                </a:solidFill>
                <a:effectLst/>
                <a:latin typeface="Google Sans"/>
              </a:rPr>
              <a:t>increase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DB771-0629-DF27-8EA3-508B21A97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8811" y="6391413"/>
            <a:ext cx="6801678" cy="365125"/>
          </a:xfrm>
        </p:spPr>
        <p:txBody>
          <a:bodyPr/>
          <a:lstStyle/>
          <a:p>
            <a:r>
              <a:rPr lang="en-GB" dirty="0"/>
              <a:t>A. Kurtulus :: CERN  Cool Copper Collider Workshop, </a:t>
            </a:r>
            <a:r>
              <a:rPr lang="tr-TR" dirty="0"/>
              <a:t>Amsterdam</a:t>
            </a:r>
            <a:r>
              <a:rPr lang="en-GB" dirty="0"/>
              <a:t>, </a:t>
            </a:r>
            <a:r>
              <a:rPr lang="tr-TR" dirty="0"/>
              <a:t>The Netherlands</a:t>
            </a:r>
            <a:endParaRPr lang="en-CH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8FF5E07-EC8D-B555-6F89-E7A8A9A793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tr-TR" dirty="0"/>
              <a:t>8</a:t>
            </a:r>
            <a:r>
              <a:rPr lang="en-US" dirty="0" err="1"/>
              <a:t>th</a:t>
            </a:r>
            <a:r>
              <a:rPr lang="en-CH" dirty="0"/>
              <a:t> </a:t>
            </a:r>
            <a:r>
              <a:rPr lang="tr-TR" dirty="0"/>
              <a:t>October</a:t>
            </a:r>
            <a:r>
              <a:rPr lang="en-CH" dirty="0"/>
              <a:t> 202</a:t>
            </a:r>
            <a:r>
              <a:rPr lang="en-US" dirty="0"/>
              <a:t>4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445172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7D2DB3-4A05-4914-A1C9-11770DB97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717" y="238900"/>
            <a:ext cx="10515600" cy="765516"/>
          </a:xfrm>
        </p:spPr>
        <p:txBody>
          <a:bodyPr/>
          <a:lstStyle/>
          <a:p>
            <a:r>
              <a:rPr lang="en-US" dirty="0" err="1"/>
              <a:t>FCCee</a:t>
            </a:r>
            <a:r>
              <a:rPr lang="en-US" dirty="0"/>
              <a:t> injector </a:t>
            </a:r>
            <a:r>
              <a:rPr lang="en-US" dirty="0" err="1"/>
              <a:t>linacs</a:t>
            </a:r>
            <a:r>
              <a:rPr lang="en-US" dirty="0"/>
              <a:t> layout</a:t>
            </a:r>
            <a:r>
              <a:rPr lang="tr-TR" dirty="0"/>
              <a:t> (new baseline)</a:t>
            </a:r>
            <a:endParaRPr lang="en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9D93C0-18D3-4BE1-B38C-F896045A7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FFDA3-607F-4FC8-A795-ACC14F81DF9D}" type="slidenum">
              <a:rPr lang="en-CH" smtClean="0"/>
              <a:t>3</a:t>
            </a:fld>
            <a:endParaRPr lang="en-CH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DBF6F1C-CB1E-1299-4057-DEB2566C3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8811" y="6391413"/>
            <a:ext cx="6801678" cy="365125"/>
          </a:xfrm>
        </p:spPr>
        <p:txBody>
          <a:bodyPr/>
          <a:lstStyle/>
          <a:p>
            <a:r>
              <a:rPr lang="en-GB" dirty="0"/>
              <a:t>A. Kurtulus :: CERN  Cool Copper Collider Workshop, </a:t>
            </a:r>
            <a:r>
              <a:rPr lang="tr-TR" dirty="0"/>
              <a:t>Amsterdam</a:t>
            </a:r>
            <a:r>
              <a:rPr lang="en-GB" dirty="0"/>
              <a:t>, </a:t>
            </a:r>
            <a:r>
              <a:rPr lang="tr-TR" dirty="0"/>
              <a:t>The Netherlands</a:t>
            </a:r>
            <a:endParaRPr lang="en-CH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A78B89C-E2AA-6D93-38B5-A84624AF66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tr-TR" dirty="0"/>
              <a:t>8</a:t>
            </a:r>
            <a:r>
              <a:rPr lang="en-US" dirty="0" err="1"/>
              <a:t>th</a:t>
            </a:r>
            <a:r>
              <a:rPr lang="en-CH" dirty="0"/>
              <a:t> </a:t>
            </a:r>
            <a:r>
              <a:rPr lang="tr-TR" dirty="0"/>
              <a:t>October</a:t>
            </a:r>
            <a:r>
              <a:rPr lang="en-CH" dirty="0"/>
              <a:t> 202</a:t>
            </a:r>
            <a:r>
              <a:rPr lang="en-US" dirty="0"/>
              <a:t>4</a:t>
            </a:r>
            <a:endParaRPr lang="en-CH" dirty="0"/>
          </a:p>
        </p:txBody>
      </p:sp>
      <p:pic>
        <p:nvPicPr>
          <p:cNvPr id="12" name="Picture 11" descr="A diagram of a dna sequence&#10;&#10;Description automatically generated with medium confidence">
            <a:extLst>
              <a:ext uri="{FF2B5EF4-FFF2-40B4-BE49-F238E27FC236}">
                <a16:creationId xmlns:a16="http://schemas.microsoft.com/office/drawing/2014/main" id="{E40C4682-0E65-9A32-A39D-227D52F5C8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81" y="1039479"/>
            <a:ext cx="11324038" cy="490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3725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B6EAAAAD-DB7D-4A94-A217-7B3653764251}"/>
              </a:ext>
            </a:extLst>
          </p:cNvPr>
          <p:cNvSpPr txBox="1">
            <a:spLocks/>
          </p:cNvSpPr>
          <p:nvPr/>
        </p:nvSpPr>
        <p:spPr>
          <a:xfrm>
            <a:off x="492588" y="291085"/>
            <a:ext cx="11206824" cy="119335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>
                <a:solidFill>
                  <a:srgbClr val="0070C0"/>
                </a:solidFill>
              </a:rPr>
              <a:t>Other </a:t>
            </a:r>
            <a:r>
              <a:rPr lang="de-DE" sz="3200" dirty="0" err="1">
                <a:solidFill>
                  <a:srgbClr val="0070C0"/>
                </a:solidFill>
              </a:rPr>
              <a:t>parameter</a:t>
            </a:r>
            <a:r>
              <a:rPr lang="de-DE" sz="3200" dirty="0">
                <a:solidFill>
                  <a:srgbClr val="0070C0"/>
                </a:solidFill>
              </a:rPr>
              <a:t> </a:t>
            </a:r>
            <a:r>
              <a:rPr lang="de-DE" sz="3200" dirty="0" err="1">
                <a:solidFill>
                  <a:srgbClr val="0070C0"/>
                </a:solidFill>
              </a:rPr>
              <a:t>scans</a:t>
            </a:r>
            <a:endParaRPr lang="en-CH" sz="3200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94A91D-9EA7-4A8F-9A35-4F9DB75DB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FFDA3-607F-4FC8-A795-ACC14F81DF9D}" type="slidenum">
              <a:rPr lang="en-CH" smtClean="0"/>
              <a:t>30</a:t>
            </a:fld>
            <a:endParaRPr lang="en-CH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519F9E-485F-46FC-4111-9020676CD633}"/>
              </a:ext>
            </a:extLst>
          </p:cNvPr>
          <p:cNvSpPr txBox="1"/>
          <p:nvPr/>
        </p:nvSpPr>
        <p:spPr>
          <a:xfrm>
            <a:off x="492588" y="837948"/>
            <a:ext cx="85755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/>
              <a:t>Different Q</a:t>
            </a:r>
            <a:r>
              <a:rPr lang="de-DE" sz="1800" baseline="-25000" dirty="0"/>
              <a:t>0,SLED</a:t>
            </a:r>
            <a:r>
              <a:rPr lang="de-DE" sz="1800" dirty="0"/>
              <a:t>, </a:t>
            </a:r>
            <a:r>
              <a:rPr lang="de-DE" sz="1800" dirty="0" err="1"/>
              <a:t>T</a:t>
            </a:r>
            <a:r>
              <a:rPr lang="de-DE" sz="1800" baseline="-25000" dirty="0" err="1"/>
              <a:t>klystron</a:t>
            </a:r>
            <a:r>
              <a:rPr lang="de-DE" sz="1800" dirty="0"/>
              <a:t> </a:t>
            </a:r>
            <a:r>
              <a:rPr lang="en-US" dirty="0">
                <a:sym typeface="Wingdings" panose="05000000000000000000" pitchFamily="2" charset="2"/>
              </a:rPr>
              <a:t>, L</a:t>
            </a:r>
            <a:r>
              <a:rPr lang="en-US" sz="1800" dirty="0">
                <a:sym typeface="Wingdings" panose="05000000000000000000" pitchFamily="2" charset="2"/>
              </a:rPr>
              <a:t>ength of the structure, </a:t>
            </a:r>
            <a:r>
              <a:rPr lang="de-DE" sz="1800" dirty="0"/>
              <a:t>Phase </a:t>
            </a:r>
            <a:r>
              <a:rPr lang="de-DE" sz="1800" dirty="0" err="1"/>
              <a:t>advance</a:t>
            </a:r>
            <a:r>
              <a:rPr lang="de-DE" sz="1800" dirty="0"/>
              <a:t> </a:t>
            </a:r>
            <a:r>
              <a:rPr lang="de-DE" sz="1800" dirty="0" err="1"/>
              <a:t>scanned</a:t>
            </a:r>
            <a:r>
              <a:rPr lang="de-DE" sz="1800" dirty="0"/>
              <a:t> </a:t>
            </a:r>
            <a:r>
              <a:rPr lang="en-US" sz="1800" b="0" dirty="0">
                <a:sym typeface="Wingdings" panose="05000000000000000000" pitchFamily="2" charset="2"/>
              </a:rPr>
              <a:t>.</a:t>
            </a:r>
            <a:endParaRPr lang="de-DE" sz="1800" dirty="0"/>
          </a:p>
          <a:p>
            <a:endParaRPr lang="de-D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915613-564A-59CD-4DF4-036E7C7AC8B2}"/>
              </a:ext>
            </a:extLst>
          </p:cNvPr>
          <p:cNvSpPr txBox="1"/>
          <p:nvPr/>
        </p:nvSpPr>
        <p:spPr>
          <a:xfrm>
            <a:off x="4588978" y="1413142"/>
            <a:ext cx="61198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dirty="0" err="1">
                <a:solidFill>
                  <a:srgbClr val="FF0000"/>
                </a:solidFill>
              </a:rPr>
              <a:t>T</a:t>
            </a:r>
            <a:r>
              <a:rPr lang="de-DE" sz="2400" baseline="-25000" dirty="0" err="1">
                <a:solidFill>
                  <a:srgbClr val="FF0000"/>
                </a:solidFill>
              </a:rPr>
              <a:t>klystron</a:t>
            </a:r>
            <a:r>
              <a:rPr lang="de-DE" sz="2400" baseline="-25000" dirty="0"/>
              <a:t> </a:t>
            </a:r>
            <a:r>
              <a:rPr lang="de-DE" sz="2400" baseline="-25000" dirty="0">
                <a:solidFill>
                  <a:srgbClr val="FF0000"/>
                </a:solidFill>
              </a:rPr>
              <a:t> </a:t>
            </a:r>
            <a:r>
              <a:rPr lang="de-DE" sz="2400" dirty="0" err="1">
                <a:solidFill>
                  <a:srgbClr val="FF0000"/>
                </a:solidFill>
              </a:rPr>
              <a:t>from</a:t>
            </a:r>
            <a:r>
              <a:rPr lang="de-DE" sz="2400" dirty="0">
                <a:solidFill>
                  <a:srgbClr val="FF0000"/>
                </a:solidFill>
              </a:rPr>
              <a:t> 3 </a:t>
            </a:r>
            <a:r>
              <a:rPr lang="de-DE" sz="2400" dirty="0" err="1">
                <a:solidFill>
                  <a:srgbClr val="FF0000"/>
                </a:solidFill>
              </a:rPr>
              <a:t>us</a:t>
            </a:r>
            <a:r>
              <a:rPr lang="de-DE" sz="2400" dirty="0">
                <a:solidFill>
                  <a:srgbClr val="FF0000"/>
                </a:solidFill>
              </a:rPr>
              <a:t> </a:t>
            </a:r>
            <a:r>
              <a:rPr lang="de-DE" sz="2400" dirty="0" err="1">
                <a:solidFill>
                  <a:srgbClr val="FF0000"/>
                </a:solidFill>
              </a:rPr>
              <a:t>to</a:t>
            </a:r>
            <a:r>
              <a:rPr lang="de-DE" sz="2400" dirty="0">
                <a:solidFill>
                  <a:srgbClr val="FF0000"/>
                </a:solidFill>
              </a:rPr>
              <a:t> 4 </a:t>
            </a:r>
            <a:r>
              <a:rPr lang="de-DE" sz="2400" dirty="0" err="1">
                <a:solidFill>
                  <a:srgbClr val="FF0000"/>
                </a:solidFill>
              </a:rPr>
              <a:t>us</a:t>
            </a:r>
            <a:r>
              <a:rPr lang="de-DE" sz="2400" dirty="0">
                <a:solidFill>
                  <a:srgbClr val="FF0000"/>
                </a:solidFill>
              </a:rPr>
              <a:t>. </a:t>
            </a:r>
          </a:p>
          <a:p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6C64DE-E820-7DC8-8710-10E11950ABD5}"/>
              </a:ext>
            </a:extLst>
          </p:cNvPr>
          <p:cNvSpPr txBox="1"/>
          <p:nvPr/>
        </p:nvSpPr>
        <p:spPr>
          <a:xfrm>
            <a:off x="5002943" y="5693738"/>
            <a:ext cx="24788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FF0000"/>
                </a:solidFill>
                <a:effectLst/>
                <a:latin typeface="Google Sans"/>
              </a:rPr>
              <a:t>≈</a:t>
            </a:r>
            <a:r>
              <a:rPr lang="en-US" sz="2400" b="0" i="0" dirty="0">
                <a:solidFill>
                  <a:srgbClr val="202124"/>
                </a:solidFill>
                <a:effectLst/>
                <a:latin typeface="Google Sans"/>
              </a:rPr>
              <a:t> </a:t>
            </a:r>
            <a:r>
              <a:rPr lang="fr-CH" sz="2400" b="0" i="0" dirty="0">
                <a:solidFill>
                  <a:srgbClr val="FF0000"/>
                </a:solidFill>
                <a:effectLst/>
                <a:latin typeface="Google Sans"/>
              </a:rPr>
              <a:t>14% of </a:t>
            </a:r>
            <a:r>
              <a:rPr lang="fr-CH" sz="2400" b="0" i="0" dirty="0" err="1">
                <a:solidFill>
                  <a:srgbClr val="FF0000"/>
                </a:solidFill>
                <a:effectLst/>
                <a:latin typeface="Google Sans"/>
              </a:rPr>
              <a:t>increase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6" name="Picture 14">
            <a:extLst>
              <a:ext uri="{FF2B5EF4-FFF2-40B4-BE49-F238E27FC236}">
                <a16:creationId xmlns:a16="http://schemas.microsoft.com/office/drawing/2014/main" id="{0541389C-EBA4-4001-1B7C-07D168EDD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148" y="1930425"/>
            <a:ext cx="4745992" cy="3666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0">
            <a:extLst>
              <a:ext uri="{FF2B5EF4-FFF2-40B4-BE49-F238E27FC236}">
                <a16:creationId xmlns:a16="http://schemas.microsoft.com/office/drawing/2014/main" id="{811ECB16-A80F-114A-3928-9D35147D8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384" y="1885968"/>
            <a:ext cx="4745988" cy="366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30E2931-9D02-AC5C-5881-7868558AF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8811" y="6391413"/>
            <a:ext cx="6801678" cy="365125"/>
          </a:xfrm>
        </p:spPr>
        <p:txBody>
          <a:bodyPr/>
          <a:lstStyle/>
          <a:p>
            <a:r>
              <a:rPr lang="en-GB" dirty="0"/>
              <a:t>A. Kurtulus :: CERN  Cool Copper Collider Workshop, </a:t>
            </a:r>
            <a:r>
              <a:rPr lang="tr-TR" dirty="0"/>
              <a:t>Amsterdam</a:t>
            </a:r>
            <a:r>
              <a:rPr lang="en-GB" dirty="0"/>
              <a:t>, </a:t>
            </a:r>
            <a:r>
              <a:rPr lang="tr-TR" dirty="0"/>
              <a:t>The Netherlands</a:t>
            </a:r>
            <a:endParaRPr lang="en-CH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386CEF5-8D91-4FE5-DFB1-9D96CF087B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tr-TR" dirty="0"/>
              <a:t>8</a:t>
            </a:r>
            <a:r>
              <a:rPr lang="en-US" dirty="0" err="1"/>
              <a:t>th</a:t>
            </a:r>
            <a:r>
              <a:rPr lang="en-CH" dirty="0"/>
              <a:t> </a:t>
            </a:r>
            <a:r>
              <a:rPr lang="tr-TR" dirty="0"/>
              <a:t>October</a:t>
            </a:r>
            <a:r>
              <a:rPr lang="en-CH" dirty="0"/>
              <a:t> 202</a:t>
            </a:r>
            <a:r>
              <a:rPr lang="en-US" dirty="0"/>
              <a:t>4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2893982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B6EAAAAD-DB7D-4A94-A217-7B3653764251}"/>
              </a:ext>
            </a:extLst>
          </p:cNvPr>
          <p:cNvSpPr txBox="1">
            <a:spLocks/>
          </p:cNvSpPr>
          <p:nvPr/>
        </p:nvSpPr>
        <p:spPr>
          <a:xfrm>
            <a:off x="492588" y="291085"/>
            <a:ext cx="11206824" cy="119335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>
                <a:solidFill>
                  <a:srgbClr val="0070C0"/>
                </a:solidFill>
              </a:rPr>
              <a:t>Other </a:t>
            </a:r>
            <a:r>
              <a:rPr lang="de-DE" sz="3200" dirty="0" err="1">
                <a:solidFill>
                  <a:srgbClr val="0070C0"/>
                </a:solidFill>
              </a:rPr>
              <a:t>parameter</a:t>
            </a:r>
            <a:r>
              <a:rPr lang="de-DE" sz="3200" dirty="0">
                <a:solidFill>
                  <a:srgbClr val="0070C0"/>
                </a:solidFill>
              </a:rPr>
              <a:t> </a:t>
            </a:r>
            <a:r>
              <a:rPr lang="de-DE" sz="3200" dirty="0" err="1">
                <a:solidFill>
                  <a:srgbClr val="0070C0"/>
                </a:solidFill>
              </a:rPr>
              <a:t>scans</a:t>
            </a:r>
            <a:endParaRPr lang="en-CH" sz="3200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94A91D-9EA7-4A8F-9A35-4F9DB75DB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FFDA3-607F-4FC8-A795-ACC14F81DF9D}" type="slidenum">
              <a:rPr lang="en-CH" smtClean="0"/>
              <a:t>31</a:t>
            </a:fld>
            <a:endParaRPr lang="en-CH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768D38-780B-D683-028C-B2AB421EAE45}"/>
              </a:ext>
            </a:extLst>
          </p:cNvPr>
          <p:cNvSpPr txBox="1"/>
          <p:nvPr/>
        </p:nvSpPr>
        <p:spPr>
          <a:xfrm>
            <a:off x="418846" y="1090839"/>
            <a:ext cx="85755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/>
              <a:t>Different Q</a:t>
            </a:r>
            <a:r>
              <a:rPr lang="de-DE" sz="1800" baseline="-25000" dirty="0"/>
              <a:t>0,SLED</a:t>
            </a:r>
            <a:r>
              <a:rPr lang="de-DE" sz="1800" dirty="0"/>
              <a:t>, </a:t>
            </a:r>
            <a:r>
              <a:rPr lang="de-DE" sz="1800" dirty="0" err="1"/>
              <a:t>T</a:t>
            </a:r>
            <a:r>
              <a:rPr lang="de-DE" sz="1800" baseline="-25000" dirty="0" err="1"/>
              <a:t>klystron</a:t>
            </a:r>
            <a:r>
              <a:rPr lang="de-DE" sz="1800" dirty="0"/>
              <a:t> </a:t>
            </a:r>
            <a:r>
              <a:rPr lang="en-US" dirty="0">
                <a:sym typeface="Wingdings" panose="05000000000000000000" pitchFamily="2" charset="2"/>
              </a:rPr>
              <a:t>, L</a:t>
            </a:r>
            <a:r>
              <a:rPr lang="en-US" sz="1800" dirty="0">
                <a:sym typeface="Wingdings" panose="05000000000000000000" pitchFamily="2" charset="2"/>
              </a:rPr>
              <a:t>ength of the structure, </a:t>
            </a:r>
            <a:r>
              <a:rPr lang="de-DE" sz="1800" dirty="0"/>
              <a:t>Phase </a:t>
            </a:r>
            <a:r>
              <a:rPr lang="de-DE" sz="1800" dirty="0" err="1"/>
              <a:t>advance</a:t>
            </a:r>
            <a:r>
              <a:rPr lang="de-DE" sz="1800" dirty="0"/>
              <a:t> </a:t>
            </a:r>
            <a:r>
              <a:rPr lang="de-DE" sz="1800" dirty="0" err="1"/>
              <a:t>scanned</a:t>
            </a:r>
            <a:r>
              <a:rPr lang="de-DE" sz="1800" dirty="0"/>
              <a:t> </a:t>
            </a:r>
            <a:r>
              <a:rPr lang="en-US" sz="1800" b="0" dirty="0">
                <a:sym typeface="Wingdings" panose="05000000000000000000" pitchFamily="2" charset="2"/>
              </a:rPr>
              <a:t>.</a:t>
            </a:r>
            <a:endParaRPr lang="de-DE" sz="1800" dirty="0"/>
          </a:p>
          <a:p>
            <a:endParaRPr lang="de-D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76152F-0C0B-1B0F-D958-8C73C327B476}"/>
              </a:ext>
            </a:extLst>
          </p:cNvPr>
          <p:cNvSpPr txBox="1"/>
          <p:nvPr/>
        </p:nvSpPr>
        <p:spPr>
          <a:xfrm>
            <a:off x="3316590" y="1778877"/>
            <a:ext cx="61198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dirty="0" err="1">
                <a:solidFill>
                  <a:srgbClr val="FF0000"/>
                </a:solidFill>
              </a:rPr>
              <a:t>Length</a:t>
            </a:r>
            <a:r>
              <a:rPr lang="de-DE" sz="2400" dirty="0">
                <a:solidFill>
                  <a:srgbClr val="FF0000"/>
                </a:solidFill>
              </a:rPr>
              <a:t> </a:t>
            </a:r>
            <a:r>
              <a:rPr lang="de-DE" sz="2400" dirty="0" err="1">
                <a:solidFill>
                  <a:srgbClr val="FF0000"/>
                </a:solidFill>
              </a:rPr>
              <a:t>of</a:t>
            </a:r>
            <a:r>
              <a:rPr lang="de-DE" sz="2400" dirty="0">
                <a:solidFill>
                  <a:srgbClr val="FF0000"/>
                </a:solidFill>
              </a:rPr>
              <a:t> </a:t>
            </a:r>
            <a:r>
              <a:rPr lang="de-DE" sz="2400" dirty="0" err="1">
                <a:solidFill>
                  <a:srgbClr val="FF0000"/>
                </a:solidFill>
              </a:rPr>
              <a:t>the</a:t>
            </a:r>
            <a:r>
              <a:rPr lang="de-DE" sz="2400" dirty="0">
                <a:solidFill>
                  <a:srgbClr val="FF0000"/>
                </a:solidFill>
              </a:rPr>
              <a:t> </a:t>
            </a:r>
            <a:r>
              <a:rPr lang="de-DE" sz="2400" dirty="0" err="1">
                <a:solidFill>
                  <a:srgbClr val="FF0000"/>
                </a:solidFill>
              </a:rPr>
              <a:t>structure</a:t>
            </a:r>
            <a:r>
              <a:rPr lang="de-DE" sz="2400" dirty="0">
                <a:solidFill>
                  <a:srgbClr val="FF0000"/>
                </a:solidFill>
              </a:rPr>
              <a:t> </a:t>
            </a:r>
            <a:r>
              <a:rPr lang="de-DE" sz="2400" dirty="0" err="1">
                <a:solidFill>
                  <a:srgbClr val="FF0000"/>
                </a:solidFill>
              </a:rPr>
              <a:t>from</a:t>
            </a:r>
            <a:r>
              <a:rPr lang="de-DE" sz="2400" dirty="0">
                <a:solidFill>
                  <a:srgbClr val="FF0000"/>
                </a:solidFill>
              </a:rPr>
              <a:t> 3 m </a:t>
            </a:r>
            <a:r>
              <a:rPr lang="de-DE" sz="2400" dirty="0" err="1">
                <a:solidFill>
                  <a:srgbClr val="FF0000"/>
                </a:solidFill>
              </a:rPr>
              <a:t>to</a:t>
            </a:r>
            <a:r>
              <a:rPr lang="de-DE" sz="2400" dirty="0">
                <a:solidFill>
                  <a:srgbClr val="FF0000"/>
                </a:solidFill>
              </a:rPr>
              <a:t> 4 m. </a:t>
            </a:r>
          </a:p>
          <a:p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id="{9CE1DCAF-9728-3630-6FA0-3D699F882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970" y="2419869"/>
            <a:ext cx="4733630" cy="365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BF389703-920E-2416-DB47-6053D4D63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353" y="2419869"/>
            <a:ext cx="4733630" cy="365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17467B7-613C-F68F-1F02-009FE68C3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8811" y="6391413"/>
            <a:ext cx="6801678" cy="365125"/>
          </a:xfrm>
        </p:spPr>
        <p:txBody>
          <a:bodyPr/>
          <a:lstStyle/>
          <a:p>
            <a:r>
              <a:rPr lang="en-GB" dirty="0"/>
              <a:t>A. Kurtulus :: CERN  Cool Copper Collider Workshop, </a:t>
            </a:r>
            <a:r>
              <a:rPr lang="tr-TR" dirty="0"/>
              <a:t>Amsterdam</a:t>
            </a:r>
            <a:r>
              <a:rPr lang="en-GB" dirty="0"/>
              <a:t>, </a:t>
            </a:r>
            <a:r>
              <a:rPr lang="tr-TR" dirty="0"/>
              <a:t>The Netherlands</a:t>
            </a:r>
            <a:endParaRPr lang="en-CH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D8D3475-67AC-DC0B-8393-D54D708CB0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tr-TR" dirty="0"/>
              <a:t>8</a:t>
            </a:r>
            <a:r>
              <a:rPr lang="en-US" dirty="0" err="1"/>
              <a:t>th</a:t>
            </a:r>
            <a:r>
              <a:rPr lang="en-CH" dirty="0"/>
              <a:t> </a:t>
            </a:r>
            <a:r>
              <a:rPr lang="tr-TR" dirty="0"/>
              <a:t>October</a:t>
            </a:r>
            <a:r>
              <a:rPr lang="en-CH" dirty="0"/>
              <a:t> 202</a:t>
            </a:r>
            <a:r>
              <a:rPr lang="en-US" dirty="0"/>
              <a:t>4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4130793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B6EAAAAD-DB7D-4A94-A217-7B3653764251}"/>
              </a:ext>
            </a:extLst>
          </p:cNvPr>
          <p:cNvSpPr txBox="1">
            <a:spLocks/>
          </p:cNvSpPr>
          <p:nvPr/>
        </p:nvSpPr>
        <p:spPr>
          <a:xfrm>
            <a:off x="492588" y="291085"/>
            <a:ext cx="11206824" cy="119335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>
                <a:solidFill>
                  <a:srgbClr val="0070C0"/>
                </a:solidFill>
              </a:rPr>
              <a:t>Other </a:t>
            </a:r>
            <a:r>
              <a:rPr lang="de-DE" sz="3200" dirty="0" err="1">
                <a:solidFill>
                  <a:srgbClr val="0070C0"/>
                </a:solidFill>
              </a:rPr>
              <a:t>parameter</a:t>
            </a:r>
            <a:r>
              <a:rPr lang="de-DE" sz="3200" dirty="0">
                <a:solidFill>
                  <a:srgbClr val="0070C0"/>
                </a:solidFill>
              </a:rPr>
              <a:t> </a:t>
            </a:r>
            <a:r>
              <a:rPr lang="de-DE" sz="3200" dirty="0" err="1">
                <a:solidFill>
                  <a:srgbClr val="0070C0"/>
                </a:solidFill>
              </a:rPr>
              <a:t>scans</a:t>
            </a:r>
            <a:endParaRPr lang="en-CH" sz="3200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94A91D-9EA7-4A8F-9A35-4F9DB75DB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FFDA3-607F-4FC8-A795-ACC14F81DF9D}" type="slidenum">
              <a:rPr lang="en-CH" smtClean="0"/>
              <a:t>32</a:t>
            </a:fld>
            <a:endParaRPr lang="en-CH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F7156E-0097-0266-426B-9B4DDFFC8EC4}"/>
              </a:ext>
            </a:extLst>
          </p:cNvPr>
          <p:cNvSpPr txBox="1"/>
          <p:nvPr/>
        </p:nvSpPr>
        <p:spPr>
          <a:xfrm>
            <a:off x="320829" y="809945"/>
            <a:ext cx="85755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/>
              <a:t>Different Q</a:t>
            </a:r>
            <a:r>
              <a:rPr lang="de-DE" sz="1800" baseline="-25000" dirty="0"/>
              <a:t>0,SLED</a:t>
            </a:r>
            <a:r>
              <a:rPr lang="de-DE" sz="1800" dirty="0"/>
              <a:t>, </a:t>
            </a:r>
            <a:r>
              <a:rPr lang="de-DE" sz="1800" dirty="0" err="1"/>
              <a:t>T</a:t>
            </a:r>
            <a:r>
              <a:rPr lang="de-DE" sz="1800" baseline="-25000" dirty="0" err="1"/>
              <a:t>klystron</a:t>
            </a:r>
            <a:r>
              <a:rPr lang="de-DE" sz="1800" dirty="0"/>
              <a:t> </a:t>
            </a:r>
            <a:r>
              <a:rPr lang="en-US" dirty="0">
                <a:sym typeface="Wingdings" panose="05000000000000000000" pitchFamily="2" charset="2"/>
              </a:rPr>
              <a:t>, L</a:t>
            </a:r>
            <a:r>
              <a:rPr lang="en-US" sz="1800" dirty="0">
                <a:sym typeface="Wingdings" panose="05000000000000000000" pitchFamily="2" charset="2"/>
              </a:rPr>
              <a:t>ength of the structure, </a:t>
            </a:r>
            <a:r>
              <a:rPr lang="de-DE" sz="1800" dirty="0"/>
              <a:t>Phase </a:t>
            </a:r>
            <a:r>
              <a:rPr lang="de-DE" sz="1800" dirty="0" err="1"/>
              <a:t>advance</a:t>
            </a:r>
            <a:r>
              <a:rPr lang="de-DE" sz="1800" dirty="0"/>
              <a:t> </a:t>
            </a:r>
            <a:r>
              <a:rPr lang="de-DE" sz="1800" dirty="0" err="1"/>
              <a:t>scanned</a:t>
            </a:r>
            <a:r>
              <a:rPr lang="de-DE" sz="1800" dirty="0"/>
              <a:t> </a:t>
            </a:r>
            <a:r>
              <a:rPr lang="en-US" sz="1800" b="0" dirty="0">
                <a:sym typeface="Wingdings" panose="05000000000000000000" pitchFamily="2" charset="2"/>
              </a:rPr>
              <a:t>.</a:t>
            </a:r>
            <a:endParaRPr lang="de-DE" sz="1800" dirty="0"/>
          </a:p>
          <a:p>
            <a:endParaRPr lang="de-D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07140D-F308-A566-D65C-A19C81349C35}"/>
              </a:ext>
            </a:extLst>
          </p:cNvPr>
          <p:cNvSpPr txBox="1"/>
          <p:nvPr/>
        </p:nvSpPr>
        <p:spPr>
          <a:xfrm>
            <a:off x="3273099" y="1370042"/>
            <a:ext cx="61198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dirty="0">
                <a:solidFill>
                  <a:srgbClr val="FF0000"/>
                </a:solidFill>
              </a:rPr>
              <a:t>Phase </a:t>
            </a:r>
            <a:r>
              <a:rPr lang="de-DE" sz="2400" dirty="0" err="1">
                <a:solidFill>
                  <a:srgbClr val="FF0000"/>
                </a:solidFill>
              </a:rPr>
              <a:t>advance</a:t>
            </a:r>
            <a:r>
              <a:rPr lang="de-DE" sz="2400" dirty="0">
                <a:solidFill>
                  <a:srgbClr val="FF0000"/>
                </a:solidFill>
              </a:rPr>
              <a:t>  </a:t>
            </a:r>
            <a:r>
              <a:rPr lang="de-DE" sz="2400" dirty="0" err="1">
                <a:solidFill>
                  <a:srgbClr val="FF0000"/>
                </a:solidFill>
              </a:rPr>
              <a:t>from</a:t>
            </a:r>
            <a:r>
              <a:rPr lang="de-DE" sz="2400" dirty="0">
                <a:solidFill>
                  <a:srgbClr val="FF0000"/>
                </a:solidFill>
              </a:rPr>
              <a:t> </a:t>
            </a:r>
            <a:r>
              <a:rPr lang="el-GR" sz="2400" dirty="0">
                <a:solidFill>
                  <a:srgbClr val="FF0000"/>
                </a:solidFill>
              </a:rPr>
              <a:t>2π/3</a:t>
            </a:r>
            <a:r>
              <a:rPr lang="fr-CH" sz="2400" dirty="0">
                <a:solidFill>
                  <a:srgbClr val="FF0000"/>
                </a:solidFill>
              </a:rPr>
              <a:t> to 5</a:t>
            </a:r>
            <a:r>
              <a:rPr lang="el-GR" sz="2400" dirty="0">
                <a:solidFill>
                  <a:srgbClr val="FF0000"/>
                </a:solidFill>
              </a:rPr>
              <a:t>π/</a:t>
            </a:r>
            <a:r>
              <a:rPr lang="fr-CH" sz="2400" dirty="0">
                <a:solidFill>
                  <a:srgbClr val="FF0000"/>
                </a:solidFill>
              </a:rPr>
              <a:t>6</a:t>
            </a:r>
            <a:r>
              <a:rPr lang="de-DE" sz="2400" dirty="0">
                <a:solidFill>
                  <a:srgbClr val="FF0000"/>
                </a:solidFill>
              </a:rPr>
              <a:t>. </a:t>
            </a:r>
          </a:p>
          <a:p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id="{1B596648-5334-A7CD-E92C-205DD8738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598" y="1955071"/>
            <a:ext cx="4733630" cy="365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46D495CA-E9D8-668E-17D0-594693EAF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936" y="1989034"/>
            <a:ext cx="4624463" cy="361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5976B2E-4ACD-AC5A-5022-7C83CED0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8811" y="6391413"/>
            <a:ext cx="6801678" cy="365125"/>
          </a:xfrm>
        </p:spPr>
        <p:txBody>
          <a:bodyPr/>
          <a:lstStyle/>
          <a:p>
            <a:r>
              <a:rPr lang="en-GB" dirty="0"/>
              <a:t>A. Kurtulus :: CERN  Cool Copper Collider Workshop, </a:t>
            </a:r>
            <a:r>
              <a:rPr lang="tr-TR" dirty="0"/>
              <a:t>Amsterdam</a:t>
            </a:r>
            <a:r>
              <a:rPr lang="en-GB" dirty="0"/>
              <a:t>, </a:t>
            </a:r>
            <a:r>
              <a:rPr lang="tr-TR" dirty="0"/>
              <a:t>The Netherlands</a:t>
            </a:r>
            <a:endParaRPr lang="en-CH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F225484-8BC8-2DBB-54EA-94CCD2BF36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tr-TR" dirty="0"/>
              <a:t>8</a:t>
            </a:r>
            <a:r>
              <a:rPr lang="en-US" dirty="0" err="1"/>
              <a:t>th</a:t>
            </a:r>
            <a:r>
              <a:rPr lang="en-CH" dirty="0"/>
              <a:t> </a:t>
            </a:r>
            <a:r>
              <a:rPr lang="tr-TR" dirty="0"/>
              <a:t>October</a:t>
            </a:r>
            <a:r>
              <a:rPr lang="en-CH" dirty="0"/>
              <a:t> 202</a:t>
            </a:r>
            <a:r>
              <a:rPr lang="en-US" dirty="0"/>
              <a:t>4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328124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7D2DB3-4A05-4914-A1C9-11770DB97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529"/>
            <a:ext cx="10515600" cy="765516"/>
          </a:xfrm>
        </p:spPr>
        <p:txBody>
          <a:bodyPr/>
          <a:lstStyle/>
          <a:p>
            <a:r>
              <a:rPr lang="en-US" dirty="0"/>
              <a:t>Methodology</a:t>
            </a:r>
            <a:endParaRPr lang="en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9D93C0-18D3-4BE1-B38C-F896045A7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FFDA3-607F-4FC8-A795-ACC14F81DF9D}" type="slidenum">
              <a:rPr lang="en-CH" smtClean="0"/>
              <a:t>4</a:t>
            </a:fld>
            <a:endParaRPr lang="en-CH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9844E4-3056-47C8-88BF-D4A0E41DD347}"/>
              </a:ext>
            </a:extLst>
          </p:cNvPr>
          <p:cNvSpPr txBox="1"/>
          <p:nvPr/>
        </p:nvSpPr>
        <p:spPr>
          <a:xfrm>
            <a:off x="330347" y="899548"/>
            <a:ext cx="7659065" cy="572464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Initially, </a:t>
            </a:r>
            <a:r>
              <a:rPr lang="en-GB" sz="1600" dirty="0">
                <a:solidFill>
                  <a:srgbClr val="FF0000"/>
                </a:solidFill>
              </a:rPr>
              <a:t>lookup tables </a:t>
            </a:r>
            <a:r>
              <a:rPr lang="en-GB" sz="1600" dirty="0"/>
              <a:t>were created as functions of aperture and iris thickness of convex cell geometry</a:t>
            </a:r>
            <a:r>
              <a:rPr lang="tr-TR" sz="1600" dirty="0"/>
              <a:t> </a:t>
            </a:r>
            <a:r>
              <a:rPr lang="en-GB" sz="1600" dirty="0"/>
              <a:t>for the first 20 HOMs to be used to calculate RF parameters</a:t>
            </a:r>
            <a:r>
              <a:rPr lang="tr-TR" sz="1600" dirty="0"/>
              <a:t> of the structure</a:t>
            </a:r>
            <a:r>
              <a:rPr lang="en-GB" sz="1600" dirty="0"/>
              <a:t>.</a:t>
            </a:r>
            <a:endParaRPr lang="en-US" sz="1600" dirty="0"/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/>
              <a:t>This method allows us to</a:t>
            </a:r>
            <a:r>
              <a:rPr lang="de-DE" sz="1600" dirty="0"/>
              <a:t> </a:t>
            </a:r>
            <a:r>
              <a:rPr lang="de-DE" sz="1600" dirty="0" err="1"/>
              <a:t>compute</a:t>
            </a:r>
            <a:r>
              <a:rPr lang="de-DE" sz="1600" dirty="0"/>
              <a:t> </a:t>
            </a:r>
            <a:r>
              <a:rPr lang="de-DE" sz="1600" dirty="0" err="1"/>
              <a:t>many</a:t>
            </a:r>
            <a:r>
              <a:rPr lang="de-DE" sz="1600" dirty="0"/>
              <a:t> </a:t>
            </a:r>
            <a:r>
              <a:rPr lang="de-DE" sz="1600" dirty="0" err="1"/>
              <a:t>structures</a:t>
            </a:r>
            <a:r>
              <a:rPr lang="tr-TR" sz="1600" dirty="0"/>
              <a:t> rapidly.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tr-TR" sz="1600" dirty="0"/>
          </a:p>
          <a:p>
            <a:pPr>
              <a:spcAft>
                <a:spcPts val="600"/>
              </a:spcAft>
            </a:pPr>
            <a:endParaRPr lang="tr-TR" sz="16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b="1" dirty="0"/>
              <a:t>Motivation </a:t>
            </a:r>
            <a:r>
              <a:rPr lang="de-DE" sz="1600" b="1" dirty="0" err="1"/>
              <a:t>of</a:t>
            </a:r>
            <a:r>
              <a:rPr lang="de-DE" sz="1600" b="1" dirty="0"/>
              <a:t> </a:t>
            </a:r>
            <a:r>
              <a:rPr lang="de-DE" sz="1600" b="1" dirty="0" err="1"/>
              <a:t>the</a:t>
            </a:r>
            <a:r>
              <a:rPr lang="de-DE" sz="1600" b="1" dirty="0"/>
              <a:t> </a:t>
            </a:r>
            <a:r>
              <a:rPr lang="de-DE" sz="1600" b="1" dirty="0" err="1"/>
              <a:t>study</a:t>
            </a:r>
            <a:r>
              <a:rPr lang="de-DE" sz="1600" b="1" dirty="0"/>
              <a:t>:</a:t>
            </a:r>
            <a:endParaRPr lang="tr-TR" sz="16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FF0000"/>
                </a:solidFill>
              </a:rPr>
              <a:t>Increase the effective shunt impedance </a:t>
            </a:r>
            <a:r>
              <a:rPr lang="en-GB" sz="1600" dirty="0"/>
              <a:t>of the structure compared to the previous S-band structure.</a:t>
            </a:r>
          </a:p>
          <a:p>
            <a:pPr lvl="1"/>
            <a:endParaRPr lang="de-DE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As a result of a good compromise between beam dynamics and RF constraints, we studied accelerator structure with an</a:t>
            </a:r>
            <a:r>
              <a:rPr lang="de-DE" sz="1600" dirty="0"/>
              <a:t> </a:t>
            </a:r>
            <a:r>
              <a:rPr lang="en-US" sz="1600" dirty="0">
                <a:solidFill>
                  <a:srgbClr val="FF0000"/>
                </a:solidFill>
              </a:rPr>
              <a:t>average aperture of </a:t>
            </a:r>
            <a:r>
              <a:rPr lang="de-DE" sz="1600" dirty="0">
                <a:solidFill>
                  <a:srgbClr val="FF0000"/>
                </a:solidFill>
              </a:rPr>
              <a:t>0.12</a:t>
            </a:r>
            <a:r>
              <a:rPr lang="el-GR" sz="1600" dirty="0">
                <a:solidFill>
                  <a:srgbClr val="FF0000"/>
                </a:solidFill>
              </a:rPr>
              <a:t>λ</a:t>
            </a:r>
            <a:r>
              <a:rPr lang="fr-CH" sz="1600" dirty="0"/>
              <a:t>.</a:t>
            </a:r>
            <a:endParaRPr lang="de-DE" sz="1600" b="1" dirty="0"/>
          </a:p>
          <a:p>
            <a:pPr>
              <a:spcAft>
                <a:spcPts val="600"/>
              </a:spcAft>
            </a:pPr>
            <a:endParaRPr lang="tr-T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b="1" dirty="0"/>
              <a:t>Structure parameters and requirements</a:t>
            </a:r>
            <a:r>
              <a:rPr lang="de-DE" sz="1600" b="1" dirty="0"/>
              <a:t>:</a:t>
            </a:r>
            <a:endParaRPr lang="tr-TR" sz="1600" b="1" dirty="0"/>
          </a:p>
          <a:p>
            <a:endParaRPr lang="de-DE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/>
              <a:t>f = 2.8 GHz, </a:t>
            </a:r>
            <a:r>
              <a:rPr lang="en-US" sz="1600" dirty="0">
                <a:sym typeface="Wingdings" panose="05000000000000000000" pitchFamily="2" charset="2"/>
              </a:rPr>
              <a:t>Length = 3m</a:t>
            </a:r>
            <a:r>
              <a:rPr lang="de-DE" sz="1600" dirty="0">
                <a:sym typeface="Wingdings" panose="05000000000000000000" pitchFamily="2" charset="2"/>
              </a:rPr>
              <a:t>, </a:t>
            </a:r>
            <a:r>
              <a:rPr lang="de-DE" sz="1600" dirty="0"/>
              <a:t>Phase </a:t>
            </a:r>
            <a:r>
              <a:rPr lang="de-DE" sz="1600" dirty="0" err="1"/>
              <a:t>advance</a:t>
            </a:r>
            <a:r>
              <a:rPr lang="de-DE" sz="1600" dirty="0"/>
              <a:t> = </a:t>
            </a:r>
            <a:r>
              <a:rPr lang="de-DE" sz="1600" b="0" dirty="0">
                <a:sym typeface="Wingdings" panose="05000000000000000000" pitchFamily="2" charset="2"/>
              </a:rPr>
              <a:t>2</a:t>
            </a:r>
            <a:r>
              <a:rPr lang="el-GR" sz="1600" b="0" dirty="0">
                <a:sym typeface="Wingdings" panose="05000000000000000000" pitchFamily="2" charset="2"/>
              </a:rPr>
              <a:t>π</a:t>
            </a:r>
            <a:r>
              <a:rPr lang="de-DE" sz="1600" b="0" dirty="0">
                <a:sym typeface="Wingdings" panose="05000000000000000000" pitchFamily="2" charset="2"/>
              </a:rPr>
              <a:t>/3</a:t>
            </a:r>
            <a:r>
              <a:rPr lang="en-US" sz="1600" b="0" dirty="0">
                <a:sym typeface="Wingdings" panose="05000000000000000000" pitchFamily="2" charset="2"/>
              </a:rPr>
              <a:t>.</a:t>
            </a:r>
            <a:endParaRPr lang="de-DE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/>
              <a:t>&lt;a&gt; = 0.12</a:t>
            </a:r>
            <a:r>
              <a:rPr lang="el-GR" sz="1600" dirty="0"/>
              <a:t>λ</a:t>
            </a:r>
            <a:r>
              <a:rPr lang="fr-CH" sz="1600" dirty="0"/>
              <a:t>, </a:t>
            </a:r>
            <a:r>
              <a:rPr lang="de-DE" sz="1600" dirty="0" err="1"/>
              <a:t>tapered</a:t>
            </a:r>
            <a:r>
              <a:rPr lang="de-DE" sz="1600" dirty="0"/>
              <a:t> </a:t>
            </a:r>
            <a:r>
              <a:rPr lang="de-DE" sz="1600" dirty="0" err="1"/>
              <a:t>aperture</a:t>
            </a:r>
            <a:r>
              <a:rPr lang="de-DE" sz="1600" dirty="0"/>
              <a:t>, </a:t>
            </a:r>
            <a:r>
              <a:rPr lang="de-DE" sz="1600" dirty="0" err="1"/>
              <a:t>tapered</a:t>
            </a:r>
            <a:r>
              <a:rPr lang="de-DE" sz="1600" dirty="0"/>
              <a:t> </a:t>
            </a:r>
            <a:r>
              <a:rPr lang="de-DE" sz="1600" dirty="0" err="1"/>
              <a:t>iris</a:t>
            </a:r>
            <a:r>
              <a:rPr lang="de-DE" sz="1600" dirty="0"/>
              <a:t> </a:t>
            </a:r>
            <a:r>
              <a:rPr lang="de-DE" sz="1600" dirty="0" err="1"/>
              <a:t>thickness</a:t>
            </a:r>
            <a:r>
              <a:rPr lang="de-DE" sz="1600" dirty="0"/>
              <a:t>.</a:t>
            </a:r>
            <a:r>
              <a:rPr lang="fr-CH" sz="1600" dirty="0"/>
              <a:t> </a:t>
            </a:r>
            <a:r>
              <a:rPr lang="tr-TR" sz="1600" dirty="0">
                <a:solidFill>
                  <a:srgbClr val="FF0000"/>
                </a:solidFill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FF0000"/>
                </a:solidFill>
              </a:rPr>
              <a:t>|</a:t>
            </a:r>
            <a:r>
              <a:rPr lang="de-DE" sz="1600" dirty="0" err="1">
                <a:solidFill>
                  <a:srgbClr val="FF0000"/>
                </a:solidFill>
              </a:rPr>
              <a:t>Wx</a:t>
            </a:r>
            <a:r>
              <a:rPr lang="de-DE" sz="1600" dirty="0">
                <a:solidFill>
                  <a:srgbClr val="FF0000"/>
                </a:solidFill>
              </a:rPr>
              <a:t>| </a:t>
            </a:r>
            <a:r>
              <a:rPr lang="de-DE" sz="1600" dirty="0" err="1">
                <a:solidFill>
                  <a:srgbClr val="FF0000"/>
                </a:solidFill>
              </a:rPr>
              <a:t>from</a:t>
            </a:r>
            <a:r>
              <a:rPr lang="de-DE" sz="1600" dirty="0">
                <a:solidFill>
                  <a:srgbClr val="FF0000"/>
                </a:solidFill>
              </a:rPr>
              <a:t> 17.5 </a:t>
            </a:r>
            <a:r>
              <a:rPr lang="de-DE" sz="1600" dirty="0" err="1">
                <a:solidFill>
                  <a:srgbClr val="FF0000"/>
                </a:solidFill>
              </a:rPr>
              <a:t>to</a:t>
            </a:r>
            <a:r>
              <a:rPr lang="de-DE" sz="1600" dirty="0">
                <a:solidFill>
                  <a:srgbClr val="FF0000"/>
                </a:solidFill>
              </a:rPr>
              <a:t> 30 </a:t>
            </a:r>
            <a:r>
              <a:rPr lang="de-DE" sz="1600" dirty="0" err="1">
                <a:solidFill>
                  <a:srgbClr val="FF0000"/>
                </a:solidFill>
              </a:rPr>
              <a:t>ns</a:t>
            </a:r>
            <a:r>
              <a:rPr lang="de-DE" sz="1600" dirty="0">
                <a:solidFill>
                  <a:srgbClr val="FF0000"/>
                </a:solidFill>
              </a:rPr>
              <a:t> &lt; 0.</a:t>
            </a:r>
            <a:r>
              <a:rPr lang="tr-TR" sz="1600" dirty="0">
                <a:solidFill>
                  <a:srgbClr val="FF0000"/>
                </a:solidFill>
              </a:rPr>
              <a:t>1</a:t>
            </a:r>
            <a:r>
              <a:rPr lang="de-DE" sz="1600" dirty="0">
                <a:solidFill>
                  <a:srgbClr val="FF0000"/>
                </a:solidFill>
              </a:rPr>
              <a:t> V/</a:t>
            </a:r>
            <a:r>
              <a:rPr lang="de-DE" sz="1600" dirty="0" err="1">
                <a:solidFill>
                  <a:srgbClr val="FF0000"/>
                </a:solidFill>
              </a:rPr>
              <a:t>pC</a:t>
            </a:r>
            <a:r>
              <a:rPr lang="de-DE" sz="1600" dirty="0">
                <a:solidFill>
                  <a:srgbClr val="FF0000"/>
                </a:solidFill>
              </a:rPr>
              <a:t>/mm/m</a:t>
            </a:r>
            <a:endParaRPr lang="en-US" sz="1600" dirty="0">
              <a:solidFill>
                <a:srgbClr val="FF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 err="1">
                <a:solidFill>
                  <a:srgbClr val="FF0000"/>
                </a:solidFill>
              </a:rPr>
              <a:t>Emax</a:t>
            </a:r>
            <a:r>
              <a:rPr lang="de-DE" sz="1600" dirty="0">
                <a:solidFill>
                  <a:srgbClr val="FF0000"/>
                </a:solidFill>
              </a:rPr>
              <a:t> &lt; 100 MV/m and Sc &lt; 2300 mW/</a:t>
            </a:r>
            <a:r>
              <a:rPr lang="el-GR" sz="1600" dirty="0">
                <a:solidFill>
                  <a:srgbClr val="FF0000"/>
                </a:solidFill>
              </a:rPr>
              <a:t>μ</a:t>
            </a:r>
            <a:r>
              <a:rPr lang="de-DE" sz="1600" dirty="0">
                <a:solidFill>
                  <a:srgbClr val="FF0000"/>
                </a:solidFill>
              </a:rPr>
              <a:t>m²</a:t>
            </a:r>
          </a:p>
          <a:p>
            <a:pPr>
              <a:spcAft>
                <a:spcPts val="600"/>
              </a:spcAft>
            </a:pPr>
            <a:br>
              <a:rPr lang="de-DE" sz="1600" dirty="0"/>
            </a:br>
            <a:endParaRPr lang="de-DE" sz="1600" dirty="0">
              <a:sym typeface="Wingdings" panose="05000000000000000000" pitchFamily="2" charset="2"/>
            </a:endParaRP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115E7536-D1D4-5DF9-B175-8882EB97B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4">
            <a:off x="8158198" y="1686959"/>
            <a:ext cx="4177481" cy="2915791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8" name="Straight Arrow Connector 10">
            <a:extLst>
              <a:ext uri="{FF2B5EF4-FFF2-40B4-BE49-F238E27FC236}">
                <a16:creationId xmlns:a16="http://schemas.microsoft.com/office/drawing/2014/main" id="{154AAFA2-EF19-6328-FCB8-D78775C08DD1}"/>
              </a:ext>
            </a:extLst>
          </p:cNvPr>
          <p:cNvCxnSpPr>
            <a:cxnSpLocks/>
          </p:cNvCxnSpPr>
          <p:nvPr/>
        </p:nvCxnSpPr>
        <p:spPr>
          <a:xfrm flipV="1">
            <a:off x="10246938" y="1476881"/>
            <a:ext cx="0" cy="3230647"/>
          </a:xfrm>
          <a:prstGeom prst="straightConnector1">
            <a:avLst/>
          </a:prstGeom>
          <a:noFill/>
          <a:ln w="12700" cap="flat">
            <a:solidFill>
              <a:srgbClr val="FF0000"/>
            </a:solidFill>
            <a:prstDash val="solid"/>
            <a:miter/>
            <a:headEnd type="arrow"/>
            <a:tailEnd type="arrow"/>
          </a:ln>
        </p:spPr>
      </p:cxnSp>
      <p:sp>
        <p:nvSpPr>
          <p:cNvPr id="12" name="TextBox 13">
            <a:extLst>
              <a:ext uri="{FF2B5EF4-FFF2-40B4-BE49-F238E27FC236}">
                <a16:creationId xmlns:a16="http://schemas.microsoft.com/office/drawing/2014/main" id="{32B8C0AD-CA0C-5048-C7DF-E2957135B7B5}"/>
              </a:ext>
            </a:extLst>
          </p:cNvPr>
          <p:cNvSpPr txBox="1"/>
          <p:nvPr/>
        </p:nvSpPr>
        <p:spPr>
          <a:xfrm>
            <a:off x="10194859" y="3187211"/>
            <a:ext cx="636058" cy="24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b="0" i="0" u="none" strike="noStrike" kern="1200" cap="none" spc="0" baseline="0" dirty="0" err="1">
                <a:solidFill>
                  <a:srgbClr val="FF0000"/>
                </a:solidFill>
                <a:uFillTx/>
                <a:latin typeface="Calibri"/>
              </a:rPr>
              <a:t>Rc</a:t>
            </a:r>
            <a:endParaRPr lang="en-US" sz="1000" b="0" i="0" u="none" strike="noStrike" kern="1200" cap="none" spc="0" baseline="0" dirty="0">
              <a:solidFill>
                <a:srgbClr val="FF0000"/>
              </a:solidFill>
              <a:uFillTx/>
              <a:latin typeface="Calibri"/>
            </a:endParaRPr>
          </a:p>
        </p:txBody>
      </p:sp>
      <p:cxnSp>
        <p:nvCxnSpPr>
          <p:cNvPr id="14" name="Straight Arrow Connector 14">
            <a:extLst>
              <a:ext uri="{FF2B5EF4-FFF2-40B4-BE49-F238E27FC236}">
                <a16:creationId xmlns:a16="http://schemas.microsoft.com/office/drawing/2014/main" id="{EC688C39-9414-66D9-0667-D70D8DF2F2D2}"/>
              </a:ext>
            </a:extLst>
          </p:cNvPr>
          <p:cNvCxnSpPr>
            <a:cxnSpLocks/>
          </p:cNvCxnSpPr>
          <p:nvPr/>
        </p:nvCxnSpPr>
        <p:spPr>
          <a:xfrm flipV="1">
            <a:off x="8860106" y="4782138"/>
            <a:ext cx="2660073" cy="5131"/>
          </a:xfrm>
          <a:prstGeom prst="straightConnector1">
            <a:avLst/>
          </a:prstGeom>
          <a:noFill/>
          <a:ln w="12700" cap="flat">
            <a:solidFill>
              <a:srgbClr val="FF0000"/>
            </a:solidFill>
            <a:prstDash val="solid"/>
            <a:miter/>
            <a:headEnd type="arrow"/>
            <a:tailEnd type="arrow"/>
          </a:ln>
        </p:spPr>
      </p:cxnSp>
      <p:sp>
        <p:nvSpPr>
          <p:cNvPr id="15" name="TextBox 18">
            <a:extLst>
              <a:ext uri="{FF2B5EF4-FFF2-40B4-BE49-F238E27FC236}">
                <a16:creationId xmlns:a16="http://schemas.microsoft.com/office/drawing/2014/main" id="{FFA641EB-C6E5-EF17-4F85-56A008C3B8B6}"/>
              </a:ext>
            </a:extLst>
          </p:cNvPr>
          <p:cNvSpPr txBox="1"/>
          <p:nvPr/>
        </p:nvSpPr>
        <p:spPr>
          <a:xfrm>
            <a:off x="9534472" y="4781171"/>
            <a:ext cx="1492285" cy="24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000" b="0" i="0" u="none" strike="noStrike" kern="1200" cap="none" spc="0" baseline="0" dirty="0">
                <a:solidFill>
                  <a:srgbClr val="FF0000"/>
                </a:solidFill>
                <a:uFillTx/>
                <a:latin typeface="Calibri"/>
              </a:rPr>
              <a:t>L = </a:t>
            </a:r>
            <a:r>
              <a:rPr lang="el-GR" sz="1000" b="0" i="0" u="none" strike="noStrike" kern="1200" cap="none" spc="0" baseline="0" dirty="0">
                <a:solidFill>
                  <a:srgbClr val="FF0000"/>
                </a:solidFill>
                <a:uFillTx/>
                <a:latin typeface="Calibri"/>
              </a:rPr>
              <a:t>βλψ</a:t>
            </a:r>
            <a:r>
              <a:rPr lang="de-DE" sz="1000" b="0" i="0" u="none" strike="noStrike" kern="1200" cap="none" spc="0" baseline="0" dirty="0">
                <a:solidFill>
                  <a:srgbClr val="FF0000"/>
                </a:solidFill>
                <a:uFillTx/>
                <a:latin typeface="Calibri"/>
              </a:rPr>
              <a:t>/(2</a:t>
            </a:r>
            <a:r>
              <a:rPr lang="el-GR" sz="1000" b="0" i="0" u="none" strike="noStrike" kern="1200" cap="none" spc="0" baseline="0" dirty="0">
                <a:solidFill>
                  <a:srgbClr val="FF0000"/>
                </a:solidFill>
                <a:uFillTx/>
                <a:latin typeface="Calibri"/>
              </a:rPr>
              <a:t>π</a:t>
            </a:r>
            <a:r>
              <a:rPr lang="de-DE" sz="1000" b="0" i="0" u="none" strike="noStrike" kern="1200" cap="none" spc="0" baseline="0" dirty="0">
                <a:solidFill>
                  <a:srgbClr val="FF0000"/>
                </a:solidFill>
                <a:uFillTx/>
                <a:latin typeface="Calibri"/>
              </a:rPr>
              <a:t>)</a:t>
            </a:r>
            <a:endParaRPr lang="en-US" sz="1000" b="0" i="0" u="none" strike="noStrike" kern="1200" cap="none" spc="0" baseline="0" dirty="0">
              <a:solidFill>
                <a:srgbClr val="FF0000"/>
              </a:solidFill>
              <a:uFillTx/>
              <a:latin typeface="Calibri"/>
            </a:endParaRPr>
          </a:p>
        </p:txBody>
      </p:sp>
      <p:cxnSp>
        <p:nvCxnSpPr>
          <p:cNvPr id="16" name="Straight Arrow Connector 19">
            <a:extLst>
              <a:ext uri="{FF2B5EF4-FFF2-40B4-BE49-F238E27FC236}">
                <a16:creationId xmlns:a16="http://schemas.microsoft.com/office/drawing/2014/main" id="{D82C219F-F526-2197-278C-656DA9AFF4A1}"/>
              </a:ext>
            </a:extLst>
          </p:cNvPr>
          <p:cNvCxnSpPr>
            <a:cxnSpLocks/>
          </p:cNvCxnSpPr>
          <p:nvPr/>
        </p:nvCxnSpPr>
        <p:spPr>
          <a:xfrm flipH="1" flipV="1">
            <a:off x="8895229" y="3810941"/>
            <a:ext cx="1456" cy="896587"/>
          </a:xfrm>
          <a:prstGeom prst="straightConnector1">
            <a:avLst/>
          </a:prstGeom>
          <a:noFill/>
          <a:ln w="12700" cap="flat">
            <a:solidFill>
              <a:srgbClr val="FF0000"/>
            </a:solidFill>
            <a:prstDash val="solid"/>
            <a:miter/>
            <a:headEnd type="arrow"/>
            <a:tailEnd type="arrow"/>
          </a:ln>
        </p:spPr>
      </p:cxnSp>
      <p:sp>
        <p:nvSpPr>
          <p:cNvPr id="17" name="TextBox 22">
            <a:extLst>
              <a:ext uri="{FF2B5EF4-FFF2-40B4-BE49-F238E27FC236}">
                <a16:creationId xmlns:a16="http://schemas.microsoft.com/office/drawing/2014/main" id="{13329F4A-D17F-8BD3-D72C-7EC4DC362C01}"/>
              </a:ext>
            </a:extLst>
          </p:cNvPr>
          <p:cNvSpPr txBox="1"/>
          <p:nvPr/>
        </p:nvSpPr>
        <p:spPr>
          <a:xfrm>
            <a:off x="8726482" y="4221503"/>
            <a:ext cx="252009" cy="24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b="0" i="0" u="none" strike="noStrike" kern="1200" cap="none" spc="0" baseline="0" dirty="0">
                <a:solidFill>
                  <a:srgbClr val="FF0000"/>
                </a:solidFill>
                <a:uFillTx/>
                <a:latin typeface="Calibri"/>
              </a:rPr>
              <a:t>a</a:t>
            </a:r>
          </a:p>
        </p:txBody>
      </p:sp>
      <p:cxnSp>
        <p:nvCxnSpPr>
          <p:cNvPr id="18" name="Straight Arrow Connector 23">
            <a:extLst>
              <a:ext uri="{FF2B5EF4-FFF2-40B4-BE49-F238E27FC236}">
                <a16:creationId xmlns:a16="http://schemas.microsoft.com/office/drawing/2014/main" id="{E688F83D-6E12-D847-2781-E2B80168E943}"/>
              </a:ext>
            </a:extLst>
          </p:cNvPr>
          <p:cNvCxnSpPr>
            <a:cxnSpLocks/>
          </p:cNvCxnSpPr>
          <p:nvPr/>
        </p:nvCxnSpPr>
        <p:spPr>
          <a:xfrm>
            <a:off x="11326169" y="3630559"/>
            <a:ext cx="310499" cy="0"/>
          </a:xfrm>
          <a:prstGeom prst="straightConnector1">
            <a:avLst/>
          </a:prstGeom>
          <a:noFill/>
          <a:ln w="12700" cap="flat">
            <a:solidFill>
              <a:srgbClr val="FF0000"/>
            </a:solidFill>
            <a:prstDash val="solid"/>
            <a:miter/>
            <a:headEnd type="arrow"/>
            <a:tailEnd type="arrow"/>
          </a:ln>
        </p:spPr>
      </p:cxnSp>
      <p:sp>
        <p:nvSpPr>
          <p:cNvPr id="19" name="Oval 24">
            <a:extLst>
              <a:ext uri="{FF2B5EF4-FFF2-40B4-BE49-F238E27FC236}">
                <a16:creationId xmlns:a16="http://schemas.microsoft.com/office/drawing/2014/main" id="{3AFBC936-0E75-E3B9-523A-7359A4E56746}"/>
              </a:ext>
            </a:extLst>
          </p:cNvPr>
          <p:cNvSpPr/>
          <p:nvPr/>
        </p:nvSpPr>
        <p:spPr>
          <a:xfrm rot="5400013">
            <a:off x="11350113" y="3475314"/>
            <a:ext cx="262618" cy="31049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noFill/>
          <a:ln w="12701" cap="flat">
            <a:solidFill>
              <a:srgbClr val="FF0000"/>
            </a:solidFill>
            <a:custDash>
              <a:ds d="100000" sp="100000"/>
            </a:custDash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20" name="TextBox 26">
            <a:extLst>
              <a:ext uri="{FF2B5EF4-FFF2-40B4-BE49-F238E27FC236}">
                <a16:creationId xmlns:a16="http://schemas.microsoft.com/office/drawing/2014/main" id="{2288EAFA-B731-32AE-0311-FCA40A3291C8}"/>
              </a:ext>
            </a:extLst>
          </p:cNvPr>
          <p:cNvSpPr txBox="1"/>
          <p:nvPr/>
        </p:nvSpPr>
        <p:spPr>
          <a:xfrm>
            <a:off x="11269470" y="3288381"/>
            <a:ext cx="580792" cy="24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b="0" i="0" u="none" strike="noStrike" kern="1200" cap="none" spc="0" baseline="0" dirty="0" err="1">
                <a:solidFill>
                  <a:srgbClr val="FF0000"/>
                </a:solidFill>
                <a:uFillTx/>
                <a:latin typeface="Calibri"/>
              </a:rPr>
              <a:t>d_iris</a:t>
            </a:r>
            <a:endParaRPr lang="en-US" sz="1000" b="0" i="0" u="none" strike="noStrike" kern="1200" cap="none" spc="0" baseline="0" dirty="0">
              <a:solidFill>
                <a:srgbClr val="FF0000"/>
              </a:solidFill>
              <a:uFillTx/>
              <a:latin typeface="Calibri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966593B-B4F7-6B0C-3C0E-8E95E0D061E6}"/>
              </a:ext>
            </a:extLst>
          </p:cNvPr>
          <p:cNvSpPr txBox="1"/>
          <p:nvPr/>
        </p:nvSpPr>
        <p:spPr>
          <a:xfrm>
            <a:off x="7559246" y="3144466"/>
            <a:ext cx="177631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dirty="0" err="1">
                <a:solidFill>
                  <a:srgbClr val="FF0000"/>
                </a:solidFill>
              </a:rPr>
              <a:t>e_iris</a:t>
            </a:r>
            <a:r>
              <a:rPr lang="de-DE" sz="1000" dirty="0">
                <a:solidFill>
                  <a:srgbClr val="FF0000"/>
                </a:solidFill>
              </a:rPr>
              <a:t> = (radial </a:t>
            </a:r>
            <a:r>
              <a:rPr lang="de-DE" sz="1000" dirty="0" err="1">
                <a:solidFill>
                  <a:srgbClr val="FF0000"/>
                </a:solidFill>
              </a:rPr>
              <a:t>size</a:t>
            </a:r>
            <a:r>
              <a:rPr lang="de-DE" sz="1000" dirty="0">
                <a:solidFill>
                  <a:srgbClr val="FF0000"/>
                </a:solidFill>
              </a:rPr>
              <a:t>)/</a:t>
            </a:r>
            <a:r>
              <a:rPr lang="de-DE" sz="1000" dirty="0" err="1">
                <a:solidFill>
                  <a:srgbClr val="FF0000"/>
                </a:solidFill>
              </a:rPr>
              <a:t>d_iris</a:t>
            </a:r>
            <a:endParaRPr lang="en-US" sz="1000" dirty="0">
              <a:solidFill>
                <a:srgbClr val="FF0000"/>
              </a:solidFill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9DFA3E5-6EFD-BB91-9591-CCDB35A9CC9E}"/>
              </a:ext>
            </a:extLst>
          </p:cNvPr>
          <p:cNvCxnSpPr>
            <a:cxnSpLocks/>
          </p:cNvCxnSpPr>
          <p:nvPr/>
        </p:nvCxnSpPr>
        <p:spPr>
          <a:xfrm>
            <a:off x="8575458" y="3383661"/>
            <a:ext cx="429105" cy="32144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74C5FCCB-C44A-3A9A-84F1-3AC2BCF82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8811" y="6391413"/>
            <a:ext cx="6801678" cy="365125"/>
          </a:xfrm>
        </p:spPr>
        <p:txBody>
          <a:bodyPr/>
          <a:lstStyle/>
          <a:p>
            <a:r>
              <a:rPr lang="en-GB" dirty="0"/>
              <a:t>A. Kurtulus :: CERN  Cool Copper Collider Workshop, </a:t>
            </a:r>
            <a:r>
              <a:rPr lang="tr-TR" dirty="0"/>
              <a:t>Amsterdam</a:t>
            </a:r>
            <a:r>
              <a:rPr lang="en-GB" dirty="0"/>
              <a:t>, </a:t>
            </a:r>
            <a:r>
              <a:rPr lang="tr-TR" dirty="0"/>
              <a:t>The Netherlands</a:t>
            </a:r>
            <a:endParaRPr lang="en-CH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51437D8D-BE14-A7D3-7B8E-997DD2BFF7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tr-TR" dirty="0"/>
              <a:t>8</a:t>
            </a:r>
            <a:r>
              <a:rPr lang="en-US" dirty="0" err="1"/>
              <a:t>th</a:t>
            </a:r>
            <a:r>
              <a:rPr lang="en-CH" dirty="0"/>
              <a:t> </a:t>
            </a:r>
            <a:r>
              <a:rPr lang="tr-TR" dirty="0"/>
              <a:t>October</a:t>
            </a:r>
            <a:r>
              <a:rPr lang="en-CH" dirty="0"/>
              <a:t> 202</a:t>
            </a:r>
            <a:r>
              <a:rPr lang="en-US" dirty="0"/>
              <a:t>4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81835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B6EAAAAD-DB7D-4A94-A217-7B3653764251}"/>
              </a:ext>
            </a:extLst>
          </p:cNvPr>
          <p:cNvSpPr txBox="1">
            <a:spLocks/>
          </p:cNvSpPr>
          <p:nvPr/>
        </p:nvSpPr>
        <p:spPr>
          <a:xfrm>
            <a:off x="240690" y="299986"/>
            <a:ext cx="11206824" cy="119335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>
                <a:solidFill>
                  <a:srgbClr val="0070C0"/>
                </a:solidFill>
              </a:rPr>
              <a:t>RF Pulse </a:t>
            </a:r>
            <a:r>
              <a:rPr lang="de-DE" sz="3200" dirty="0" err="1">
                <a:solidFill>
                  <a:srgbClr val="0070C0"/>
                </a:solidFill>
              </a:rPr>
              <a:t>Compression</a:t>
            </a:r>
            <a:r>
              <a:rPr lang="de-DE" sz="3200" dirty="0">
                <a:solidFill>
                  <a:srgbClr val="0070C0"/>
                </a:solidFill>
              </a:rPr>
              <a:t> and </a:t>
            </a:r>
            <a:r>
              <a:rPr lang="de-DE" sz="3200" dirty="0" err="1">
                <a:solidFill>
                  <a:srgbClr val="0070C0"/>
                </a:solidFill>
              </a:rPr>
              <a:t>Accelerating</a:t>
            </a:r>
            <a:r>
              <a:rPr lang="de-DE" sz="3200" dirty="0">
                <a:solidFill>
                  <a:srgbClr val="0070C0"/>
                </a:solidFill>
              </a:rPr>
              <a:t> </a:t>
            </a:r>
            <a:r>
              <a:rPr lang="de-DE" sz="3200" dirty="0" err="1">
                <a:solidFill>
                  <a:srgbClr val="0070C0"/>
                </a:solidFill>
              </a:rPr>
              <a:t>Structure</a:t>
            </a:r>
            <a:endParaRPr lang="en-CH" sz="3200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94A91D-9EA7-4A8F-9A35-4F9DB75DB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FFDA3-607F-4FC8-A795-ACC14F81DF9D}" type="slidenum">
              <a:rPr lang="en-CH" smtClean="0"/>
              <a:t>5</a:t>
            </a:fld>
            <a:endParaRPr lang="en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BE5FD9F-EC9D-83E3-1FDA-86D858785E9E}"/>
                  </a:ext>
                </a:extLst>
              </p:cNvPr>
              <p:cNvSpPr txBox="1"/>
              <p:nvPr/>
            </p:nvSpPr>
            <p:spPr>
              <a:xfrm>
                <a:off x="306630" y="3181581"/>
                <a:ext cx="8584440" cy="3050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tr-TR" sz="1600" dirty="0"/>
                  <a:t>F</a:t>
                </a:r>
                <a:r>
                  <a:rPr lang="de-DE" sz="1600" dirty="0" err="1"/>
                  <a:t>or</a:t>
                </a:r>
                <a:r>
                  <a:rPr lang="de-DE" sz="1600" dirty="0"/>
                  <a:t> </a:t>
                </a:r>
                <a:r>
                  <a:rPr lang="de-DE" sz="1600" dirty="0" err="1"/>
                  <a:t>rectangular</a:t>
                </a:r>
                <a:r>
                  <a:rPr lang="de-DE" sz="1600" dirty="0"/>
                  <a:t> </a:t>
                </a:r>
                <a:r>
                  <a:rPr lang="de-DE" sz="1600" dirty="0" err="1"/>
                  <a:t>klystron</a:t>
                </a:r>
                <a:r>
                  <a:rPr lang="de-DE" sz="1600" dirty="0"/>
                  <a:t> pulse, </a:t>
                </a:r>
                <a:r>
                  <a:rPr lang="de-DE" sz="1600" dirty="0" err="1"/>
                  <a:t>gradient</a:t>
                </a:r>
                <a:r>
                  <a:rPr lang="de-DE" sz="1600" dirty="0"/>
                  <a:t> at </a:t>
                </a:r>
                <a:r>
                  <a:rPr lang="de-DE" sz="1600" dirty="0" err="1"/>
                  <a:t>injection</a:t>
                </a:r>
                <a:r>
                  <a:rPr lang="de-DE" sz="1600" dirty="0"/>
                  <a:t> </a:t>
                </a:r>
                <a:r>
                  <a:rPr lang="de-DE" sz="1600" dirty="0" err="1"/>
                  <a:t>can</a:t>
                </a:r>
                <a:r>
                  <a:rPr lang="de-DE" sz="1600" dirty="0"/>
                  <a:t> also </a:t>
                </a:r>
                <a:r>
                  <a:rPr lang="de-DE" sz="1600" dirty="0" err="1"/>
                  <a:t>be</a:t>
                </a:r>
                <a:r>
                  <a:rPr lang="de-DE" sz="1600" dirty="0"/>
                  <a:t> </a:t>
                </a:r>
                <a:r>
                  <a:rPr lang="de-DE" sz="1600" dirty="0" err="1"/>
                  <a:t>derived</a:t>
                </a:r>
                <a:r>
                  <a:rPr lang="de-DE" sz="1600" dirty="0"/>
                  <a:t> </a:t>
                </a:r>
                <a:r>
                  <a:rPr lang="de-DE" sz="1600" dirty="0" err="1"/>
                  <a:t>analytically</a:t>
                </a:r>
                <a:r>
                  <a:rPr lang="de-DE" sz="1600" dirty="0"/>
                  <a:t>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sz="1600" dirty="0"/>
              </a:p>
              <a:p>
                <a:r>
                  <a:rPr lang="en-US" sz="1600" dirty="0"/>
                  <a:t>               where</a:t>
                </a:r>
              </a:p>
              <a:p>
                <a:endParaRPr lang="tr-TR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/>
                      </m:sSub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1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sup>
                        <m:e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𝑑𝑧</m:t>
                          </m:r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  <a:p>
                <a:endParaRPr lang="en-US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tr-TR" sz="1600" dirty="0"/>
                  <a:t>W</a:t>
                </a:r>
                <a:r>
                  <a:rPr lang="de-DE" sz="1600" dirty="0"/>
                  <a:t>e </a:t>
                </a:r>
                <a:r>
                  <a:rPr lang="de-DE" sz="1600" dirty="0" err="1"/>
                  <a:t>define</a:t>
                </a:r>
                <a:r>
                  <a:rPr lang="de-DE" sz="1600" dirty="0"/>
                  <a:t> an </a:t>
                </a:r>
                <a:r>
                  <a:rPr lang="de-DE" sz="1600" dirty="0" err="1">
                    <a:solidFill>
                      <a:srgbClr val="FF0000"/>
                    </a:solidFill>
                  </a:rPr>
                  <a:t>effective</a:t>
                </a:r>
                <a:r>
                  <a:rPr lang="de-DE" sz="1600" dirty="0">
                    <a:solidFill>
                      <a:srgbClr val="FF0000"/>
                    </a:solidFill>
                  </a:rPr>
                  <a:t> shunt </a:t>
                </a:r>
                <a:r>
                  <a:rPr lang="de-DE" sz="1600" dirty="0" err="1">
                    <a:solidFill>
                      <a:srgbClr val="FF0000"/>
                    </a:solidFill>
                  </a:rPr>
                  <a:t>impedance</a:t>
                </a:r>
                <a:r>
                  <a:rPr lang="de-DE" sz="1600" dirty="0">
                    <a:solidFill>
                      <a:srgbClr val="FF0000"/>
                    </a:solidFill>
                  </a:rPr>
                  <a:t>: R</a:t>
                </a:r>
                <a:r>
                  <a:rPr lang="de-DE" sz="1600" baseline="-25000" dirty="0">
                    <a:solidFill>
                      <a:srgbClr val="FF0000"/>
                    </a:solidFill>
                  </a:rPr>
                  <a:t>eff</a:t>
                </a:r>
                <a:r>
                  <a:rPr lang="de-DE" sz="1600" dirty="0">
                    <a:solidFill>
                      <a:srgbClr val="FF0000"/>
                    </a:solidFill>
                  </a:rPr>
                  <a:t> = V</a:t>
                </a:r>
                <a:r>
                  <a:rPr lang="de-DE" sz="1600" baseline="-25000" dirty="0">
                    <a:solidFill>
                      <a:srgbClr val="FF0000"/>
                    </a:solidFill>
                  </a:rPr>
                  <a:t>max</a:t>
                </a:r>
                <a:r>
                  <a:rPr lang="de-DE" sz="1600" baseline="30000" dirty="0">
                    <a:solidFill>
                      <a:srgbClr val="FF0000"/>
                    </a:solidFill>
                  </a:rPr>
                  <a:t>2</a:t>
                </a:r>
                <a:r>
                  <a:rPr lang="de-DE" sz="1600" dirty="0">
                    <a:solidFill>
                      <a:srgbClr val="FF0000"/>
                    </a:solidFill>
                  </a:rPr>
                  <a:t>/</a:t>
                </a:r>
                <a:r>
                  <a:rPr lang="de-DE" sz="1600" dirty="0" err="1">
                    <a:solidFill>
                      <a:srgbClr val="FF0000"/>
                    </a:solidFill>
                  </a:rPr>
                  <a:t>P</a:t>
                </a:r>
                <a:r>
                  <a:rPr lang="de-DE" sz="1600" baseline="-25000" dirty="0" err="1">
                    <a:solidFill>
                      <a:srgbClr val="FF0000"/>
                    </a:solidFill>
                  </a:rPr>
                  <a:t>klystron</a:t>
                </a:r>
                <a:r>
                  <a:rPr lang="de-DE" sz="1600" dirty="0">
                    <a:solidFill>
                      <a:srgbClr val="FF0000"/>
                    </a:solidFill>
                  </a:rPr>
                  <a:t>/</a:t>
                </a:r>
                <a:r>
                  <a:rPr lang="de-DE" sz="1600" dirty="0" err="1">
                    <a:solidFill>
                      <a:srgbClr val="FF0000"/>
                    </a:solidFill>
                  </a:rPr>
                  <a:t>L</a:t>
                </a:r>
                <a:r>
                  <a:rPr lang="de-DE" sz="1600" baseline="-25000" dirty="0" err="1">
                    <a:solidFill>
                      <a:srgbClr val="FF0000"/>
                    </a:solidFill>
                  </a:rPr>
                  <a:t>structure</a:t>
                </a:r>
                <a:r>
                  <a:rPr lang="de-DE" sz="1600" dirty="0">
                    <a:solidFill>
                      <a:srgbClr val="FF0000"/>
                    </a:solidFill>
                  </a:rPr>
                  <a:t>   </a:t>
                </a:r>
                <a:r>
                  <a:rPr lang="de-DE" sz="1600" dirty="0"/>
                  <a:t>[M</a:t>
                </a:r>
                <a:r>
                  <a:rPr lang="el-GR" sz="1600" dirty="0"/>
                  <a:t>Ω</a:t>
                </a:r>
                <a:r>
                  <a:rPr lang="de-DE" sz="1600" dirty="0"/>
                  <a:t>/m]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BE5FD9F-EC9D-83E3-1FDA-86D858785E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630" y="3181581"/>
                <a:ext cx="8584440" cy="3050515"/>
              </a:xfrm>
              <a:prstGeom prst="rect">
                <a:avLst/>
              </a:prstGeom>
              <a:blipFill>
                <a:blip r:embed="rId2"/>
                <a:stretch>
                  <a:fillRect l="-284" t="-600" b="-1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4A129556-C336-7418-9A17-B184872E8B5D}"/>
              </a:ext>
            </a:extLst>
          </p:cNvPr>
          <p:cNvSpPr txBox="1"/>
          <p:nvPr/>
        </p:nvSpPr>
        <p:spPr>
          <a:xfrm>
            <a:off x="306630" y="1290658"/>
            <a:ext cx="786054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0" i="0" dirty="0">
                <a:solidFill>
                  <a:srgbClr val="2A2E34"/>
                </a:solidFill>
                <a:effectLst/>
                <a:highlight>
                  <a:srgbClr val="FFFFFF"/>
                </a:highlight>
                <a:latin typeface="-apple-system"/>
              </a:rPr>
              <a:t>The SLED-type RF pulse compressor has been </a:t>
            </a:r>
            <a:r>
              <a:rPr lang="en-GB" sz="1600" b="0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-apple-system"/>
              </a:rPr>
              <a:t>analytically designed </a:t>
            </a:r>
            <a:r>
              <a:rPr lang="en-GB" sz="1600" b="0" i="0" dirty="0">
                <a:solidFill>
                  <a:srgbClr val="2A2E34"/>
                </a:solidFill>
                <a:effectLst/>
                <a:highlight>
                  <a:srgbClr val="FFFFFF"/>
                </a:highlight>
                <a:latin typeface="-apple-system"/>
              </a:rPr>
              <a:t>and realized</a:t>
            </a:r>
            <a:r>
              <a:rPr lang="en-US" sz="1600" dirty="0"/>
              <a:t>. 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Pulse compressor </a:t>
            </a:r>
            <a:r>
              <a:rPr lang="en-US" sz="1600" dirty="0" err="1">
                <a:solidFill>
                  <a:srgbClr val="FF0000"/>
                </a:solidFill>
              </a:rPr>
              <a:t>i</a:t>
            </a:r>
            <a:r>
              <a:rPr lang="de-DE" sz="1600" dirty="0" err="1">
                <a:solidFill>
                  <a:srgbClr val="FF0000"/>
                </a:solidFill>
              </a:rPr>
              <a:t>ncreases</a:t>
            </a:r>
            <a:r>
              <a:rPr lang="de-DE" sz="1600" dirty="0">
                <a:solidFill>
                  <a:srgbClr val="FF0000"/>
                </a:solidFill>
              </a:rPr>
              <a:t> </a:t>
            </a:r>
            <a:r>
              <a:rPr lang="de-DE" sz="1600" dirty="0" err="1">
                <a:solidFill>
                  <a:srgbClr val="FF0000"/>
                </a:solidFill>
              </a:rPr>
              <a:t>peak</a:t>
            </a:r>
            <a:r>
              <a:rPr lang="de-DE" sz="1600" dirty="0">
                <a:solidFill>
                  <a:srgbClr val="FF0000"/>
                </a:solidFill>
              </a:rPr>
              <a:t> pulse </a:t>
            </a:r>
            <a:r>
              <a:rPr lang="de-DE" sz="1600" dirty="0" err="1">
                <a:solidFill>
                  <a:srgbClr val="FF0000"/>
                </a:solidFill>
              </a:rPr>
              <a:t>amplitude</a:t>
            </a:r>
            <a:r>
              <a:rPr lang="de-DE" sz="1600" dirty="0">
                <a:solidFill>
                  <a:srgbClr val="FF0000"/>
                </a:solidFill>
              </a:rPr>
              <a:t> </a:t>
            </a:r>
            <a:r>
              <a:rPr lang="de-DE" sz="1600" dirty="0"/>
              <a:t>and </a:t>
            </a:r>
            <a:r>
              <a:rPr lang="de-DE" sz="1600" dirty="0" err="1">
                <a:solidFill>
                  <a:srgbClr val="FF0000"/>
                </a:solidFill>
              </a:rPr>
              <a:t>reduces</a:t>
            </a:r>
            <a:r>
              <a:rPr lang="de-DE" sz="1600" dirty="0">
                <a:solidFill>
                  <a:srgbClr val="FF0000"/>
                </a:solidFill>
              </a:rPr>
              <a:t> pulse </a:t>
            </a:r>
            <a:r>
              <a:rPr lang="de-DE" sz="1600" dirty="0" err="1">
                <a:solidFill>
                  <a:srgbClr val="FF0000"/>
                </a:solidFill>
              </a:rPr>
              <a:t>length</a:t>
            </a:r>
            <a:r>
              <a:rPr lang="de-DE" sz="1600" dirty="0">
                <a:solidFill>
                  <a:srgbClr val="FF0000"/>
                </a:solidFill>
              </a:rPr>
              <a:t> </a:t>
            </a:r>
            <a:r>
              <a:rPr lang="de-DE" sz="1600" dirty="0" err="1"/>
              <a:t>by</a:t>
            </a:r>
            <a:r>
              <a:rPr lang="de-DE" sz="1600" dirty="0"/>
              <a:t> </a:t>
            </a:r>
            <a:r>
              <a:rPr lang="de-DE" sz="1600" dirty="0" err="1"/>
              <a:t>charging</a:t>
            </a:r>
            <a:r>
              <a:rPr lang="de-DE" sz="1600" dirty="0"/>
              <a:t> </a:t>
            </a:r>
            <a:r>
              <a:rPr lang="de-DE" sz="1600" dirty="0" err="1"/>
              <a:t>storage</a:t>
            </a:r>
            <a:r>
              <a:rPr lang="de-DE" sz="1600" dirty="0"/>
              <a:t> </a:t>
            </a:r>
            <a:r>
              <a:rPr lang="de-DE" sz="1600" dirty="0" err="1"/>
              <a:t>cavity</a:t>
            </a:r>
            <a:r>
              <a:rPr lang="de-DE" sz="1600" dirty="0"/>
              <a:t>.</a:t>
            </a:r>
          </a:p>
          <a:p>
            <a:endParaRPr lang="de-D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The electric field strength within the accelerator cavities depends on the </a:t>
            </a:r>
            <a:r>
              <a:rPr lang="en-GB" sz="1600" dirty="0">
                <a:solidFill>
                  <a:srgbClr val="FF0000"/>
                </a:solidFill>
              </a:rPr>
              <a:t>peak power </a:t>
            </a:r>
            <a:r>
              <a:rPr lang="en-GB" sz="1600" dirty="0"/>
              <a:t>of the RF signal.</a:t>
            </a:r>
            <a:endParaRPr lang="de-D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H" sz="1600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B942AA72-7400-410D-2A25-CB000F3C4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998" y="4213751"/>
            <a:ext cx="3004924" cy="69828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B3958C6-7B53-98EC-B050-D822F79C95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693" y="3571827"/>
            <a:ext cx="5440279" cy="628531"/>
          </a:xfrm>
          <a:prstGeom prst="rect">
            <a:avLst/>
          </a:prstGeom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51B6F483-42F9-A1E0-1F8C-30EC7402A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168" y="1000854"/>
            <a:ext cx="3259479" cy="2628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103E5D23-A3C1-5157-1D53-F7854F564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167" y="999883"/>
            <a:ext cx="3259479" cy="262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>
            <a:extLst>
              <a:ext uri="{FF2B5EF4-FFF2-40B4-BE49-F238E27FC236}">
                <a16:creationId xmlns:a16="http://schemas.microsoft.com/office/drawing/2014/main" id="{ABD244BD-D054-CDE7-36A6-018E3455A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168" y="3690099"/>
            <a:ext cx="3259479" cy="2684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2FA19882-46B1-84FF-1CCD-0FD3B926F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8811" y="6391413"/>
            <a:ext cx="6801678" cy="365125"/>
          </a:xfrm>
        </p:spPr>
        <p:txBody>
          <a:bodyPr/>
          <a:lstStyle/>
          <a:p>
            <a:r>
              <a:rPr lang="en-GB" dirty="0"/>
              <a:t>A. Kurtulus :: CERN  Cool Copper Collider Workshop, </a:t>
            </a:r>
            <a:r>
              <a:rPr lang="tr-TR" dirty="0"/>
              <a:t>Amsterdam</a:t>
            </a:r>
            <a:r>
              <a:rPr lang="en-GB" dirty="0"/>
              <a:t>, </a:t>
            </a:r>
            <a:r>
              <a:rPr lang="tr-TR" dirty="0"/>
              <a:t>The Netherlands</a:t>
            </a:r>
            <a:endParaRPr lang="en-CH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EA067A9-7687-AD0B-FEB1-74B15FDE7C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tr-TR" dirty="0"/>
              <a:t>8</a:t>
            </a:r>
            <a:r>
              <a:rPr lang="en-US" dirty="0" err="1"/>
              <a:t>th</a:t>
            </a:r>
            <a:r>
              <a:rPr lang="en-CH" dirty="0"/>
              <a:t> </a:t>
            </a:r>
            <a:r>
              <a:rPr lang="tr-TR" dirty="0"/>
              <a:t>October</a:t>
            </a:r>
            <a:r>
              <a:rPr lang="en-CH" dirty="0"/>
              <a:t> 202</a:t>
            </a:r>
            <a:r>
              <a:rPr lang="en-US" dirty="0"/>
              <a:t>4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47562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7D2DB3-4A05-4914-A1C9-11770DB97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529"/>
            <a:ext cx="10515600" cy="765516"/>
          </a:xfrm>
        </p:spPr>
        <p:txBody>
          <a:bodyPr/>
          <a:lstStyle/>
          <a:p>
            <a:r>
              <a:rPr lang="tr-TR" dirty="0"/>
              <a:t>Parameter Sweeps</a:t>
            </a:r>
            <a:endParaRPr lang="en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9D93C0-18D3-4BE1-B38C-F896045A7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FFDA3-607F-4FC8-A795-ACC14F81DF9D}" type="slidenum">
              <a:rPr lang="en-CH" smtClean="0"/>
              <a:t>6</a:t>
            </a:fld>
            <a:endParaRPr lang="en-CH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9844E4-3056-47C8-88BF-D4A0E41DD347}"/>
              </a:ext>
            </a:extLst>
          </p:cNvPr>
          <p:cNvSpPr txBox="1"/>
          <p:nvPr/>
        </p:nvSpPr>
        <p:spPr>
          <a:xfrm>
            <a:off x="562342" y="826876"/>
            <a:ext cx="10899143" cy="6617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Damping long-range wakes by HOM detuning.</a:t>
            </a:r>
            <a:endParaRPr lang="en-GB" sz="1600" dirty="0">
              <a:solidFill>
                <a:srgbClr val="FF0000"/>
              </a:solidFill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FF0000"/>
                </a:solidFill>
              </a:rPr>
              <a:t>Aperture</a:t>
            </a:r>
            <a:r>
              <a:rPr lang="en-GB" sz="1600" dirty="0"/>
              <a:t> and </a:t>
            </a:r>
            <a:r>
              <a:rPr lang="en-GB" sz="1600" dirty="0">
                <a:solidFill>
                  <a:srgbClr val="FF0000"/>
                </a:solidFill>
              </a:rPr>
              <a:t>Iris thickness </a:t>
            </a:r>
            <a:r>
              <a:rPr lang="en-GB" sz="1600" dirty="0"/>
              <a:t>sweeps</a:t>
            </a:r>
            <a:r>
              <a:rPr lang="tr-TR" sz="1600" dirty="0"/>
              <a:t> to get </a:t>
            </a:r>
            <a:r>
              <a:rPr lang="tr-TR" sz="1600" dirty="0">
                <a:solidFill>
                  <a:srgbClr val="FF0000"/>
                </a:solidFill>
              </a:rPr>
              <a:t>highest effective shunt impedance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GB" sz="1600" dirty="0"/>
              <a:t>which satisfies the wake condition</a:t>
            </a:r>
            <a:r>
              <a:rPr lang="tr-TR" sz="1600" dirty="0"/>
              <a:t>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3E455D1-EBD9-3A0D-6FC7-056BD7183BC9}"/>
              </a:ext>
            </a:extLst>
          </p:cNvPr>
          <p:cNvCxnSpPr>
            <a:cxnSpLocks/>
          </p:cNvCxnSpPr>
          <p:nvPr/>
        </p:nvCxnSpPr>
        <p:spPr>
          <a:xfrm>
            <a:off x="1695839" y="2084524"/>
            <a:ext cx="5795147" cy="0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61455FD-B487-B4A0-9838-44F806EAA99B}"/>
              </a:ext>
            </a:extLst>
          </p:cNvPr>
          <p:cNvCxnSpPr>
            <a:cxnSpLocks/>
          </p:cNvCxnSpPr>
          <p:nvPr/>
        </p:nvCxnSpPr>
        <p:spPr>
          <a:xfrm>
            <a:off x="1695839" y="2942697"/>
            <a:ext cx="5866696" cy="2385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189A777-0D18-2AF7-1AA3-833D52B34CBD}"/>
              </a:ext>
            </a:extLst>
          </p:cNvPr>
          <p:cNvCxnSpPr>
            <a:cxnSpLocks/>
          </p:cNvCxnSpPr>
          <p:nvPr/>
        </p:nvCxnSpPr>
        <p:spPr>
          <a:xfrm>
            <a:off x="7562535" y="2047751"/>
            <a:ext cx="0" cy="493615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42317F6-AA35-F77C-0D2C-5A27487B09E3}"/>
              </a:ext>
            </a:extLst>
          </p:cNvPr>
          <p:cNvSpPr txBox="1"/>
          <p:nvPr/>
        </p:nvSpPr>
        <p:spPr>
          <a:xfrm>
            <a:off x="3329718" y="2607838"/>
            <a:ext cx="25989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1400" dirty="0">
                <a:solidFill>
                  <a:srgbClr val="FF0000"/>
                </a:solidFill>
              </a:rPr>
              <a:t>a = </a:t>
            </a:r>
            <a:r>
              <a:rPr lang="fr-CH" sz="1400" dirty="0"/>
              <a:t>&lt;a&gt; = </a:t>
            </a:r>
            <a:r>
              <a:rPr lang="el-GR" sz="1400" dirty="0"/>
              <a:t>0.12λ</a:t>
            </a:r>
            <a:r>
              <a:rPr lang="fr-CH" sz="1400" dirty="0"/>
              <a:t>= 12.8483 mm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44E7024-46A0-9FC7-1878-820371FEFBAB}"/>
              </a:ext>
            </a:extLst>
          </p:cNvPr>
          <p:cNvCxnSpPr>
            <a:cxnSpLocks/>
          </p:cNvCxnSpPr>
          <p:nvPr/>
        </p:nvCxnSpPr>
        <p:spPr>
          <a:xfrm>
            <a:off x="1614102" y="2047751"/>
            <a:ext cx="0" cy="477093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7B208D1-B864-F68F-8FEE-E97F97696163}"/>
                  </a:ext>
                </a:extLst>
              </p:cNvPr>
              <p:cNvSpPr txBox="1"/>
              <p:nvPr/>
            </p:nvSpPr>
            <p:spPr>
              <a:xfrm>
                <a:off x="627597" y="2111515"/>
                <a:ext cx="1047438" cy="3250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𝑓𝑖𝑟𝑠𝑡</m:t>
                        </m:r>
                      </m:sub>
                    </m:sSub>
                  </m:oMath>
                </a14:m>
                <a:r>
                  <a:rPr lang="fr-CH" sz="1400" dirty="0">
                    <a:solidFill>
                      <a:schemeClr val="tx1"/>
                    </a:solidFill>
                  </a:rPr>
                  <a:t> = </a:t>
                </a:r>
                <a:r>
                  <a:rPr lang="fr-CH" sz="1400" dirty="0">
                    <a:solidFill>
                      <a:srgbClr val="FF0000"/>
                    </a:solidFill>
                  </a:rPr>
                  <a:t>a</a:t>
                </a:r>
                <a:endParaRPr lang="en-US" sz="1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7B208D1-B864-F68F-8FEE-E97F97696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597" y="2111515"/>
                <a:ext cx="1047438" cy="325025"/>
              </a:xfrm>
              <a:prstGeom prst="rect">
                <a:avLst/>
              </a:prstGeom>
              <a:blipFill>
                <a:blip r:embed="rId3"/>
                <a:stretch>
                  <a:fillRect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3955342-9023-DD04-5636-16065919756A}"/>
                  </a:ext>
                </a:extLst>
              </p:cNvPr>
              <p:cNvSpPr txBox="1"/>
              <p:nvPr/>
            </p:nvSpPr>
            <p:spPr>
              <a:xfrm>
                <a:off x="7572203" y="2132408"/>
                <a:ext cx="1063556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𝑙𝑎𝑠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fr-CH" sz="1400" dirty="0"/>
                  <a:t> = </a:t>
                </a:r>
                <a:r>
                  <a:rPr lang="fr-CH" sz="1400" dirty="0">
                    <a:solidFill>
                      <a:srgbClr val="FF0000"/>
                    </a:solidFill>
                  </a:rPr>
                  <a:t>a</a:t>
                </a:r>
                <a:endParaRPr lang="en-US" sz="1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3955342-9023-DD04-5636-1606591975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2203" y="2132408"/>
                <a:ext cx="1063556" cy="307777"/>
              </a:xfrm>
              <a:prstGeom prst="rect">
                <a:avLst/>
              </a:prstGeom>
              <a:blipFill>
                <a:blip r:embed="rId4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28841D9B-CA0B-77ED-B5BE-DB9CB446A65A}"/>
              </a:ext>
            </a:extLst>
          </p:cNvPr>
          <p:cNvSpPr txBox="1"/>
          <p:nvPr/>
        </p:nvSpPr>
        <p:spPr>
          <a:xfrm>
            <a:off x="3272739" y="1693928"/>
            <a:ext cx="302995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dirty="0">
                <a:solidFill>
                  <a:srgbClr val="FF0000"/>
                </a:solidFill>
              </a:rPr>
              <a:t>Constant </a:t>
            </a:r>
            <a:r>
              <a:rPr lang="de-DE" sz="1600" dirty="0" err="1">
                <a:solidFill>
                  <a:srgbClr val="FF0000"/>
                </a:solidFill>
              </a:rPr>
              <a:t>aperture</a:t>
            </a:r>
            <a:r>
              <a:rPr lang="de-DE" sz="1600" dirty="0">
                <a:solidFill>
                  <a:srgbClr val="FF0000"/>
                </a:solidFill>
              </a:rPr>
              <a:t> </a:t>
            </a:r>
            <a:r>
              <a:rPr lang="de-DE" sz="1600" dirty="0" err="1">
                <a:solidFill>
                  <a:srgbClr val="FF0000"/>
                </a:solidFill>
              </a:rPr>
              <a:t>structure</a:t>
            </a:r>
            <a:endParaRPr lang="en-US" sz="160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7E4A1AE-75AA-6D92-EA32-ECA7E006E971}"/>
              </a:ext>
            </a:extLst>
          </p:cNvPr>
          <p:cNvCxnSpPr>
            <a:cxnSpLocks/>
          </p:cNvCxnSpPr>
          <p:nvPr/>
        </p:nvCxnSpPr>
        <p:spPr>
          <a:xfrm>
            <a:off x="1695839" y="3612671"/>
            <a:ext cx="5795147" cy="0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59B043B-4544-F864-57FF-9E5B7EC7FF7D}"/>
              </a:ext>
            </a:extLst>
          </p:cNvPr>
          <p:cNvCxnSpPr>
            <a:cxnSpLocks/>
          </p:cNvCxnSpPr>
          <p:nvPr/>
        </p:nvCxnSpPr>
        <p:spPr>
          <a:xfrm>
            <a:off x="1695839" y="4470844"/>
            <a:ext cx="5795147" cy="0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E15806E-9B1B-7E49-5E2A-28334B08DC33}"/>
              </a:ext>
            </a:extLst>
          </p:cNvPr>
          <p:cNvCxnSpPr>
            <a:cxnSpLocks/>
          </p:cNvCxnSpPr>
          <p:nvPr/>
        </p:nvCxnSpPr>
        <p:spPr>
          <a:xfrm>
            <a:off x="7528476" y="3810410"/>
            <a:ext cx="0" cy="243239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6584E8B-6B46-7869-B0C2-DBA256CBFE60}"/>
              </a:ext>
            </a:extLst>
          </p:cNvPr>
          <p:cNvCxnSpPr>
            <a:cxnSpLocks/>
          </p:cNvCxnSpPr>
          <p:nvPr/>
        </p:nvCxnSpPr>
        <p:spPr>
          <a:xfrm>
            <a:off x="1505414" y="3259170"/>
            <a:ext cx="0" cy="794479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C89D762-6C80-82EF-D434-A581C2D49D48}"/>
              </a:ext>
            </a:extLst>
          </p:cNvPr>
          <p:cNvCxnSpPr>
            <a:cxnSpLocks/>
          </p:cNvCxnSpPr>
          <p:nvPr/>
        </p:nvCxnSpPr>
        <p:spPr>
          <a:xfrm>
            <a:off x="1671671" y="5328835"/>
            <a:ext cx="5795147" cy="0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28A1723-940F-921F-3B87-F92CD83C1A14}"/>
              </a:ext>
            </a:extLst>
          </p:cNvPr>
          <p:cNvCxnSpPr>
            <a:cxnSpLocks/>
          </p:cNvCxnSpPr>
          <p:nvPr/>
        </p:nvCxnSpPr>
        <p:spPr>
          <a:xfrm>
            <a:off x="1671671" y="6187008"/>
            <a:ext cx="5795147" cy="0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F3DF729-9E3A-1D68-7BC3-A5B708C3CAA1}"/>
              </a:ext>
            </a:extLst>
          </p:cNvPr>
          <p:cNvCxnSpPr>
            <a:cxnSpLocks/>
          </p:cNvCxnSpPr>
          <p:nvPr/>
        </p:nvCxnSpPr>
        <p:spPr>
          <a:xfrm>
            <a:off x="7595833" y="4963831"/>
            <a:ext cx="0" cy="822635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719AB3F-C4D8-57CA-982D-A77A7273C1BB}"/>
              </a:ext>
            </a:extLst>
          </p:cNvPr>
          <p:cNvCxnSpPr>
            <a:cxnSpLocks/>
          </p:cNvCxnSpPr>
          <p:nvPr/>
        </p:nvCxnSpPr>
        <p:spPr>
          <a:xfrm>
            <a:off x="1591772" y="5513501"/>
            <a:ext cx="0" cy="325025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141C9F5-7552-D51C-9B5D-43D87C597EF2}"/>
              </a:ext>
            </a:extLst>
          </p:cNvPr>
          <p:cNvCxnSpPr>
            <a:cxnSpLocks/>
          </p:cNvCxnSpPr>
          <p:nvPr/>
        </p:nvCxnSpPr>
        <p:spPr>
          <a:xfrm>
            <a:off x="1727402" y="3405749"/>
            <a:ext cx="5721176" cy="453096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171C5C0-6746-3565-5447-D64DA1C30CFF}"/>
              </a:ext>
            </a:extLst>
          </p:cNvPr>
          <p:cNvCxnSpPr>
            <a:cxnSpLocks/>
          </p:cNvCxnSpPr>
          <p:nvPr/>
        </p:nvCxnSpPr>
        <p:spPr>
          <a:xfrm flipV="1">
            <a:off x="1615940" y="4321896"/>
            <a:ext cx="5832638" cy="346090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89B99551-74F4-4ADD-323E-29F288324834}"/>
              </a:ext>
            </a:extLst>
          </p:cNvPr>
          <p:cNvSpPr txBox="1"/>
          <p:nvPr/>
        </p:nvSpPr>
        <p:spPr>
          <a:xfrm>
            <a:off x="3546036" y="3150750"/>
            <a:ext cx="256743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1600" dirty="0">
                <a:solidFill>
                  <a:srgbClr val="00B050"/>
                </a:solidFill>
              </a:rPr>
              <a:t>Down </a:t>
            </a:r>
            <a:r>
              <a:rPr lang="fr-CH" sz="1600" dirty="0" err="1">
                <a:solidFill>
                  <a:srgbClr val="00B050"/>
                </a:solidFill>
              </a:rPr>
              <a:t>tapering</a:t>
            </a:r>
            <a:r>
              <a:rPr lang="fr-CH" sz="1600" dirty="0">
                <a:solidFill>
                  <a:srgbClr val="00B050"/>
                </a:solidFill>
              </a:rPr>
              <a:t> structure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1F692A1-1A8F-B3F0-35CE-EFD39D73930B}"/>
              </a:ext>
            </a:extLst>
          </p:cNvPr>
          <p:cNvSpPr txBox="1"/>
          <p:nvPr/>
        </p:nvSpPr>
        <p:spPr>
          <a:xfrm>
            <a:off x="1597134" y="3108991"/>
            <a:ext cx="75238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1400" dirty="0">
                <a:solidFill>
                  <a:srgbClr val="00B050"/>
                </a:solidFill>
              </a:rPr>
              <a:t>delta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98FE85C-EE63-A7F7-3FAD-966033A984DD}"/>
              </a:ext>
            </a:extLst>
          </p:cNvPr>
          <p:cNvSpPr txBox="1"/>
          <p:nvPr/>
        </p:nvSpPr>
        <p:spPr>
          <a:xfrm>
            <a:off x="6880349" y="3259170"/>
            <a:ext cx="9121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1400" dirty="0">
                <a:solidFill>
                  <a:srgbClr val="00B050"/>
                </a:solidFill>
              </a:rPr>
              <a:t>delta</a:t>
            </a:r>
            <a:endParaRPr lang="en-US" sz="1400" dirty="0">
              <a:solidFill>
                <a:srgbClr val="00B050"/>
              </a:solidFill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723A21F-7E8C-E5A5-613D-F4F83B637792}"/>
              </a:ext>
            </a:extLst>
          </p:cNvPr>
          <p:cNvCxnSpPr>
            <a:cxnSpLocks/>
          </p:cNvCxnSpPr>
          <p:nvPr/>
        </p:nvCxnSpPr>
        <p:spPr>
          <a:xfrm>
            <a:off x="1615940" y="3322625"/>
            <a:ext cx="0" cy="332331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E5CD089-F1D5-E081-3EE8-3100B8FF236C}"/>
              </a:ext>
            </a:extLst>
          </p:cNvPr>
          <p:cNvCxnSpPr>
            <a:cxnSpLocks/>
          </p:cNvCxnSpPr>
          <p:nvPr/>
        </p:nvCxnSpPr>
        <p:spPr>
          <a:xfrm>
            <a:off x="7448578" y="3533002"/>
            <a:ext cx="0" cy="363943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2EB6297C-9457-AC93-2C01-BD64F03EA9D9}"/>
              </a:ext>
            </a:extLst>
          </p:cNvPr>
          <p:cNvSpPr txBox="1"/>
          <p:nvPr/>
        </p:nvSpPr>
        <p:spPr>
          <a:xfrm>
            <a:off x="9052011" y="3639641"/>
            <a:ext cx="26019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1400" dirty="0">
                <a:solidFill>
                  <a:srgbClr val="00B050"/>
                </a:solidFill>
              </a:rPr>
              <a:t>Delta values = 0.2 to 4mm by </a:t>
            </a:r>
            <a:r>
              <a:rPr lang="fr-CH" sz="1400" dirty="0" err="1">
                <a:solidFill>
                  <a:srgbClr val="00B050"/>
                </a:solidFill>
              </a:rPr>
              <a:t>step</a:t>
            </a:r>
            <a:r>
              <a:rPr lang="fr-CH" sz="1400" dirty="0">
                <a:solidFill>
                  <a:srgbClr val="00B050"/>
                </a:solidFill>
              </a:rPr>
              <a:t> of 0.2mm </a:t>
            </a:r>
            <a:endParaRPr lang="en-US" sz="14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1EF62E2-2495-26BA-5140-E81807EF23FD}"/>
              </a:ext>
            </a:extLst>
          </p:cNvPr>
          <p:cNvSpPr txBox="1"/>
          <p:nvPr/>
        </p:nvSpPr>
        <p:spPr>
          <a:xfrm>
            <a:off x="3572364" y="4920306"/>
            <a:ext cx="24875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1600" dirty="0">
                <a:solidFill>
                  <a:srgbClr val="0000FF"/>
                </a:solidFill>
              </a:rPr>
              <a:t>Up </a:t>
            </a:r>
            <a:r>
              <a:rPr lang="fr-CH" sz="1600" dirty="0" err="1">
                <a:solidFill>
                  <a:srgbClr val="0000FF"/>
                </a:solidFill>
              </a:rPr>
              <a:t>tapering</a:t>
            </a:r>
            <a:r>
              <a:rPr lang="fr-CH" sz="1600" dirty="0">
                <a:solidFill>
                  <a:srgbClr val="0000FF"/>
                </a:solidFill>
              </a:rPr>
              <a:t> structure</a:t>
            </a:r>
            <a:endParaRPr lang="en-US" sz="1600" dirty="0">
              <a:solidFill>
                <a:srgbClr val="0000FF"/>
              </a:solidFill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D708B1C-5342-842E-AA27-DFAC381484B8}"/>
              </a:ext>
            </a:extLst>
          </p:cNvPr>
          <p:cNvCxnSpPr>
            <a:cxnSpLocks/>
          </p:cNvCxnSpPr>
          <p:nvPr/>
        </p:nvCxnSpPr>
        <p:spPr>
          <a:xfrm flipV="1">
            <a:off x="1727402" y="5079948"/>
            <a:ext cx="5665444" cy="532473"/>
          </a:xfrm>
          <a:prstGeom prst="line">
            <a:avLst/>
          </a:prstGeom>
          <a:ln w="1905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3D05088-14E1-8862-7433-18C926FA2E4E}"/>
              </a:ext>
            </a:extLst>
          </p:cNvPr>
          <p:cNvCxnSpPr>
            <a:cxnSpLocks/>
          </p:cNvCxnSpPr>
          <p:nvPr/>
        </p:nvCxnSpPr>
        <p:spPr>
          <a:xfrm>
            <a:off x="1703234" y="5986521"/>
            <a:ext cx="5763584" cy="412108"/>
          </a:xfrm>
          <a:prstGeom prst="line">
            <a:avLst/>
          </a:prstGeom>
          <a:ln w="1905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2C25C432-5230-8196-CE5E-9A8B9FA435C5}"/>
              </a:ext>
            </a:extLst>
          </p:cNvPr>
          <p:cNvCxnSpPr>
            <a:cxnSpLocks/>
          </p:cNvCxnSpPr>
          <p:nvPr/>
        </p:nvCxnSpPr>
        <p:spPr>
          <a:xfrm>
            <a:off x="1703234" y="5312313"/>
            <a:ext cx="0" cy="332331"/>
          </a:xfrm>
          <a:prstGeom prst="straightConnector1">
            <a:avLst/>
          </a:prstGeom>
          <a:ln w="19050">
            <a:solidFill>
              <a:srgbClr val="0000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84758C9A-4837-377B-589D-876477287D98}"/>
              </a:ext>
            </a:extLst>
          </p:cNvPr>
          <p:cNvCxnSpPr>
            <a:cxnSpLocks/>
          </p:cNvCxnSpPr>
          <p:nvPr/>
        </p:nvCxnSpPr>
        <p:spPr>
          <a:xfrm>
            <a:off x="7504308" y="4968442"/>
            <a:ext cx="0" cy="332331"/>
          </a:xfrm>
          <a:prstGeom prst="straightConnector1">
            <a:avLst/>
          </a:prstGeom>
          <a:ln w="19050">
            <a:solidFill>
              <a:srgbClr val="0000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0781E740-7819-7926-9DDC-E15D00B83D35}"/>
              </a:ext>
            </a:extLst>
          </p:cNvPr>
          <p:cNvSpPr txBox="1"/>
          <p:nvPr/>
        </p:nvSpPr>
        <p:spPr>
          <a:xfrm>
            <a:off x="6936756" y="4793395"/>
            <a:ext cx="9121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1400" dirty="0">
                <a:solidFill>
                  <a:srgbClr val="0000FF"/>
                </a:solidFill>
              </a:rPr>
              <a:t>delta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E827340-7CF6-8684-64AE-6DD82FDF2610}"/>
              </a:ext>
            </a:extLst>
          </p:cNvPr>
          <p:cNvSpPr txBox="1"/>
          <p:nvPr/>
        </p:nvSpPr>
        <p:spPr>
          <a:xfrm>
            <a:off x="1493068" y="5012870"/>
            <a:ext cx="9121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1400" dirty="0">
                <a:solidFill>
                  <a:srgbClr val="0000FF"/>
                </a:solidFill>
              </a:rPr>
              <a:t>delta</a:t>
            </a:r>
            <a:endParaRPr lang="en-US" sz="14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724B20FF-83C5-7CA5-93E8-780FC8B10830}"/>
                  </a:ext>
                </a:extLst>
              </p:cNvPr>
              <p:cNvSpPr txBox="1"/>
              <p:nvPr/>
            </p:nvSpPr>
            <p:spPr>
              <a:xfrm>
                <a:off x="211772" y="3584690"/>
                <a:ext cx="1391973" cy="3250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𝑓𝑖𝑟𝑠𝑡</m:t>
                        </m:r>
                      </m:sub>
                    </m:sSub>
                  </m:oMath>
                </a14:m>
                <a:r>
                  <a:rPr lang="fr-CH" sz="1400" dirty="0"/>
                  <a:t> = </a:t>
                </a:r>
                <a:r>
                  <a:rPr lang="fr-CH" sz="1400" dirty="0" err="1">
                    <a:solidFill>
                      <a:srgbClr val="FF0000"/>
                    </a:solidFill>
                  </a:rPr>
                  <a:t>a</a:t>
                </a:r>
                <a:r>
                  <a:rPr lang="fr-CH" sz="1400" dirty="0" err="1"/>
                  <a:t>+</a:t>
                </a:r>
                <a:r>
                  <a:rPr lang="fr-CH" sz="1400" dirty="0" err="1">
                    <a:solidFill>
                      <a:srgbClr val="00B050"/>
                    </a:solidFill>
                  </a:rPr>
                  <a:t>delta</a:t>
                </a:r>
                <a:endParaRPr lang="en-US" sz="1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724B20FF-83C5-7CA5-93E8-780FC8B108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772" y="3584690"/>
                <a:ext cx="1391973" cy="325025"/>
              </a:xfrm>
              <a:prstGeom prst="rect">
                <a:avLst/>
              </a:prstGeom>
              <a:blipFill>
                <a:blip r:embed="rId5"/>
                <a:stretch>
                  <a:fillRect t="-1887" b="-16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14113013-418E-D38F-99A2-EE1FD15B6921}"/>
                  </a:ext>
                </a:extLst>
              </p:cNvPr>
              <p:cNvSpPr txBox="1"/>
              <p:nvPr/>
            </p:nvSpPr>
            <p:spPr>
              <a:xfrm>
                <a:off x="7572203" y="3761465"/>
                <a:ext cx="1994623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𝑙𝑎𝑠𝑡</m:t>
                        </m:r>
                      </m:sub>
                    </m:sSub>
                  </m:oMath>
                </a14:m>
                <a:r>
                  <a:rPr lang="fr-CH" sz="1400" dirty="0"/>
                  <a:t> = </a:t>
                </a:r>
                <a:r>
                  <a:rPr lang="fr-CH" sz="1400" dirty="0">
                    <a:solidFill>
                      <a:srgbClr val="FF0000"/>
                    </a:solidFill>
                  </a:rPr>
                  <a:t>a</a:t>
                </a:r>
                <a:r>
                  <a:rPr lang="fr-CH" sz="1400" dirty="0"/>
                  <a:t>-</a:t>
                </a:r>
                <a:r>
                  <a:rPr lang="fr-CH" sz="1400" dirty="0">
                    <a:solidFill>
                      <a:srgbClr val="00B050"/>
                    </a:solidFill>
                  </a:rPr>
                  <a:t>delta</a:t>
                </a:r>
                <a:endParaRPr lang="en-US" sz="1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14113013-418E-D38F-99A2-EE1FD15B69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2203" y="3761465"/>
                <a:ext cx="1994623" cy="307777"/>
              </a:xfrm>
              <a:prstGeom prst="rect">
                <a:avLst/>
              </a:prstGeom>
              <a:blipFill>
                <a:blip r:embed="rId6"/>
                <a:stretch>
                  <a:fillRect t="-3922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B0983B9B-72A9-08CB-5597-791934B1B840}"/>
                  </a:ext>
                </a:extLst>
              </p:cNvPr>
              <p:cNvSpPr txBox="1"/>
              <p:nvPr/>
            </p:nvSpPr>
            <p:spPr>
              <a:xfrm>
                <a:off x="224491" y="5506854"/>
                <a:ext cx="1628680" cy="3250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𝑓𝑖𝑟𝑠𝑡</m:t>
                        </m:r>
                      </m:sub>
                    </m:sSub>
                  </m:oMath>
                </a14:m>
                <a:r>
                  <a:rPr lang="fr-CH" sz="1400" dirty="0"/>
                  <a:t> = </a:t>
                </a:r>
                <a:r>
                  <a:rPr lang="fr-CH" sz="1400" dirty="0" err="1">
                    <a:solidFill>
                      <a:srgbClr val="FF0000"/>
                    </a:solidFill>
                  </a:rPr>
                  <a:t>a</a:t>
                </a:r>
                <a:r>
                  <a:rPr lang="fr-CH" sz="1400" dirty="0" err="1"/>
                  <a:t>+</a:t>
                </a:r>
                <a:r>
                  <a:rPr lang="fr-CH" sz="1400" dirty="0" err="1">
                    <a:solidFill>
                      <a:srgbClr val="0000FF"/>
                    </a:solidFill>
                  </a:rPr>
                  <a:t>delta</a:t>
                </a:r>
                <a:endParaRPr lang="en-US" sz="1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B0983B9B-72A9-08CB-5597-791934B1B8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491" y="5506854"/>
                <a:ext cx="1628680" cy="325025"/>
              </a:xfrm>
              <a:prstGeom prst="rect">
                <a:avLst/>
              </a:prstGeom>
              <a:blipFill>
                <a:blip r:embed="rId7"/>
                <a:stretch>
                  <a:fillRect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7C6CFB2C-CDCF-A82E-E6EC-FF2E000C245A}"/>
                  </a:ext>
                </a:extLst>
              </p:cNvPr>
              <p:cNvSpPr txBox="1"/>
              <p:nvPr/>
            </p:nvSpPr>
            <p:spPr>
              <a:xfrm>
                <a:off x="7595833" y="5234135"/>
                <a:ext cx="162868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𝑙𝑎𝑠𝑡</m:t>
                        </m:r>
                      </m:sub>
                    </m:sSub>
                  </m:oMath>
                </a14:m>
                <a:r>
                  <a:rPr lang="fr-CH" sz="1400" dirty="0"/>
                  <a:t> = </a:t>
                </a:r>
                <a:r>
                  <a:rPr lang="fr-CH" sz="1400" dirty="0">
                    <a:solidFill>
                      <a:srgbClr val="FF0000"/>
                    </a:solidFill>
                  </a:rPr>
                  <a:t>a</a:t>
                </a:r>
                <a:r>
                  <a:rPr lang="fr-CH" sz="1400" dirty="0"/>
                  <a:t>-</a:t>
                </a:r>
                <a:r>
                  <a:rPr lang="fr-CH" sz="1400" dirty="0">
                    <a:solidFill>
                      <a:srgbClr val="0000FF"/>
                    </a:solidFill>
                  </a:rPr>
                  <a:t>delta</a:t>
                </a:r>
                <a:endParaRPr lang="en-US" sz="1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7C6CFB2C-CDCF-A82E-E6EC-FF2E000C24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5833" y="5234135"/>
                <a:ext cx="1628680" cy="307777"/>
              </a:xfrm>
              <a:prstGeom prst="rect">
                <a:avLst/>
              </a:prstGeom>
              <a:blipFill>
                <a:blip r:embed="rId8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>
            <a:extLst>
              <a:ext uri="{FF2B5EF4-FFF2-40B4-BE49-F238E27FC236}">
                <a16:creationId xmlns:a16="http://schemas.microsoft.com/office/drawing/2014/main" id="{80885285-FC3E-ED6E-5027-E7CA0F291862}"/>
              </a:ext>
            </a:extLst>
          </p:cNvPr>
          <p:cNvSpPr txBox="1"/>
          <p:nvPr/>
        </p:nvSpPr>
        <p:spPr>
          <a:xfrm>
            <a:off x="9020440" y="5303869"/>
            <a:ext cx="27916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1400" dirty="0">
                <a:solidFill>
                  <a:srgbClr val="0000FF"/>
                </a:solidFill>
              </a:rPr>
              <a:t>Delta values = </a:t>
            </a:r>
            <a:r>
              <a:rPr lang="tr-TR" sz="1400" dirty="0">
                <a:solidFill>
                  <a:srgbClr val="0000FF"/>
                </a:solidFill>
              </a:rPr>
              <a:t>-4 mm</a:t>
            </a:r>
            <a:r>
              <a:rPr lang="fr-CH" sz="1400" dirty="0">
                <a:solidFill>
                  <a:srgbClr val="0000FF"/>
                </a:solidFill>
              </a:rPr>
              <a:t> to</a:t>
            </a:r>
            <a:r>
              <a:rPr lang="tr-TR" sz="1400" dirty="0">
                <a:solidFill>
                  <a:srgbClr val="0000FF"/>
                </a:solidFill>
              </a:rPr>
              <a:t> </a:t>
            </a:r>
            <a:r>
              <a:rPr lang="en-US" sz="1400" dirty="0">
                <a:solidFill>
                  <a:srgbClr val="0000FF"/>
                </a:solidFill>
              </a:rPr>
              <a:t>-</a:t>
            </a:r>
            <a:r>
              <a:rPr lang="tr-TR" sz="1400" dirty="0">
                <a:solidFill>
                  <a:srgbClr val="0000FF"/>
                </a:solidFill>
              </a:rPr>
              <a:t>0</a:t>
            </a:r>
            <a:r>
              <a:rPr lang="en-US" sz="1400" dirty="0">
                <a:solidFill>
                  <a:srgbClr val="0000FF"/>
                </a:solidFill>
              </a:rPr>
              <a:t>.2</a:t>
            </a:r>
            <a:r>
              <a:rPr lang="fr-CH" sz="1400" dirty="0">
                <a:solidFill>
                  <a:srgbClr val="0000FF"/>
                </a:solidFill>
              </a:rPr>
              <a:t> by </a:t>
            </a:r>
            <a:r>
              <a:rPr lang="fr-CH" sz="1400" dirty="0" err="1">
                <a:solidFill>
                  <a:srgbClr val="0000FF"/>
                </a:solidFill>
              </a:rPr>
              <a:t>step</a:t>
            </a:r>
            <a:r>
              <a:rPr lang="fr-CH" sz="1400" dirty="0">
                <a:solidFill>
                  <a:srgbClr val="0000FF"/>
                </a:solidFill>
              </a:rPr>
              <a:t> of 0.2mm </a:t>
            </a:r>
            <a:endParaRPr lang="en-US" sz="1400" dirty="0">
              <a:solidFill>
                <a:srgbClr val="0000FF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551F4B9-4FD6-0F8D-C6B7-B3994E82BBCF}"/>
              </a:ext>
            </a:extLst>
          </p:cNvPr>
          <p:cNvCxnSpPr/>
          <p:nvPr/>
        </p:nvCxnSpPr>
        <p:spPr>
          <a:xfrm>
            <a:off x="1689912" y="2524844"/>
            <a:ext cx="5801074" cy="0"/>
          </a:xfrm>
          <a:prstGeom prst="line">
            <a:avLst/>
          </a:prstGeom>
          <a:ln w="12700"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21C4B9D-973A-DCCF-03F5-6922C26A06A2}"/>
              </a:ext>
            </a:extLst>
          </p:cNvPr>
          <p:cNvCxnSpPr/>
          <p:nvPr/>
        </p:nvCxnSpPr>
        <p:spPr>
          <a:xfrm>
            <a:off x="1692874" y="4055310"/>
            <a:ext cx="5801074" cy="0"/>
          </a:xfrm>
          <a:prstGeom prst="line">
            <a:avLst/>
          </a:prstGeom>
          <a:ln w="12700"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319EED7-BDB9-28C7-08B0-8780F7CA1AA7}"/>
              </a:ext>
            </a:extLst>
          </p:cNvPr>
          <p:cNvCxnSpPr/>
          <p:nvPr/>
        </p:nvCxnSpPr>
        <p:spPr>
          <a:xfrm>
            <a:off x="1668706" y="5786466"/>
            <a:ext cx="5801074" cy="0"/>
          </a:xfrm>
          <a:prstGeom prst="line">
            <a:avLst/>
          </a:prstGeom>
          <a:ln w="12700"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7CD7955-A3A8-0384-520A-F813D470719F}"/>
              </a:ext>
            </a:extLst>
          </p:cNvPr>
          <p:cNvCxnSpPr/>
          <p:nvPr/>
        </p:nvCxnSpPr>
        <p:spPr>
          <a:xfrm>
            <a:off x="0" y="3108991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6B94253-2C4C-556E-359D-2A1A41564184}"/>
              </a:ext>
            </a:extLst>
          </p:cNvPr>
          <p:cNvCxnSpPr/>
          <p:nvPr/>
        </p:nvCxnSpPr>
        <p:spPr>
          <a:xfrm>
            <a:off x="-11928" y="4733510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CB5D9416-84DE-BB93-19ED-DC85122CFC89}"/>
              </a:ext>
            </a:extLst>
          </p:cNvPr>
          <p:cNvSpPr txBox="1"/>
          <p:nvPr/>
        </p:nvSpPr>
        <p:spPr>
          <a:xfrm>
            <a:off x="3329718" y="4102577"/>
            <a:ext cx="25989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1400" dirty="0">
                <a:solidFill>
                  <a:srgbClr val="FF0000"/>
                </a:solidFill>
              </a:rPr>
              <a:t>a = </a:t>
            </a:r>
            <a:r>
              <a:rPr lang="fr-CH" sz="1400" dirty="0"/>
              <a:t>&lt;a&gt; = </a:t>
            </a:r>
            <a:r>
              <a:rPr lang="el-GR" sz="1400" dirty="0"/>
              <a:t>0.12λ</a:t>
            </a:r>
            <a:r>
              <a:rPr lang="fr-CH" sz="1400" dirty="0"/>
              <a:t>= 12.8483 mm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210BC5D-2181-7D59-3A04-81E38F512B4D}"/>
              </a:ext>
            </a:extLst>
          </p:cNvPr>
          <p:cNvSpPr txBox="1"/>
          <p:nvPr/>
        </p:nvSpPr>
        <p:spPr>
          <a:xfrm>
            <a:off x="3329718" y="5874527"/>
            <a:ext cx="25989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1400" dirty="0">
                <a:solidFill>
                  <a:srgbClr val="FF0000"/>
                </a:solidFill>
              </a:rPr>
              <a:t>a = </a:t>
            </a:r>
            <a:r>
              <a:rPr lang="fr-CH" sz="1400" dirty="0"/>
              <a:t>&lt;a&gt; = </a:t>
            </a:r>
            <a:r>
              <a:rPr lang="el-GR" sz="1400" dirty="0"/>
              <a:t>0.12λ</a:t>
            </a:r>
            <a:r>
              <a:rPr lang="fr-CH" sz="1400" dirty="0"/>
              <a:t>= 12.8483 mm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DED82528-71F7-3A53-BC5B-8162F928B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8811" y="6391413"/>
            <a:ext cx="6801678" cy="365125"/>
          </a:xfrm>
        </p:spPr>
        <p:txBody>
          <a:bodyPr/>
          <a:lstStyle/>
          <a:p>
            <a:r>
              <a:rPr lang="en-GB" dirty="0"/>
              <a:t>A. Kurtulus :: CERN  Cool Copper Collider Workshop, </a:t>
            </a:r>
            <a:r>
              <a:rPr lang="tr-TR" dirty="0"/>
              <a:t>Amsterdam</a:t>
            </a:r>
            <a:r>
              <a:rPr lang="en-GB" dirty="0"/>
              <a:t>, </a:t>
            </a:r>
            <a:r>
              <a:rPr lang="tr-TR" dirty="0"/>
              <a:t>The Netherlands</a:t>
            </a:r>
            <a:endParaRPr lang="en-CH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3D0E0AE-791E-ACEA-5A44-A9684E2EC0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tr-TR" dirty="0"/>
              <a:t>8</a:t>
            </a:r>
            <a:r>
              <a:rPr lang="en-US" dirty="0" err="1"/>
              <a:t>th</a:t>
            </a:r>
            <a:r>
              <a:rPr lang="en-CH" dirty="0"/>
              <a:t> </a:t>
            </a:r>
            <a:r>
              <a:rPr lang="tr-TR" dirty="0"/>
              <a:t>October</a:t>
            </a:r>
            <a:r>
              <a:rPr lang="en-CH" dirty="0"/>
              <a:t> 202</a:t>
            </a:r>
            <a:r>
              <a:rPr lang="en-US" dirty="0"/>
              <a:t>4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11715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9" grpId="0"/>
      <p:bldP spid="20" grpId="0"/>
      <p:bldP spid="21" grpId="0"/>
      <p:bldP spid="35" grpId="0"/>
      <p:bldP spid="36" grpId="0"/>
      <p:bldP spid="37" grpId="0"/>
      <p:bldP spid="45" grpId="0"/>
      <p:bldP spid="46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9D93C0-18D3-4BE1-B38C-F896045A7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FFDA3-607F-4FC8-A795-ACC14F81DF9D}" type="slidenum">
              <a:rPr lang="en-CH" smtClean="0"/>
              <a:t>7</a:t>
            </a:fld>
            <a:endParaRPr lang="en-CH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9844E4-3056-47C8-88BF-D4A0E41DD347}"/>
              </a:ext>
            </a:extLst>
          </p:cNvPr>
          <p:cNvSpPr txBox="1"/>
          <p:nvPr/>
        </p:nvSpPr>
        <p:spPr>
          <a:xfrm>
            <a:off x="445736" y="1042334"/>
            <a:ext cx="11593295" cy="98488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For each delta we find entrance (</a:t>
            </a:r>
            <a:r>
              <a:rPr lang="en-GB" sz="1600" dirty="0" err="1"/>
              <a:t>firstl</a:t>
            </a:r>
            <a:r>
              <a:rPr lang="en-GB" sz="1600" dirty="0"/>
              <a:t> cell) and exit (last cell) iris</a:t>
            </a:r>
            <a:r>
              <a:rPr lang="tr-TR" sz="1600" dirty="0"/>
              <a:t> </a:t>
            </a:r>
            <a:r>
              <a:rPr lang="en-GB" sz="1600" dirty="0"/>
              <a:t>thicknesses for the highest effective shunt imped</a:t>
            </a:r>
            <a:r>
              <a:rPr lang="tr-TR" sz="1600" dirty="0"/>
              <a:t>ance</a:t>
            </a:r>
            <a:r>
              <a:rPr lang="en-GB" sz="1600" dirty="0"/>
              <a:t>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FF0000"/>
                </a:solidFill>
              </a:rPr>
              <a:t>Scanning iris thickness from 2.04</a:t>
            </a:r>
            <a:r>
              <a:rPr lang="tr-TR" sz="1600" dirty="0">
                <a:solidFill>
                  <a:srgbClr val="FF0000"/>
                </a:solidFill>
              </a:rPr>
              <a:t> </a:t>
            </a:r>
            <a:r>
              <a:rPr lang="en-GB" sz="1600" dirty="0">
                <a:solidFill>
                  <a:srgbClr val="FF0000"/>
                </a:solidFill>
              </a:rPr>
              <a:t>mm to 6.2</a:t>
            </a:r>
            <a:r>
              <a:rPr lang="tr-TR" sz="1600" dirty="0">
                <a:solidFill>
                  <a:srgbClr val="FF0000"/>
                </a:solidFill>
              </a:rPr>
              <a:t> </a:t>
            </a:r>
            <a:r>
              <a:rPr lang="en-GB" sz="1600" dirty="0">
                <a:solidFill>
                  <a:srgbClr val="FF0000"/>
                </a:solidFill>
              </a:rPr>
              <a:t>mm by step of 0.2mm</a:t>
            </a:r>
            <a:r>
              <a:rPr lang="en-GB" sz="1600" dirty="0"/>
              <a:t> (These numbers are the limits of Lookup table).</a:t>
            </a:r>
            <a:endParaRPr lang="tr-TR" sz="1600" dirty="0"/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/>
              <a:t>Q</a:t>
            </a:r>
            <a:r>
              <a:rPr lang="de-DE" sz="1600" baseline="-25000" dirty="0"/>
              <a:t>0,SLED</a:t>
            </a:r>
            <a:r>
              <a:rPr lang="de-DE" sz="1600" dirty="0"/>
              <a:t> = 2e5, </a:t>
            </a:r>
            <a:r>
              <a:rPr lang="de-DE" sz="1600" dirty="0" err="1"/>
              <a:t>T</a:t>
            </a:r>
            <a:r>
              <a:rPr lang="de-DE" sz="1600" baseline="-25000" dirty="0" err="1"/>
              <a:t>klystron</a:t>
            </a:r>
            <a:r>
              <a:rPr lang="de-DE" sz="1600" dirty="0"/>
              <a:t> = 3 </a:t>
            </a:r>
            <a:r>
              <a:rPr lang="de-DE" sz="1600" dirty="0" err="1"/>
              <a:t>us</a:t>
            </a:r>
            <a:r>
              <a:rPr lang="tr-TR" sz="1600" dirty="0"/>
              <a:t>.</a:t>
            </a:r>
            <a:endParaRPr lang="de-DE" sz="160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0663D27-FB54-7E86-B85B-65DA12054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3748" y="2680812"/>
            <a:ext cx="4594625" cy="3445968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C1D1416B-3A9E-178C-0C95-8874BC22994D}"/>
              </a:ext>
            </a:extLst>
          </p:cNvPr>
          <p:cNvSpPr txBox="1"/>
          <p:nvPr/>
        </p:nvSpPr>
        <p:spPr>
          <a:xfrm>
            <a:off x="5227166" y="5973110"/>
            <a:ext cx="173780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delta= 0 mm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20E7F31-59E8-7389-E5BD-0C4F9655256C}"/>
              </a:ext>
            </a:extLst>
          </p:cNvPr>
          <p:cNvSpPr txBox="1"/>
          <p:nvPr/>
        </p:nvSpPr>
        <p:spPr>
          <a:xfrm>
            <a:off x="9356009" y="5969632"/>
            <a:ext cx="29198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delta= </a:t>
            </a:r>
            <a:r>
              <a:rPr lang="tr-TR" sz="1600" dirty="0">
                <a:solidFill>
                  <a:srgbClr val="00B050"/>
                </a:solidFill>
              </a:rPr>
              <a:t>2 </a:t>
            </a:r>
            <a:r>
              <a:rPr lang="en-US" sz="1600" dirty="0">
                <a:solidFill>
                  <a:srgbClr val="00B050"/>
                </a:solidFill>
              </a:rPr>
              <a:t>mm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EF89DA0-D86E-C813-041D-9586B81CCB0F}"/>
              </a:ext>
            </a:extLst>
          </p:cNvPr>
          <p:cNvSpPr txBox="1"/>
          <p:nvPr/>
        </p:nvSpPr>
        <p:spPr>
          <a:xfrm>
            <a:off x="1320407" y="5934216"/>
            <a:ext cx="31481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delta= -</a:t>
            </a:r>
            <a:r>
              <a:rPr lang="tr-TR" sz="1600" dirty="0">
                <a:solidFill>
                  <a:srgbClr val="0000FF"/>
                </a:solidFill>
              </a:rPr>
              <a:t>2 </a:t>
            </a:r>
            <a:r>
              <a:rPr lang="en-US" sz="1600" dirty="0">
                <a:solidFill>
                  <a:srgbClr val="0000FF"/>
                </a:solidFill>
              </a:rPr>
              <a:t>mm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0E5EEBA-1845-C0D9-1822-FEC5EF58A188}"/>
              </a:ext>
            </a:extLst>
          </p:cNvPr>
          <p:cNvSpPr txBox="1"/>
          <p:nvPr/>
        </p:nvSpPr>
        <p:spPr>
          <a:xfrm>
            <a:off x="5227166" y="2245313"/>
            <a:ext cx="19020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dirty="0">
                <a:solidFill>
                  <a:srgbClr val="FF0000"/>
                </a:solidFill>
              </a:rPr>
              <a:t>Constant </a:t>
            </a:r>
            <a:r>
              <a:rPr lang="de-DE" sz="1600" dirty="0" err="1">
                <a:solidFill>
                  <a:srgbClr val="FF0000"/>
                </a:solidFill>
              </a:rPr>
              <a:t>aperture</a:t>
            </a:r>
            <a:r>
              <a:rPr lang="de-DE" sz="1600" dirty="0">
                <a:solidFill>
                  <a:srgbClr val="FF0000"/>
                </a:solidFill>
              </a:rPr>
              <a:t> </a:t>
            </a:r>
            <a:endParaRPr lang="en-US" sz="16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E323E3B-AE80-8A40-AB3C-3993AC547507}"/>
              </a:ext>
            </a:extLst>
          </p:cNvPr>
          <p:cNvSpPr txBox="1"/>
          <p:nvPr/>
        </p:nvSpPr>
        <p:spPr>
          <a:xfrm>
            <a:off x="9187684" y="2303237"/>
            <a:ext cx="19020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dirty="0">
                <a:solidFill>
                  <a:srgbClr val="00B050"/>
                </a:solidFill>
              </a:rPr>
              <a:t>Down </a:t>
            </a:r>
            <a:r>
              <a:rPr lang="de-DE" sz="1600" dirty="0" err="1">
                <a:solidFill>
                  <a:srgbClr val="00B050"/>
                </a:solidFill>
              </a:rPr>
              <a:t>tapering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7EF8150-06FF-1180-0906-14C2BB87337F}"/>
              </a:ext>
            </a:extLst>
          </p:cNvPr>
          <p:cNvSpPr txBox="1"/>
          <p:nvPr/>
        </p:nvSpPr>
        <p:spPr>
          <a:xfrm>
            <a:off x="1572397" y="2303237"/>
            <a:ext cx="19020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dirty="0">
                <a:solidFill>
                  <a:srgbClr val="0000FF"/>
                </a:solidFill>
              </a:rPr>
              <a:t>Up </a:t>
            </a:r>
            <a:r>
              <a:rPr lang="de-DE" sz="1600" dirty="0" err="1">
                <a:solidFill>
                  <a:srgbClr val="0000FF"/>
                </a:solidFill>
              </a:rPr>
              <a:t>tapering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329CD85-C86D-52C1-E810-CCDD006ADDE0}"/>
              </a:ext>
            </a:extLst>
          </p:cNvPr>
          <p:cNvSpPr txBox="1"/>
          <p:nvPr/>
        </p:nvSpPr>
        <p:spPr>
          <a:xfrm>
            <a:off x="4767590" y="3895702"/>
            <a:ext cx="144617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dirty="0" err="1">
                <a:solidFill>
                  <a:srgbClr val="FF0000"/>
                </a:solidFill>
              </a:rPr>
              <a:t>Highest</a:t>
            </a:r>
            <a:r>
              <a:rPr lang="de-DE" sz="1200" dirty="0">
                <a:solidFill>
                  <a:srgbClr val="FF0000"/>
                </a:solidFill>
              </a:rPr>
              <a:t> shunt </a:t>
            </a:r>
            <a:r>
              <a:rPr lang="de-DE" sz="1200" dirty="0" err="1">
                <a:solidFill>
                  <a:srgbClr val="FF0000"/>
                </a:solidFill>
              </a:rPr>
              <a:t>imp</a:t>
            </a:r>
            <a:r>
              <a:rPr lang="de-DE" sz="1200" dirty="0">
                <a:solidFill>
                  <a:srgbClr val="FF0000"/>
                </a:solidFill>
              </a:rPr>
              <a:t>.</a:t>
            </a:r>
            <a:endParaRPr lang="en-US" sz="1200" dirty="0"/>
          </a:p>
        </p:txBody>
      </p:sp>
      <p:sp>
        <p:nvSpPr>
          <p:cNvPr id="46" name="Title 3">
            <a:extLst>
              <a:ext uri="{FF2B5EF4-FFF2-40B4-BE49-F238E27FC236}">
                <a16:creationId xmlns:a16="http://schemas.microsoft.com/office/drawing/2014/main" id="{9FD344BD-F446-A79F-B4DC-A1B483424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529"/>
            <a:ext cx="10515600" cy="765516"/>
          </a:xfrm>
        </p:spPr>
        <p:txBody>
          <a:bodyPr/>
          <a:lstStyle/>
          <a:p>
            <a:r>
              <a:rPr lang="tr-TR" dirty="0"/>
              <a:t>Parameter Sweeps</a:t>
            </a:r>
            <a:endParaRPr lang="en-CH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FDCF607-B612-8874-E97A-00FA3CA40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81" y="2917809"/>
            <a:ext cx="3884067" cy="308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D6D6EE3-22C9-6629-3CE4-1144D02306DF}"/>
              </a:ext>
            </a:extLst>
          </p:cNvPr>
          <p:cNvSpPr txBox="1"/>
          <p:nvPr/>
        </p:nvSpPr>
        <p:spPr>
          <a:xfrm>
            <a:off x="1518672" y="4856789"/>
            <a:ext cx="144617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dirty="0" err="1">
                <a:solidFill>
                  <a:srgbClr val="FF0000"/>
                </a:solidFill>
              </a:rPr>
              <a:t>Highest</a:t>
            </a:r>
            <a:r>
              <a:rPr lang="de-DE" sz="1200" dirty="0">
                <a:solidFill>
                  <a:srgbClr val="FF0000"/>
                </a:solidFill>
              </a:rPr>
              <a:t> shunt </a:t>
            </a:r>
            <a:r>
              <a:rPr lang="de-DE" sz="1200" dirty="0" err="1">
                <a:solidFill>
                  <a:srgbClr val="FF0000"/>
                </a:solidFill>
              </a:rPr>
              <a:t>imp</a:t>
            </a:r>
            <a:r>
              <a:rPr lang="de-DE" sz="1200" dirty="0">
                <a:solidFill>
                  <a:srgbClr val="FF0000"/>
                </a:solidFill>
              </a:rPr>
              <a:t>.</a:t>
            </a:r>
            <a:endParaRPr lang="en-US" sz="1200" dirty="0"/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78455A66-65BF-37F3-527C-B814221CF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345" y="2983037"/>
            <a:ext cx="3802028" cy="302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2B1950-C113-54B3-381B-6C109460DD15}"/>
              </a:ext>
            </a:extLst>
          </p:cNvPr>
          <p:cNvSpPr txBox="1"/>
          <p:nvPr/>
        </p:nvSpPr>
        <p:spPr>
          <a:xfrm>
            <a:off x="8632923" y="3240215"/>
            <a:ext cx="144617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dirty="0" err="1">
                <a:solidFill>
                  <a:srgbClr val="FF0000"/>
                </a:solidFill>
              </a:rPr>
              <a:t>Highest</a:t>
            </a:r>
            <a:r>
              <a:rPr lang="de-DE" sz="1200" dirty="0">
                <a:solidFill>
                  <a:srgbClr val="FF0000"/>
                </a:solidFill>
              </a:rPr>
              <a:t> shunt </a:t>
            </a:r>
            <a:r>
              <a:rPr lang="de-DE" sz="1200" dirty="0" err="1">
                <a:solidFill>
                  <a:srgbClr val="FF0000"/>
                </a:solidFill>
              </a:rPr>
              <a:t>imp</a:t>
            </a:r>
            <a:r>
              <a:rPr lang="de-DE" sz="1200" dirty="0">
                <a:solidFill>
                  <a:srgbClr val="FF0000"/>
                </a:solidFill>
              </a:rPr>
              <a:t>.</a:t>
            </a:r>
            <a:endParaRPr lang="en-US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BEC2B1-0D0A-3E34-278B-C2CF9904B284}"/>
              </a:ext>
            </a:extLst>
          </p:cNvPr>
          <p:cNvSpPr txBox="1"/>
          <p:nvPr/>
        </p:nvSpPr>
        <p:spPr>
          <a:xfrm>
            <a:off x="8732625" y="2591934"/>
            <a:ext cx="29198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600" dirty="0">
                <a:solidFill>
                  <a:srgbClr val="00B050"/>
                </a:solidFill>
              </a:rPr>
              <a:t>(Delta from </a:t>
            </a:r>
            <a:r>
              <a:rPr lang="en-US" sz="1600" dirty="0">
                <a:solidFill>
                  <a:srgbClr val="00B050"/>
                </a:solidFill>
              </a:rPr>
              <a:t>0.2 m</a:t>
            </a:r>
            <a:r>
              <a:rPr lang="tr-TR" sz="1600" dirty="0">
                <a:solidFill>
                  <a:srgbClr val="00B050"/>
                </a:solidFill>
              </a:rPr>
              <a:t>m to </a:t>
            </a:r>
            <a:r>
              <a:rPr lang="en-US" sz="1600" dirty="0">
                <a:solidFill>
                  <a:srgbClr val="00B050"/>
                </a:solidFill>
              </a:rPr>
              <a:t>4mm</a:t>
            </a:r>
            <a:r>
              <a:rPr lang="tr-TR" sz="1600" dirty="0">
                <a:solidFill>
                  <a:srgbClr val="00B050"/>
                </a:solidFill>
              </a:rPr>
              <a:t>)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21CCFE-800C-F1FB-3EB3-1DE4871EBF33}"/>
              </a:ext>
            </a:extLst>
          </p:cNvPr>
          <p:cNvSpPr txBox="1"/>
          <p:nvPr/>
        </p:nvSpPr>
        <p:spPr>
          <a:xfrm>
            <a:off x="781384" y="2595702"/>
            <a:ext cx="31481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600" dirty="0">
                <a:solidFill>
                  <a:srgbClr val="0000FF"/>
                </a:solidFill>
              </a:rPr>
              <a:t>(Delta from </a:t>
            </a:r>
            <a:r>
              <a:rPr lang="en-US" sz="1600" dirty="0">
                <a:solidFill>
                  <a:srgbClr val="0000FF"/>
                </a:solidFill>
              </a:rPr>
              <a:t>-4mm</a:t>
            </a:r>
            <a:r>
              <a:rPr lang="tr-TR" sz="1600" dirty="0">
                <a:solidFill>
                  <a:srgbClr val="0000FF"/>
                </a:solidFill>
              </a:rPr>
              <a:t> to</a:t>
            </a:r>
            <a:r>
              <a:rPr lang="en-US" sz="1600" dirty="0">
                <a:solidFill>
                  <a:srgbClr val="0000FF"/>
                </a:solidFill>
              </a:rPr>
              <a:t> -0.2 mm</a:t>
            </a:r>
            <a:r>
              <a:rPr lang="tr-TR" sz="1600" dirty="0">
                <a:solidFill>
                  <a:srgbClr val="0000FF"/>
                </a:solidFill>
              </a:rPr>
              <a:t>)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0277FE3-BAAA-03DC-B8F6-25FA7CBB2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8811" y="6391413"/>
            <a:ext cx="6801678" cy="365125"/>
          </a:xfrm>
        </p:spPr>
        <p:txBody>
          <a:bodyPr/>
          <a:lstStyle/>
          <a:p>
            <a:r>
              <a:rPr lang="en-GB" dirty="0"/>
              <a:t>A. Kurtulus :: CERN  Cool Copper Collider Workshop, </a:t>
            </a:r>
            <a:r>
              <a:rPr lang="tr-TR" dirty="0"/>
              <a:t>Amsterdam</a:t>
            </a:r>
            <a:r>
              <a:rPr lang="en-GB" dirty="0"/>
              <a:t>, </a:t>
            </a:r>
            <a:r>
              <a:rPr lang="tr-TR" dirty="0"/>
              <a:t>The Netherlands</a:t>
            </a:r>
            <a:endParaRPr lang="en-CH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BF0BF127-E64C-A874-5345-3959A7587C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tr-TR" dirty="0"/>
              <a:t>8</a:t>
            </a:r>
            <a:r>
              <a:rPr lang="en-US" dirty="0" err="1"/>
              <a:t>th</a:t>
            </a:r>
            <a:r>
              <a:rPr lang="en-CH" dirty="0"/>
              <a:t> </a:t>
            </a:r>
            <a:r>
              <a:rPr lang="tr-TR" dirty="0"/>
              <a:t>October</a:t>
            </a:r>
            <a:r>
              <a:rPr lang="en-CH" dirty="0"/>
              <a:t> 202</a:t>
            </a:r>
            <a:r>
              <a:rPr lang="en-US" dirty="0"/>
              <a:t>4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48981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  <p:bldP spid="35" grpId="0"/>
      <p:bldP spid="2" grpId="0"/>
      <p:bldP spid="4" grpId="0"/>
      <p:bldP spid="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9D93C0-18D3-4BE1-B38C-F896045A7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FFDA3-607F-4FC8-A795-ACC14F81DF9D}" type="slidenum">
              <a:rPr lang="en-CH" smtClean="0"/>
              <a:t>8</a:t>
            </a:fld>
            <a:endParaRPr lang="en-CH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9844E4-3056-47C8-88BF-D4A0E41DD347}"/>
              </a:ext>
            </a:extLst>
          </p:cNvPr>
          <p:cNvSpPr txBox="1"/>
          <p:nvPr/>
        </p:nvSpPr>
        <p:spPr>
          <a:xfrm>
            <a:off x="365239" y="1183868"/>
            <a:ext cx="8245359" cy="249299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dirty="0"/>
              <a:t>C</a:t>
            </a:r>
            <a:r>
              <a:rPr lang="tr-TR" sz="1800" dirty="0"/>
              <a:t>he</a:t>
            </a:r>
            <a:r>
              <a:rPr lang="en-US" sz="1800" dirty="0"/>
              <a:t>ck</a:t>
            </a:r>
            <a:r>
              <a:rPr lang="tr-TR" sz="1800" dirty="0"/>
              <a:t>ing for </a:t>
            </a:r>
            <a:r>
              <a:rPr lang="de-DE" sz="1800" dirty="0"/>
              <a:t>Transverse </a:t>
            </a:r>
            <a:r>
              <a:rPr lang="de-DE" sz="1800" dirty="0" err="1"/>
              <a:t>wake</a:t>
            </a:r>
            <a:r>
              <a:rPr lang="de-DE" sz="1800" dirty="0"/>
              <a:t> </a:t>
            </a:r>
            <a:r>
              <a:rPr lang="de-DE" sz="1800" dirty="0" err="1"/>
              <a:t>condition</a:t>
            </a:r>
            <a:r>
              <a:rPr lang="tr-TR" sz="1800" dirty="0"/>
              <a:t>: </a:t>
            </a:r>
            <a:r>
              <a:rPr lang="de-DE" sz="1800" dirty="0">
                <a:solidFill>
                  <a:srgbClr val="FF0000"/>
                </a:solidFill>
              </a:rPr>
              <a:t>|</a:t>
            </a:r>
            <a:r>
              <a:rPr lang="de-DE" sz="1800" dirty="0" err="1">
                <a:solidFill>
                  <a:srgbClr val="FF0000"/>
                </a:solidFill>
              </a:rPr>
              <a:t>Wx</a:t>
            </a:r>
            <a:r>
              <a:rPr lang="de-DE" sz="1800" dirty="0">
                <a:solidFill>
                  <a:srgbClr val="FF0000"/>
                </a:solidFill>
              </a:rPr>
              <a:t>| </a:t>
            </a:r>
            <a:r>
              <a:rPr lang="de-DE" sz="1800" dirty="0" err="1">
                <a:solidFill>
                  <a:srgbClr val="FF0000"/>
                </a:solidFill>
              </a:rPr>
              <a:t>from</a:t>
            </a:r>
            <a:r>
              <a:rPr lang="de-DE" sz="1800" dirty="0">
                <a:solidFill>
                  <a:srgbClr val="FF0000"/>
                </a:solidFill>
              </a:rPr>
              <a:t> 17.5 </a:t>
            </a:r>
            <a:r>
              <a:rPr lang="de-DE" sz="1800" dirty="0" err="1">
                <a:solidFill>
                  <a:srgbClr val="FF0000"/>
                </a:solidFill>
              </a:rPr>
              <a:t>to</a:t>
            </a:r>
            <a:r>
              <a:rPr lang="de-DE" sz="1800" dirty="0">
                <a:solidFill>
                  <a:srgbClr val="FF0000"/>
                </a:solidFill>
              </a:rPr>
              <a:t> 30 </a:t>
            </a:r>
            <a:r>
              <a:rPr lang="de-DE" sz="1800" dirty="0" err="1">
                <a:solidFill>
                  <a:srgbClr val="FF0000"/>
                </a:solidFill>
              </a:rPr>
              <a:t>ns</a:t>
            </a:r>
            <a:r>
              <a:rPr lang="de-DE" sz="1800" dirty="0">
                <a:solidFill>
                  <a:srgbClr val="FF0000"/>
                </a:solidFill>
              </a:rPr>
              <a:t> &lt; 0.</a:t>
            </a:r>
            <a:r>
              <a:rPr lang="tr-TR" sz="1800" dirty="0">
                <a:solidFill>
                  <a:srgbClr val="FF0000"/>
                </a:solidFill>
              </a:rPr>
              <a:t>1</a:t>
            </a:r>
            <a:r>
              <a:rPr lang="de-DE" sz="1800" dirty="0">
                <a:solidFill>
                  <a:srgbClr val="FF0000"/>
                </a:solidFill>
              </a:rPr>
              <a:t> V/</a:t>
            </a:r>
            <a:r>
              <a:rPr lang="de-DE" sz="1800" dirty="0" err="1">
                <a:solidFill>
                  <a:srgbClr val="FF0000"/>
                </a:solidFill>
              </a:rPr>
              <a:t>pC</a:t>
            </a:r>
            <a:r>
              <a:rPr lang="de-DE" sz="1800" dirty="0">
                <a:solidFill>
                  <a:srgbClr val="FF0000"/>
                </a:solidFill>
              </a:rPr>
              <a:t>/mm/m</a:t>
            </a:r>
            <a:endParaRPr lang="tr-TR" sz="1800" dirty="0">
              <a:solidFill>
                <a:srgbClr val="FF0000"/>
              </a:solidFill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dirty="0"/>
              <a:t>Long-range wake from frequency-domain parameters: R/Q, Q and </a:t>
            </a:r>
            <a:r>
              <a:rPr lang="el-GR" dirty="0"/>
              <a:t>ω</a:t>
            </a:r>
            <a:r>
              <a:rPr lang="tr-TR" dirty="0"/>
              <a:t>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tr-TR" sz="1800" dirty="0"/>
          </a:p>
          <a:p>
            <a:pPr algn="just">
              <a:spcAft>
                <a:spcPts val="600"/>
              </a:spcAft>
            </a:pPr>
            <a:endParaRPr lang="tr-TR" sz="1800" dirty="0"/>
          </a:p>
          <a:p>
            <a:pPr algn="just">
              <a:spcAft>
                <a:spcPts val="600"/>
              </a:spcAft>
            </a:pPr>
            <a:r>
              <a:rPr lang="tr-TR" dirty="0"/>
              <a:t>	</a:t>
            </a:r>
            <a:endParaRPr lang="en-US" dirty="0"/>
          </a:p>
          <a:p>
            <a:pPr algn="just">
              <a:spcAft>
                <a:spcPts val="600"/>
              </a:spcAft>
            </a:pPr>
            <a:endParaRPr lang="tr-TR" dirty="0"/>
          </a:p>
          <a:p>
            <a:pPr algn="just">
              <a:spcAft>
                <a:spcPts val="600"/>
              </a:spcAft>
            </a:pPr>
            <a:r>
              <a:rPr lang="tr-TR" dirty="0"/>
              <a:t>		Whe</a:t>
            </a:r>
            <a:r>
              <a:rPr lang="en-US" dirty="0"/>
              <a:t>re</a:t>
            </a:r>
            <a:endParaRPr lang="tr-TR" sz="1800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DDFDF83C-1479-6701-325B-67A5DFCFA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529"/>
            <a:ext cx="10515600" cy="765516"/>
          </a:xfrm>
        </p:spPr>
        <p:txBody>
          <a:bodyPr/>
          <a:lstStyle/>
          <a:p>
            <a:r>
              <a:rPr lang="tr-TR" dirty="0"/>
              <a:t>Parameter Sweeps</a:t>
            </a:r>
            <a:endParaRPr lang="en-CH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943B348-EFBD-C46B-28F6-E2DBF3F3A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7033" y="3152556"/>
            <a:ext cx="4821769" cy="727962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E4251919-7F78-9A2B-758D-B2F20EAE6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227" y="2342796"/>
            <a:ext cx="4563467" cy="362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A676F9-D524-B487-9BD9-EE5AE8466944}"/>
              </a:ext>
            </a:extLst>
          </p:cNvPr>
          <p:cNvSpPr txBox="1"/>
          <p:nvPr/>
        </p:nvSpPr>
        <p:spPr>
          <a:xfrm>
            <a:off x="9100610" y="1995973"/>
            <a:ext cx="29198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B050"/>
                </a:solidFill>
              </a:rPr>
              <a:t>delta= </a:t>
            </a:r>
            <a:r>
              <a:rPr lang="tr-TR" dirty="0">
                <a:solidFill>
                  <a:srgbClr val="00B050"/>
                </a:solidFill>
              </a:rPr>
              <a:t>2 </a:t>
            </a:r>
            <a:r>
              <a:rPr lang="en-US" sz="1800" dirty="0">
                <a:solidFill>
                  <a:srgbClr val="00B050"/>
                </a:solidFill>
              </a:rPr>
              <a:t>mm</a:t>
            </a:r>
          </a:p>
        </p:txBody>
      </p:sp>
      <p:pic>
        <p:nvPicPr>
          <p:cNvPr id="5" name="Picture 4" descr="A math equations on a white background&#10;&#10;Description automatically generated">
            <a:extLst>
              <a:ext uri="{FF2B5EF4-FFF2-40B4-BE49-F238E27FC236}">
                <a16:creationId xmlns:a16="http://schemas.microsoft.com/office/drawing/2014/main" id="{4A2D5199-B366-842A-61FC-48A84E9BF2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144169"/>
            <a:ext cx="3833694" cy="6705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9392935-97E6-992A-04EE-4F52F7DC1AB1}"/>
              </a:ext>
            </a:extLst>
          </p:cNvPr>
          <p:cNvSpPr txBox="1"/>
          <p:nvPr/>
        </p:nvSpPr>
        <p:spPr>
          <a:xfrm>
            <a:off x="424629" y="4483300"/>
            <a:ext cx="7060208" cy="1431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800" dirty="0"/>
              <a:t>Hig</a:t>
            </a:r>
            <a:r>
              <a:rPr lang="tr-TR" dirty="0"/>
              <a:t>hlighting</a:t>
            </a:r>
            <a:r>
              <a:rPr lang="tr-TR" sz="1800" dirty="0"/>
              <a:t> the areas that satisfy the wake requirment for every delta.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dirty="0"/>
              <a:t>Updating maximum effective shunt impedance for </a:t>
            </a:r>
            <a:r>
              <a:rPr lang="de-DE" sz="1800" dirty="0"/>
              <a:t>&lt; 0.</a:t>
            </a:r>
            <a:r>
              <a:rPr lang="tr-TR" sz="1800" dirty="0"/>
              <a:t>1</a:t>
            </a:r>
            <a:r>
              <a:rPr lang="de-DE" sz="1800" dirty="0"/>
              <a:t> V/</a:t>
            </a:r>
            <a:r>
              <a:rPr lang="de-DE" sz="1800" dirty="0" err="1"/>
              <a:t>pC</a:t>
            </a:r>
            <a:r>
              <a:rPr lang="de-DE" sz="1800" dirty="0"/>
              <a:t>/mm/m</a:t>
            </a:r>
            <a:r>
              <a:rPr lang="tr-TR" sz="1800" dirty="0"/>
              <a:t>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dirty="0">
                <a:solidFill>
                  <a:srgbClr val="FF0000"/>
                </a:solidFill>
              </a:rPr>
              <a:t>Calculating structure parameters </a:t>
            </a:r>
            <a:r>
              <a:rPr lang="tr-TR" dirty="0"/>
              <a:t>with the corresponding aperture and </a:t>
            </a:r>
          </a:p>
          <a:p>
            <a:pPr algn="just">
              <a:spcAft>
                <a:spcPts val="600"/>
              </a:spcAft>
            </a:pPr>
            <a:r>
              <a:rPr lang="tr-TR" dirty="0"/>
              <a:t>      iris thickness.</a:t>
            </a:r>
            <a:endParaRPr lang="tr-TR" sz="1800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D5F6F62-DE20-D9D9-5E52-D67429F69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8811" y="6391413"/>
            <a:ext cx="6801678" cy="365125"/>
          </a:xfrm>
        </p:spPr>
        <p:txBody>
          <a:bodyPr/>
          <a:lstStyle/>
          <a:p>
            <a:r>
              <a:rPr lang="en-GB" dirty="0"/>
              <a:t>A. Kurtulus :: CERN  Cool Copper Collider Workshop, </a:t>
            </a:r>
            <a:r>
              <a:rPr lang="tr-TR" dirty="0"/>
              <a:t>Amsterdam</a:t>
            </a:r>
            <a:r>
              <a:rPr lang="en-GB" dirty="0"/>
              <a:t>, </a:t>
            </a:r>
            <a:r>
              <a:rPr lang="tr-TR" dirty="0"/>
              <a:t>The Netherlands</a:t>
            </a:r>
            <a:endParaRPr lang="en-CH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8AE2F7C-4DED-5332-4171-A2737573CA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tr-TR" dirty="0"/>
              <a:t>8</a:t>
            </a:r>
            <a:r>
              <a:rPr lang="en-US" dirty="0" err="1"/>
              <a:t>th</a:t>
            </a:r>
            <a:r>
              <a:rPr lang="en-CH" dirty="0"/>
              <a:t> </a:t>
            </a:r>
            <a:r>
              <a:rPr lang="tr-TR" dirty="0"/>
              <a:t>October</a:t>
            </a:r>
            <a:r>
              <a:rPr lang="en-CH" dirty="0"/>
              <a:t> 202</a:t>
            </a:r>
            <a:r>
              <a:rPr lang="en-US" dirty="0"/>
              <a:t>4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62755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9D93C0-18D3-4BE1-B38C-F896045A7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FFDA3-607F-4FC8-A795-ACC14F81DF9D}" type="slidenum">
              <a:rPr lang="en-CH" smtClean="0"/>
              <a:t>9</a:t>
            </a:fld>
            <a:endParaRPr lang="en-CH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DDFDF83C-1479-6701-325B-67A5DFCFA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529"/>
            <a:ext cx="10515600" cy="765516"/>
          </a:xfrm>
        </p:spPr>
        <p:txBody>
          <a:bodyPr/>
          <a:lstStyle/>
          <a:p>
            <a:r>
              <a:rPr lang="tr-TR" dirty="0"/>
              <a:t>Parameters Sweep Results</a:t>
            </a:r>
            <a:endParaRPr lang="en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984B42F1-2AB7-1528-2B1B-503DF6440D8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5449065"/>
                  </p:ext>
                </p:extLst>
              </p:nvPr>
            </p:nvGraphicFramePr>
            <p:xfrm>
              <a:off x="4192981" y="1109521"/>
              <a:ext cx="7885274" cy="464259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133377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2018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1043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61043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610437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492856">
                    <a:tc>
                      <a:txBody>
                        <a:bodyPr/>
                        <a:lstStyle/>
                        <a:p>
                          <a:endParaRPr lang="en-CH" sz="1200" dirty="0"/>
                        </a:p>
                      </a:txBody>
                      <a:tcPr marL="91433" marR="91433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200" dirty="0">
                              <a:solidFill>
                                <a:schemeClr val="bg1"/>
                              </a:solidFill>
                            </a:rPr>
                            <a:t>Delta = -3 mm</a:t>
                          </a:r>
                        </a:p>
                      </a:txBody>
                      <a:tcPr marL="91433" marR="91433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200" dirty="0">
                              <a:solidFill>
                                <a:schemeClr val="bg1"/>
                              </a:solidFill>
                            </a:rPr>
                            <a:t>Delta </a:t>
                          </a:r>
                          <a:r>
                            <a:rPr lang="fr-CH" sz="1200" dirty="0">
                              <a:solidFill>
                                <a:schemeClr val="bg1"/>
                              </a:solidFill>
                            </a:rPr>
                            <a:t>= -2 mm</a:t>
                          </a:r>
                          <a:endParaRPr lang="de-DE" sz="12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33" marR="91433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200" dirty="0">
                              <a:solidFill>
                                <a:schemeClr val="bg1"/>
                              </a:solidFill>
                            </a:rPr>
                            <a:t>Delta </a:t>
                          </a:r>
                          <a:r>
                            <a:rPr lang="fr-CH" sz="1200" dirty="0">
                              <a:solidFill>
                                <a:schemeClr val="bg1"/>
                              </a:solidFill>
                            </a:rPr>
                            <a:t>= 2 mm</a:t>
                          </a:r>
                          <a:endParaRPr lang="de-DE" sz="1200" dirty="0">
                            <a:solidFill>
                              <a:schemeClr val="bg1"/>
                            </a:solidFill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DE" sz="12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91433" marR="91433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200" dirty="0">
                              <a:solidFill>
                                <a:schemeClr val="bg1"/>
                              </a:solidFill>
                            </a:rPr>
                            <a:t>Delta = 3mm</a:t>
                          </a:r>
                        </a:p>
                      </a:txBody>
                      <a:tcPr marL="91433" marR="91433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5116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1100" b="1" dirty="0"/>
                            <a:t>A</a:t>
                          </a:r>
                          <a:r>
                            <a:rPr lang="en-US" sz="1100" b="1" dirty="0" err="1"/>
                            <a:t>perture</a:t>
                          </a:r>
                          <a:endParaRPr lang="en-CH" sz="1100" b="1" dirty="0"/>
                        </a:p>
                      </a:txBody>
                      <a:tcPr marL="91433" marR="91433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H" sz="1100" b="1" dirty="0"/>
                            <a:t>9.85 mm</a:t>
                          </a:r>
                          <a:r>
                            <a:rPr lang="tr-TR" sz="1100" b="1" dirty="0"/>
                            <a:t> →</a:t>
                          </a:r>
                          <a:r>
                            <a:rPr lang="fr-CH" sz="1100" b="1" dirty="0"/>
                            <a:t> 15.85 mm</a:t>
                          </a:r>
                          <a:endParaRPr lang="en-CH" sz="1100" b="1" dirty="0"/>
                        </a:p>
                      </a:txBody>
                      <a:tcPr marL="91433" marR="91433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b="1" dirty="0"/>
                            <a:t>10.85 mm</a:t>
                          </a:r>
                          <a:r>
                            <a:rPr lang="tr-TR" sz="1100" b="1" dirty="0"/>
                            <a:t> →</a:t>
                          </a:r>
                          <a:r>
                            <a:rPr lang="en-US" sz="1100" b="1" dirty="0"/>
                            <a:t> 14.85 mm</a:t>
                          </a:r>
                          <a:endParaRPr lang="en-CH" sz="1100" b="1" dirty="0"/>
                        </a:p>
                      </a:txBody>
                      <a:tcPr marL="91433" marR="91433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b="1" dirty="0"/>
                            <a:t>14.85 mm,</a:t>
                          </a:r>
                          <a:r>
                            <a:rPr lang="tr-TR" sz="1100" b="1" dirty="0"/>
                            <a:t> → </a:t>
                          </a:r>
                          <a:r>
                            <a:rPr lang="en-US" sz="1100" b="1" dirty="0"/>
                            <a:t>10.85 mm</a:t>
                          </a:r>
                          <a:endParaRPr lang="en-CH" sz="1100" b="1" dirty="0"/>
                        </a:p>
                      </a:txBody>
                      <a:tcPr marL="91433" marR="91433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H" sz="1100" b="1" dirty="0"/>
                            <a:t>15.85 mm</a:t>
                          </a:r>
                          <a:r>
                            <a:rPr lang="tr-TR" sz="1100" b="1" dirty="0"/>
                            <a:t> →</a:t>
                          </a:r>
                          <a:r>
                            <a:rPr lang="fr-CH" sz="1100" b="1" dirty="0"/>
                            <a:t> 9.85 mm</a:t>
                          </a:r>
                          <a:endParaRPr lang="en-CH" sz="1100" b="1" dirty="0"/>
                        </a:p>
                      </a:txBody>
                      <a:tcPr marL="91433" marR="91433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511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dirty="0"/>
                            <a:t>Iris thickness</a:t>
                          </a:r>
                          <a:endParaRPr lang="en-CH" sz="1100" b="1" dirty="0"/>
                        </a:p>
                      </a:txBody>
                      <a:tcPr marL="91433" marR="91433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1100" b="1" dirty="0"/>
                            <a:t>3.</a:t>
                          </a:r>
                          <a:r>
                            <a:rPr lang="en-US" sz="1100" b="1" dirty="0"/>
                            <a:t>44</a:t>
                          </a:r>
                          <a:r>
                            <a:rPr lang="de-DE" sz="1100" b="1" dirty="0"/>
                            <a:t> mm</a:t>
                          </a:r>
                          <a:r>
                            <a:rPr lang="tr-TR" sz="1100" b="1" dirty="0"/>
                            <a:t> → </a:t>
                          </a:r>
                          <a:r>
                            <a:rPr lang="de-DE" sz="1100" b="1" dirty="0"/>
                            <a:t>2.84 mm</a:t>
                          </a:r>
                          <a:endParaRPr lang="en-CH" sz="1100" b="1" dirty="0"/>
                        </a:p>
                      </a:txBody>
                      <a:tcPr marL="91433" marR="91433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b="1" dirty="0"/>
                            <a:t>4.04</a:t>
                          </a:r>
                          <a:r>
                            <a:rPr lang="de-DE" sz="1100" b="1" dirty="0"/>
                            <a:t> mm</a:t>
                          </a:r>
                          <a:r>
                            <a:rPr lang="tr-TR" sz="1100" b="1" dirty="0"/>
                            <a:t> → </a:t>
                          </a:r>
                          <a:r>
                            <a:rPr lang="en-US" sz="1100" b="1" dirty="0"/>
                            <a:t>2.84</a:t>
                          </a:r>
                          <a:r>
                            <a:rPr lang="de-DE" sz="1100" b="1" dirty="0"/>
                            <a:t> mm</a:t>
                          </a:r>
                          <a:endParaRPr lang="en-CH" sz="1100" b="1" dirty="0"/>
                        </a:p>
                      </a:txBody>
                      <a:tcPr marL="91433" marR="91433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100" b="1" dirty="0"/>
                            <a:t>2.84 mm</a:t>
                          </a:r>
                          <a:r>
                            <a:rPr lang="tr-TR" sz="1100" b="1" dirty="0"/>
                            <a:t> → </a:t>
                          </a:r>
                          <a:r>
                            <a:rPr lang="en-US" sz="1100" b="1" dirty="0"/>
                            <a:t>4.04</a:t>
                          </a:r>
                          <a:r>
                            <a:rPr lang="de-DE" sz="1100" b="1" dirty="0"/>
                            <a:t> mm</a:t>
                          </a:r>
                          <a:r>
                            <a:rPr lang="tr-TR" sz="1100" b="1" dirty="0"/>
                            <a:t> </a:t>
                          </a:r>
                          <a:endParaRPr lang="en-CH" sz="1100" b="1" dirty="0"/>
                        </a:p>
                      </a:txBody>
                      <a:tcPr marL="91433" marR="91433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H" sz="1100" b="1" dirty="0"/>
                            <a:t>2.84</a:t>
                          </a:r>
                          <a:r>
                            <a:rPr lang="en-US" sz="1100" b="1" dirty="0"/>
                            <a:t> mm </a:t>
                          </a:r>
                          <a:r>
                            <a:rPr lang="tr-TR" sz="1100" b="1" dirty="0"/>
                            <a:t>→</a:t>
                          </a:r>
                          <a:r>
                            <a:rPr lang="en-US" sz="1100" b="1" dirty="0"/>
                            <a:t> </a:t>
                          </a:r>
                          <a:r>
                            <a:rPr lang="fr-CH" sz="1100" b="1" dirty="0"/>
                            <a:t>3.44</a:t>
                          </a:r>
                          <a:r>
                            <a:rPr lang="en-US" sz="1100" b="1" dirty="0"/>
                            <a:t> mm</a:t>
                          </a:r>
                          <a:endParaRPr lang="en-CH" sz="1100" b="1" dirty="0"/>
                        </a:p>
                      </a:txBody>
                      <a:tcPr marL="91433" marR="91433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511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dirty="0"/>
                            <a:t>Vg (% c)</a:t>
                          </a:r>
                          <a:endParaRPr lang="en-CH" sz="1100" b="1" dirty="0"/>
                        </a:p>
                      </a:txBody>
                      <a:tcPr marL="91433" marR="91433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1100" b="1" dirty="0"/>
                            <a:t>0.9</a:t>
                          </a:r>
                          <a:r>
                            <a:rPr lang="fr-CH" sz="1100" b="1" dirty="0"/>
                            <a:t>7</a:t>
                          </a:r>
                          <a:r>
                            <a:rPr lang="tr-TR" sz="1100" b="1" dirty="0"/>
                            <a:t> → 4.</a:t>
                          </a:r>
                          <a:r>
                            <a:rPr lang="fr-CH" sz="1100" b="1" dirty="0"/>
                            <a:t>65</a:t>
                          </a:r>
                          <a:endParaRPr lang="en-CH" sz="1100" b="1" dirty="0"/>
                        </a:p>
                      </a:txBody>
                      <a:tcPr marL="91433" marR="91433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1100" b="1" dirty="0"/>
                            <a:t>1.</a:t>
                          </a:r>
                          <a:r>
                            <a:rPr lang="en-US" sz="1100" b="1" dirty="0"/>
                            <a:t>25 </a:t>
                          </a:r>
                          <a:r>
                            <a:rPr lang="tr-TR" sz="1100" b="1" dirty="0"/>
                            <a:t>→ 3.</a:t>
                          </a:r>
                          <a:r>
                            <a:rPr lang="en-US" sz="1100" b="1" dirty="0"/>
                            <a:t>87</a:t>
                          </a:r>
                          <a:endParaRPr lang="en-CH" sz="1100" b="1" dirty="0"/>
                        </a:p>
                      </a:txBody>
                      <a:tcPr marL="91433" marR="91433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1100" b="1" dirty="0"/>
                            <a:t>3.</a:t>
                          </a:r>
                          <a:r>
                            <a:rPr lang="en-US" sz="1100" b="1" dirty="0"/>
                            <a:t>87</a:t>
                          </a:r>
                          <a:r>
                            <a:rPr lang="tr-TR" sz="1100" b="1" dirty="0"/>
                            <a:t> → 1.</a:t>
                          </a:r>
                          <a:r>
                            <a:rPr lang="en-US" sz="1100" b="1" dirty="0"/>
                            <a:t>25</a:t>
                          </a:r>
                          <a:endParaRPr lang="en-CH" sz="1100" b="1" dirty="0"/>
                        </a:p>
                      </a:txBody>
                      <a:tcPr marL="91433" marR="91433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1100" b="1" dirty="0"/>
                            <a:t>4.</a:t>
                          </a:r>
                          <a:r>
                            <a:rPr lang="fr-CH" sz="1100" b="1" dirty="0"/>
                            <a:t>65</a:t>
                          </a:r>
                          <a:r>
                            <a:rPr lang="tr-TR" sz="1100" b="1" dirty="0"/>
                            <a:t> → </a:t>
                          </a:r>
                          <a:r>
                            <a:rPr lang="en-US" sz="1100" b="1" dirty="0"/>
                            <a:t>0.97</a:t>
                          </a:r>
                          <a:endParaRPr lang="en-CH" sz="1100" b="1" dirty="0"/>
                        </a:p>
                      </a:txBody>
                      <a:tcPr marL="91433" marR="91433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511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dirty="0"/>
                            <a:t>r/Q (</a:t>
                          </a:r>
                          <a:r>
                            <a:rPr lang="en-US" sz="1100" b="1" dirty="0" err="1"/>
                            <a:t>kOhm</a:t>
                          </a:r>
                          <a:r>
                            <a:rPr lang="en-US" sz="1100" b="1" dirty="0"/>
                            <a:t>/m)</a:t>
                          </a:r>
                          <a:endParaRPr lang="en-CH" sz="1100" b="1" dirty="0"/>
                        </a:p>
                      </a:txBody>
                      <a:tcPr marL="91433" marR="91433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1100" b="1" dirty="0"/>
                            <a:t>4.6</a:t>
                          </a:r>
                          <a:r>
                            <a:rPr lang="en-US" sz="1100" b="1" dirty="0"/>
                            <a:t>5</a:t>
                          </a:r>
                          <a:r>
                            <a:rPr lang="tr-TR" sz="1100" b="1" dirty="0"/>
                            <a:t> → 3.44</a:t>
                          </a:r>
                          <a:endParaRPr lang="en-CH" sz="1100" b="1" dirty="0"/>
                        </a:p>
                      </a:txBody>
                      <a:tcPr marL="91433" marR="91433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1100" b="1" dirty="0"/>
                            <a:t>4.</a:t>
                          </a:r>
                          <a:r>
                            <a:rPr lang="en-US" sz="1100" b="1" dirty="0"/>
                            <a:t>38</a:t>
                          </a:r>
                          <a:r>
                            <a:rPr lang="tr-TR" sz="1100" b="1" dirty="0"/>
                            <a:t> → 3.</a:t>
                          </a:r>
                          <a:r>
                            <a:rPr lang="en-US" sz="1100" b="1" dirty="0"/>
                            <a:t>64</a:t>
                          </a:r>
                          <a:endParaRPr lang="en-CH" sz="1100" b="1" dirty="0"/>
                        </a:p>
                      </a:txBody>
                      <a:tcPr marL="91433" marR="91433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b="1" dirty="0"/>
                            <a:t>3.64</a:t>
                          </a:r>
                          <a:r>
                            <a:rPr lang="tr-TR" sz="1100" b="1" dirty="0"/>
                            <a:t> → 4.</a:t>
                          </a:r>
                          <a:r>
                            <a:rPr lang="en-US" sz="1100" b="1" dirty="0"/>
                            <a:t>38</a:t>
                          </a:r>
                          <a:endParaRPr lang="en-CH" sz="1100" b="1" dirty="0"/>
                        </a:p>
                      </a:txBody>
                      <a:tcPr marL="91433" marR="91433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1100" b="1" dirty="0"/>
                            <a:t>3.44 → 4.6</a:t>
                          </a:r>
                          <a:r>
                            <a:rPr lang="en-US" sz="1100" b="1" dirty="0"/>
                            <a:t>5</a:t>
                          </a:r>
                          <a:endParaRPr lang="en-CH" sz="1100" b="1" dirty="0"/>
                        </a:p>
                      </a:txBody>
                      <a:tcPr marL="91433" marR="91433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511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dirty="0"/>
                            <a:t>Q</a:t>
                          </a:r>
                          <a:endParaRPr lang="en-CH" sz="1100" b="1" dirty="0"/>
                        </a:p>
                      </a:txBody>
                      <a:tcPr marL="91433" marR="91433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1100" b="1" dirty="0"/>
                            <a:t>16</a:t>
                          </a:r>
                          <a:r>
                            <a:rPr lang="en-US" sz="1100" b="1" dirty="0"/>
                            <a:t>340</a:t>
                          </a:r>
                          <a:r>
                            <a:rPr lang="tr-TR" sz="1100" b="1" dirty="0"/>
                            <a:t> → 16</a:t>
                          </a:r>
                          <a:r>
                            <a:rPr lang="fr-CH" sz="1100" b="1" dirty="0"/>
                            <a:t>685</a:t>
                          </a:r>
                          <a:endParaRPr lang="en-CH" sz="1100" b="1" dirty="0"/>
                        </a:p>
                      </a:txBody>
                      <a:tcPr marL="91433" marR="91433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1100" b="1" dirty="0"/>
                            <a:t>16</a:t>
                          </a:r>
                          <a:r>
                            <a:rPr lang="en-US" sz="1100" b="1" dirty="0"/>
                            <a:t>178</a:t>
                          </a:r>
                          <a:r>
                            <a:rPr lang="tr-TR" sz="1100" b="1" dirty="0"/>
                            <a:t> → 1</a:t>
                          </a:r>
                          <a:r>
                            <a:rPr lang="en-US" sz="1100" b="1" dirty="0"/>
                            <a:t>6642</a:t>
                          </a:r>
                          <a:endParaRPr lang="en-CH" sz="1100" b="1" dirty="0"/>
                        </a:p>
                      </a:txBody>
                      <a:tcPr marL="91433" marR="91433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1100" b="1" dirty="0"/>
                            <a:t>16</a:t>
                          </a:r>
                          <a:r>
                            <a:rPr lang="en-US" sz="1100" b="1" dirty="0"/>
                            <a:t>642 </a:t>
                          </a:r>
                          <a:r>
                            <a:rPr lang="tr-TR" sz="1100" b="1" dirty="0"/>
                            <a:t>→ 1</a:t>
                          </a:r>
                          <a:r>
                            <a:rPr lang="en-US" sz="1100" b="1" dirty="0"/>
                            <a:t>6178</a:t>
                          </a:r>
                          <a:endParaRPr lang="en-CH" sz="1100" b="1" dirty="0"/>
                        </a:p>
                      </a:txBody>
                      <a:tcPr marL="91433" marR="91433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1100" b="1" dirty="0"/>
                            <a:t>16</a:t>
                          </a:r>
                          <a:r>
                            <a:rPr lang="en-US" sz="1100" b="1" dirty="0"/>
                            <a:t>685</a:t>
                          </a:r>
                          <a:r>
                            <a:rPr lang="tr-TR" sz="1100" b="1" dirty="0"/>
                            <a:t> → 16</a:t>
                          </a:r>
                          <a:r>
                            <a:rPr lang="en-US" sz="1100" b="1" dirty="0"/>
                            <a:t>340</a:t>
                          </a:r>
                          <a:endParaRPr lang="en-CH" sz="1100" b="1" dirty="0"/>
                        </a:p>
                      </a:txBody>
                      <a:tcPr marL="91433" marR="91433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2792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dirty="0"/>
                            <a:t>Filling time</a:t>
                          </a:r>
                          <a:endParaRPr lang="en-CH" sz="1100" b="1" dirty="0"/>
                        </a:p>
                      </a:txBody>
                      <a:tcPr marL="91433" marR="91433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b="1" dirty="0"/>
                            <a:t>479 ns</a:t>
                          </a:r>
                          <a:endParaRPr lang="en-CH" sz="1100" b="1" dirty="0"/>
                        </a:p>
                      </a:txBody>
                      <a:tcPr marL="91433" marR="91433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100" b="1" dirty="0"/>
                            <a:t>4</a:t>
                          </a:r>
                          <a:r>
                            <a:rPr lang="en-US" sz="1100" b="1" dirty="0"/>
                            <a:t>62</a:t>
                          </a:r>
                          <a:r>
                            <a:rPr lang="de-DE" sz="1100" b="1" dirty="0"/>
                            <a:t> </a:t>
                          </a:r>
                          <a:r>
                            <a:rPr lang="de-DE" sz="1100" b="1" dirty="0" err="1"/>
                            <a:t>ns</a:t>
                          </a:r>
                          <a:endParaRPr lang="en-CH" sz="1100" b="1" dirty="0"/>
                        </a:p>
                      </a:txBody>
                      <a:tcPr marL="91433" marR="91433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100" b="1" dirty="0"/>
                            <a:t>4</a:t>
                          </a:r>
                          <a:r>
                            <a:rPr lang="en-US" sz="1100" b="1" dirty="0"/>
                            <a:t>62</a:t>
                          </a:r>
                          <a:r>
                            <a:rPr lang="de-DE" sz="1100" b="1" dirty="0"/>
                            <a:t> </a:t>
                          </a:r>
                          <a:r>
                            <a:rPr lang="de-DE" sz="1100" b="1" dirty="0" err="1"/>
                            <a:t>ns</a:t>
                          </a:r>
                          <a:endParaRPr lang="en-CH" sz="1100" b="1" dirty="0"/>
                        </a:p>
                      </a:txBody>
                      <a:tcPr marL="91433" marR="91433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b="1" dirty="0"/>
                            <a:t>479 ns</a:t>
                          </a:r>
                          <a:endParaRPr lang="en-CH" sz="1100" b="1" dirty="0"/>
                        </a:p>
                      </a:txBody>
                      <a:tcPr marL="91433" marR="91433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929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dirty="0"/>
                            <a:t>SLED coupling</a:t>
                          </a:r>
                          <a:endParaRPr lang="en-CH" sz="1100" b="1" dirty="0"/>
                        </a:p>
                      </a:txBody>
                      <a:tcPr marL="91433" marR="9143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dirty="0"/>
                            <a:t>17</a:t>
                          </a:r>
                          <a:endParaRPr lang="en-CH" sz="1100" b="1" dirty="0"/>
                        </a:p>
                      </a:txBody>
                      <a:tcPr marL="91433" marR="9143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dirty="0"/>
                            <a:t>17</a:t>
                          </a:r>
                          <a:endParaRPr lang="en-CH" sz="1100" b="1" dirty="0"/>
                        </a:p>
                      </a:txBody>
                      <a:tcPr marL="91433" marR="9143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H" sz="1100" b="1" dirty="0"/>
                            <a:t>1</a:t>
                          </a:r>
                          <a:r>
                            <a:rPr lang="en-US" sz="1100" b="1" dirty="0"/>
                            <a:t>5</a:t>
                          </a:r>
                          <a:endParaRPr lang="en-CH" sz="1100" b="1" dirty="0"/>
                        </a:p>
                      </a:txBody>
                      <a:tcPr marL="91433" marR="9143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dirty="0"/>
                            <a:t>15</a:t>
                          </a:r>
                          <a:endParaRPr lang="en-CH" sz="1100" b="1" dirty="0"/>
                        </a:p>
                      </a:txBody>
                      <a:tcPr marL="91433" marR="91433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4504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dirty="0"/>
                            <a:t>Eff. shunt impedance</a:t>
                          </a:r>
                          <a:endParaRPr lang="en-CH" sz="1100" b="1" dirty="0"/>
                        </a:p>
                      </a:txBody>
                      <a:tcPr marL="91433" marR="91433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100" b="1" dirty="0"/>
                            <a:t>1</a:t>
                          </a:r>
                          <a:r>
                            <a:rPr lang="en-US" sz="1100" b="1" dirty="0"/>
                            <a:t>08</a:t>
                          </a:r>
                          <a:r>
                            <a:rPr lang="de-DE" sz="1100" b="1" dirty="0"/>
                            <a:t> M</a:t>
                          </a:r>
                          <a:r>
                            <a:rPr lang="el-GR" sz="1100" b="1" dirty="0"/>
                            <a:t>Ω/</a:t>
                          </a:r>
                          <a:r>
                            <a:rPr lang="de-DE" sz="1100" b="1" dirty="0"/>
                            <a:t>m</a:t>
                          </a:r>
                          <a:endParaRPr lang="en-CH" sz="1100" b="1" dirty="0"/>
                        </a:p>
                      </a:txBody>
                      <a:tcPr marL="91433" marR="91433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100" b="1" dirty="0"/>
                            <a:t>107 M</a:t>
                          </a:r>
                          <a:r>
                            <a:rPr lang="el-GR" sz="1100" b="1" dirty="0"/>
                            <a:t>Ω/</a:t>
                          </a:r>
                          <a:r>
                            <a:rPr lang="de-DE" sz="1100" b="1" dirty="0"/>
                            <a:t>m</a:t>
                          </a:r>
                          <a:endParaRPr lang="en-CH" sz="1100" b="1" dirty="0"/>
                        </a:p>
                      </a:txBody>
                      <a:tcPr marL="91433" marR="91433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100" b="1" dirty="0"/>
                            <a:t>103 M</a:t>
                          </a:r>
                          <a:r>
                            <a:rPr lang="el-GR" sz="1100" b="1" dirty="0"/>
                            <a:t>Ω/</a:t>
                          </a:r>
                          <a:r>
                            <a:rPr lang="de-DE" sz="1100" b="1" dirty="0"/>
                            <a:t>m</a:t>
                          </a:r>
                          <a:endParaRPr lang="en-CH" sz="1100" b="1" dirty="0"/>
                        </a:p>
                      </a:txBody>
                      <a:tcPr marL="91433" marR="91433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100" b="1" dirty="0"/>
                            <a:t>102 M</a:t>
                          </a:r>
                          <a:r>
                            <a:rPr lang="el-GR" sz="1100" b="1" dirty="0"/>
                            <a:t>Ω/</a:t>
                          </a:r>
                          <a:r>
                            <a:rPr lang="de-DE" sz="1100" b="1" dirty="0"/>
                            <a:t>m</a:t>
                          </a:r>
                          <a:endParaRPr lang="en-CH" sz="1100" b="1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CH" sz="1100" b="1" dirty="0"/>
                        </a:p>
                      </a:txBody>
                      <a:tcPr marL="91433" marR="91433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4504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tr-TR" sz="11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1100" b="1" smtClean="0">
                                        <a:latin typeface="Cambria Math" panose="02040503050406030204" pitchFamily="18" charset="0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tr-TR" sz="1100" b="1" smtClean="0">
                                        <a:latin typeface="Cambria Math" panose="02040503050406030204" pitchFamily="18" charset="0"/>
                                      </a:rPr>
                                      <m:t>𝐚𝐯𝐠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H" sz="1100" b="1" dirty="0"/>
                        </a:p>
                      </a:txBody>
                      <a:tcPr marL="91433" marR="91433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1100" b="1" dirty="0"/>
                            <a:t>25 MV/m</a:t>
                          </a:r>
                          <a:endParaRPr lang="en-CH" sz="1100" b="1" dirty="0"/>
                        </a:p>
                      </a:txBody>
                      <a:tcPr marL="91433" marR="91433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1100" b="1" dirty="0"/>
                            <a:t>25 MV/m</a:t>
                          </a:r>
                          <a:endParaRPr lang="en-CH" sz="1100" b="1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CH" sz="1100" b="1" dirty="0"/>
                        </a:p>
                      </a:txBody>
                      <a:tcPr marL="91433" marR="91433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1100" b="1" dirty="0"/>
                            <a:t>25 MV/m</a:t>
                          </a:r>
                          <a:endParaRPr lang="en-CH" sz="1100" b="1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CH" sz="1100" b="1" dirty="0"/>
                        </a:p>
                      </a:txBody>
                      <a:tcPr marL="91433" marR="91433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1100" b="1" dirty="0"/>
                            <a:t>25 MV/m</a:t>
                          </a:r>
                          <a:endParaRPr lang="en-CH" sz="1100" b="1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CH" sz="1100" b="0" dirty="0"/>
                        </a:p>
                      </a:txBody>
                      <a:tcPr marL="91433" marR="91433"/>
                    </a:tc>
                    <a:extLst>
                      <a:ext uri="{0D108BD9-81ED-4DB2-BD59-A6C34878D82A}">
                        <a16:rowId xmlns:a16="http://schemas.microsoft.com/office/drawing/2014/main" val="1285911969"/>
                      </a:ext>
                    </a:extLst>
                  </a:tr>
                  <a:tr h="39412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b="1" dirty="0"/>
                            <a:t>E</a:t>
                          </a:r>
                          <a:r>
                            <a:rPr lang="en-US" sz="1100" b="1" baseline="-25000" dirty="0"/>
                            <a:t>max </a:t>
                          </a:r>
                          <a:r>
                            <a:rPr lang="en-US" sz="1100" b="1" baseline="0" dirty="0"/>
                            <a:t> (instant.)</a:t>
                          </a:r>
                          <a:endParaRPr lang="tr-TR" sz="1100" b="1" dirty="0"/>
                        </a:p>
                      </a:txBody>
                      <a:tcPr marL="91433" marR="91433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100" b="1" dirty="0"/>
                            <a:t>133</a:t>
                          </a:r>
                          <a:r>
                            <a:rPr lang="tr-TR" sz="1100" b="1" dirty="0"/>
                            <a:t> </a:t>
                          </a:r>
                          <a:r>
                            <a:rPr lang="de-DE" sz="1100" b="1" dirty="0"/>
                            <a:t>MV/m</a:t>
                          </a:r>
                          <a:endParaRPr lang="en-CH" sz="1100" b="1" dirty="0"/>
                        </a:p>
                      </a:txBody>
                      <a:tcPr marL="91433" marR="91433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b="1" dirty="0"/>
                            <a:t>106 </a:t>
                          </a:r>
                          <a:r>
                            <a:rPr lang="de-DE" sz="1100" b="1" dirty="0"/>
                            <a:t>MV/m</a:t>
                          </a:r>
                          <a:endParaRPr lang="en-CH" sz="1100" b="1" dirty="0"/>
                        </a:p>
                      </a:txBody>
                      <a:tcPr marL="91433" marR="91433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b="1" dirty="0"/>
                            <a:t>83 </a:t>
                          </a:r>
                          <a:r>
                            <a:rPr lang="de-DE" sz="1100" b="1" dirty="0"/>
                            <a:t>MV/m</a:t>
                          </a:r>
                          <a:endParaRPr lang="en-CH" sz="1100" b="1" dirty="0"/>
                        </a:p>
                      </a:txBody>
                      <a:tcPr marL="91433" marR="91433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100" b="1" dirty="0"/>
                            <a:t>102 MV/m</a:t>
                          </a:r>
                          <a:endParaRPr lang="en-CH" sz="1100" b="1" dirty="0"/>
                        </a:p>
                      </a:txBody>
                      <a:tcPr marL="91433" marR="91433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42671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b="1" dirty="0" err="1"/>
                            <a:t>S</a:t>
                          </a:r>
                          <a:r>
                            <a:rPr lang="en-US" sz="1100" b="1" baseline="-25000" dirty="0" err="1"/>
                            <a:t>c,max</a:t>
                          </a:r>
                          <a:r>
                            <a:rPr lang="en-US" sz="1100" b="1" baseline="-25000" dirty="0"/>
                            <a:t> </a:t>
                          </a:r>
                          <a:r>
                            <a:rPr lang="en-US" sz="1100" b="1" baseline="0" dirty="0"/>
                            <a:t>(instant.)</a:t>
                          </a:r>
                          <a:endParaRPr lang="tr-TR" sz="1100" b="1" dirty="0"/>
                        </a:p>
                        <a:p>
                          <a:pPr algn="ctr"/>
                          <a:endParaRPr lang="en-CH" sz="1100" b="1" baseline="-25000" dirty="0"/>
                        </a:p>
                      </a:txBody>
                      <a:tcPr marL="91433" marR="91433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100" b="1" dirty="0"/>
                            <a:t>1</a:t>
                          </a:r>
                          <a:r>
                            <a:rPr lang="en-US" sz="1100" b="1" dirty="0"/>
                            <a:t>226 </a:t>
                          </a:r>
                          <a:r>
                            <a:rPr lang="de-DE" sz="1100" b="1" dirty="0"/>
                            <a:t>mW/</a:t>
                          </a:r>
                          <a:r>
                            <a:rPr lang="el-GR" sz="1100" b="1" dirty="0"/>
                            <a:t>μ</a:t>
                          </a:r>
                          <a:r>
                            <a:rPr lang="de-DE" sz="1100" b="1" dirty="0"/>
                            <a:t>m²</a:t>
                          </a:r>
                          <a:endParaRPr lang="en-CH" sz="1100" b="1" dirty="0"/>
                        </a:p>
                      </a:txBody>
                      <a:tcPr marL="91433" marR="91433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b="1" dirty="0"/>
                            <a:t>911</a:t>
                          </a:r>
                          <a:r>
                            <a:rPr lang="de-DE" sz="1100" b="1" dirty="0"/>
                            <a:t> mW/</a:t>
                          </a:r>
                          <a:r>
                            <a:rPr lang="el-GR" sz="1100" b="1" dirty="0"/>
                            <a:t>μ</a:t>
                          </a:r>
                          <a:r>
                            <a:rPr lang="de-DE" sz="1100" b="1" dirty="0"/>
                            <a:t>m²</a:t>
                          </a:r>
                          <a:endParaRPr lang="en-CH" sz="1100" b="1" dirty="0"/>
                        </a:p>
                      </a:txBody>
                      <a:tcPr marL="91433" marR="91433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b="1" dirty="0"/>
                            <a:t>643</a:t>
                          </a:r>
                          <a:r>
                            <a:rPr lang="de-DE" sz="1100" b="1" dirty="0"/>
                            <a:t> mW/</a:t>
                          </a:r>
                          <a:r>
                            <a:rPr lang="el-GR" sz="1100" b="1" dirty="0"/>
                            <a:t>μ</a:t>
                          </a:r>
                          <a:r>
                            <a:rPr lang="de-DE" sz="1100" b="1" dirty="0"/>
                            <a:t>m²</a:t>
                          </a:r>
                          <a:endParaRPr lang="en-CH" sz="1100" b="1" dirty="0"/>
                        </a:p>
                      </a:txBody>
                      <a:tcPr marL="91433" marR="91433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100" b="1" dirty="0"/>
                            <a:t>732 mW/</a:t>
                          </a:r>
                          <a:r>
                            <a:rPr lang="el-GR" sz="1100" b="1" dirty="0"/>
                            <a:t>μ</a:t>
                          </a:r>
                          <a:r>
                            <a:rPr lang="de-DE" sz="1100" b="1" dirty="0"/>
                            <a:t>m²</a:t>
                          </a:r>
                          <a:endParaRPr lang="en-CH" sz="1100" b="1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CH" sz="1100" b="1" dirty="0"/>
                        </a:p>
                      </a:txBody>
                      <a:tcPr marL="91433" marR="91433"/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984B42F1-2AB7-1528-2B1B-503DF6440D8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5449065"/>
                  </p:ext>
                </p:extLst>
              </p:nvPr>
            </p:nvGraphicFramePr>
            <p:xfrm>
              <a:off x="4192981" y="1109521"/>
              <a:ext cx="7885274" cy="464259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133377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2018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1043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61043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610437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492856">
                    <a:tc>
                      <a:txBody>
                        <a:bodyPr/>
                        <a:lstStyle/>
                        <a:p>
                          <a:endParaRPr lang="en-CH" sz="1200" dirty="0"/>
                        </a:p>
                      </a:txBody>
                      <a:tcPr marL="91433" marR="91433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200" dirty="0">
                              <a:solidFill>
                                <a:schemeClr val="bg1"/>
                              </a:solidFill>
                            </a:rPr>
                            <a:t>Delta = -3 mm</a:t>
                          </a:r>
                        </a:p>
                      </a:txBody>
                      <a:tcPr marL="91433" marR="91433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200" dirty="0">
                              <a:solidFill>
                                <a:schemeClr val="bg1"/>
                              </a:solidFill>
                            </a:rPr>
                            <a:t>Delta </a:t>
                          </a:r>
                          <a:r>
                            <a:rPr lang="fr-CH" sz="1200" dirty="0">
                              <a:solidFill>
                                <a:schemeClr val="bg1"/>
                              </a:solidFill>
                            </a:rPr>
                            <a:t>= -2 mm</a:t>
                          </a:r>
                          <a:endParaRPr lang="de-DE" sz="12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33" marR="91433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200" dirty="0">
                              <a:solidFill>
                                <a:schemeClr val="bg1"/>
                              </a:solidFill>
                            </a:rPr>
                            <a:t>Delta </a:t>
                          </a:r>
                          <a:r>
                            <a:rPr lang="fr-CH" sz="1200" dirty="0">
                              <a:solidFill>
                                <a:schemeClr val="bg1"/>
                              </a:solidFill>
                            </a:rPr>
                            <a:t>= 2 mm</a:t>
                          </a:r>
                          <a:endParaRPr lang="de-DE" sz="1200" dirty="0">
                            <a:solidFill>
                              <a:schemeClr val="bg1"/>
                            </a:solidFill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DE" sz="12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91433" marR="91433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200" dirty="0">
                              <a:solidFill>
                                <a:schemeClr val="bg1"/>
                              </a:solidFill>
                            </a:rPr>
                            <a:t>Delta = 3mm</a:t>
                          </a:r>
                        </a:p>
                      </a:txBody>
                      <a:tcPr marL="91433" marR="91433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5116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1100" b="1" dirty="0"/>
                            <a:t>A</a:t>
                          </a:r>
                          <a:r>
                            <a:rPr lang="en-US" sz="1100" b="1" dirty="0" err="1"/>
                            <a:t>perture</a:t>
                          </a:r>
                          <a:endParaRPr lang="en-CH" sz="1100" b="1" dirty="0"/>
                        </a:p>
                      </a:txBody>
                      <a:tcPr marL="91433" marR="91433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H" sz="1100" b="1" dirty="0"/>
                            <a:t>9.85 mm</a:t>
                          </a:r>
                          <a:r>
                            <a:rPr lang="tr-TR" sz="1100" b="1" dirty="0"/>
                            <a:t> →</a:t>
                          </a:r>
                          <a:r>
                            <a:rPr lang="fr-CH" sz="1100" b="1" dirty="0"/>
                            <a:t> 15.85 mm</a:t>
                          </a:r>
                          <a:endParaRPr lang="en-CH" sz="1100" b="1" dirty="0"/>
                        </a:p>
                      </a:txBody>
                      <a:tcPr marL="91433" marR="91433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b="1" dirty="0"/>
                            <a:t>10.85 mm</a:t>
                          </a:r>
                          <a:r>
                            <a:rPr lang="tr-TR" sz="1100" b="1" dirty="0"/>
                            <a:t> →</a:t>
                          </a:r>
                          <a:r>
                            <a:rPr lang="en-US" sz="1100" b="1" dirty="0"/>
                            <a:t> 14.85 mm</a:t>
                          </a:r>
                          <a:endParaRPr lang="en-CH" sz="1100" b="1" dirty="0"/>
                        </a:p>
                      </a:txBody>
                      <a:tcPr marL="91433" marR="91433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b="1" dirty="0"/>
                            <a:t>14.85 mm,</a:t>
                          </a:r>
                          <a:r>
                            <a:rPr lang="tr-TR" sz="1100" b="1" dirty="0"/>
                            <a:t> → </a:t>
                          </a:r>
                          <a:r>
                            <a:rPr lang="en-US" sz="1100" b="1" dirty="0"/>
                            <a:t>10.85 mm</a:t>
                          </a:r>
                          <a:endParaRPr lang="en-CH" sz="1100" b="1" dirty="0"/>
                        </a:p>
                      </a:txBody>
                      <a:tcPr marL="91433" marR="91433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H" sz="1100" b="1" dirty="0"/>
                            <a:t>15.85 mm</a:t>
                          </a:r>
                          <a:r>
                            <a:rPr lang="tr-TR" sz="1100" b="1" dirty="0"/>
                            <a:t> →</a:t>
                          </a:r>
                          <a:r>
                            <a:rPr lang="fr-CH" sz="1100" b="1" dirty="0"/>
                            <a:t> 9.85 mm</a:t>
                          </a:r>
                          <a:endParaRPr lang="en-CH" sz="1100" b="1" dirty="0"/>
                        </a:p>
                      </a:txBody>
                      <a:tcPr marL="91433" marR="91433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511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dirty="0"/>
                            <a:t>Iris thickness</a:t>
                          </a:r>
                          <a:endParaRPr lang="en-CH" sz="1100" b="1" dirty="0"/>
                        </a:p>
                      </a:txBody>
                      <a:tcPr marL="91433" marR="91433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1100" b="1" dirty="0"/>
                            <a:t>3.</a:t>
                          </a:r>
                          <a:r>
                            <a:rPr lang="en-US" sz="1100" b="1" dirty="0"/>
                            <a:t>44</a:t>
                          </a:r>
                          <a:r>
                            <a:rPr lang="de-DE" sz="1100" b="1" dirty="0"/>
                            <a:t> mm</a:t>
                          </a:r>
                          <a:r>
                            <a:rPr lang="tr-TR" sz="1100" b="1" dirty="0"/>
                            <a:t> → </a:t>
                          </a:r>
                          <a:r>
                            <a:rPr lang="de-DE" sz="1100" b="1" dirty="0"/>
                            <a:t>2.84 mm</a:t>
                          </a:r>
                          <a:endParaRPr lang="en-CH" sz="1100" b="1" dirty="0"/>
                        </a:p>
                      </a:txBody>
                      <a:tcPr marL="91433" marR="91433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b="1" dirty="0"/>
                            <a:t>4.04</a:t>
                          </a:r>
                          <a:r>
                            <a:rPr lang="de-DE" sz="1100" b="1" dirty="0"/>
                            <a:t> mm</a:t>
                          </a:r>
                          <a:r>
                            <a:rPr lang="tr-TR" sz="1100" b="1" dirty="0"/>
                            <a:t> → </a:t>
                          </a:r>
                          <a:r>
                            <a:rPr lang="en-US" sz="1100" b="1" dirty="0"/>
                            <a:t>2.84</a:t>
                          </a:r>
                          <a:r>
                            <a:rPr lang="de-DE" sz="1100" b="1" dirty="0"/>
                            <a:t> mm</a:t>
                          </a:r>
                          <a:endParaRPr lang="en-CH" sz="1100" b="1" dirty="0"/>
                        </a:p>
                      </a:txBody>
                      <a:tcPr marL="91433" marR="91433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100" b="1" dirty="0"/>
                            <a:t>2.84 mm</a:t>
                          </a:r>
                          <a:r>
                            <a:rPr lang="tr-TR" sz="1100" b="1" dirty="0"/>
                            <a:t> → </a:t>
                          </a:r>
                          <a:r>
                            <a:rPr lang="en-US" sz="1100" b="1" dirty="0"/>
                            <a:t>4.04</a:t>
                          </a:r>
                          <a:r>
                            <a:rPr lang="de-DE" sz="1100" b="1" dirty="0"/>
                            <a:t> mm</a:t>
                          </a:r>
                          <a:r>
                            <a:rPr lang="tr-TR" sz="1100" b="1" dirty="0"/>
                            <a:t> </a:t>
                          </a:r>
                          <a:endParaRPr lang="en-CH" sz="1100" b="1" dirty="0"/>
                        </a:p>
                      </a:txBody>
                      <a:tcPr marL="91433" marR="91433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H" sz="1100" b="1" dirty="0"/>
                            <a:t>2.84</a:t>
                          </a:r>
                          <a:r>
                            <a:rPr lang="en-US" sz="1100" b="1" dirty="0"/>
                            <a:t> mm </a:t>
                          </a:r>
                          <a:r>
                            <a:rPr lang="tr-TR" sz="1100" b="1" dirty="0"/>
                            <a:t>→</a:t>
                          </a:r>
                          <a:r>
                            <a:rPr lang="en-US" sz="1100" b="1" dirty="0"/>
                            <a:t> </a:t>
                          </a:r>
                          <a:r>
                            <a:rPr lang="fr-CH" sz="1100" b="1" dirty="0"/>
                            <a:t>3.44</a:t>
                          </a:r>
                          <a:r>
                            <a:rPr lang="en-US" sz="1100" b="1" dirty="0"/>
                            <a:t> mm</a:t>
                          </a:r>
                          <a:endParaRPr lang="en-CH" sz="1100" b="1" dirty="0"/>
                        </a:p>
                      </a:txBody>
                      <a:tcPr marL="91433" marR="91433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511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dirty="0"/>
                            <a:t>Vg (% c)</a:t>
                          </a:r>
                          <a:endParaRPr lang="en-CH" sz="1100" b="1" dirty="0"/>
                        </a:p>
                      </a:txBody>
                      <a:tcPr marL="91433" marR="91433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1100" b="1" dirty="0"/>
                            <a:t>0.9</a:t>
                          </a:r>
                          <a:r>
                            <a:rPr lang="fr-CH" sz="1100" b="1" dirty="0"/>
                            <a:t>7</a:t>
                          </a:r>
                          <a:r>
                            <a:rPr lang="tr-TR" sz="1100" b="1" dirty="0"/>
                            <a:t> → 4.</a:t>
                          </a:r>
                          <a:r>
                            <a:rPr lang="fr-CH" sz="1100" b="1" dirty="0"/>
                            <a:t>65</a:t>
                          </a:r>
                          <a:endParaRPr lang="en-CH" sz="1100" b="1" dirty="0"/>
                        </a:p>
                      </a:txBody>
                      <a:tcPr marL="91433" marR="91433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1100" b="1" dirty="0"/>
                            <a:t>1.</a:t>
                          </a:r>
                          <a:r>
                            <a:rPr lang="en-US" sz="1100" b="1" dirty="0"/>
                            <a:t>25 </a:t>
                          </a:r>
                          <a:r>
                            <a:rPr lang="tr-TR" sz="1100" b="1" dirty="0"/>
                            <a:t>→ 3.</a:t>
                          </a:r>
                          <a:r>
                            <a:rPr lang="en-US" sz="1100" b="1" dirty="0"/>
                            <a:t>87</a:t>
                          </a:r>
                          <a:endParaRPr lang="en-CH" sz="1100" b="1" dirty="0"/>
                        </a:p>
                      </a:txBody>
                      <a:tcPr marL="91433" marR="91433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1100" b="1" dirty="0"/>
                            <a:t>3.</a:t>
                          </a:r>
                          <a:r>
                            <a:rPr lang="en-US" sz="1100" b="1" dirty="0"/>
                            <a:t>87</a:t>
                          </a:r>
                          <a:r>
                            <a:rPr lang="tr-TR" sz="1100" b="1" dirty="0"/>
                            <a:t> → 1.</a:t>
                          </a:r>
                          <a:r>
                            <a:rPr lang="en-US" sz="1100" b="1" dirty="0"/>
                            <a:t>25</a:t>
                          </a:r>
                          <a:endParaRPr lang="en-CH" sz="1100" b="1" dirty="0"/>
                        </a:p>
                      </a:txBody>
                      <a:tcPr marL="91433" marR="91433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1100" b="1" dirty="0"/>
                            <a:t>4.</a:t>
                          </a:r>
                          <a:r>
                            <a:rPr lang="fr-CH" sz="1100" b="1" dirty="0"/>
                            <a:t>65</a:t>
                          </a:r>
                          <a:r>
                            <a:rPr lang="tr-TR" sz="1100" b="1" dirty="0"/>
                            <a:t> → </a:t>
                          </a:r>
                          <a:r>
                            <a:rPr lang="en-US" sz="1100" b="1" dirty="0"/>
                            <a:t>0.97</a:t>
                          </a:r>
                          <a:endParaRPr lang="en-CH" sz="1100" b="1" dirty="0"/>
                        </a:p>
                      </a:txBody>
                      <a:tcPr marL="91433" marR="91433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511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dirty="0"/>
                            <a:t>r/Q (</a:t>
                          </a:r>
                          <a:r>
                            <a:rPr lang="en-US" sz="1100" b="1" dirty="0" err="1"/>
                            <a:t>kOhm</a:t>
                          </a:r>
                          <a:r>
                            <a:rPr lang="en-US" sz="1100" b="1" dirty="0"/>
                            <a:t>/m)</a:t>
                          </a:r>
                          <a:endParaRPr lang="en-CH" sz="1100" b="1" dirty="0"/>
                        </a:p>
                      </a:txBody>
                      <a:tcPr marL="91433" marR="91433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1100" b="1" dirty="0"/>
                            <a:t>4.6</a:t>
                          </a:r>
                          <a:r>
                            <a:rPr lang="en-US" sz="1100" b="1" dirty="0"/>
                            <a:t>5</a:t>
                          </a:r>
                          <a:r>
                            <a:rPr lang="tr-TR" sz="1100" b="1" dirty="0"/>
                            <a:t> → 3.44</a:t>
                          </a:r>
                          <a:endParaRPr lang="en-CH" sz="1100" b="1" dirty="0"/>
                        </a:p>
                      </a:txBody>
                      <a:tcPr marL="91433" marR="91433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1100" b="1" dirty="0"/>
                            <a:t>4.</a:t>
                          </a:r>
                          <a:r>
                            <a:rPr lang="en-US" sz="1100" b="1" dirty="0"/>
                            <a:t>38</a:t>
                          </a:r>
                          <a:r>
                            <a:rPr lang="tr-TR" sz="1100" b="1" dirty="0"/>
                            <a:t> → 3.</a:t>
                          </a:r>
                          <a:r>
                            <a:rPr lang="en-US" sz="1100" b="1" dirty="0"/>
                            <a:t>64</a:t>
                          </a:r>
                          <a:endParaRPr lang="en-CH" sz="1100" b="1" dirty="0"/>
                        </a:p>
                      </a:txBody>
                      <a:tcPr marL="91433" marR="91433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b="1" dirty="0"/>
                            <a:t>3.64</a:t>
                          </a:r>
                          <a:r>
                            <a:rPr lang="tr-TR" sz="1100" b="1" dirty="0"/>
                            <a:t> → 4.</a:t>
                          </a:r>
                          <a:r>
                            <a:rPr lang="en-US" sz="1100" b="1" dirty="0"/>
                            <a:t>38</a:t>
                          </a:r>
                          <a:endParaRPr lang="en-CH" sz="1100" b="1" dirty="0"/>
                        </a:p>
                      </a:txBody>
                      <a:tcPr marL="91433" marR="91433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1100" b="1" dirty="0"/>
                            <a:t>3.44 → 4.6</a:t>
                          </a:r>
                          <a:r>
                            <a:rPr lang="en-US" sz="1100" b="1" dirty="0"/>
                            <a:t>5</a:t>
                          </a:r>
                          <a:endParaRPr lang="en-CH" sz="1100" b="1" dirty="0"/>
                        </a:p>
                      </a:txBody>
                      <a:tcPr marL="91433" marR="91433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511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dirty="0"/>
                            <a:t>Q</a:t>
                          </a:r>
                          <a:endParaRPr lang="en-CH" sz="1100" b="1" dirty="0"/>
                        </a:p>
                      </a:txBody>
                      <a:tcPr marL="91433" marR="91433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1100" b="1" dirty="0"/>
                            <a:t>16</a:t>
                          </a:r>
                          <a:r>
                            <a:rPr lang="en-US" sz="1100" b="1" dirty="0"/>
                            <a:t>340</a:t>
                          </a:r>
                          <a:r>
                            <a:rPr lang="tr-TR" sz="1100" b="1" dirty="0"/>
                            <a:t> → 16</a:t>
                          </a:r>
                          <a:r>
                            <a:rPr lang="fr-CH" sz="1100" b="1" dirty="0"/>
                            <a:t>685</a:t>
                          </a:r>
                          <a:endParaRPr lang="en-CH" sz="1100" b="1" dirty="0"/>
                        </a:p>
                      </a:txBody>
                      <a:tcPr marL="91433" marR="91433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1100" b="1" dirty="0"/>
                            <a:t>16</a:t>
                          </a:r>
                          <a:r>
                            <a:rPr lang="en-US" sz="1100" b="1" dirty="0"/>
                            <a:t>178</a:t>
                          </a:r>
                          <a:r>
                            <a:rPr lang="tr-TR" sz="1100" b="1" dirty="0"/>
                            <a:t> → 1</a:t>
                          </a:r>
                          <a:r>
                            <a:rPr lang="en-US" sz="1100" b="1" dirty="0"/>
                            <a:t>6642</a:t>
                          </a:r>
                          <a:endParaRPr lang="en-CH" sz="1100" b="1" dirty="0"/>
                        </a:p>
                      </a:txBody>
                      <a:tcPr marL="91433" marR="91433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1100" b="1" dirty="0"/>
                            <a:t>16</a:t>
                          </a:r>
                          <a:r>
                            <a:rPr lang="en-US" sz="1100" b="1" dirty="0"/>
                            <a:t>642 </a:t>
                          </a:r>
                          <a:r>
                            <a:rPr lang="tr-TR" sz="1100" b="1" dirty="0"/>
                            <a:t>→ 1</a:t>
                          </a:r>
                          <a:r>
                            <a:rPr lang="en-US" sz="1100" b="1" dirty="0"/>
                            <a:t>6178</a:t>
                          </a:r>
                          <a:endParaRPr lang="en-CH" sz="1100" b="1" dirty="0"/>
                        </a:p>
                      </a:txBody>
                      <a:tcPr marL="91433" marR="91433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1100" b="1" dirty="0"/>
                            <a:t>16</a:t>
                          </a:r>
                          <a:r>
                            <a:rPr lang="en-US" sz="1100" b="1" dirty="0"/>
                            <a:t>685</a:t>
                          </a:r>
                          <a:r>
                            <a:rPr lang="tr-TR" sz="1100" b="1" dirty="0"/>
                            <a:t> → 16</a:t>
                          </a:r>
                          <a:r>
                            <a:rPr lang="en-US" sz="1100" b="1" dirty="0"/>
                            <a:t>340</a:t>
                          </a:r>
                          <a:endParaRPr lang="en-CH" sz="1100" b="1" dirty="0"/>
                        </a:p>
                      </a:txBody>
                      <a:tcPr marL="91433" marR="91433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2792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dirty="0"/>
                            <a:t>Filling time</a:t>
                          </a:r>
                          <a:endParaRPr lang="en-CH" sz="1100" b="1" dirty="0"/>
                        </a:p>
                      </a:txBody>
                      <a:tcPr marL="91433" marR="91433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b="1" dirty="0"/>
                            <a:t>479 ns</a:t>
                          </a:r>
                          <a:endParaRPr lang="en-CH" sz="1100" b="1" dirty="0"/>
                        </a:p>
                      </a:txBody>
                      <a:tcPr marL="91433" marR="91433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100" b="1" dirty="0"/>
                            <a:t>4</a:t>
                          </a:r>
                          <a:r>
                            <a:rPr lang="en-US" sz="1100" b="1" dirty="0"/>
                            <a:t>62</a:t>
                          </a:r>
                          <a:r>
                            <a:rPr lang="de-DE" sz="1100" b="1" dirty="0"/>
                            <a:t> </a:t>
                          </a:r>
                          <a:r>
                            <a:rPr lang="de-DE" sz="1100" b="1" dirty="0" err="1"/>
                            <a:t>ns</a:t>
                          </a:r>
                          <a:endParaRPr lang="en-CH" sz="1100" b="1" dirty="0"/>
                        </a:p>
                      </a:txBody>
                      <a:tcPr marL="91433" marR="91433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100" b="1" dirty="0"/>
                            <a:t>4</a:t>
                          </a:r>
                          <a:r>
                            <a:rPr lang="en-US" sz="1100" b="1" dirty="0"/>
                            <a:t>62</a:t>
                          </a:r>
                          <a:r>
                            <a:rPr lang="de-DE" sz="1100" b="1" dirty="0"/>
                            <a:t> </a:t>
                          </a:r>
                          <a:r>
                            <a:rPr lang="de-DE" sz="1100" b="1" dirty="0" err="1"/>
                            <a:t>ns</a:t>
                          </a:r>
                          <a:endParaRPr lang="en-CH" sz="1100" b="1" dirty="0"/>
                        </a:p>
                      </a:txBody>
                      <a:tcPr marL="91433" marR="91433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b="1" dirty="0"/>
                            <a:t>479 ns</a:t>
                          </a:r>
                          <a:endParaRPr lang="en-CH" sz="1100" b="1" dirty="0"/>
                        </a:p>
                      </a:txBody>
                      <a:tcPr marL="91433" marR="91433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929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dirty="0"/>
                            <a:t>SLED coupling</a:t>
                          </a:r>
                          <a:endParaRPr lang="en-CH" sz="1100" b="1" dirty="0"/>
                        </a:p>
                      </a:txBody>
                      <a:tcPr marL="91433" marR="9143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dirty="0"/>
                            <a:t>17</a:t>
                          </a:r>
                          <a:endParaRPr lang="en-CH" sz="1100" b="1" dirty="0"/>
                        </a:p>
                      </a:txBody>
                      <a:tcPr marL="91433" marR="9143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dirty="0"/>
                            <a:t>17</a:t>
                          </a:r>
                          <a:endParaRPr lang="en-CH" sz="1100" b="1" dirty="0"/>
                        </a:p>
                      </a:txBody>
                      <a:tcPr marL="91433" marR="9143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H" sz="1100" b="1" dirty="0"/>
                            <a:t>1</a:t>
                          </a:r>
                          <a:r>
                            <a:rPr lang="en-US" sz="1100" b="1" dirty="0"/>
                            <a:t>5</a:t>
                          </a:r>
                          <a:endParaRPr lang="en-CH" sz="1100" b="1" dirty="0"/>
                        </a:p>
                      </a:txBody>
                      <a:tcPr marL="91433" marR="9143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dirty="0"/>
                            <a:t>15</a:t>
                          </a:r>
                          <a:endParaRPr lang="en-CH" sz="1100" b="1" dirty="0"/>
                        </a:p>
                      </a:txBody>
                      <a:tcPr marL="91433" marR="91433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4504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dirty="0"/>
                            <a:t>Eff. shunt impedance</a:t>
                          </a:r>
                          <a:endParaRPr lang="en-CH" sz="1100" b="1" dirty="0"/>
                        </a:p>
                      </a:txBody>
                      <a:tcPr marL="91433" marR="91433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100" b="1" dirty="0"/>
                            <a:t>1</a:t>
                          </a:r>
                          <a:r>
                            <a:rPr lang="en-US" sz="1100" b="1" dirty="0"/>
                            <a:t>08</a:t>
                          </a:r>
                          <a:r>
                            <a:rPr lang="de-DE" sz="1100" b="1" dirty="0"/>
                            <a:t> M</a:t>
                          </a:r>
                          <a:r>
                            <a:rPr lang="el-GR" sz="1100" b="1" dirty="0"/>
                            <a:t>Ω/</a:t>
                          </a:r>
                          <a:r>
                            <a:rPr lang="de-DE" sz="1100" b="1" dirty="0"/>
                            <a:t>m</a:t>
                          </a:r>
                          <a:endParaRPr lang="en-CH" sz="1100" b="1" dirty="0"/>
                        </a:p>
                      </a:txBody>
                      <a:tcPr marL="91433" marR="91433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100" b="1" dirty="0"/>
                            <a:t>107 M</a:t>
                          </a:r>
                          <a:r>
                            <a:rPr lang="el-GR" sz="1100" b="1" dirty="0"/>
                            <a:t>Ω/</a:t>
                          </a:r>
                          <a:r>
                            <a:rPr lang="de-DE" sz="1100" b="1" dirty="0"/>
                            <a:t>m</a:t>
                          </a:r>
                          <a:endParaRPr lang="en-CH" sz="1100" b="1" dirty="0"/>
                        </a:p>
                      </a:txBody>
                      <a:tcPr marL="91433" marR="91433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100" b="1" dirty="0"/>
                            <a:t>103 M</a:t>
                          </a:r>
                          <a:r>
                            <a:rPr lang="el-GR" sz="1100" b="1" dirty="0"/>
                            <a:t>Ω/</a:t>
                          </a:r>
                          <a:r>
                            <a:rPr lang="de-DE" sz="1100" b="1" dirty="0"/>
                            <a:t>m</a:t>
                          </a:r>
                          <a:endParaRPr lang="en-CH" sz="1100" b="1" dirty="0"/>
                        </a:p>
                      </a:txBody>
                      <a:tcPr marL="91433" marR="91433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100" b="1" dirty="0"/>
                            <a:t>102 M</a:t>
                          </a:r>
                          <a:r>
                            <a:rPr lang="el-GR" sz="1100" b="1" dirty="0"/>
                            <a:t>Ω/</a:t>
                          </a:r>
                          <a:r>
                            <a:rPr lang="de-DE" sz="1100" b="1" dirty="0"/>
                            <a:t>m</a:t>
                          </a:r>
                          <a:endParaRPr lang="en-CH" sz="1100" b="1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CH" sz="1100" b="1" dirty="0"/>
                        </a:p>
                      </a:txBody>
                      <a:tcPr marL="91433" marR="91433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4504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33" marR="91433">
                        <a:blipFill>
                          <a:blip r:embed="rId2"/>
                          <a:stretch>
                            <a:fillRect l="-457" t="-750000" r="-493151" b="-1851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1100" b="1" dirty="0"/>
                            <a:t>25 MV/m</a:t>
                          </a:r>
                          <a:endParaRPr lang="en-CH" sz="1100" b="1" dirty="0"/>
                        </a:p>
                      </a:txBody>
                      <a:tcPr marL="91433" marR="91433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1100" b="1" dirty="0"/>
                            <a:t>25 MV/m</a:t>
                          </a:r>
                          <a:endParaRPr lang="en-CH" sz="1100" b="1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CH" sz="1100" b="1" dirty="0"/>
                        </a:p>
                      </a:txBody>
                      <a:tcPr marL="91433" marR="91433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1100" b="1" dirty="0"/>
                            <a:t>25 MV/m</a:t>
                          </a:r>
                          <a:endParaRPr lang="en-CH" sz="1100" b="1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CH" sz="1100" b="1" dirty="0"/>
                        </a:p>
                      </a:txBody>
                      <a:tcPr marL="91433" marR="91433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1100" b="1" dirty="0"/>
                            <a:t>25 MV/m</a:t>
                          </a:r>
                          <a:endParaRPr lang="en-CH" sz="1100" b="1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CH" sz="1100" b="0" dirty="0"/>
                        </a:p>
                      </a:txBody>
                      <a:tcPr marL="91433" marR="91433"/>
                    </a:tc>
                    <a:extLst>
                      <a:ext uri="{0D108BD9-81ED-4DB2-BD59-A6C34878D82A}">
                        <a16:rowId xmlns:a16="http://schemas.microsoft.com/office/drawing/2014/main" val="1285911969"/>
                      </a:ext>
                    </a:extLst>
                  </a:tr>
                  <a:tr h="39412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b="1" dirty="0"/>
                            <a:t>E</a:t>
                          </a:r>
                          <a:r>
                            <a:rPr lang="en-US" sz="1100" b="1" baseline="-25000" dirty="0"/>
                            <a:t>max </a:t>
                          </a:r>
                          <a:r>
                            <a:rPr lang="en-US" sz="1100" b="1" baseline="0" dirty="0"/>
                            <a:t> (instant.)</a:t>
                          </a:r>
                          <a:endParaRPr lang="tr-TR" sz="1100" b="1" dirty="0"/>
                        </a:p>
                      </a:txBody>
                      <a:tcPr marL="91433" marR="91433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100" b="1" dirty="0"/>
                            <a:t>133</a:t>
                          </a:r>
                          <a:r>
                            <a:rPr lang="tr-TR" sz="1100" b="1" dirty="0"/>
                            <a:t> </a:t>
                          </a:r>
                          <a:r>
                            <a:rPr lang="de-DE" sz="1100" b="1" dirty="0"/>
                            <a:t>MV/m</a:t>
                          </a:r>
                          <a:endParaRPr lang="en-CH" sz="1100" b="1" dirty="0"/>
                        </a:p>
                      </a:txBody>
                      <a:tcPr marL="91433" marR="91433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b="1" dirty="0"/>
                            <a:t>106 </a:t>
                          </a:r>
                          <a:r>
                            <a:rPr lang="de-DE" sz="1100" b="1" dirty="0"/>
                            <a:t>MV/m</a:t>
                          </a:r>
                          <a:endParaRPr lang="en-CH" sz="1100" b="1" dirty="0"/>
                        </a:p>
                      </a:txBody>
                      <a:tcPr marL="91433" marR="91433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b="1" dirty="0"/>
                            <a:t>83 </a:t>
                          </a:r>
                          <a:r>
                            <a:rPr lang="de-DE" sz="1100" b="1" dirty="0"/>
                            <a:t>MV/m</a:t>
                          </a:r>
                          <a:endParaRPr lang="en-CH" sz="1100" b="1" dirty="0"/>
                        </a:p>
                      </a:txBody>
                      <a:tcPr marL="91433" marR="91433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100" b="1" dirty="0"/>
                            <a:t>102 MV/m</a:t>
                          </a:r>
                          <a:endParaRPr lang="en-CH" sz="1100" b="1" dirty="0"/>
                        </a:p>
                      </a:txBody>
                      <a:tcPr marL="91433" marR="91433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b="1" dirty="0" err="1"/>
                            <a:t>S</a:t>
                          </a:r>
                          <a:r>
                            <a:rPr lang="en-US" sz="1100" b="1" baseline="-25000" dirty="0" err="1"/>
                            <a:t>c,max</a:t>
                          </a:r>
                          <a:r>
                            <a:rPr lang="en-US" sz="1100" b="1" baseline="-25000" dirty="0"/>
                            <a:t> </a:t>
                          </a:r>
                          <a:r>
                            <a:rPr lang="en-US" sz="1100" b="1" baseline="0" dirty="0"/>
                            <a:t>(instant.)</a:t>
                          </a:r>
                          <a:endParaRPr lang="tr-TR" sz="1100" b="1" dirty="0"/>
                        </a:p>
                        <a:p>
                          <a:pPr algn="ctr"/>
                          <a:endParaRPr lang="en-CH" sz="1100" b="1" baseline="-25000" dirty="0"/>
                        </a:p>
                      </a:txBody>
                      <a:tcPr marL="91433" marR="91433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100" b="1" dirty="0"/>
                            <a:t>1</a:t>
                          </a:r>
                          <a:r>
                            <a:rPr lang="en-US" sz="1100" b="1" dirty="0"/>
                            <a:t>226 </a:t>
                          </a:r>
                          <a:r>
                            <a:rPr lang="de-DE" sz="1100" b="1" dirty="0"/>
                            <a:t>mW/</a:t>
                          </a:r>
                          <a:r>
                            <a:rPr lang="el-GR" sz="1100" b="1" dirty="0"/>
                            <a:t>μ</a:t>
                          </a:r>
                          <a:r>
                            <a:rPr lang="de-DE" sz="1100" b="1" dirty="0"/>
                            <a:t>m²</a:t>
                          </a:r>
                          <a:endParaRPr lang="en-CH" sz="1100" b="1" dirty="0"/>
                        </a:p>
                      </a:txBody>
                      <a:tcPr marL="91433" marR="91433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b="1" dirty="0"/>
                            <a:t>911</a:t>
                          </a:r>
                          <a:r>
                            <a:rPr lang="de-DE" sz="1100" b="1" dirty="0"/>
                            <a:t> mW/</a:t>
                          </a:r>
                          <a:r>
                            <a:rPr lang="el-GR" sz="1100" b="1" dirty="0"/>
                            <a:t>μ</a:t>
                          </a:r>
                          <a:r>
                            <a:rPr lang="de-DE" sz="1100" b="1" dirty="0"/>
                            <a:t>m²</a:t>
                          </a:r>
                          <a:endParaRPr lang="en-CH" sz="1100" b="1" dirty="0"/>
                        </a:p>
                      </a:txBody>
                      <a:tcPr marL="91433" marR="91433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b="1" dirty="0"/>
                            <a:t>643</a:t>
                          </a:r>
                          <a:r>
                            <a:rPr lang="de-DE" sz="1100" b="1" dirty="0"/>
                            <a:t> mW/</a:t>
                          </a:r>
                          <a:r>
                            <a:rPr lang="el-GR" sz="1100" b="1" dirty="0"/>
                            <a:t>μ</a:t>
                          </a:r>
                          <a:r>
                            <a:rPr lang="de-DE" sz="1100" b="1" dirty="0"/>
                            <a:t>m²</a:t>
                          </a:r>
                          <a:endParaRPr lang="en-CH" sz="1100" b="1" dirty="0"/>
                        </a:p>
                      </a:txBody>
                      <a:tcPr marL="91433" marR="91433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100" b="1" dirty="0"/>
                            <a:t>732 mW/</a:t>
                          </a:r>
                          <a:r>
                            <a:rPr lang="el-GR" sz="1100" b="1" dirty="0"/>
                            <a:t>μ</a:t>
                          </a:r>
                          <a:r>
                            <a:rPr lang="de-DE" sz="1100" b="1" dirty="0"/>
                            <a:t>m²</a:t>
                          </a:r>
                          <a:endParaRPr lang="en-CH" sz="1100" b="1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CH" sz="1100" b="1" dirty="0"/>
                        </a:p>
                      </a:txBody>
                      <a:tcPr marL="91433" marR="91433"/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670D2D94-BD15-B565-71A4-11C342B2E24B}"/>
              </a:ext>
            </a:extLst>
          </p:cNvPr>
          <p:cNvSpPr txBox="1"/>
          <p:nvPr/>
        </p:nvSpPr>
        <p:spPr>
          <a:xfrm>
            <a:off x="-368968" y="4602793"/>
            <a:ext cx="456194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 err="1">
                <a:solidFill>
                  <a:srgbClr val="FF0000"/>
                </a:solidFill>
              </a:rPr>
              <a:t>Emax</a:t>
            </a:r>
            <a:r>
              <a:rPr lang="de-DE" sz="1600" dirty="0">
                <a:solidFill>
                  <a:srgbClr val="FF0000"/>
                </a:solidFill>
              </a:rPr>
              <a:t> &lt; 100 MV/m and Sc &lt; 2300 mW/</a:t>
            </a:r>
            <a:r>
              <a:rPr lang="el-GR" sz="1600" dirty="0">
                <a:solidFill>
                  <a:srgbClr val="FF0000"/>
                </a:solidFill>
              </a:rPr>
              <a:t>μ</a:t>
            </a:r>
            <a:r>
              <a:rPr lang="de-DE" sz="1600" dirty="0">
                <a:solidFill>
                  <a:srgbClr val="FF0000"/>
                </a:solidFill>
              </a:rPr>
              <a:t>m²</a:t>
            </a:r>
            <a:endParaRPr lang="tr-TR" sz="1600" dirty="0">
              <a:solidFill>
                <a:srgbClr val="FF0000"/>
              </a:solidFill>
            </a:endParaRPr>
          </a:p>
          <a:p>
            <a:pPr lvl="1"/>
            <a:endParaRPr lang="tr-TR" sz="1600" dirty="0">
              <a:solidFill>
                <a:srgbClr val="FF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Based on requirements delta=2mm is the best candidate.</a:t>
            </a:r>
            <a:endParaRPr lang="de-DE" sz="1600" dirty="0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10412F-8DEB-31A7-24AA-B7477661E638}"/>
              </a:ext>
            </a:extLst>
          </p:cNvPr>
          <p:cNvSpPr/>
          <p:nvPr/>
        </p:nvSpPr>
        <p:spPr>
          <a:xfrm>
            <a:off x="8935453" y="922938"/>
            <a:ext cx="1475873" cy="5060768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BD7EAFBD-EA4E-66C6-3FA9-29034936A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30" y="1141117"/>
            <a:ext cx="3851270" cy="313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9543CC1-A890-4501-5230-6CB7A4BA0397}"/>
              </a:ext>
            </a:extLst>
          </p:cNvPr>
          <p:cNvCxnSpPr>
            <a:cxnSpLocks/>
          </p:cNvCxnSpPr>
          <p:nvPr/>
        </p:nvCxnSpPr>
        <p:spPr>
          <a:xfrm>
            <a:off x="3061841" y="1709271"/>
            <a:ext cx="0" cy="2272548"/>
          </a:xfrm>
          <a:prstGeom prst="line">
            <a:avLst/>
          </a:prstGeom>
          <a:ln w="127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52E3992-1D6E-144D-07E7-8D3C02353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8811" y="6391413"/>
            <a:ext cx="6801678" cy="365125"/>
          </a:xfrm>
        </p:spPr>
        <p:txBody>
          <a:bodyPr/>
          <a:lstStyle/>
          <a:p>
            <a:r>
              <a:rPr lang="en-GB" dirty="0"/>
              <a:t>A. Kurtulus :: CERN  Cool Copper Collider Workshop, </a:t>
            </a:r>
            <a:r>
              <a:rPr lang="tr-TR" dirty="0"/>
              <a:t>Amsterdam</a:t>
            </a:r>
            <a:r>
              <a:rPr lang="en-GB" dirty="0"/>
              <a:t>, </a:t>
            </a:r>
            <a:r>
              <a:rPr lang="tr-TR" dirty="0"/>
              <a:t>The Netherlands</a:t>
            </a:r>
            <a:endParaRPr lang="en-CH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13C96B5-4F6D-58DA-4172-4E34E2EAC3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tr-TR" dirty="0"/>
              <a:t>8</a:t>
            </a:r>
            <a:r>
              <a:rPr lang="en-US" dirty="0" err="1"/>
              <a:t>th</a:t>
            </a:r>
            <a:r>
              <a:rPr lang="en-CH" dirty="0"/>
              <a:t> </a:t>
            </a:r>
            <a:r>
              <a:rPr lang="tr-TR" dirty="0"/>
              <a:t>October</a:t>
            </a:r>
            <a:r>
              <a:rPr lang="en-CH" dirty="0"/>
              <a:t> 202</a:t>
            </a:r>
            <a:r>
              <a:rPr lang="en-US" dirty="0"/>
              <a:t>4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82682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26808</TotalTime>
  <Words>3263</Words>
  <Application>Microsoft Office PowerPoint</Application>
  <PresentationFormat>Widescreen</PresentationFormat>
  <Paragraphs>520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-apple-system</vt:lpstr>
      <vt:lpstr>Arial</vt:lpstr>
      <vt:lpstr>Calibri</vt:lpstr>
      <vt:lpstr>Calibri Light</vt:lpstr>
      <vt:lpstr>Cambria Math</vt:lpstr>
      <vt:lpstr>Google Sans</vt:lpstr>
      <vt:lpstr>Wingdings</vt:lpstr>
      <vt:lpstr>Office Theme</vt:lpstr>
      <vt:lpstr>Accelerator Structure Design and Optimization for the FCC-ee Pre-injector Complex</vt:lpstr>
      <vt:lpstr>Introduction</vt:lpstr>
      <vt:lpstr>FCCee injector linacs layout (new baseline)</vt:lpstr>
      <vt:lpstr>Methodology</vt:lpstr>
      <vt:lpstr>PowerPoint Presentation</vt:lpstr>
      <vt:lpstr>Parameter Sweeps</vt:lpstr>
      <vt:lpstr>Parameter Sweeps</vt:lpstr>
      <vt:lpstr>Parameter Sweeps</vt:lpstr>
      <vt:lpstr>Parameters Sweep Results</vt:lpstr>
      <vt:lpstr>Wakefield Studies</vt:lpstr>
      <vt:lpstr>Wakefield Studies</vt:lpstr>
      <vt:lpstr>CST benchmarking</vt:lpstr>
      <vt:lpstr>Benchmarking with CST Model</vt:lpstr>
      <vt:lpstr> High Energy Linac</vt:lpstr>
      <vt:lpstr>Thermomechanical Studies</vt:lpstr>
      <vt:lpstr>PowerPoint Presentation</vt:lpstr>
      <vt:lpstr>PowerPoint Presentation</vt:lpstr>
      <vt:lpstr>Beam-loading effect</vt:lpstr>
      <vt:lpstr>Beam-loading effect</vt:lpstr>
      <vt:lpstr>Minimization of bunch-to-bunch energy variation</vt:lpstr>
      <vt:lpstr>Conclusion</vt:lpstr>
      <vt:lpstr>Thanks for your attention!</vt:lpstr>
      <vt:lpstr>Spare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Hermann Winrich Pommerenke</dc:creator>
  <cp:lastModifiedBy>Adnan Kurtulus</cp:lastModifiedBy>
  <cp:revision>138</cp:revision>
  <dcterms:created xsi:type="dcterms:W3CDTF">2021-09-02T10:01:55Z</dcterms:created>
  <dcterms:modified xsi:type="dcterms:W3CDTF">2024-10-08T00:32:37Z</dcterms:modified>
</cp:coreProperties>
</file>