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3" r:id="rId5"/>
    <p:sldId id="262" r:id="rId6"/>
    <p:sldId id="273" r:id="rId7"/>
    <p:sldId id="270" r:id="rId8"/>
    <p:sldId id="275" r:id="rId9"/>
    <p:sldId id="276" r:id="rId10"/>
    <p:sldId id="278" r:id="rId11"/>
    <p:sldId id="258" r:id="rId12"/>
    <p:sldId id="26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2DF"/>
    <a:srgbClr val="00B0F0"/>
    <a:srgbClr val="BA68B4"/>
    <a:srgbClr val="E27FD6"/>
    <a:srgbClr val="AC0D1C"/>
    <a:srgbClr val="8BA6FF"/>
    <a:srgbClr val="FF93FD"/>
    <a:srgbClr val="FF9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8"/>
  </p:normalViewPr>
  <p:slideViewPr>
    <p:cSldViewPr snapToGrid="0" showGuides="1">
      <p:cViewPr varScale="1">
        <p:scale>
          <a:sx n="115" d="100"/>
          <a:sy n="115" d="100"/>
        </p:scale>
        <p:origin x="216" y="232"/>
      </p:cViewPr>
      <p:guideLst>
        <p:guide orient="horz" pos="4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710A-E989-4248-AD20-666942B96E4B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3288-8054-4A47-A531-E4B773C82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7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3288-8054-4A47-A531-E4B773C821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Book" panose="02000503020000020003" pitchFamily="2" charset="0"/>
              </a:rPr>
              <a:t>(insides of 1k shield, plate and </a:t>
            </a:r>
            <a:r>
              <a:rPr lang="en-US" sz="1200" dirty="0" err="1">
                <a:latin typeface="Avenir Book" panose="02000503020000020003" pitchFamily="2" charset="0"/>
              </a:rPr>
              <a:t>tophat</a:t>
            </a:r>
            <a:r>
              <a:rPr lang="en-US" sz="1200" dirty="0">
                <a:latin typeface="Avenir Book" panose="02000503020000020003" pitchFamily="2" charset="0"/>
              </a:rPr>
              <a:t>? – maybe flat parts are more important </a:t>
            </a:r>
            <a:r>
              <a:rPr lang="en-US" sz="1200" dirty="0" err="1">
                <a:latin typeface="Avenir Book" panose="02000503020000020003" pitchFamily="2" charset="0"/>
              </a:rPr>
              <a:t>bc</a:t>
            </a:r>
            <a:r>
              <a:rPr lang="en-US" sz="1200" dirty="0">
                <a:latin typeface="Avenir Book" panose="02000503020000020003" pitchFamily="2" charset="0"/>
              </a:rPr>
              <a:t> of inductor)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Book" panose="02000503020000020003" pitchFamily="2" charset="0"/>
              </a:rPr>
              <a:t>Some ideas? What is first step + copper ring maybe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3288-8054-4A47-A531-E4B773C821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3288-8054-4A47-A531-E4B773C821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5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3288-8054-4A47-A531-E4B773C821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2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3288-8054-4A47-A531-E4B773C821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8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3288-8054-4A47-A531-E4B773C821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3288-8054-4A47-A531-E4B773C821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92A3-68C2-FAA0-14A3-AF9E23D69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50031-E567-052F-6993-5A74139E3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726B0-15A2-B9AC-F43A-90752D47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8C54-8728-B73E-F9C3-EA7D5576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80EA-0389-2B79-0D9C-F576DF2C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316E-866F-74D5-7381-413D5CA4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16B21-A913-A8B6-2CF4-53721176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D88CC-53F7-69DF-0888-F7B94FF0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F7B7-BE10-8C4F-DA80-87E017CC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04AA-D727-F560-F00A-CCADA1A6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63F65-7375-AE3D-DDC4-11D7E7533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D9690-2FDD-D3EB-CEB4-65D105AFF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0066C-0E95-0C5E-5B87-65356F74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59C6-7A37-A7FF-37E9-2CE5CCBA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4BC3-0F51-3EAA-4437-4115F036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E0DB-7D68-1490-2451-18CD7779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7D613-E1C4-D681-71F3-4D802060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61C8-A40C-CC8D-A445-A55EF094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DCEA5-7A3A-C59F-E2F7-A6D52833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0B4ED-22E3-28E7-54D1-A36967B9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D12E-8184-452A-2B0B-00794994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CC7F3-8008-1B4E-BDE6-FBF561520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EC23-1C6E-FDDE-0EA5-20C16B2E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22CE-F5F0-B436-5450-1DC35DF7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AF44D-FB8C-516F-F889-EC63FA98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22B9-DD07-2C0A-C248-C57A91C4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E360-2D2D-1C38-85DC-9847AF45D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98BB4-8BF3-7139-3A6F-58B877EC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C7374-F3B0-4139-8E4F-543F6F62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A11D4-BE43-E77F-38BD-7E506EF0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DA108-7D8F-3AA2-B820-6BC9A02D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4596-2F19-CF4C-5395-DD94C646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50E32-2B6E-FAC6-C186-E0D61FC9F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C4DCD-7E71-C123-B4A0-A63CB55B9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311F3-887B-8C1A-824F-895BBEDB2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9AAED-461E-9261-71F2-D05D57604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B1E53-B845-8F18-4A88-F07047B8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4B3-F341-BCE4-CFA7-72ED4953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62984-9359-30B3-0C46-237F980E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FD97-CF9E-A79E-85AB-921A2131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91B31-15E4-F5EB-9E5E-31DC03E4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7305D-84D5-A536-8E4C-49A44219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6BCDC-5F8C-4911-BAF8-C962C9A3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94D10-BC5C-CD19-0922-C3F4EC89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E9E88-DD9C-42F7-B980-D13D9D4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92BF9-C300-13B0-1ADA-C4096557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5C77-B77A-1BF8-B4BD-F775D995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68E8-7015-7B91-0505-67E38C76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8E43D-5AE0-BA9C-B308-0555E235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49BE7-43C5-C327-7EF2-ED244E26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46634-84E1-51DD-41FF-D9C37775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C1F14-2FE9-2403-030F-58B13B94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7F4B-7331-0D22-463C-581A8771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74A2A-6DCE-77DC-2529-BE908E070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BE1CD-5D28-0C70-C163-F52F35289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8D273-97BB-FAD1-58DD-58C41326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A3FDB-880C-C0E4-77D2-A8EC2C4A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9DD79-08C0-97A2-525E-1574141E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5E3C2-D055-46C6-58B8-6852DCDB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ADCEF-ABAA-AE8C-DCFD-B7383AB6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CB35-8AA0-B699-9CBA-4C5057711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E18B4-FE01-054D-9BDD-1DED45B1FD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152ED-6CA4-42B4-C792-DB4197CDD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7FC7-BCDD-3FD6-907B-477ADC5DF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14D7F-D9D9-3C4E-B177-CE84B68D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11DB-9E0A-6C03-3BB1-A2479D1E6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66" y="2387599"/>
            <a:ext cx="8754533" cy="1122363"/>
          </a:xfrm>
        </p:spPr>
        <p:txBody>
          <a:bodyPr/>
          <a:lstStyle/>
          <a:p>
            <a:r>
              <a:rPr lang="en-US">
                <a:latin typeface="Avenir Book" panose="02000503020000020003" pitchFamily="2" charset="0"/>
              </a:rPr>
              <a:t>1K Plate </a:t>
            </a:r>
            <a:r>
              <a:rPr lang="en-US" dirty="0">
                <a:latin typeface="Avenir Book" panose="02000503020000020003" pitchFamily="2" charset="0"/>
              </a:rPr>
              <a:t>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B4796-9AA7-884D-7D9B-DD25FE684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35362"/>
            <a:ext cx="9144000" cy="1655762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Tori Ankel</a:t>
            </a:r>
          </a:p>
          <a:p>
            <a:r>
              <a:rPr lang="en-US" dirty="0">
                <a:latin typeface="Avenir Book" panose="02000503020000020003" pitchFamily="2" charset="0"/>
              </a:rPr>
              <a:t>8/5/2024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3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E3C0DD-F0E1-F245-DD0F-066FB4A63DA2}"/>
              </a:ext>
            </a:extLst>
          </p:cNvPr>
          <p:cNvSpPr txBox="1"/>
          <p:nvPr/>
        </p:nvSpPr>
        <p:spPr>
          <a:xfrm>
            <a:off x="757182" y="2296455"/>
            <a:ext cx="2839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Total Heat Load ~ 413.9 </a:t>
            </a:r>
            <a:r>
              <a:rPr lang="el-GR" sz="2600" b="0" i="0" dirty="0">
                <a:effectLst/>
                <a:highlight>
                  <a:srgbClr val="FFFFFF"/>
                </a:highlight>
                <a:latin typeface="Avenir Book" panose="02000503020000020003" pitchFamily="2" charset="0"/>
              </a:rPr>
              <a:t>μ</a:t>
            </a:r>
            <a:r>
              <a:rPr lang="en-US" sz="2600" b="0" i="0" dirty="0">
                <a:effectLst/>
                <a:highlight>
                  <a:srgbClr val="FFFFFF"/>
                </a:highlight>
                <a:latin typeface="Avenir Book" panose="02000503020000020003" pitchFamily="2" charset="0"/>
              </a:rPr>
              <a:t>W</a:t>
            </a:r>
            <a:r>
              <a:rPr lang="en-US" sz="2600" dirty="0"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E5FB22-DADA-D29B-0C3F-8FB49D340AB1}"/>
              </a:ext>
            </a:extLst>
          </p:cNvPr>
          <p:cNvSpPr/>
          <p:nvPr/>
        </p:nvSpPr>
        <p:spPr>
          <a:xfrm>
            <a:off x="444500" y="2296455"/>
            <a:ext cx="3338606" cy="892552"/>
          </a:xfrm>
          <a:prstGeom prst="rect">
            <a:avLst/>
          </a:prstGeom>
          <a:solidFill>
            <a:srgbClr val="00B0F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AA670-F939-F029-7995-24B23769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90512"/>
            <a:ext cx="5867400" cy="836613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on the Still Temperature</a:t>
            </a:r>
          </a:p>
        </p:txBody>
      </p:sp>
      <p:pic>
        <p:nvPicPr>
          <p:cNvPr id="16" name="Picture 15" descr="A graph of a temperature measurement&#10;&#10;Description automatically generated">
            <a:extLst>
              <a:ext uri="{FF2B5EF4-FFF2-40B4-BE49-F238E27FC236}">
                <a16:creationId xmlns:a16="http://schemas.microsoft.com/office/drawing/2014/main" id="{D9DC3E52-4820-69E4-7522-DA048724A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2801" r="2614" b="2428"/>
          <a:stretch/>
        </p:blipFill>
        <p:spPr>
          <a:xfrm>
            <a:off x="4056120" y="1070883"/>
            <a:ext cx="7881880" cy="5536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A36260-81BA-A79A-AE35-3311153E5741}"/>
              </a:ext>
            </a:extLst>
          </p:cNvPr>
          <p:cNvSpPr txBox="1"/>
          <p:nvPr/>
        </p:nvSpPr>
        <p:spPr>
          <a:xfrm>
            <a:off x="757182" y="3829745"/>
            <a:ext cx="2649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This corresponds to a still temperature of 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~841 mK!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45DB9-675F-9D4D-2000-C6935F366C9A}"/>
              </a:ext>
            </a:extLst>
          </p:cNvPr>
          <p:cNvCxnSpPr>
            <a:cxnSpLocks/>
          </p:cNvCxnSpPr>
          <p:nvPr/>
        </p:nvCxnSpPr>
        <p:spPr>
          <a:xfrm flipH="1">
            <a:off x="4768166" y="5359250"/>
            <a:ext cx="833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F8E575-CD09-BFB0-CB36-F3010B956266}"/>
              </a:ext>
            </a:extLst>
          </p:cNvPr>
          <p:cNvSpPr txBox="1"/>
          <p:nvPr/>
        </p:nvSpPr>
        <p:spPr>
          <a:xfrm>
            <a:off x="4370445" y="5258365"/>
            <a:ext cx="419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841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BF8E76-B267-9260-2F50-62584F570A3D}"/>
              </a:ext>
            </a:extLst>
          </p:cNvPr>
          <p:cNvSpPr txBox="1"/>
          <p:nvPr/>
        </p:nvSpPr>
        <p:spPr>
          <a:xfrm>
            <a:off x="4937679" y="5135254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.413 mW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B9899D-0A8C-B07E-4B12-D8714C791FDD}"/>
              </a:ext>
            </a:extLst>
          </p:cNvPr>
          <p:cNvSpPr/>
          <p:nvPr/>
        </p:nvSpPr>
        <p:spPr>
          <a:xfrm>
            <a:off x="5547978" y="5313213"/>
            <a:ext cx="85725" cy="9207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chine with several blue cylinders&#10;&#10;Description automatically generated with medium confidence">
            <a:extLst>
              <a:ext uri="{FF2B5EF4-FFF2-40B4-BE49-F238E27FC236}">
                <a16:creationId xmlns:a16="http://schemas.microsoft.com/office/drawing/2014/main" id="{F091BA54-7703-1D61-6EC3-97F83C558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5" t="17083" r="-1"/>
          <a:stretch/>
        </p:blipFill>
        <p:spPr>
          <a:xfrm>
            <a:off x="2964331" y="514368"/>
            <a:ext cx="8968518" cy="5685312"/>
          </a:xfrm>
          <a:prstGeom prst="rect">
            <a:avLst/>
          </a:prstGeom>
        </p:spPr>
      </p:pic>
      <p:pic>
        <p:nvPicPr>
          <p:cNvPr id="12" name="Picture 11" descr="A white round object with holes and holes&#10;&#10;Description automatically generated">
            <a:extLst>
              <a:ext uri="{FF2B5EF4-FFF2-40B4-BE49-F238E27FC236}">
                <a16:creationId xmlns:a16="http://schemas.microsoft.com/office/drawing/2014/main" id="{3DAD7AE2-1FAE-4823-8F2D-467D52967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07" t="13173" r="11858" b="15170"/>
          <a:stretch/>
        </p:blipFill>
        <p:spPr>
          <a:xfrm>
            <a:off x="270340" y="2782669"/>
            <a:ext cx="2411267" cy="2294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6AF95-4268-E84E-1D88-F25FD7E2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1" y="647700"/>
            <a:ext cx="27788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venir Book" panose="02000503020000020003" pitchFamily="2" charset="0"/>
              </a:rPr>
              <a:t>1K Plate Interfaces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DF9EB-F467-0EE0-8996-6F21302B2F5B}"/>
              </a:ext>
            </a:extLst>
          </p:cNvPr>
          <p:cNvSpPr txBox="1"/>
          <p:nvPr/>
        </p:nvSpPr>
        <p:spPr>
          <a:xfrm>
            <a:off x="189992" y="5206326"/>
            <a:ext cx="249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Thermal and structural legs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130B87-6255-CF60-A6D2-F19308437BF4}"/>
              </a:ext>
            </a:extLst>
          </p:cNvPr>
          <p:cNvSpPr txBox="1"/>
          <p:nvPr/>
        </p:nvSpPr>
        <p:spPr>
          <a:xfrm>
            <a:off x="7448590" y="1198959"/>
            <a:ext cx="86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Wiring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F9AF4-47C7-D734-7DF4-E102D0CC9E6F}"/>
              </a:ext>
            </a:extLst>
          </p:cNvPr>
          <p:cNvSpPr txBox="1"/>
          <p:nvPr/>
        </p:nvSpPr>
        <p:spPr>
          <a:xfrm>
            <a:off x="3380230" y="262221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Attocubes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3016E-7FFC-0503-ED0C-9A6C12E9DE52}"/>
              </a:ext>
            </a:extLst>
          </p:cNvPr>
          <p:cNvSpPr txBox="1"/>
          <p:nvPr/>
        </p:nvSpPr>
        <p:spPr>
          <a:xfrm>
            <a:off x="9500415" y="220832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20 mK struts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7B6AB-CB13-D04E-EFD8-B572F1A84136}"/>
              </a:ext>
            </a:extLst>
          </p:cNvPr>
          <p:cNvSpPr txBox="1"/>
          <p:nvPr/>
        </p:nvSpPr>
        <p:spPr>
          <a:xfrm>
            <a:off x="3380230" y="1106626"/>
            <a:ext cx="187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Skirts + SC wire connection on thermal legs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6A08E-AB8B-7B8A-F6A2-E5863CD4F948}"/>
              </a:ext>
            </a:extLst>
          </p:cNvPr>
          <p:cNvSpPr txBox="1"/>
          <p:nvPr/>
        </p:nvSpPr>
        <p:spPr>
          <a:xfrm>
            <a:off x="6931621" y="3435053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Inverted top 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9CBD4-E009-6F3A-4B5C-6D2BD8282C63}"/>
              </a:ext>
            </a:extLst>
          </p:cNvPr>
          <p:cNvSpPr txBox="1"/>
          <p:nvPr/>
        </p:nvSpPr>
        <p:spPr>
          <a:xfrm>
            <a:off x="10465781" y="3264211"/>
            <a:ext cx="146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Flexible connection to 1K cold finger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56C1B-7D28-167F-F127-B6CFB3D88340}"/>
              </a:ext>
            </a:extLst>
          </p:cNvPr>
          <p:cNvSpPr txBox="1"/>
          <p:nvPr/>
        </p:nvSpPr>
        <p:spPr>
          <a:xfrm>
            <a:off x="67963" y="2330638"/>
            <a:ext cx="289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Design of the stand-offs?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etal cylinder on a stand&#10;&#10;Description automatically generated with medium confidence">
            <a:extLst>
              <a:ext uri="{FF2B5EF4-FFF2-40B4-BE49-F238E27FC236}">
                <a16:creationId xmlns:a16="http://schemas.microsoft.com/office/drawing/2014/main" id="{5EEEB9A2-299A-1139-DD31-1154764DE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86" t="3361" r="21206" b="13332"/>
          <a:stretch/>
        </p:blipFill>
        <p:spPr>
          <a:xfrm>
            <a:off x="6096000" y="242167"/>
            <a:ext cx="5562600" cy="63736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71418E-7C76-5149-6A97-B45998AB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8" y="469220"/>
            <a:ext cx="5415147" cy="1325563"/>
          </a:xfrm>
        </p:spPr>
        <p:txBody>
          <a:bodyPr/>
          <a:lstStyle/>
          <a:p>
            <a:r>
              <a:rPr lang="en-US" dirty="0"/>
              <a:t>1K Shield Interfaces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5940AC-2175-7881-FDAB-2C962D5FE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94783"/>
            <a:ext cx="4692804" cy="4351338"/>
          </a:xfrm>
        </p:spPr>
        <p:txBody>
          <a:bodyPr>
            <a:normAutofit/>
          </a:bodyPr>
          <a:lstStyle/>
          <a:p>
            <a:pPr lvl="1">
              <a:buFont typeface="System Font Regular"/>
              <a:buChar char="-"/>
            </a:pPr>
            <a:r>
              <a:rPr lang="en-US" dirty="0"/>
              <a:t>Snorkel 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4K to 1K connection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May interface with both the 1K plate and the 1K shield</a:t>
            </a:r>
          </a:p>
          <a:p>
            <a:pPr lvl="1">
              <a:buFont typeface="System Font Regular"/>
              <a:buChar char="-"/>
            </a:pPr>
            <a:endParaRPr lang="en-US" dirty="0"/>
          </a:p>
          <a:p>
            <a:pPr lvl="1">
              <a:buFont typeface="System Font Regular"/>
              <a:buChar char="-"/>
            </a:pPr>
            <a:r>
              <a:rPr lang="en-US" dirty="0"/>
              <a:t>Connection between 1K shield and 1K plate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Requires an analysis of screening currents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System Font Regular"/>
              <a:buChar char="-"/>
            </a:pPr>
            <a:r>
              <a:rPr lang="en-US" dirty="0"/>
              <a:t>Permanent thermometer on the top of the shield </a:t>
            </a:r>
          </a:p>
        </p:txBody>
      </p:sp>
      <p:pic>
        <p:nvPicPr>
          <p:cNvPr id="3" name="Picture 2" descr="A black cylinder on a white background&#10;&#10;Description automatically generated">
            <a:extLst>
              <a:ext uri="{FF2B5EF4-FFF2-40B4-BE49-F238E27FC236}">
                <a16:creationId xmlns:a16="http://schemas.microsoft.com/office/drawing/2014/main" id="{95712619-5E2D-9EBA-FF20-C181A27AB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l="34586" t="3361" r="21206" b="13332"/>
          <a:stretch/>
        </p:blipFill>
        <p:spPr>
          <a:xfrm>
            <a:off x="6096000" y="242166"/>
            <a:ext cx="5562600" cy="63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3D6CBE-88AB-37F0-BD08-55F1775BE247}"/>
              </a:ext>
            </a:extLst>
          </p:cNvPr>
          <p:cNvCxnSpPr>
            <a:cxnSpLocks/>
          </p:cNvCxnSpPr>
          <p:nvPr/>
        </p:nvCxnSpPr>
        <p:spPr>
          <a:xfrm flipV="1">
            <a:off x="446416" y="5804372"/>
            <a:ext cx="8271317" cy="2028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9B97A9-B35A-0537-EA8B-41F0F2DFD41E}"/>
              </a:ext>
            </a:extLst>
          </p:cNvPr>
          <p:cNvCxnSpPr>
            <a:cxnSpLocks/>
          </p:cNvCxnSpPr>
          <p:nvPr/>
        </p:nvCxnSpPr>
        <p:spPr>
          <a:xfrm>
            <a:off x="2650210" y="1488741"/>
            <a:ext cx="926798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02E074-A05F-6D44-E015-903B20B6BFDF}"/>
              </a:ext>
            </a:extLst>
          </p:cNvPr>
          <p:cNvCxnSpPr>
            <a:cxnSpLocks/>
          </p:cNvCxnSpPr>
          <p:nvPr/>
        </p:nvCxnSpPr>
        <p:spPr>
          <a:xfrm>
            <a:off x="650929" y="3866017"/>
            <a:ext cx="1127558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401731D-3F24-36EB-D73D-6C2A36778B72}"/>
              </a:ext>
            </a:extLst>
          </p:cNvPr>
          <p:cNvSpPr/>
          <p:nvPr/>
        </p:nvSpPr>
        <p:spPr>
          <a:xfrm>
            <a:off x="1202142" y="3193227"/>
            <a:ext cx="2319454" cy="11820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Sep. 3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Decide on materials for plate and shield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841ED3-D150-2C3F-B247-1D164EFCEC57}"/>
              </a:ext>
            </a:extLst>
          </p:cNvPr>
          <p:cNvSpPr/>
          <p:nvPr/>
        </p:nvSpPr>
        <p:spPr>
          <a:xfrm>
            <a:off x="9377167" y="3356778"/>
            <a:ext cx="2319454" cy="101847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Sep.17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Finish snorkel interface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202CFC-C3FC-E77F-5558-A58DD7CB6CF7}"/>
              </a:ext>
            </a:extLst>
          </p:cNvPr>
          <p:cNvSpPr/>
          <p:nvPr/>
        </p:nvSpPr>
        <p:spPr>
          <a:xfrm>
            <a:off x="4008777" y="3222549"/>
            <a:ext cx="2319454" cy="11820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Sep. 10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Determine the cold finger 1K connection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BFD17-BF60-8F51-5332-98A79AF3AAFB}"/>
              </a:ext>
            </a:extLst>
          </p:cNvPr>
          <p:cNvSpPr/>
          <p:nvPr/>
        </p:nvSpPr>
        <p:spPr>
          <a:xfrm>
            <a:off x="6986159" y="3125141"/>
            <a:ext cx="2391008" cy="13678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Sep. 17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Finalize attocube positioning on the 1K plate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4B4CB-5887-DA80-ACF2-8BA249DE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65" y="1051422"/>
            <a:ext cx="2298367" cy="705392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421A99-FF29-B2A2-CDBB-59C37483C262}"/>
              </a:ext>
            </a:extLst>
          </p:cNvPr>
          <p:cNvSpPr/>
          <p:nvPr/>
        </p:nvSpPr>
        <p:spPr>
          <a:xfrm>
            <a:off x="9589040" y="5133280"/>
            <a:ext cx="1895708" cy="1382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Nov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1K plate delivered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F3A56-A9FF-45C9-FF51-AB9ED310FC2F}"/>
              </a:ext>
            </a:extLst>
          </p:cNvPr>
          <p:cNvSpPr/>
          <p:nvPr/>
        </p:nvSpPr>
        <p:spPr>
          <a:xfrm>
            <a:off x="6986159" y="5181144"/>
            <a:ext cx="1895708" cy="1382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Oct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1K plate and shield ordered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B801F-120C-482D-A480-0A083032C629}"/>
              </a:ext>
            </a:extLst>
          </p:cNvPr>
          <p:cNvSpPr/>
          <p:nvPr/>
        </p:nvSpPr>
        <p:spPr>
          <a:xfrm>
            <a:off x="2999882" y="743509"/>
            <a:ext cx="2516457" cy="14942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Aug. 14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Model temperature gradients for a pure Al plate and shield as a baseline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7AFA7-0535-0FA1-D4E6-7C4A94BF7292}"/>
              </a:ext>
            </a:extLst>
          </p:cNvPr>
          <p:cNvSpPr/>
          <p:nvPr/>
        </p:nvSpPr>
        <p:spPr>
          <a:xfrm>
            <a:off x="5920633" y="479088"/>
            <a:ext cx="2797100" cy="20193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Aug. 20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Finalize 1K interfaces to structural legs and standoffs, make decisions about adding a SC wire to thermal legs </a:t>
            </a:r>
          </a:p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15EE29-8550-CA77-6C8E-9A58FAE2F3BE}"/>
              </a:ext>
            </a:extLst>
          </p:cNvPr>
          <p:cNvSpPr/>
          <p:nvPr/>
        </p:nvSpPr>
        <p:spPr>
          <a:xfrm>
            <a:off x="1202142" y="5213357"/>
            <a:ext cx="2319454" cy="11820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Sep. 20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Finalize interfaces to the 20mK plate, including wiring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403092-C471-8140-6D51-6432E2858708}"/>
              </a:ext>
            </a:extLst>
          </p:cNvPr>
          <p:cNvSpPr/>
          <p:nvPr/>
        </p:nvSpPr>
        <p:spPr>
          <a:xfrm>
            <a:off x="9122027" y="749043"/>
            <a:ext cx="2542478" cy="14793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Aug. 27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Discuss and determine how the 1K shield will be attached to the 1K plate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17A53A-1CBE-56CA-32F3-EC193F679EB4}"/>
              </a:ext>
            </a:extLst>
          </p:cNvPr>
          <p:cNvSpPr/>
          <p:nvPr/>
        </p:nvSpPr>
        <p:spPr>
          <a:xfrm>
            <a:off x="4094150" y="5233641"/>
            <a:ext cx="2319454" cy="11820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Sep. 26 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Finalize all interfaces from the 1K plate and shield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CB29BB-8FA7-D258-653B-028149733ACC}"/>
              </a:ext>
            </a:extLst>
          </p:cNvPr>
          <p:cNvCxnSpPr>
            <a:cxnSpLocks/>
          </p:cNvCxnSpPr>
          <p:nvPr/>
        </p:nvCxnSpPr>
        <p:spPr>
          <a:xfrm flipH="1">
            <a:off x="11902699" y="1488741"/>
            <a:ext cx="8316" cy="109644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9A6B3F-B5B2-4E03-1F49-3D149B6C6ECC}"/>
              </a:ext>
            </a:extLst>
          </p:cNvPr>
          <p:cNvCxnSpPr>
            <a:cxnSpLocks/>
          </p:cNvCxnSpPr>
          <p:nvPr/>
        </p:nvCxnSpPr>
        <p:spPr>
          <a:xfrm>
            <a:off x="650929" y="2585186"/>
            <a:ext cx="1126008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F1BD62-6A4C-27F6-2E29-A7ABB9DEF746}"/>
              </a:ext>
            </a:extLst>
          </p:cNvPr>
          <p:cNvCxnSpPr>
            <a:cxnSpLocks/>
          </p:cNvCxnSpPr>
          <p:nvPr/>
        </p:nvCxnSpPr>
        <p:spPr>
          <a:xfrm flipH="1">
            <a:off x="650929" y="2585186"/>
            <a:ext cx="4158" cy="128083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58F210-2B72-C1E0-1399-4CA289772C5A}"/>
              </a:ext>
            </a:extLst>
          </p:cNvPr>
          <p:cNvCxnSpPr>
            <a:cxnSpLocks/>
          </p:cNvCxnSpPr>
          <p:nvPr/>
        </p:nvCxnSpPr>
        <p:spPr>
          <a:xfrm>
            <a:off x="11918197" y="3866017"/>
            <a:ext cx="0" cy="84505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FB9AF98-6119-35A4-480C-67A39F961FA8}"/>
              </a:ext>
            </a:extLst>
          </p:cNvPr>
          <p:cNvCxnSpPr>
            <a:cxnSpLocks/>
          </p:cNvCxnSpPr>
          <p:nvPr/>
        </p:nvCxnSpPr>
        <p:spPr>
          <a:xfrm>
            <a:off x="450574" y="4711068"/>
            <a:ext cx="1147593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21FBE6-4319-EF8C-98F5-FA524F6A9F3F}"/>
              </a:ext>
            </a:extLst>
          </p:cNvPr>
          <p:cNvCxnSpPr>
            <a:cxnSpLocks/>
          </p:cNvCxnSpPr>
          <p:nvPr/>
        </p:nvCxnSpPr>
        <p:spPr>
          <a:xfrm flipH="1">
            <a:off x="446416" y="4711068"/>
            <a:ext cx="4158" cy="1113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ED1A308-D1E5-124D-62F6-D7702727CD5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881867" y="5872520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2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machine with a few parts&#10;&#10;Description automatically generated with medium confidence">
            <a:extLst>
              <a:ext uri="{FF2B5EF4-FFF2-40B4-BE49-F238E27FC236}">
                <a16:creationId xmlns:a16="http://schemas.microsoft.com/office/drawing/2014/main" id="{5D7C6005-0AE4-EE54-1F63-D2229C432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84" t="4303" r="21569" b="7633"/>
          <a:stretch/>
        </p:blipFill>
        <p:spPr>
          <a:xfrm>
            <a:off x="5464654" y="495655"/>
            <a:ext cx="6352701" cy="6006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F192D3-8007-9BC7-791A-16ABEE49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75" y="1752426"/>
            <a:ext cx="4600699" cy="810532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What is fixed?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C1E9FB3-ED8A-F4CE-CF47-CFD8C23D809E}"/>
              </a:ext>
            </a:extLst>
          </p:cNvPr>
          <p:cNvSpPr/>
          <p:nvPr/>
        </p:nvSpPr>
        <p:spPr>
          <a:xfrm rot="10800000">
            <a:off x="10086496" y="950025"/>
            <a:ext cx="494418" cy="35150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B9B7CB-DF4B-312D-CFE4-B65476DFC013}"/>
              </a:ext>
            </a:extLst>
          </p:cNvPr>
          <p:cNvCxnSpPr>
            <a:cxnSpLocks/>
          </p:cNvCxnSpPr>
          <p:nvPr/>
        </p:nvCxnSpPr>
        <p:spPr>
          <a:xfrm flipH="1" flipV="1">
            <a:off x="4585553" y="4453244"/>
            <a:ext cx="1209689" cy="96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301998-E025-E17C-6B68-F354EEAE7A5D}"/>
              </a:ext>
            </a:extLst>
          </p:cNvPr>
          <p:cNvCxnSpPr>
            <a:cxnSpLocks/>
          </p:cNvCxnSpPr>
          <p:nvPr/>
        </p:nvCxnSpPr>
        <p:spPr>
          <a:xfrm flipH="1">
            <a:off x="4934895" y="5991759"/>
            <a:ext cx="980779" cy="203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253FE9-E647-B75B-389D-8C57CCD9DD06}"/>
              </a:ext>
            </a:extLst>
          </p:cNvPr>
          <p:cNvCxnSpPr>
            <a:cxnSpLocks/>
          </p:cNvCxnSpPr>
          <p:nvPr/>
        </p:nvCxnSpPr>
        <p:spPr>
          <a:xfrm flipH="1">
            <a:off x="5577059" y="4902529"/>
            <a:ext cx="1569907" cy="163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6AE8A6-6ACB-B996-A422-10E2EB924A5D}"/>
              </a:ext>
            </a:extLst>
          </p:cNvPr>
          <p:cNvCxnSpPr/>
          <p:nvPr/>
        </p:nvCxnSpPr>
        <p:spPr>
          <a:xfrm>
            <a:off x="5915674" y="553126"/>
            <a:ext cx="37367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E05780A-5F59-57DA-BAA8-8B07004CEFE1}"/>
              </a:ext>
            </a:extLst>
          </p:cNvPr>
          <p:cNvSpPr txBox="1"/>
          <p:nvPr/>
        </p:nvSpPr>
        <p:spPr>
          <a:xfrm>
            <a:off x="3533295" y="421945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1K plate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CB9AC0-550A-2EA3-0DAE-5D240E62BFDF}"/>
              </a:ext>
            </a:extLst>
          </p:cNvPr>
          <p:cNvSpPr txBox="1"/>
          <p:nvPr/>
        </p:nvSpPr>
        <p:spPr>
          <a:xfrm>
            <a:off x="4217391" y="490252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20mK plate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57CA72-A4C9-5BBC-0369-C28F184175C6}"/>
              </a:ext>
            </a:extLst>
          </p:cNvPr>
          <p:cNvSpPr txBox="1"/>
          <p:nvPr/>
        </p:nvSpPr>
        <p:spPr>
          <a:xfrm>
            <a:off x="3966804" y="6001513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4K 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11F044-0C01-9115-AF60-084D0EDD1042}"/>
              </a:ext>
            </a:extLst>
          </p:cNvPr>
          <p:cNvSpPr txBox="1"/>
          <p:nvPr/>
        </p:nvSpPr>
        <p:spPr>
          <a:xfrm>
            <a:off x="10647167" y="252290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1K shield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F44768-9FB5-7F70-EE79-61A9DAE7502C}"/>
              </a:ext>
            </a:extLst>
          </p:cNvPr>
          <p:cNvSpPr txBox="1"/>
          <p:nvPr/>
        </p:nvSpPr>
        <p:spPr>
          <a:xfrm>
            <a:off x="9226906" y="4902529"/>
            <a:ext cx="151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1K standoffs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E5F3F6-FFE8-58E2-B20F-F05CDAAD7F22}"/>
              </a:ext>
            </a:extLst>
          </p:cNvPr>
          <p:cNvSpPr txBox="1"/>
          <p:nvPr/>
        </p:nvSpPr>
        <p:spPr>
          <a:xfrm>
            <a:off x="6947431" y="6310212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Inverted top hat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A570D3-7A9B-3A18-2136-2ECCC810A8E1}"/>
              </a:ext>
            </a:extLst>
          </p:cNvPr>
          <p:cNvCxnSpPr>
            <a:cxnSpLocks/>
          </p:cNvCxnSpPr>
          <p:nvPr/>
        </p:nvCxnSpPr>
        <p:spPr>
          <a:xfrm>
            <a:off x="7146966" y="5660658"/>
            <a:ext cx="310738" cy="710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876690F-2803-AB30-869F-A2D6B5E673FE}"/>
              </a:ext>
            </a:extLst>
          </p:cNvPr>
          <p:cNvSpPr txBox="1"/>
          <p:nvPr/>
        </p:nvSpPr>
        <p:spPr>
          <a:xfrm>
            <a:off x="7302335" y="17146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66 cm</a:t>
            </a:r>
          </a:p>
        </p:txBody>
      </p:sp>
    </p:spTree>
    <p:extLst>
      <p:ext uri="{BB962C8B-B14F-4D97-AF65-F5344CB8AC3E}">
        <p14:creationId xmlns:p14="http://schemas.microsoft.com/office/powerpoint/2010/main" val="407465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machine with a few parts&#10;&#10;Description automatically generated with medium confidence">
            <a:extLst>
              <a:ext uri="{FF2B5EF4-FFF2-40B4-BE49-F238E27FC236}">
                <a16:creationId xmlns:a16="http://schemas.microsoft.com/office/drawing/2014/main" id="{3CA8B8C9-BB1A-6C73-658A-457FE01DB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4" t="4303" r="21569" b="7633"/>
          <a:stretch/>
        </p:blipFill>
        <p:spPr>
          <a:xfrm>
            <a:off x="5464654" y="495655"/>
            <a:ext cx="6352701" cy="6006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F192D3-8007-9BC7-791A-16ABEE49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05" y="960910"/>
            <a:ext cx="4600699" cy="810532"/>
          </a:xfrm>
        </p:spPr>
        <p:txBody>
          <a:bodyPr>
            <a:noAutofit/>
          </a:bodyPr>
          <a:lstStyle/>
          <a:p>
            <a:r>
              <a:rPr lang="en-US" dirty="0"/>
              <a:t>What are the open questions?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4EA815-1A7A-A62F-DCE7-5D3D4C85FCD2}"/>
              </a:ext>
            </a:extLst>
          </p:cNvPr>
          <p:cNvSpPr/>
          <p:nvPr/>
        </p:nvSpPr>
        <p:spPr>
          <a:xfrm rot="2977285">
            <a:off x="6091160" y="4111749"/>
            <a:ext cx="99173" cy="605774"/>
          </a:xfrm>
          <a:prstGeom prst="rect">
            <a:avLst/>
          </a:prstGeom>
          <a:solidFill>
            <a:srgbClr val="AC0D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C10EEE4-CCB5-E497-29BF-D064C1625D9B}"/>
              </a:ext>
            </a:extLst>
          </p:cNvPr>
          <p:cNvSpPr/>
          <p:nvPr/>
        </p:nvSpPr>
        <p:spPr>
          <a:xfrm rot="7824702">
            <a:off x="6459237" y="4448239"/>
            <a:ext cx="435116" cy="135155"/>
          </a:xfrm>
          <a:custGeom>
            <a:avLst/>
            <a:gdLst>
              <a:gd name="connsiteX0" fmla="*/ 19128 w 1171034"/>
              <a:gd name="connsiteY0" fmla="*/ 0 h 940409"/>
              <a:gd name="connsiteX1" fmla="*/ 66629 w 1171034"/>
              <a:gd name="connsiteY1" fmla="*/ 736270 h 940409"/>
              <a:gd name="connsiteX2" fmla="*/ 565392 w 1171034"/>
              <a:gd name="connsiteY2" fmla="*/ 166255 h 940409"/>
              <a:gd name="connsiteX3" fmla="*/ 791024 w 1171034"/>
              <a:gd name="connsiteY3" fmla="*/ 938151 h 940409"/>
              <a:gd name="connsiteX4" fmla="*/ 1171034 w 1171034"/>
              <a:gd name="connsiteY4" fmla="*/ 356260 h 94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34" h="940409">
                <a:moveTo>
                  <a:pt x="19128" y="0"/>
                </a:moveTo>
                <a:cubicBezTo>
                  <a:pt x="-2644" y="354280"/>
                  <a:pt x="-24415" y="708561"/>
                  <a:pt x="66629" y="736270"/>
                </a:cubicBezTo>
                <a:cubicBezTo>
                  <a:pt x="157673" y="763979"/>
                  <a:pt x="444660" y="132608"/>
                  <a:pt x="565392" y="166255"/>
                </a:cubicBezTo>
                <a:cubicBezTo>
                  <a:pt x="686124" y="199902"/>
                  <a:pt x="690084" y="906484"/>
                  <a:pt x="791024" y="938151"/>
                </a:cubicBezTo>
                <a:cubicBezTo>
                  <a:pt x="891964" y="969819"/>
                  <a:pt x="1031499" y="663039"/>
                  <a:pt x="1171034" y="356260"/>
                </a:cubicBezTo>
              </a:path>
            </a:pathLst>
          </a:custGeom>
          <a:noFill/>
          <a:ln>
            <a:solidFill>
              <a:srgbClr val="AC0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79CD53-F355-D55D-FA51-F5BB79C0850A}"/>
              </a:ext>
            </a:extLst>
          </p:cNvPr>
          <p:cNvSpPr/>
          <p:nvPr/>
        </p:nvSpPr>
        <p:spPr>
          <a:xfrm rot="12544212">
            <a:off x="8787706" y="4448239"/>
            <a:ext cx="435116" cy="135155"/>
          </a:xfrm>
          <a:custGeom>
            <a:avLst/>
            <a:gdLst>
              <a:gd name="connsiteX0" fmla="*/ 19128 w 1171034"/>
              <a:gd name="connsiteY0" fmla="*/ 0 h 940409"/>
              <a:gd name="connsiteX1" fmla="*/ 66629 w 1171034"/>
              <a:gd name="connsiteY1" fmla="*/ 736270 h 940409"/>
              <a:gd name="connsiteX2" fmla="*/ 565392 w 1171034"/>
              <a:gd name="connsiteY2" fmla="*/ 166255 h 940409"/>
              <a:gd name="connsiteX3" fmla="*/ 791024 w 1171034"/>
              <a:gd name="connsiteY3" fmla="*/ 938151 h 940409"/>
              <a:gd name="connsiteX4" fmla="*/ 1171034 w 1171034"/>
              <a:gd name="connsiteY4" fmla="*/ 356260 h 94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034" h="940409">
                <a:moveTo>
                  <a:pt x="19128" y="0"/>
                </a:moveTo>
                <a:cubicBezTo>
                  <a:pt x="-2644" y="354280"/>
                  <a:pt x="-24415" y="708561"/>
                  <a:pt x="66629" y="736270"/>
                </a:cubicBezTo>
                <a:cubicBezTo>
                  <a:pt x="157673" y="763979"/>
                  <a:pt x="444660" y="132608"/>
                  <a:pt x="565392" y="166255"/>
                </a:cubicBezTo>
                <a:cubicBezTo>
                  <a:pt x="686124" y="199902"/>
                  <a:pt x="690084" y="906484"/>
                  <a:pt x="791024" y="938151"/>
                </a:cubicBezTo>
                <a:cubicBezTo>
                  <a:pt x="891964" y="969819"/>
                  <a:pt x="1031499" y="663039"/>
                  <a:pt x="1171034" y="356260"/>
                </a:cubicBezTo>
              </a:path>
            </a:pathLst>
          </a:custGeom>
          <a:noFill/>
          <a:ln>
            <a:solidFill>
              <a:srgbClr val="AC0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0FE7F7-AEF5-6871-83B2-48E78712D23D}"/>
              </a:ext>
            </a:extLst>
          </p:cNvPr>
          <p:cNvSpPr txBox="1"/>
          <p:nvPr/>
        </p:nvSpPr>
        <p:spPr>
          <a:xfrm>
            <a:off x="884625" y="2502911"/>
            <a:ext cx="3005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>
                <a:latin typeface="Avenir Book" panose="02000503020000020003" pitchFamily="2" charset="0"/>
              </a:rPr>
              <a:t>Materials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Avenir Book" panose="02000503020000020003" pitchFamily="2" charset="0"/>
              </a:rPr>
              <a:t>Interfaces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563D377-1E7C-3F12-9A4A-3DC7EF161A6A}"/>
              </a:ext>
            </a:extLst>
          </p:cNvPr>
          <p:cNvSpPr/>
          <p:nvPr/>
        </p:nvSpPr>
        <p:spPr>
          <a:xfrm rot="2577840">
            <a:off x="9368261" y="4764160"/>
            <a:ext cx="686359" cy="922791"/>
          </a:xfrm>
          <a:custGeom>
            <a:avLst/>
            <a:gdLst>
              <a:gd name="connsiteX0" fmla="*/ 0 w 1128156"/>
              <a:gd name="connsiteY0" fmla="*/ 62338 h 534713"/>
              <a:gd name="connsiteX1" fmla="*/ 522514 w 1128156"/>
              <a:gd name="connsiteY1" fmla="*/ 38588 h 534713"/>
              <a:gd name="connsiteX2" fmla="*/ 605642 w 1128156"/>
              <a:gd name="connsiteY2" fmla="*/ 513601 h 534713"/>
              <a:gd name="connsiteX3" fmla="*/ 1128156 w 1128156"/>
              <a:gd name="connsiteY3" fmla="*/ 442349 h 53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534713">
                <a:moveTo>
                  <a:pt x="0" y="62338"/>
                </a:moveTo>
                <a:cubicBezTo>
                  <a:pt x="210787" y="12858"/>
                  <a:pt x="421574" y="-36622"/>
                  <a:pt x="522514" y="38588"/>
                </a:cubicBezTo>
                <a:cubicBezTo>
                  <a:pt x="623454" y="113798"/>
                  <a:pt x="504702" y="446308"/>
                  <a:pt x="605642" y="513601"/>
                </a:cubicBezTo>
                <a:cubicBezTo>
                  <a:pt x="706582" y="580894"/>
                  <a:pt x="979715" y="468079"/>
                  <a:pt x="1128156" y="442349"/>
                </a:cubicBezTo>
              </a:path>
            </a:pathLst>
          </a:custGeom>
          <a:noFill/>
          <a:ln w="76200">
            <a:solidFill>
              <a:srgbClr val="AC0D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13A55C-1FC9-462A-BE8E-D7F8613EE627}"/>
              </a:ext>
            </a:extLst>
          </p:cNvPr>
          <p:cNvSpPr txBox="1"/>
          <p:nvPr/>
        </p:nvSpPr>
        <p:spPr>
          <a:xfrm>
            <a:off x="5139273" y="4842757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Attocubes!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3A202B-F631-68C6-8FCD-FB9C918D2991}"/>
              </a:ext>
            </a:extLst>
          </p:cNvPr>
          <p:cNvSpPr txBox="1"/>
          <p:nvPr/>
        </p:nvSpPr>
        <p:spPr>
          <a:xfrm>
            <a:off x="4841755" y="370324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Snorkel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5527D9-46AC-1635-8064-7DB9A40AB633}"/>
              </a:ext>
            </a:extLst>
          </p:cNvPr>
          <p:cNvSpPr txBox="1"/>
          <p:nvPr/>
        </p:nvSpPr>
        <p:spPr>
          <a:xfrm>
            <a:off x="4135105" y="422997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SC connection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38FB34-3EDB-23C1-6683-BB901E2CE172}"/>
              </a:ext>
            </a:extLst>
          </p:cNvPr>
          <p:cNvSpPr txBox="1"/>
          <p:nvPr/>
        </p:nvSpPr>
        <p:spPr>
          <a:xfrm>
            <a:off x="10148014" y="4565758"/>
            <a:ext cx="17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Flexible 1K cold finger</a:t>
            </a:r>
          </a:p>
          <a:p>
            <a:r>
              <a:rPr lang="en-US" dirty="0">
                <a:latin typeface="Avenir Book" panose="02000503020000020003" pitchFamily="2" charset="0"/>
              </a:rPr>
              <a:t> connection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A4017F-02FE-495F-6898-8D2DFDA2C6A4}"/>
              </a:ext>
            </a:extLst>
          </p:cNvPr>
          <p:cNvSpPr/>
          <p:nvPr/>
        </p:nvSpPr>
        <p:spPr>
          <a:xfrm rot="7940471">
            <a:off x="9504044" y="4111748"/>
            <a:ext cx="99173" cy="605774"/>
          </a:xfrm>
          <a:prstGeom prst="rect">
            <a:avLst/>
          </a:prstGeom>
          <a:solidFill>
            <a:srgbClr val="AC0D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7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E614-7D9D-67EA-80BB-8B55B8E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44" y="523885"/>
            <a:ext cx="3510776" cy="881781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Materials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968C9-588A-E38F-8F62-B5DCA86991A9}"/>
              </a:ext>
            </a:extLst>
          </p:cNvPr>
          <p:cNvSpPr txBox="1"/>
          <p:nvPr/>
        </p:nvSpPr>
        <p:spPr>
          <a:xfrm>
            <a:off x="706244" y="1294154"/>
            <a:ext cx="11193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000" dirty="0">
              <a:latin typeface="Avenir Book" panose="02000503020000020003" pitchFamily="2" charset="0"/>
            </a:endParaRPr>
          </a:p>
          <a:p>
            <a:pPr marL="742950" lvl="1" indent="-285750">
              <a:buFontTx/>
              <a:buChar char="-"/>
            </a:pPr>
            <a:r>
              <a:rPr lang="en-US" sz="3000" dirty="0">
                <a:latin typeface="Avenir Book" panose="02000503020000020003" pitchFamily="2" charset="0"/>
              </a:rPr>
              <a:t>Needs to be cooled through the 1K flexible connection (with acceptable thermal gradients)</a:t>
            </a:r>
          </a:p>
          <a:p>
            <a:pPr marL="742950" lvl="1" indent="-285750">
              <a:buFontTx/>
              <a:buChar char="-"/>
            </a:pPr>
            <a:endParaRPr lang="en-US" sz="3000" dirty="0">
              <a:latin typeface="Avenir Book" panose="02000503020000020003" pitchFamily="2" charset="0"/>
            </a:endParaRPr>
          </a:p>
          <a:p>
            <a:pPr marL="742950" lvl="1" indent="-285750">
              <a:buFontTx/>
              <a:buChar char="-"/>
            </a:pPr>
            <a:r>
              <a:rPr lang="en-US" sz="3000" dirty="0">
                <a:latin typeface="Avenir Book" panose="02000503020000020003" pitchFamily="2" charset="0"/>
              </a:rPr>
              <a:t>Inside of the shield and plate need to be superconducting</a:t>
            </a:r>
          </a:p>
          <a:p>
            <a:pPr lvl="1"/>
            <a:endParaRPr lang="en-US" sz="3000" dirty="0">
              <a:latin typeface="Avenir Book" panose="02000503020000020003" pitchFamily="2" charset="0"/>
            </a:endParaRPr>
          </a:p>
          <a:p>
            <a:pPr marL="742950" lvl="1" indent="-285750">
              <a:buFontTx/>
              <a:buChar char="-"/>
            </a:pPr>
            <a:r>
              <a:rPr lang="en-US" sz="3000" dirty="0">
                <a:latin typeface="Avenir Book" panose="02000503020000020003" pitchFamily="2" charset="0"/>
              </a:rPr>
              <a:t>Needs to be mechanically stable</a:t>
            </a:r>
          </a:p>
          <a:p>
            <a:pPr lvl="1"/>
            <a:endParaRPr lang="en-US" sz="3000" dirty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CB013-54FC-415C-879D-E1F3465C7F17}"/>
              </a:ext>
            </a:extLst>
          </p:cNvPr>
          <p:cNvSpPr/>
          <p:nvPr/>
        </p:nvSpPr>
        <p:spPr>
          <a:xfrm>
            <a:off x="3572933" y="5014880"/>
            <a:ext cx="5046134" cy="1185527"/>
          </a:xfrm>
          <a:prstGeom prst="rect">
            <a:avLst/>
          </a:prstGeom>
          <a:solidFill>
            <a:srgbClr val="0DA2D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64D82-A405-6B34-2E4F-6DEF3173AB1F}"/>
              </a:ext>
            </a:extLst>
          </p:cNvPr>
          <p:cNvSpPr txBox="1"/>
          <p:nvPr/>
        </p:nvSpPr>
        <p:spPr>
          <a:xfrm>
            <a:off x="4676615" y="5253701"/>
            <a:ext cx="325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First ideas?</a:t>
            </a:r>
          </a:p>
        </p:txBody>
      </p:sp>
    </p:spTree>
    <p:extLst>
      <p:ext uri="{BB962C8B-B14F-4D97-AF65-F5344CB8AC3E}">
        <p14:creationId xmlns:p14="http://schemas.microsoft.com/office/powerpoint/2010/main" val="319131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4AA6-552A-4874-EEE7-C678599A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44" y="1414524"/>
            <a:ext cx="6474369" cy="30952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0" dirty="0"/>
              <a:t>For a given design/ set of materials</a:t>
            </a:r>
          </a:p>
          <a:p>
            <a:endParaRPr lang="en-US" sz="7500" dirty="0"/>
          </a:p>
          <a:p>
            <a:pPr lvl="1"/>
            <a:r>
              <a:rPr lang="en-US" sz="9200" dirty="0"/>
              <a:t>Do we have sufficient cooling power?</a:t>
            </a:r>
          </a:p>
          <a:p>
            <a:pPr marL="457200" lvl="1" indent="0">
              <a:buNone/>
            </a:pPr>
            <a:endParaRPr lang="en-US" sz="6000" dirty="0"/>
          </a:p>
          <a:p>
            <a:pPr lvl="1"/>
            <a:r>
              <a:rPr lang="en-US" sz="9200" dirty="0"/>
              <a:t>Will it support the weight we need?</a:t>
            </a:r>
          </a:p>
          <a:p>
            <a:pPr marL="457200" lvl="1" indent="0">
              <a:buNone/>
            </a:pPr>
            <a:endParaRPr lang="en-US" sz="6000" dirty="0"/>
          </a:p>
          <a:p>
            <a:pPr lvl="1"/>
            <a:r>
              <a:rPr lang="en-US" sz="9200" dirty="0"/>
              <a:t>How can we get it made?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143CD-5031-B43E-4B68-7CB093CF344F}"/>
              </a:ext>
            </a:extLst>
          </p:cNvPr>
          <p:cNvSpPr txBox="1"/>
          <p:nvPr/>
        </p:nvSpPr>
        <p:spPr>
          <a:xfrm>
            <a:off x="352917" y="4863206"/>
            <a:ext cx="301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What is the total heat load on the 1K plate?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4F0D1-59BB-5136-BD22-48600135921C}"/>
              </a:ext>
            </a:extLst>
          </p:cNvPr>
          <p:cNvSpPr txBox="1"/>
          <p:nvPr/>
        </p:nvSpPr>
        <p:spPr>
          <a:xfrm>
            <a:off x="4163616" y="4724599"/>
            <a:ext cx="3016333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What is the temperature at the end of the flexible 1K cold finger connection?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87E82-EC34-3AD8-A362-FC54B1BEE6EC}"/>
              </a:ext>
            </a:extLst>
          </p:cNvPr>
          <p:cNvSpPr txBox="1"/>
          <p:nvPr/>
        </p:nvSpPr>
        <p:spPr>
          <a:xfrm>
            <a:off x="7974317" y="4438501"/>
            <a:ext cx="3625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Given the temperature at the end of the cold finger connection </a:t>
            </a:r>
            <a:r>
              <a:rPr lang="en-US" i="1" dirty="0">
                <a:latin typeface="Avenir Book" panose="02000503020000020003" pitchFamily="2" charset="0"/>
              </a:rPr>
              <a:t>and</a:t>
            </a:r>
            <a:r>
              <a:rPr lang="en-US" dirty="0">
                <a:latin typeface="Avenir Book" panose="02000503020000020003" pitchFamily="2" charset="0"/>
              </a:rPr>
              <a:t> using known heat loads on the 1K plate what are the thermal gradients across the 1K plate and shield?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D711B-5DD3-CA28-73B1-57468D0D6491}"/>
              </a:ext>
            </a:extLst>
          </p:cNvPr>
          <p:cNvSpPr/>
          <p:nvPr/>
        </p:nvSpPr>
        <p:spPr>
          <a:xfrm>
            <a:off x="436044" y="4609290"/>
            <a:ext cx="2933206" cy="1154162"/>
          </a:xfrm>
          <a:prstGeom prst="rect">
            <a:avLst/>
          </a:prstGeom>
          <a:solidFill>
            <a:srgbClr val="E27FD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C07D08-66BA-DB04-D663-1E556ECAE371}"/>
              </a:ext>
            </a:extLst>
          </p:cNvPr>
          <p:cNvSpPr/>
          <p:nvPr/>
        </p:nvSpPr>
        <p:spPr>
          <a:xfrm>
            <a:off x="4163616" y="4609290"/>
            <a:ext cx="3016334" cy="1154162"/>
          </a:xfrm>
          <a:prstGeom prst="rect">
            <a:avLst/>
          </a:prstGeom>
          <a:solidFill>
            <a:srgbClr val="E27FD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CF7B0-4703-D1A8-87D5-45FA43C665B2}"/>
              </a:ext>
            </a:extLst>
          </p:cNvPr>
          <p:cNvSpPr/>
          <p:nvPr/>
        </p:nvSpPr>
        <p:spPr>
          <a:xfrm>
            <a:off x="7974316" y="4396061"/>
            <a:ext cx="3680048" cy="1796765"/>
          </a:xfrm>
          <a:prstGeom prst="rect">
            <a:avLst/>
          </a:prstGeom>
          <a:solidFill>
            <a:srgbClr val="E27FD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3C01BC5-9099-A002-B6A0-F90D39B8C8E5}"/>
              </a:ext>
            </a:extLst>
          </p:cNvPr>
          <p:cNvSpPr/>
          <p:nvPr/>
        </p:nvSpPr>
        <p:spPr>
          <a:xfrm>
            <a:off x="3460343" y="4995030"/>
            <a:ext cx="617517" cy="320634"/>
          </a:xfrm>
          <a:prstGeom prst="rightArrow">
            <a:avLst>
              <a:gd name="adj1" fmla="val 42592"/>
              <a:gd name="adj2" fmla="val 50000"/>
            </a:avLst>
          </a:prstGeom>
          <a:solidFill>
            <a:srgbClr val="E27F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4B7AB31-E65B-91F2-CC96-52022ED50F3D}"/>
              </a:ext>
            </a:extLst>
          </p:cNvPr>
          <p:cNvSpPr/>
          <p:nvPr/>
        </p:nvSpPr>
        <p:spPr>
          <a:xfrm>
            <a:off x="7245250" y="5026054"/>
            <a:ext cx="617517" cy="320634"/>
          </a:xfrm>
          <a:prstGeom prst="rightArrow">
            <a:avLst>
              <a:gd name="adj1" fmla="val 42592"/>
              <a:gd name="adj2" fmla="val 50000"/>
            </a:avLst>
          </a:prstGeom>
          <a:solidFill>
            <a:srgbClr val="E27F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F081EC-0D01-CF72-5E19-92DABAB5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3" y="532743"/>
            <a:ext cx="6474369" cy="881781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Calculations Required</a:t>
            </a:r>
          </a:p>
        </p:txBody>
      </p:sp>
    </p:spTree>
    <p:extLst>
      <p:ext uri="{BB962C8B-B14F-4D97-AF65-F5344CB8AC3E}">
        <p14:creationId xmlns:p14="http://schemas.microsoft.com/office/powerpoint/2010/main" val="19097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:a16="http://schemas.microsoft.com/office/drawing/2014/main" id="{9825BA07-514D-F66E-5646-4079E635C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1" t="7036" r="4653" b="10603"/>
          <a:stretch/>
        </p:blipFill>
        <p:spPr>
          <a:xfrm>
            <a:off x="5831148" y="820569"/>
            <a:ext cx="6360852" cy="554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6E614-7D9D-67EA-80BB-8B55B8E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30" y="185854"/>
            <a:ext cx="6474369" cy="881781"/>
          </a:xfrm>
        </p:spPr>
        <p:txBody>
          <a:bodyPr>
            <a:normAutofit fontScale="90000"/>
          </a:bodyPr>
          <a:lstStyle/>
          <a:p>
            <a:r>
              <a:rPr lang="en-US" dirty="0"/>
              <a:t>Heat Load on the 1K Plate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BCF8F-DBBF-D00A-B7FC-656FCC5B8DD5}"/>
              </a:ext>
            </a:extLst>
          </p:cNvPr>
          <p:cNvSpPr txBox="1"/>
          <p:nvPr/>
        </p:nvSpPr>
        <p:spPr>
          <a:xfrm>
            <a:off x="643693" y="1750366"/>
            <a:ext cx="54523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ook" panose="02000503020000020003" pitchFamily="2" charset="0"/>
              </a:rPr>
              <a:t>Radiation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Sheath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Magnet structural legs &amp; skirts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4K shield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4K ring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1K ring standoffs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4K thermal shield onto 1K cold finger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61C60-634F-0A9F-3B1F-7B3800D10B6E}"/>
              </a:ext>
            </a:extLst>
          </p:cNvPr>
          <p:cNvSpPr txBox="1"/>
          <p:nvPr/>
        </p:nvSpPr>
        <p:spPr>
          <a:xfrm>
            <a:off x="403760" y="1009982"/>
            <a:ext cx="2149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venir Book" panose="02000503020000020003" pitchFamily="2" charset="0"/>
              </a:rPr>
              <a:t>4K </a:t>
            </a:r>
            <a:r>
              <a:rPr lang="en-US" sz="3000" b="1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en-US" sz="3000" b="1" dirty="0">
                <a:latin typeface="Avenir Book" panose="02000503020000020003" pitchFamily="2" charset="0"/>
              </a:rPr>
              <a:t>1K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A0538-D124-878E-1E22-34B6B4EED824}"/>
              </a:ext>
            </a:extLst>
          </p:cNvPr>
          <p:cNvSpPr txBox="1"/>
          <p:nvPr/>
        </p:nvSpPr>
        <p:spPr>
          <a:xfrm>
            <a:off x="568735" y="4152743"/>
            <a:ext cx="5452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ook" panose="02000503020000020003" pitchFamily="2" charset="0"/>
              </a:rPr>
              <a:t>Conduction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1K standoffs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DC Phosphor Bronze wiring from 4 K intercept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DC Copper (low resistance) wiring from 4K intercept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RF wiring from 4 K intercept (</a:t>
            </a:r>
            <a:r>
              <a:rPr lang="en-US" dirty="0" err="1">
                <a:latin typeface="Avenir Book" panose="02000503020000020003" pitchFamily="2" charset="0"/>
              </a:rPr>
              <a:t>NbTi</a:t>
            </a:r>
            <a:r>
              <a:rPr lang="en-US" dirty="0">
                <a:latin typeface="Avenir Book" panose="02000503020000020003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6821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:a16="http://schemas.microsoft.com/office/drawing/2014/main" id="{9825BA07-514D-F66E-5646-4079E635C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1" t="7036" r="4653" b="10603"/>
          <a:stretch/>
        </p:blipFill>
        <p:spPr>
          <a:xfrm>
            <a:off x="5831148" y="820569"/>
            <a:ext cx="6360852" cy="554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6E614-7D9D-67EA-80BB-8B55B8E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30" y="185854"/>
            <a:ext cx="6474369" cy="881781"/>
          </a:xfrm>
        </p:spPr>
        <p:txBody>
          <a:bodyPr>
            <a:normAutofit fontScale="90000"/>
          </a:bodyPr>
          <a:lstStyle/>
          <a:p>
            <a:r>
              <a:rPr lang="en-US" dirty="0"/>
              <a:t>Heat Load on the 1K Plate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BCF8F-DBBF-D00A-B7FC-656FCC5B8DD5}"/>
              </a:ext>
            </a:extLst>
          </p:cNvPr>
          <p:cNvSpPr txBox="1"/>
          <p:nvPr/>
        </p:nvSpPr>
        <p:spPr>
          <a:xfrm>
            <a:off x="643693" y="1750366"/>
            <a:ext cx="54523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ook" panose="02000503020000020003" pitchFamily="2" charset="0"/>
              </a:rPr>
              <a:t>Radiation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Sheath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Magnet structural legs &amp; skirts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4K shield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4K ring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1K ring standoffs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4K thermal shield onto 1K cold finger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61C60-634F-0A9F-3B1F-7B3800D10B6E}"/>
              </a:ext>
            </a:extLst>
          </p:cNvPr>
          <p:cNvSpPr txBox="1"/>
          <p:nvPr/>
        </p:nvSpPr>
        <p:spPr>
          <a:xfrm>
            <a:off x="403760" y="1009982"/>
            <a:ext cx="2149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venir Book" panose="02000503020000020003" pitchFamily="2" charset="0"/>
              </a:rPr>
              <a:t>4K </a:t>
            </a:r>
            <a:r>
              <a:rPr lang="en-US" sz="3000" b="1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en-US" sz="3000" b="1" dirty="0">
                <a:latin typeface="Avenir Book" panose="02000503020000020003" pitchFamily="2" charset="0"/>
              </a:rPr>
              <a:t>1K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A0538-D124-878E-1E22-34B6B4EED824}"/>
              </a:ext>
            </a:extLst>
          </p:cNvPr>
          <p:cNvSpPr txBox="1"/>
          <p:nvPr/>
        </p:nvSpPr>
        <p:spPr>
          <a:xfrm>
            <a:off x="568735" y="4152743"/>
            <a:ext cx="5452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ook" panose="02000503020000020003" pitchFamily="2" charset="0"/>
              </a:rPr>
              <a:t>Conduction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1K standoffs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DC Phosphor Bronze wiring from 4 K intercept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DC Copper (low resistance) wiring from 4K intercept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RF wiring from 4 K intercept (</a:t>
            </a:r>
            <a:r>
              <a:rPr lang="en-US" dirty="0" err="1">
                <a:latin typeface="Avenir Book" panose="02000503020000020003" pitchFamily="2" charset="0"/>
              </a:rPr>
              <a:t>NbTi</a:t>
            </a:r>
            <a:r>
              <a:rPr lang="en-US" dirty="0">
                <a:latin typeface="Avenir Book" panose="02000503020000020003" pitchFamily="2" charset="0"/>
              </a:rPr>
              <a:t>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A5E79-0968-AB52-833E-B5FF44E6BC52}"/>
              </a:ext>
            </a:extLst>
          </p:cNvPr>
          <p:cNvSpPr/>
          <p:nvPr/>
        </p:nvSpPr>
        <p:spPr>
          <a:xfrm>
            <a:off x="6705844" y="5735783"/>
            <a:ext cx="3610098" cy="237012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6209D7-4116-A3BF-209A-6FC620CB9F2C}"/>
              </a:ext>
            </a:extLst>
          </p:cNvPr>
          <p:cNvSpPr/>
          <p:nvPr/>
        </p:nvSpPr>
        <p:spPr>
          <a:xfrm>
            <a:off x="7014602" y="1513353"/>
            <a:ext cx="3087584" cy="2844891"/>
          </a:xfrm>
          <a:prstGeom prst="rect">
            <a:avLst/>
          </a:prstGeom>
          <a:noFill/>
          <a:ln>
            <a:solidFill>
              <a:srgbClr val="E27FD6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C4CBB-FA38-8547-C98D-8CDA0224B430}"/>
              </a:ext>
            </a:extLst>
          </p:cNvPr>
          <p:cNvSpPr/>
          <p:nvPr/>
        </p:nvSpPr>
        <p:spPr>
          <a:xfrm rot="5400000">
            <a:off x="8472867" y="3066812"/>
            <a:ext cx="4274537" cy="160876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D61F8-9A1C-6D64-B76A-18C5C46B7FCB}"/>
              </a:ext>
            </a:extLst>
          </p:cNvPr>
          <p:cNvSpPr/>
          <p:nvPr/>
        </p:nvSpPr>
        <p:spPr>
          <a:xfrm rot="5400000">
            <a:off x="4376687" y="3049330"/>
            <a:ext cx="4274537" cy="195839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579E9-573D-4C24-DE94-04CCCA8F8433}"/>
              </a:ext>
            </a:extLst>
          </p:cNvPr>
          <p:cNvSpPr/>
          <p:nvPr/>
        </p:nvSpPr>
        <p:spPr>
          <a:xfrm rot="10800000">
            <a:off x="6416037" y="920996"/>
            <a:ext cx="4274537" cy="203029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7CB4AD-0B3C-8334-3A8D-3CB019DF842F}"/>
              </a:ext>
            </a:extLst>
          </p:cNvPr>
          <p:cNvSpPr/>
          <p:nvPr/>
        </p:nvSpPr>
        <p:spPr>
          <a:xfrm rot="5400000">
            <a:off x="9008138" y="4394972"/>
            <a:ext cx="698663" cy="276475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DDCEE-6C80-FBA4-6F37-ED71C6AE39D8}"/>
              </a:ext>
            </a:extLst>
          </p:cNvPr>
          <p:cNvSpPr/>
          <p:nvPr/>
        </p:nvSpPr>
        <p:spPr>
          <a:xfrm rot="5400000">
            <a:off x="7427984" y="4472262"/>
            <a:ext cx="698663" cy="276475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9554C-C533-FEED-EFFF-3287DFC4C9D6}"/>
              </a:ext>
            </a:extLst>
          </p:cNvPr>
          <p:cNvSpPr/>
          <p:nvPr/>
        </p:nvSpPr>
        <p:spPr>
          <a:xfrm rot="5400000">
            <a:off x="6955904" y="5034128"/>
            <a:ext cx="1118357" cy="284954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0BB97-1FC2-5F50-F36C-90EA36C3D97B}"/>
              </a:ext>
            </a:extLst>
          </p:cNvPr>
          <p:cNvSpPr/>
          <p:nvPr/>
        </p:nvSpPr>
        <p:spPr>
          <a:xfrm rot="5400000">
            <a:off x="9040119" y="5084523"/>
            <a:ext cx="1118357" cy="284954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91AC6B-1E32-1212-6865-C39520829064}"/>
              </a:ext>
            </a:extLst>
          </p:cNvPr>
          <p:cNvSpPr/>
          <p:nvPr/>
        </p:nvSpPr>
        <p:spPr>
          <a:xfrm>
            <a:off x="10508124" y="5498276"/>
            <a:ext cx="613054" cy="97347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F67B4-2002-EDEA-6642-9F171706407D}"/>
              </a:ext>
            </a:extLst>
          </p:cNvPr>
          <p:cNvSpPr/>
          <p:nvPr/>
        </p:nvSpPr>
        <p:spPr>
          <a:xfrm>
            <a:off x="10529698" y="5760707"/>
            <a:ext cx="613054" cy="97347"/>
          </a:xfrm>
          <a:prstGeom prst="rect">
            <a:avLst/>
          </a:prstGeom>
          <a:solidFill>
            <a:srgbClr val="E27FD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9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DD3365A9-FAB9-72B4-5269-81152CD62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77BC78-269A-2534-5146-0676D90F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8225" y="905007"/>
            <a:ext cx="3213762" cy="593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EB1E42-D8E9-8245-A880-37361424F5DF}"/>
              </a:ext>
            </a:extLst>
          </p:cNvPr>
          <p:cNvSpPr txBox="1"/>
          <p:nvPr/>
        </p:nvSpPr>
        <p:spPr>
          <a:xfrm>
            <a:off x="512955" y="3048589"/>
            <a:ext cx="6118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rgbClr val="BA68B4"/>
                </a:solidFill>
                <a:latin typeface="Avenir Book" panose="02000503020000020003" pitchFamily="2" charset="0"/>
              </a:rPr>
              <a:t>Sheath walls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+ sheath top lid</a:t>
            </a:r>
          </a:p>
          <a:p>
            <a:pPr marL="342900" indent="-342900">
              <a:buAutoNum type="arabicPeriod"/>
            </a:pP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Magnet structural legs &amp; skirts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rgbClr val="BA68B4"/>
                </a:solidFill>
                <a:latin typeface="Avenir Book" panose="02000503020000020003" pitchFamily="2" charset="0"/>
              </a:rPr>
              <a:t>4K shield walls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+ shield top lid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rgbClr val="BA68B4"/>
                </a:solidFill>
                <a:latin typeface="Avenir Book" panose="02000503020000020003" pitchFamily="2" charset="0"/>
              </a:rPr>
              <a:t>4K ring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1K standoffs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4K thermal shield onto 1K cold finger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691720E-8B14-FBBB-CCF6-339F84F46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3466" y="2384185"/>
            <a:ext cx="3973509" cy="13245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78DE786-194D-509A-7910-480D245FE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1526" y="4397413"/>
            <a:ext cx="3973508" cy="13245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CF3811-463C-D964-91B6-487A1312C956}"/>
              </a:ext>
            </a:extLst>
          </p:cNvPr>
          <p:cNvSpPr txBox="1"/>
          <p:nvPr/>
        </p:nvSpPr>
        <p:spPr>
          <a:xfrm>
            <a:off x="512955" y="462320"/>
            <a:ext cx="366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Radiation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04CD7F-4EB7-9EF7-CF2A-9285CBCC6B21}"/>
              </a:ext>
            </a:extLst>
          </p:cNvPr>
          <p:cNvSpPr txBox="1"/>
          <p:nvPr/>
        </p:nvSpPr>
        <p:spPr>
          <a:xfrm>
            <a:off x="415595" y="1055376"/>
            <a:ext cx="5832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sz="1400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en-US" sz="2400" dirty="0">
                <a:latin typeface="Avenir Book" panose="02000503020000020003" pitchFamily="2" charset="0"/>
              </a:rPr>
              <a:t>Set emissivity to 0.3 for all undesigned parts</a:t>
            </a:r>
          </a:p>
          <a:p>
            <a:endParaRPr lang="en-US" sz="1400" dirty="0">
              <a:latin typeface="Avenir Book" panose="02000503020000020003" pitchFamily="2" charset="0"/>
            </a:endParaRPr>
          </a:p>
          <a:p>
            <a:r>
              <a:rPr lang="en-US" sz="1400" dirty="0">
                <a:latin typeface="Avenir Book" panose="02000503020000020003" pitchFamily="2" charset="0"/>
                <a:sym typeface="Wingdings" pitchFamily="2" charset="2"/>
              </a:rPr>
              <a:t></a:t>
            </a:r>
            <a:r>
              <a:rPr lang="en-US" dirty="0"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 sz="2400" dirty="0">
                <a:latin typeface="Avenir Book" panose="02000503020000020003" pitchFamily="2" charset="0"/>
                <a:sym typeface="Wingdings" pitchFamily="2" charset="2"/>
              </a:rPr>
              <a:t>Use </a:t>
            </a:r>
            <a:r>
              <a:rPr lang="en-US" sz="2400" dirty="0">
                <a:latin typeface="Avenir Book" panose="02000503020000020003" pitchFamily="2" charset="0"/>
              </a:rPr>
              <a:t>Stefan-Boltzmann law to estimate an upper bound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8ADEAD-2AD3-B117-B2C6-9E1EF0613BDE}"/>
              </a:ext>
            </a:extLst>
          </p:cNvPr>
          <p:cNvSpPr txBox="1"/>
          <p:nvPr/>
        </p:nvSpPr>
        <p:spPr>
          <a:xfrm>
            <a:off x="1622786" y="5862901"/>
            <a:ext cx="2847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panose="02000503020000020003" pitchFamily="2" charset="0"/>
              </a:rPr>
              <a:t>Total  = 8.5 </a:t>
            </a:r>
            <a:r>
              <a:rPr lang="el-GR" sz="3200" dirty="0">
                <a:solidFill>
                  <a:schemeClr val="tx1"/>
                </a:solidFill>
                <a:latin typeface="Avenir Book" panose="02000503020000020003" pitchFamily="2" charset="0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venir Book" panose="02000503020000020003" pitchFamily="2" charset="0"/>
              </a:rPr>
              <a:t>W</a:t>
            </a:r>
            <a:endParaRPr lang="en-US" sz="3000" dirty="0">
              <a:latin typeface="Avenir Book" panose="020005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1B9EB8-4A11-D7C8-3B81-A2A66712F80A}"/>
              </a:ext>
            </a:extLst>
          </p:cNvPr>
          <p:cNvSpPr txBox="1"/>
          <p:nvPr/>
        </p:nvSpPr>
        <p:spPr>
          <a:xfrm>
            <a:off x="9353849" y="6447676"/>
            <a:ext cx="2430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</a:rPr>
              <a:t>https://</a:t>
            </a:r>
            <a:r>
              <a:rPr lang="en-US" sz="1200" dirty="0" err="1">
                <a:latin typeface="Avenir Book" panose="02000503020000020003" pitchFamily="2" charset="0"/>
              </a:rPr>
              <a:t>arxiv.org</a:t>
            </a:r>
            <a:r>
              <a:rPr lang="en-US" sz="1200" dirty="0">
                <a:latin typeface="Avenir Book" panose="02000503020000020003" pitchFamily="2" charset="0"/>
              </a:rPr>
              <a:t>/pdf/1501.07153</a:t>
            </a:r>
          </a:p>
        </p:txBody>
      </p:sp>
    </p:spTree>
    <p:extLst>
      <p:ext uri="{BB962C8B-B14F-4D97-AF65-F5344CB8AC3E}">
        <p14:creationId xmlns:p14="http://schemas.microsoft.com/office/powerpoint/2010/main" val="319571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1A4996-FA28-39DE-B9F3-478D71045AF5}"/>
              </a:ext>
            </a:extLst>
          </p:cNvPr>
          <p:cNvSpPr/>
          <p:nvPr/>
        </p:nvSpPr>
        <p:spPr>
          <a:xfrm>
            <a:off x="6736170" y="939800"/>
            <a:ext cx="4885300" cy="1509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BFFB2-B9B8-D177-5220-CC58B46ABFDB}"/>
              </a:ext>
            </a:extLst>
          </p:cNvPr>
          <p:cNvSpPr txBox="1"/>
          <p:nvPr/>
        </p:nvSpPr>
        <p:spPr>
          <a:xfrm>
            <a:off x="1025559" y="1089898"/>
            <a:ext cx="545230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1K standoffs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latin typeface="Avenir Book" panose="02000503020000020003" pitchFamily="2" charset="0"/>
              </a:rPr>
              <a:t>400 </a:t>
            </a:r>
            <a:r>
              <a:rPr lang="el-GR" sz="2200" dirty="0">
                <a:solidFill>
                  <a:schemeClr val="tx1"/>
                </a:solidFill>
                <a:latin typeface="Avenir Book" panose="02000503020000020003" pitchFamily="2" charset="0"/>
              </a:rPr>
              <a:t>μ</a:t>
            </a:r>
            <a:r>
              <a:rPr lang="en-US" sz="2200" dirty="0">
                <a:solidFill>
                  <a:schemeClr val="tx1"/>
                </a:solidFill>
                <a:latin typeface="Avenir Book" panose="02000503020000020003" pitchFamily="2" charset="0"/>
              </a:rPr>
              <a:t>W; from four-nine</a:t>
            </a:r>
          </a:p>
          <a:p>
            <a:pPr marL="800100" lvl="1" indent="-342900">
              <a:buFontTx/>
              <a:buChar char="-"/>
            </a:pPr>
            <a:endParaRPr lang="en-US" sz="22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DC Phosphor Bronze wiring from 4 K intercept</a:t>
            </a:r>
          </a:p>
          <a:p>
            <a:pPr marL="342900" indent="-342900">
              <a:buAutoNum type="arabicPeriod"/>
            </a:pPr>
            <a:endParaRPr lang="en-US" sz="50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DC Copper (low resistance) wiring from 4K intercept </a:t>
            </a:r>
          </a:p>
          <a:p>
            <a:pPr marL="342900" indent="-342900">
              <a:buAutoNum type="arabicPeriod"/>
            </a:pPr>
            <a:endParaRPr lang="en-US" sz="50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RF wiring from 4 K intercept (</a:t>
            </a:r>
            <a:r>
              <a:rPr lang="en-US" sz="2200" dirty="0" err="1">
                <a:latin typeface="Avenir Book" panose="02000503020000020003" pitchFamily="2" charset="0"/>
              </a:rPr>
              <a:t>NbTi</a:t>
            </a:r>
            <a:r>
              <a:rPr lang="en-US" sz="2200" dirty="0">
                <a:latin typeface="Avenir Book" panose="02000503020000020003" pitchFamily="2" charset="0"/>
              </a:rPr>
              <a:t>)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BFB0B07-500A-2F83-D3F1-32EF0D77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5731" y="1089897"/>
            <a:ext cx="4347186" cy="1242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EDB46-F14D-55C6-8682-97662A29F971}"/>
              </a:ext>
            </a:extLst>
          </p:cNvPr>
          <p:cNvSpPr txBox="1"/>
          <p:nvPr/>
        </p:nvSpPr>
        <p:spPr>
          <a:xfrm>
            <a:off x="570529" y="442612"/>
            <a:ext cx="366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Conduction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BA4E46-8AA1-B708-7FAD-70B9C6C2A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7192" y="4489946"/>
            <a:ext cx="5784372" cy="5960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9F8EC1-05D8-5EBF-0C58-7C53A9403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6865" y="3130950"/>
            <a:ext cx="5784368" cy="59609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5C64A0E-C0AA-61A9-C881-3197AA044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4794" y="5853117"/>
            <a:ext cx="2318162" cy="596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565EAC-DF20-511F-C336-7434DED5A685}"/>
              </a:ext>
            </a:extLst>
          </p:cNvPr>
          <p:cNvSpPr txBox="1"/>
          <p:nvPr/>
        </p:nvSpPr>
        <p:spPr>
          <a:xfrm>
            <a:off x="6736170" y="6568199"/>
            <a:ext cx="545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</a:rPr>
              <a:t>From Joe’s wire conductivity spreadsheet + Nicholas’s heat load calculations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5B22EC-DEF4-8F96-0BBF-135528219101}"/>
              </a:ext>
            </a:extLst>
          </p:cNvPr>
          <p:cNvSpPr txBox="1"/>
          <p:nvPr/>
        </p:nvSpPr>
        <p:spPr>
          <a:xfrm>
            <a:off x="7892211" y="5523360"/>
            <a:ext cx="3274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panose="02000503020000020003" pitchFamily="2" charset="0"/>
              </a:rPr>
              <a:t>Total  = 405.4 </a:t>
            </a:r>
            <a:r>
              <a:rPr lang="el-GR" sz="3200" dirty="0">
                <a:solidFill>
                  <a:schemeClr val="tx1"/>
                </a:solidFill>
                <a:latin typeface="Avenir Book" panose="02000503020000020003" pitchFamily="2" charset="0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venir Book" panose="02000503020000020003" pitchFamily="2" charset="0"/>
              </a:rPr>
              <a:t>W</a:t>
            </a:r>
            <a:endParaRPr lang="en-US" sz="3000" dirty="0">
              <a:latin typeface="Avenir Book" panose="0200050302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A0B49E-76ED-C166-4FF9-7C7E6BEC9ED0}"/>
              </a:ext>
            </a:extLst>
          </p:cNvPr>
          <p:cNvSpPr txBox="1"/>
          <p:nvPr/>
        </p:nvSpPr>
        <p:spPr>
          <a:xfrm>
            <a:off x="3477192" y="-576922"/>
            <a:ext cx="237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G10 is for the standoff</a:t>
            </a:r>
          </a:p>
        </p:txBody>
      </p:sp>
    </p:spTree>
    <p:extLst>
      <p:ext uri="{BB962C8B-B14F-4D97-AF65-F5344CB8AC3E}">
        <p14:creationId xmlns:p14="http://schemas.microsoft.com/office/powerpoint/2010/main" val="131942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671</Words>
  <Application>Microsoft Macintosh PowerPoint</Application>
  <PresentationFormat>Widescreen</PresentationFormat>
  <Paragraphs>157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System Font Regular</vt:lpstr>
      <vt:lpstr>Aptos</vt:lpstr>
      <vt:lpstr>Aptos Display</vt:lpstr>
      <vt:lpstr>Arial</vt:lpstr>
      <vt:lpstr>Avenir Book</vt:lpstr>
      <vt:lpstr>Office Theme</vt:lpstr>
      <vt:lpstr>1K Plate Design</vt:lpstr>
      <vt:lpstr>What is fixed?</vt:lpstr>
      <vt:lpstr>What are the open questions?</vt:lpstr>
      <vt:lpstr>Materials</vt:lpstr>
      <vt:lpstr>Calculations Required</vt:lpstr>
      <vt:lpstr>Heat Load on the 1K Plate</vt:lpstr>
      <vt:lpstr>Heat Load on the 1K Plate</vt:lpstr>
      <vt:lpstr>PowerPoint Presentation</vt:lpstr>
      <vt:lpstr>PowerPoint Presentation</vt:lpstr>
      <vt:lpstr>Effect on the Still Temperature</vt:lpstr>
      <vt:lpstr>1K Plate Interfaces</vt:lpstr>
      <vt:lpstr>1K Shield Interfaces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Ankel</dc:creator>
  <cp:lastModifiedBy>Victoria Ankel</cp:lastModifiedBy>
  <cp:revision>36</cp:revision>
  <dcterms:created xsi:type="dcterms:W3CDTF">2024-07-30T22:32:09Z</dcterms:created>
  <dcterms:modified xsi:type="dcterms:W3CDTF">2024-08-05T17:59:10Z</dcterms:modified>
</cp:coreProperties>
</file>