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83" r:id="rId2"/>
    <p:sldMasterId id="2147483693" r:id="rId3"/>
  </p:sldMasterIdLst>
  <p:notesMasterIdLst>
    <p:notesMasterId r:id="rId50"/>
  </p:notesMasterIdLst>
  <p:sldIdLst>
    <p:sldId id="383" r:id="rId4"/>
    <p:sldId id="4256" r:id="rId5"/>
    <p:sldId id="4250" r:id="rId6"/>
    <p:sldId id="2798" r:id="rId7"/>
    <p:sldId id="4129" r:id="rId8"/>
    <p:sldId id="4114" r:id="rId9"/>
    <p:sldId id="4249" r:id="rId10"/>
    <p:sldId id="4236" r:id="rId11"/>
    <p:sldId id="4228" r:id="rId12"/>
    <p:sldId id="4251" r:id="rId13"/>
    <p:sldId id="4263" r:id="rId14"/>
    <p:sldId id="344" r:id="rId15"/>
    <p:sldId id="349" r:id="rId16"/>
    <p:sldId id="363" r:id="rId17"/>
    <p:sldId id="4253" r:id="rId18"/>
    <p:sldId id="4254" r:id="rId19"/>
    <p:sldId id="4252" r:id="rId20"/>
    <p:sldId id="4255" r:id="rId21"/>
    <p:sldId id="296" r:id="rId22"/>
    <p:sldId id="4233" r:id="rId23"/>
    <p:sldId id="4264" r:id="rId24"/>
    <p:sldId id="355" r:id="rId25"/>
    <p:sldId id="4232" r:id="rId26"/>
    <p:sldId id="4258" r:id="rId27"/>
    <p:sldId id="285" r:id="rId28"/>
    <p:sldId id="4259" r:id="rId29"/>
    <p:sldId id="4260" r:id="rId30"/>
    <p:sldId id="4242" r:id="rId31"/>
    <p:sldId id="4246" r:id="rId32"/>
    <p:sldId id="272" r:id="rId33"/>
    <p:sldId id="4257" r:id="rId34"/>
    <p:sldId id="4230" r:id="rId35"/>
    <p:sldId id="4265" r:id="rId36"/>
    <p:sldId id="4261" r:id="rId37"/>
    <p:sldId id="284" r:id="rId38"/>
    <p:sldId id="295" r:id="rId39"/>
    <p:sldId id="279" r:id="rId40"/>
    <p:sldId id="369" r:id="rId41"/>
    <p:sldId id="370" r:id="rId42"/>
    <p:sldId id="4239" r:id="rId43"/>
    <p:sldId id="4262" r:id="rId44"/>
    <p:sldId id="288" r:id="rId45"/>
    <p:sldId id="4238" r:id="rId46"/>
    <p:sldId id="4266" r:id="rId47"/>
    <p:sldId id="4267" r:id="rId48"/>
    <p:sldId id="297" r:id="rId49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92D050"/>
    <a:srgbClr val="1E5AAE"/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370" y="67"/>
      </p:cViewPr>
      <p:guideLst>
        <p:guide orient="horz" pos="2160"/>
        <p:guide pos="384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76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9A962-2024-4C58-96E0-187B12183014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2E3F2-7411-42CE-A2A4-ABAF382AE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3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>
            <a:extLst>
              <a:ext uri="{FF2B5EF4-FFF2-40B4-BE49-F238E27FC236}">
                <a16:creationId xmlns:a16="http://schemas.microsoft.com/office/drawing/2014/main" id="{5201CB70-4936-4D56-BD85-7A85A016B8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3306" algn="l"/>
                <a:tab pos="966612" algn="l"/>
                <a:tab pos="1449918" algn="l"/>
                <a:tab pos="1933224" algn="l"/>
                <a:tab pos="2416531" algn="l"/>
                <a:tab pos="2899837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3306" algn="l"/>
                <a:tab pos="966612" algn="l"/>
                <a:tab pos="1449918" algn="l"/>
                <a:tab pos="1933224" algn="l"/>
                <a:tab pos="2416531" algn="l"/>
                <a:tab pos="2899837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3306" algn="l"/>
                <a:tab pos="966612" algn="l"/>
                <a:tab pos="1449918" algn="l"/>
                <a:tab pos="1933224" algn="l"/>
                <a:tab pos="2416531" algn="l"/>
                <a:tab pos="2899837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3306" algn="l"/>
                <a:tab pos="966612" algn="l"/>
                <a:tab pos="1449918" algn="l"/>
                <a:tab pos="1933224" algn="l"/>
                <a:tab pos="2416531" algn="l"/>
                <a:tab pos="2899837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3306" algn="l"/>
                <a:tab pos="966612" algn="l"/>
                <a:tab pos="1449918" algn="l"/>
                <a:tab pos="1933224" algn="l"/>
                <a:tab pos="2416531" algn="l"/>
                <a:tab pos="2899837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658184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3306" algn="l"/>
                <a:tab pos="966612" algn="l"/>
                <a:tab pos="1449918" algn="l"/>
                <a:tab pos="1933224" algn="l"/>
                <a:tab pos="2416531" algn="l"/>
                <a:tab pos="2899837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141490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3306" algn="l"/>
                <a:tab pos="966612" algn="l"/>
                <a:tab pos="1449918" algn="l"/>
                <a:tab pos="1933224" algn="l"/>
                <a:tab pos="2416531" algn="l"/>
                <a:tab pos="2899837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624796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3306" algn="l"/>
                <a:tab pos="966612" algn="l"/>
                <a:tab pos="1449918" algn="l"/>
                <a:tab pos="1933224" algn="l"/>
                <a:tab pos="2416531" algn="l"/>
                <a:tab pos="2899837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108102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83306" algn="l"/>
                <a:tab pos="966612" algn="l"/>
                <a:tab pos="1449918" algn="l"/>
                <a:tab pos="1933224" algn="l"/>
                <a:tab pos="2416531" algn="l"/>
                <a:tab pos="2899837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defTabSz="966612">
              <a:spcBef>
                <a:spcPct val="0"/>
              </a:spcBef>
              <a:buClrTx/>
              <a:defRPr/>
            </a:pPr>
            <a:fld id="{66D6A5A0-806E-4E21-A59A-4D6E0AB8A473}" type="slidenum">
              <a:rPr lang="en-US" altLang="en-US">
                <a:latin typeface="Arial" panose="020B0604020202020204" pitchFamily="34" charset="0"/>
                <a:ea typeface="DejaVu Sans"/>
                <a:cs typeface="DejaVu Sans"/>
              </a:rPr>
              <a:pPr defTabSz="966612">
                <a:spcBef>
                  <a:spcPct val="0"/>
                </a:spcBef>
                <a:buClrTx/>
                <a:defRPr/>
              </a:pPr>
              <a:t>4</a:t>
            </a:fld>
            <a:endParaRPr lang="en-US" altLang="en-US"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B4A93988-550D-4E5D-98AD-CF08DFF36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050" y="854075"/>
            <a:ext cx="7505700" cy="4222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084EA72E-32BD-4BB9-A9BA-E79977EAB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785" y="5346520"/>
            <a:ext cx="6441346" cy="506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 anchor="ctr"/>
          <a:lstStyle/>
          <a:p>
            <a:pPr defTabSz="966612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altLang="en-US" sz="190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971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118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9A46C-0894-C8E4-AE23-CE17D847E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AEC8CE-45F3-2B96-51AB-A96289E24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18A04E-A2EA-5A3C-C5BC-FA944C89B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7E876-03E6-DC8B-4385-3CF4E6146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F73C1-2BD6-684E-AA1B-49165E0DF4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45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80A4-5B2F-BAAE-7FCE-FC77958E8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026377-E108-DCED-F640-659B2C9EA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2ADAF0-289F-F406-DCDC-D0CEE1528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9B561-45AD-7FE9-A300-96729C300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F73C1-2BD6-684E-AA1B-49165E0DF4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813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7E1CC-F717-5DF3-72CC-99541876F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B9889C-8ABB-FFC9-F537-9C212B825F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745EEC-5489-A914-C01C-DD4668B31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C9A54-B4FB-5A5D-7724-A1FC12BC7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F73C1-2BD6-684E-AA1B-49165E0DF4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21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4176B-65A6-B941-951F-D0F1CFA25258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747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492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97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2E3F2-7411-42CE-A2A4-ABAF382AE9B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39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397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92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987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02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0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3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9305" b="-9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539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36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09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04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1281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52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56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8750" y="457200"/>
            <a:ext cx="6175050" cy="511683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1663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42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8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05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75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9305" b="-9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Marcello Losasso–  WP4 – I.FAST OSC  Meeting Nov. 2021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78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Marcello Losasso–  WP4 – I.FAST OSC  Meeting Nov. 2021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90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Marcello Losasso–  WP4 – I.FAST OSC  Meeting Nov. 2021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62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1281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52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Marcello Losasso–  WP4 – I.FAST OSC  Meeting Nov. 2021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74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8750" y="457200"/>
            <a:ext cx="6175050" cy="511683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1663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Marcello Losasso–  WP4 – I.FAST OSC  Meeting Nov. 2021</a:t>
            </a:r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13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Marcello Losasso–  WP4 – I.FAST OSC  Meeting Nov. 2021</a:t>
            </a: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10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Marcello Losasso–  WP4 – I.FAST OSC  Meeting Nov. 2021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3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108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4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0000" y="6463480"/>
            <a:ext cx="5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108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4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0000" y="6463480"/>
            <a:ext cx="5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108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4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0000" y="6463480"/>
            <a:ext cx="5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263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108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4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0000" y="6463480"/>
            <a:ext cx="5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3480"/>
          <a:stretch/>
        </p:blipFill>
        <p:spPr>
          <a:xfrm>
            <a:off x="0" y="6354161"/>
            <a:ext cx="12192000" cy="512304"/>
          </a:xfrm>
          <a:prstGeom prst="rect">
            <a:avLst/>
          </a:prstGeom>
          <a:solidFill>
            <a:srgbClr val="1E5AAE"/>
          </a:solidFill>
        </p:spPr>
      </p:pic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0" y="610970"/>
            <a:ext cx="12192000" cy="566791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108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4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0000" y="6463480"/>
            <a:ext cx="5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501652"/>
          </a:xfrm>
          <a:prstGeom prst="rect">
            <a:avLst/>
          </a:prstGeom>
          <a:solidFill>
            <a:srgbClr val="1E5AAE"/>
          </a:solidFill>
        </p:spPr>
        <p:txBody>
          <a:bodyPr vert="horz" lIns="45720" rIns="45720" anchor="ctr">
            <a:no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81" r:id="rId4"/>
    <p:sldLayoutId id="2147483680" r:id="rId5"/>
    <p:sldLayoutId id="2147483679" r:id="rId6"/>
    <p:sldLayoutId id="2147483682" r:id="rId7"/>
    <p:sldLayoutId id="2147483667" r:id="rId8"/>
    <p:sldLayoutId id="2147483674" r:id="rId9"/>
  </p:sldLayoutIdLst>
  <p:hf hdr="0"/>
  <p:txStyles>
    <p:titleStyle>
      <a:lvl1pPr algn="l" rtl="0" eaLnBrk="1" latinLnBrk="0" hangingPunct="1">
        <a:spcBef>
          <a:spcPts val="1200"/>
        </a:spcBef>
        <a:buNone/>
        <a:defRPr kumimoji="0"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658352" indent="-609585" algn="l" rtl="0" eaLnBrk="1" latinLnBrk="0" hangingPunct="1">
        <a:spcBef>
          <a:spcPts val="1200"/>
        </a:spcBef>
        <a:buClr>
          <a:schemeClr val="tx1"/>
        </a:buClr>
        <a:buSzPct val="80000"/>
        <a:buFont typeface="Arial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206978" indent="-609585" algn="l" rtl="0" eaLnBrk="1" latinLnBrk="0" hangingPunct="1">
        <a:spcBef>
          <a:spcPts val="600"/>
        </a:spcBef>
        <a:buClr>
          <a:schemeClr val="tx1"/>
        </a:buClr>
        <a:buSzPct val="90000"/>
        <a:buFont typeface="Courier New" panose="02070309020205020404" pitchFamily="49" charset="0"/>
        <a:buChar char="o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456908" indent="-457189" algn="l" rtl="0" eaLnBrk="1" latinLnBrk="0" hangingPunct="1">
        <a:spcBef>
          <a:spcPts val="600"/>
        </a:spcBef>
        <a:buClr>
          <a:schemeClr val="tx1"/>
        </a:buClr>
        <a:buSzPct val="85000"/>
        <a:buFont typeface="Arial" panose="020B0604020202020204" pitchFamily="34" charset="0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47042" indent="-457189" algn="l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00601" indent="-457189" algn="l" rtl="0" eaLnBrk="1" latinLnBrk="0" hangingPunct="1">
        <a:spcBef>
          <a:spcPts val="600"/>
        </a:spcBef>
        <a:buClr>
          <a:schemeClr val="tx1"/>
        </a:buClr>
        <a:buSzPct val="100000"/>
        <a:buFont typeface="Courier New" panose="02070309020205020404" pitchFamily="49" charset="0"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655" indent="-243834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667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243834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852857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108882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GB"/>
              <a:t>Sergio Calatroni - CERN | HTS at high-gradient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9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Marcello Losasso–  WP4 – I.FAST OSC  Meeting Nov.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9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lasse.cornell.edu/event/2283/overview" TargetMode="External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maglab.org/magnet-development/applied-superconductivity-center/plots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maglab.org/magnet-development/applied-superconductivity-center/plots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9.JPG"/><Relationship Id="rId7" Type="http://schemas.openxmlformats.org/officeDocument/2006/relationships/image" Target="../media/image6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8.png"/><Relationship Id="rId7" Type="http://schemas.openxmlformats.org/officeDocument/2006/relationships/image" Target="../media/image61.PNG"/><Relationship Id="rId12" Type="http://schemas.openxmlformats.org/officeDocument/2006/relationships/image" Target="../media/image75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13" Type="http://schemas.openxmlformats.org/officeDocument/2006/relationships/image" Target="../media/image3.emf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jpg"/><Relationship Id="rId5" Type="http://schemas.openxmlformats.org/officeDocument/2006/relationships/image" Target="../media/image81.png"/><Relationship Id="rId15" Type="http://schemas.openxmlformats.org/officeDocument/2006/relationships/image" Target="../media/image90.jp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image" Target="../media/image92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94.w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93.png"/><Relationship Id="rId10" Type="http://schemas.openxmlformats.org/officeDocument/2006/relationships/image" Target="../media/image93.wmf"/><Relationship Id="rId4" Type="http://schemas.openxmlformats.org/officeDocument/2006/relationships/image" Target="../media/image920.png"/><Relationship Id="rId9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.emf"/><Relationship Id="rId7" Type="http://schemas.openxmlformats.org/officeDocument/2006/relationships/image" Target="../media/image8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77.png"/><Relationship Id="rId4" Type="http://schemas.openxmlformats.org/officeDocument/2006/relationships/image" Target="../media/image101.png"/><Relationship Id="rId9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s://indico.cern.ch/event/1298458/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hyperlink" Target="http://cern.ch/fcc" TargetMode="External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ASC.2022.3147741" TargetMode="External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3.07790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genda.infn.it/event/34455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png"/><Relationship Id="rId4" Type="http://schemas.openxmlformats.org/officeDocument/2006/relationships/hyperlink" Target="https://www.nature.com/articles/s41598-020-69004-z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ip.scitation.org/doi/10.1063/1.37102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hyperlink" Target="https://indico.cern.ch/event/1298458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pn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5.jpg"/><Relationship Id="rId4" Type="http://schemas.openxmlformats.org/officeDocument/2006/relationships/image" Target="../media/image1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genda.infn.it/event/21199/contributions/178820/attachments/96634/133146/eeFACT_ILC-Power_List_220916.pptx" TargetMode="External"/><Relationship Id="rId5" Type="http://schemas.openxmlformats.org/officeDocument/2006/relationships/hyperlink" Target="https://agenda.infn.it/event/21199/contributions/168888/attachments/96229/132492/ILC_AFG_v1.pdf" TargetMode="Externa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hyperlink" Target="https://agenda.infn.it/event/21199/contributions/178820/attachments/96634/133146/eeFACT_ILC-Power_List_220916.pptx" TargetMode="External"/><Relationship Id="rId5" Type="http://schemas.openxmlformats.org/officeDocument/2006/relationships/image" Target="../media/image38.emf"/><Relationship Id="rId10" Type="http://schemas.openxmlformats.org/officeDocument/2006/relationships/hyperlink" Target="https://agenda.infn.it/event/21199/contributions/168888/attachments/96229/132492/ILC_AFG_v1.pdf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21C04-4CB4-1718-31D5-7AF3BBF00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0201"/>
            <a:ext cx="10969139" cy="1785058"/>
          </a:xfrm>
        </p:spPr>
        <p:txBody>
          <a:bodyPr/>
          <a:lstStyle/>
          <a:p>
            <a:r>
              <a:rPr lang="en-GB" dirty="0"/>
              <a:t>REBCO High-Temperature Superconductor Coatings </a:t>
            </a:r>
            <a:br>
              <a:rPr lang="en-GB" dirty="0"/>
            </a:br>
            <a:r>
              <a:rPr lang="en-GB" dirty="0"/>
              <a:t>for RF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CB5E7-4708-A172-C32D-E0424B749E2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09599" y="3391124"/>
            <a:ext cx="4675833" cy="419653"/>
          </a:xfrm>
        </p:spPr>
        <p:txBody>
          <a:bodyPr>
            <a:normAutofit fontScale="92500"/>
          </a:bodyPr>
          <a:lstStyle/>
          <a:p>
            <a:r>
              <a:rPr lang="en-US" dirty="0"/>
              <a:t>Sergio Calatroni, on behalf of the Collaboration.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9A5383-81C8-1CE0-DCE9-5DC349472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4" y="4633868"/>
            <a:ext cx="1584000" cy="1584000"/>
          </a:xfrm>
          <a:prstGeom prst="rect">
            <a:avLst/>
          </a:prstGeom>
          <a:noFill/>
          <a:ln w="7620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A red circle and a black background">
            <a:extLst>
              <a:ext uri="{FF2B5EF4-FFF2-40B4-BE49-F238E27FC236}">
                <a16:creationId xmlns:a16="http://schemas.microsoft.com/office/drawing/2014/main" id="{FE91A461-C659-8DE9-7199-7556D48DF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45" y="5172362"/>
            <a:ext cx="3060000" cy="507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0A3F35-931D-3536-6C6A-5AE26326F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863" y="4833848"/>
            <a:ext cx="2376000" cy="1184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8AA795-581A-C790-D24E-8B50D5DF60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480" y="5005961"/>
            <a:ext cx="1476000" cy="839815"/>
          </a:xfrm>
          <a:prstGeom prst="rect">
            <a:avLst/>
          </a:prstGeom>
        </p:spPr>
      </p:pic>
      <p:pic>
        <p:nvPicPr>
          <p:cNvPr id="10" name="Picture 9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5222E8E-0982-3ED4-90D1-AC1BC517B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9930" y="5041976"/>
            <a:ext cx="2484000" cy="7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97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2AD1-0BA4-6443-510E-5E08B51C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C3, a new kid on the block?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363423-C623-B193-3148-5DCB330E85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BE8CD5-DECA-8BB7-48C5-6561F8AF2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7E772-EF8B-F968-19A9-3D03C4978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2AA86-F3C8-806A-32AE-59B4EB944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33" y="501651"/>
            <a:ext cx="10389195" cy="58495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4D87F1-816B-9052-4E54-74B2614E2EDE}"/>
              </a:ext>
            </a:extLst>
          </p:cNvPr>
          <p:cNvSpPr txBox="1"/>
          <p:nvPr/>
        </p:nvSpPr>
        <p:spPr>
          <a:xfrm>
            <a:off x="9469226" y="60394"/>
            <a:ext cx="25907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3"/>
              </a:rPr>
              <a:t>More info on C</a:t>
            </a:r>
            <a:r>
              <a:rPr lang="en-US" sz="2000" baseline="30000" dirty="0">
                <a:hlinkClick r:id="rId3"/>
              </a:rPr>
              <a:t>3</a:t>
            </a:r>
            <a:r>
              <a:rPr lang="en-US" sz="2000" dirty="0">
                <a:hlinkClick r:id="rId3"/>
              </a:rPr>
              <a:t> here</a:t>
            </a:r>
            <a:endParaRPr lang="en-GB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E27B54-BB33-7CDD-7DEF-B9B622743CA3}"/>
              </a:ext>
            </a:extLst>
          </p:cNvPr>
          <p:cNvSpPr txBox="1"/>
          <p:nvPr/>
        </p:nvSpPr>
        <p:spPr>
          <a:xfrm>
            <a:off x="10132869" y="5953999"/>
            <a:ext cx="192713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From: Emilio Nanni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D02924-BCDC-5791-FCB7-76B27071D2FF}"/>
              </a:ext>
            </a:extLst>
          </p:cNvPr>
          <p:cNvSpPr txBox="1"/>
          <p:nvPr/>
        </p:nvSpPr>
        <p:spPr>
          <a:xfrm>
            <a:off x="6084260" y="4687510"/>
            <a:ext cx="5012174" cy="1015663"/>
          </a:xfrm>
          <a:prstGeom prst="rect">
            <a:avLst/>
          </a:prstGeom>
          <a:solidFill>
            <a:schemeClr val="bg1"/>
          </a:solidFill>
          <a:ln>
            <a:solidFill>
              <a:srgbClr val="F207C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Even a factor 10 improvement in Q factor compared to copper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could pave the way for energy savings</a:t>
            </a:r>
            <a:endParaRPr lang="en-GB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08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4D775-34BB-0419-9DA0-4915CAD63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High-temperature Superconductors</a:t>
            </a:r>
          </a:p>
        </p:txBody>
      </p:sp>
    </p:spTree>
    <p:extLst>
      <p:ext uri="{BB962C8B-B14F-4D97-AF65-F5344CB8AC3E}">
        <p14:creationId xmlns:p14="http://schemas.microsoft.com/office/powerpoint/2010/main" val="3039786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62270B-08E2-4B32-A81C-25BF500329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0A3FDD-484F-47CA-AA71-332B28314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63B43-8479-44C5-900E-FDFC22162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C458A1-5570-41A7-B5D2-1519F9C2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Superconductors zoo</a:t>
            </a:r>
            <a:endParaRPr lang="en-GB" dirty="0"/>
          </a:p>
        </p:txBody>
      </p:sp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C5F04481-277C-46A3-B817-C06EC5CFC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474" y="822387"/>
            <a:ext cx="8813053" cy="49986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184F6-04CF-4A8F-BCDD-69BEE06F8C33}"/>
              </a:ext>
            </a:extLst>
          </p:cNvPr>
          <p:cNvSpPr txBox="1"/>
          <p:nvPr/>
        </p:nvSpPr>
        <p:spPr>
          <a:xfrm>
            <a:off x="1" y="5975889"/>
            <a:ext cx="6470043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67" dirty="0">
                <a:solidFill>
                  <a:srgbClr val="000000"/>
                </a:solidFill>
              </a:rPr>
              <a:t>By </a:t>
            </a:r>
            <a:r>
              <a:rPr lang="en-GB" sz="1067" dirty="0" err="1">
                <a:solidFill>
                  <a:srgbClr val="000000"/>
                </a:solidFill>
              </a:rPr>
              <a:t>PJRay</a:t>
            </a:r>
            <a:r>
              <a:rPr lang="en-GB" sz="1067" dirty="0">
                <a:solidFill>
                  <a:srgbClr val="000000"/>
                </a:solidFill>
              </a:rPr>
              <a:t> - Own work, CC BY-SA 4.0, https://commons.wikimedia.org/w/index.php?curid=46193149</a:t>
            </a:r>
          </a:p>
        </p:txBody>
      </p:sp>
    </p:spTree>
    <p:extLst>
      <p:ext uri="{BB962C8B-B14F-4D97-AF65-F5344CB8AC3E}">
        <p14:creationId xmlns:p14="http://schemas.microsoft.com/office/powerpoint/2010/main" val="3494315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9B9A-70DC-4C0D-B973-12E5D570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 of superconductors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909A41-5788-4192-8BE3-E504690021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09C2C-CEE3-4A3C-9549-3C9529B09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393E8-BD14-43C0-A2CE-CBB328662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DDB0C38-CADD-417F-845B-47919102F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16" y="550613"/>
            <a:ext cx="7551173" cy="5486398"/>
          </a:xfrm>
          <a:prstGeom prst="rect">
            <a:avLst/>
          </a:prstGeom>
        </p:spPr>
      </p:pic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E9A96D58-CE0F-44ED-87DC-105CFEC576AF}"/>
              </a:ext>
            </a:extLst>
          </p:cNvPr>
          <p:cNvSpPr txBox="1"/>
          <p:nvPr/>
        </p:nvSpPr>
        <p:spPr>
          <a:xfrm>
            <a:off x="115145" y="6010625"/>
            <a:ext cx="712139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https://nationalmaglab.org/magnet-development/applied-superconductivity-center/plots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D9DDF-84DA-48E9-AAE4-3CB33A8FDD82}"/>
              </a:ext>
            </a:extLst>
          </p:cNvPr>
          <p:cNvSpPr txBox="1"/>
          <p:nvPr/>
        </p:nvSpPr>
        <p:spPr>
          <a:xfrm>
            <a:off x="415966" y="1055535"/>
            <a:ext cx="32598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</a:t>
            </a:r>
            <a:r>
              <a:rPr lang="en-US" sz="2000" baseline="-25000" dirty="0"/>
              <a:t>c</a:t>
            </a:r>
            <a:r>
              <a:rPr lang="en-US" sz="2000" dirty="0"/>
              <a:t> may vary of orders of magnitude.</a:t>
            </a:r>
          </a:p>
          <a:p>
            <a:r>
              <a:rPr lang="en-US" sz="2000" dirty="0"/>
              <a:t>H</a:t>
            </a:r>
            <a:r>
              <a:rPr lang="en-US" sz="2000" baseline="-25000" dirty="0"/>
              <a:t>c2</a:t>
            </a:r>
            <a:r>
              <a:rPr lang="en-US" sz="2000" dirty="0"/>
              <a:t> has much smaller variation.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YBCO most promising candidate</a:t>
            </a:r>
          </a:p>
          <a:p>
            <a:endParaRPr lang="en-US" sz="2000" dirty="0"/>
          </a:p>
          <a:p>
            <a:r>
              <a:rPr lang="en-US" sz="2000" dirty="0" err="1"/>
              <a:t>NbTi</a:t>
            </a:r>
            <a:r>
              <a:rPr lang="en-US" sz="2000" dirty="0"/>
              <a:t> – </a:t>
            </a:r>
            <a:r>
              <a:rPr lang="en-US" sz="2000" dirty="0" err="1"/>
              <a:t>NbTiN</a:t>
            </a:r>
            <a:r>
              <a:rPr lang="en-US" sz="2000" dirty="0"/>
              <a:t> possible candidates at B &lt; 10T</a:t>
            </a:r>
          </a:p>
          <a:p>
            <a:endParaRPr lang="en-US" sz="2000" dirty="0"/>
          </a:p>
          <a:p>
            <a:r>
              <a:rPr lang="en-US" sz="2000" dirty="0"/>
              <a:t>Nb</a:t>
            </a:r>
            <a:r>
              <a:rPr lang="en-US" sz="2000" baseline="-25000" dirty="0"/>
              <a:t>3</a:t>
            </a:r>
            <a:r>
              <a:rPr lang="en-US" sz="2000" dirty="0"/>
              <a:t>Sn for B &lt; 15 T</a:t>
            </a:r>
          </a:p>
          <a:p>
            <a:endParaRPr lang="en-US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6274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9B9A-70DC-4C0D-B973-12E5D570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 of superconductors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909A41-5788-4192-8BE3-E504690021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09C2C-CEE3-4A3C-9549-3C9529B09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393E8-BD14-43C0-A2CE-CBB328662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A1FB9037-ED33-44B8-9549-4EBA928C1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587" y="603553"/>
            <a:ext cx="7433187" cy="5255496"/>
          </a:xfrm>
          <a:prstGeom prst="rect">
            <a:avLst/>
          </a:prstGeom>
        </p:spPr>
      </p:pic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E9A96D58-CE0F-44ED-87DC-105CFEC576AF}"/>
              </a:ext>
            </a:extLst>
          </p:cNvPr>
          <p:cNvSpPr txBox="1"/>
          <p:nvPr/>
        </p:nvSpPr>
        <p:spPr>
          <a:xfrm>
            <a:off x="223300" y="5931511"/>
            <a:ext cx="8222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https://nationalmaglab.org/magnet-development/applied-superconductivity-center/plots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D9DDF-84DA-48E9-AAE4-3CB33A8FDD82}"/>
              </a:ext>
            </a:extLst>
          </p:cNvPr>
          <p:cNvSpPr txBox="1"/>
          <p:nvPr/>
        </p:nvSpPr>
        <p:spPr>
          <a:xfrm>
            <a:off x="697982" y="1945139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Pinning force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4270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644F-D95D-53EE-51AE-76B00CE9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REBCO coated conductors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126B64-8A1D-9C47-43EA-88596C076C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295B5-14DC-B0C7-4F32-318F354A0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A86D6-A294-5772-A4CA-423E4AD8D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F0600-4DF8-AB4C-DB08-DAC398107F2B}"/>
              </a:ext>
            </a:extLst>
          </p:cNvPr>
          <p:cNvSpPr txBox="1"/>
          <p:nvPr/>
        </p:nvSpPr>
        <p:spPr>
          <a:xfrm>
            <a:off x="7890641" y="771768"/>
            <a:ext cx="2269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/>
              <a:t>REBCO crystal structure</a:t>
            </a:r>
            <a:endParaRPr lang="de-DE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24BD08-432C-97D8-585E-DB49EE96DF0B}"/>
                  </a:ext>
                </a:extLst>
              </p:cNvPr>
              <p:cNvSpPr txBox="1"/>
              <p:nvPr/>
            </p:nvSpPr>
            <p:spPr>
              <a:xfrm>
                <a:off x="6831472" y="4922665"/>
                <a:ext cx="4688528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sz="1600" dirty="0"/>
                  <a:t>Charge transport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1600" b="0" i="0" smtClean="0">
                        <a:latin typeface="Cambria Math" panose="02040503050406030204" pitchFamily="18" charset="0"/>
                      </a:rPr>
                      <m:t>Cu</m:t>
                    </m:r>
                    <m:sSub>
                      <m:sSubPr>
                        <m:ctrlPr>
                          <a:rPr lang="en-AU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AU" sz="16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AU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1600" dirty="0"/>
                  <a:t> planes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/>
                  <a:t>High anisotropy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sz="1600" dirty="0"/>
                  <a:t>Extreme sensitivity to oxygen content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sz="1600" dirty="0"/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AU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≈150 </m:t>
                    </m:r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AU" sz="1600" dirty="0"/>
                  <a:t> and small </a:t>
                </a:r>
                <a14:m>
                  <m:oMath xmlns:m="http://schemas.openxmlformats.org/officeDocument/2006/math"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(0</m:t>
                    </m:r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)≈2 </m:t>
                    </m:r>
                    <m:r>
                      <a:rPr lang="en-AU" sz="1600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en-AU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24BD08-432C-97D8-585E-DB49EE96D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472" y="4922665"/>
                <a:ext cx="4688528" cy="1077218"/>
              </a:xfrm>
              <a:prstGeom prst="rect">
                <a:avLst/>
              </a:prstGeom>
              <a:blipFill>
                <a:blip r:embed="rId2"/>
                <a:stretch>
                  <a:fillRect l="-520" t="-1705" r="-2081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39C3802-7252-99AA-63F5-504E824B0C54}"/>
              </a:ext>
            </a:extLst>
          </p:cNvPr>
          <p:cNvSpPr txBox="1"/>
          <p:nvPr/>
        </p:nvSpPr>
        <p:spPr>
          <a:xfrm>
            <a:off x="6831472" y="4546366"/>
            <a:ext cx="182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/>
              <a:t>Electronic features:</a:t>
            </a:r>
            <a:endParaRPr lang="de-DE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153E3-05C7-7C7A-8D7A-6AD292B98754}"/>
              </a:ext>
            </a:extLst>
          </p:cNvPr>
          <p:cNvSpPr txBox="1"/>
          <p:nvPr/>
        </p:nvSpPr>
        <p:spPr>
          <a:xfrm>
            <a:off x="1414817" y="1506304"/>
            <a:ext cx="3050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Scheme of Coated Conductor (CC)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2E55C7-4811-4A0C-62EF-1BA498E17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5" y="1857412"/>
            <a:ext cx="5379720" cy="2391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F72901-966E-B04B-E866-DAE78C7969BC}"/>
              </a:ext>
            </a:extLst>
          </p:cNvPr>
          <p:cNvSpPr txBox="1"/>
          <p:nvPr/>
        </p:nvSpPr>
        <p:spPr>
          <a:xfrm>
            <a:off x="804407" y="4694059"/>
            <a:ext cx="4585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Buffer layers allow biaxial epitaxial REBCO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Metallic substrate makes tape ductile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D98CB2-4147-9525-0D26-D0F30B240332}"/>
              </a:ext>
            </a:extLst>
          </p:cNvPr>
          <p:cNvSpPr/>
          <p:nvPr/>
        </p:nvSpPr>
        <p:spPr>
          <a:xfrm>
            <a:off x="7156418" y="2667535"/>
            <a:ext cx="363855" cy="17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Picture 14" descr="A diagram of a ferris wheel&#10;&#10;Description automatically generated with low confidence">
            <a:extLst>
              <a:ext uri="{FF2B5EF4-FFF2-40B4-BE49-F238E27FC236}">
                <a16:creationId xmlns:a16="http://schemas.microsoft.com/office/drawing/2014/main" id="{6CF93E91-CE62-211D-9732-C115DFF582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8932" y="1148067"/>
            <a:ext cx="2293467" cy="32437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36F560-E626-FEF6-BC95-F323DAE50389}"/>
              </a:ext>
            </a:extLst>
          </p:cNvPr>
          <p:cNvSpPr txBox="1"/>
          <p:nvPr/>
        </p:nvSpPr>
        <p:spPr>
          <a:xfrm>
            <a:off x="217528" y="6027818"/>
            <a:ext cx="6622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Artur Romanov, PhD dissertation, UA Barcelona 2022</a:t>
            </a:r>
          </a:p>
        </p:txBody>
      </p:sp>
    </p:spTree>
    <p:extLst>
      <p:ext uri="{BB962C8B-B14F-4D97-AF65-F5344CB8AC3E}">
        <p14:creationId xmlns:p14="http://schemas.microsoft.com/office/powerpoint/2010/main" val="1746797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01930-91EC-237E-8F1C-C6158B4C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II superconductors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849CCD-24E3-D26A-F317-5B5D99B83D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D173B-1229-16AE-BF5D-71FFFD149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883F5-7C46-8F92-CE79-59BBBDC4B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08D303-7BBC-913A-8990-F445FE4900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1"/>
          <a:stretch/>
        </p:blipFill>
        <p:spPr>
          <a:xfrm>
            <a:off x="1286968" y="2204437"/>
            <a:ext cx="2259420" cy="25110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0D53B0-85EA-72D9-CE0A-3A036062762C}"/>
              </a:ext>
            </a:extLst>
          </p:cNvPr>
          <p:cNvSpPr txBox="1"/>
          <p:nvPr/>
        </p:nvSpPr>
        <p:spPr>
          <a:xfrm>
            <a:off x="1373572" y="1676614"/>
            <a:ext cx="208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i="1" dirty="0"/>
              <a:t>Magnetic phase diagram </a:t>
            </a:r>
          </a:p>
          <a:p>
            <a:pPr algn="ctr"/>
            <a:r>
              <a:rPr lang="en-AU" sz="1400" b="1" i="1" dirty="0"/>
              <a:t>for type II SC</a:t>
            </a:r>
            <a:endParaRPr lang="de-DE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4299DC-95B8-6D4F-5081-AB71DA96012C}"/>
                  </a:ext>
                </a:extLst>
              </p:cNvPr>
              <p:cNvSpPr txBox="1"/>
              <p:nvPr/>
            </p:nvSpPr>
            <p:spPr>
              <a:xfrm>
                <a:off x="4337446" y="3910340"/>
                <a:ext cx="448109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400" b="1" dirty="0"/>
                  <a:t>Vortex length scales: </a:t>
                </a:r>
              </a:p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AU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AU" sz="1400" i="1">
                        <a:latin typeface="Cambria Math" panose="02040503050406030204" pitchFamily="18" charset="0"/>
                      </a:rPr>
                      <m:t>≐</m:t>
                    </m:r>
                  </m:oMath>
                </a14:m>
                <a:r>
                  <a:rPr lang="de-DE" sz="1400" dirty="0"/>
                  <a:t> Distance upon which magnetic field decays.</a:t>
                </a:r>
              </a:p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r>
                      <a:rPr lang="en-AU" sz="1400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AU" sz="1400" i="1">
                        <a:latin typeface="Cambria Math" panose="02040503050406030204" pitchFamily="18" charset="0"/>
                      </a:rPr>
                      <m:t>≐</m:t>
                    </m:r>
                  </m:oMath>
                </a14:m>
                <a:r>
                  <a:rPr lang="de-DE" sz="1400" dirty="0"/>
                  <a:t> Distance upon which the order parameter decays.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4299DC-95B8-6D4F-5081-AB71DA960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446" y="3910340"/>
                <a:ext cx="4481099" cy="738664"/>
              </a:xfrm>
              <a:prstGeom prst="rect">
                <a:avLst/>
              </a:prstGeom>
              <a:blipFill>
                <a:blip r:embed="rId3"/>
                <a:stretch>
                  <a:fillRect l="-408" t="-820" r="-6395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DF8648B8-CB91-A0EB-BE63-B1D7C8D515D7}"/>
              </a:ext>
            </a:extLst>
          </p:cNvPr>
          <p:cNvGrpSpPr/>
          <p:nvPr/>
        </p:nvGrpSpPr>
        <p:grpSpPr>
          <a:xfrm>
            <a:off x="5053863" y="917326"/>
            <a:ext cx="2390088" cy="2933123"/>
            <a:chOff x="9111194" y="3852638"/>
            <a:chExt cx="2390088" cy="293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5F3365-D079-8E5B-B99D-AD3574CB17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"/>
            <a:stretch/>
          </p:blipFill>
          <p:spPr>
            <a:xfrm>
              <a:off x="9208889" y="4324244"/>
              <a:ext cx="2292393" cy="246151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A93572-F78A-89AC-1EA1-6CD568B843B6}"/>
                </a:ext>
              </a:extLst>
            </p:cNvPr>
            <p:cNvSpPr txBox="1"/>
            <p:nvPr/>
          </p:nvSpPr>
          <p:spPr>
            <a:xfrm>
              <a:off x="9564099" y="3852638"/>
              <a:ext cx="15819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b="1" i="1" dirty="0"/>
                <a:t>Vortex in type II SC</a:t>
              </a:r>
              <a:endParaRPr lang="de-DE" sz="1400" b="1" i="1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15B698-4341-731D-C6AF-B7AF751BFDAC}"/>
                </a:ext>
              </a:extLst>
            </p:cNvPr>
            <p:cNvSpPr/>
            <p:nvPr/>
          </p:nvSpPr>
          <p:spPr>
            <a:xfrm>
              <a:off x="9111194" y="4242912"/>
              <a:ext cx="361950" cy="164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676010D-C411-784B-D493-B7A3ED30AC85}"/>
                </a:ext>
              </a:extLst>
            </p:cNvPr>
            <p:cNvSpPr/>
            <p:nvPr/>
          </p:nvSpPr>
          <p:spPr>
            <a:xfrm>
              <a:off x="10927137" y="4160415"/>
              <a:ext cx="361950" cy="164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CAA1427-FCFE-4F79-62C0-4BD660F4CF83}"/>
              </a:ext>
            </a:extLst>
          </p:cNvPr>
          <p:cNvSpPr txBox="1"/>
          <p:nvPr/>
        </p:nvSpPr>
        <p:spPr>
          <a:xfrm>
            <a:off x="1218826" y="4823870"/>
            <a:ext cx="2400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/>
              <a:t>Characterized by mixed phase </a:t>
            </a:r>
          </a:p>
          <a:p>
            <a:pPr algn="ctr"/>
            <a:r>
              <a:rPr lang="en-AU" sz="1400" dirty="0"/>
              <a:t>with vortex penetration.</a:t>
            </a:r>
            <a:endParaRPr lang="de-DE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401A0D-43DA-7B56-B32E-C6AE35DBFF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25" y="2550712"/>
            <a:ext cx="1960950" cy="19807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A63E83B-987B-79CD-4AA9-5F8D0E903F99}"/>
              </a:ext>
            </a:extLst>
          </p:cNvPr>
          <p:cNvCxnSpPr>
            <a:cxnSpLocks/>
          </p:cNvCxnSpPr>
          <p:nvPr/>
        </p:nvCxnSpPr>
        <p:spPr>
          <a:xfrm flipV="1">
            <a:off x="2604135" y="2831481"/>
            <a:ext cx="1838681" cy="100645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E5D5942-6764-090C-2E56-5A97DB6F5A52}"/>
              </a:ext>
            </a:extLst>
          </p:cNvPr>
          <p:cNvSpPr txBox="1"/>
          <p:nvPr/>
        </p:nvSpPr>
        <p:spPr>
          <a:xfrm>
            <a:off x="9523000" y="2160443"/>
            <a:ext cx="1430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i="1" dirty="0" err="1"/>
              <a:t>Abrikosov</a:t>
            </a:r>
            <a:r>
              <a:rPr lang="en-AU" sz="1400" b="1" i="1" dirty="0"/>
              <a:t> lattice</a:t>
            </a:r>
            <a:endParaRPr lang="de-DE" sz="1400" b="1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2D5F54-52B0-C259-865B-F266F3FF1EEE}"/>
              </a:ext>
            </a:extLst>
          </p:cNvPr>
          <p:cNvSpPr txBox="1"/>
          <p:nvPr/>
        </p:nvSpPr>
        <p:spPr>
          <a:xfrm>
            <a:off x="8969688" y="4717197"/>
            <a:ext cx="256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Distribution into hexagonal lattice in homogenous material.</a:t>
            </a:r>
            <a:endParaRPr lang="de-DE" sz="1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0D63664-A04F-493C-5B73-B424FF5409AA}"/>
              </a:ext>
            </a:extLst>
          </p:cNvPr>
          <p:cNvCxnSpPr>
            <a:cxnSpLocks/>
          </p:cNvCxnSpPr>
          <p:nvPr/>
        </p:nvCxnSpPr>
        <p:spPr>
          <a:xfrm>
            <a:off x="7949634" y="2614219"/>
            <a:ext cx="919341" cy="5032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DA4DD92-EEC1-7759-63C0-7E99BBC88A01}"/>
              </a:ext>
            </a:extLst>
          </p:cNvPr>
          <p:cNvSpPr txBox="1"/>
          <p:nvPr/>
        </p:nvSpPr>
        <p:spPr>
          <a:xfrm>
            <a:off x="233309" y="6028627"/>
            <a:ext cx="6622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Artur Romanov, PhD dissertation, UA Barcelona 2022</a:t>
            </a:r>
          </a:p>
        </p:txBody>
      </p:sp>
    </p:spTree>
    <p:extLst>
      <p:ext uri="{BB962C8B-B14F-4D97-AF65-F5344CB8AC3E}">
        <p14:creationId xmlns:p14="http://schemas.microsoft.com/office/powerpoint/2010/main" val="294946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BE03A-9580-96A0-9F92-5495C9A24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Vortex pinning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8C8EE1-0F81-D5E2-8F05-29A22A68BE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3F0EC7-E0DE-0CD1-8B0A-9F0B91AB6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BF046-F093-8F6C-65FA-EAD2EC313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3BB3FF-6A72-8DF1-AD94-32B720B3E2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18" y="1852164"/>
            <a:ext cx="4773606" cy="2265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FED6A4-2980-43FA-D626-FC989035204F}"/>
              </a:ext>
            </a:extLst>
          </p:cNvPr>
          <p:cNvSpPr txBox="1"/>
          <p:nvPr/>
        </p:nvSpPr>
        <p:spPr>
          <a:xfrm>
            <a:off x="7593031" y="1146601"/>
            <a:ext cx="4184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i="1" dirty="0"/>
              <a:t>Defects: Strategy to pin vortices </a:t>
            </a:r>
            <a:endParaRPr lang="de-DE" sz="2000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0E552-C9DE-D575-E407-198E1863A22F}"/>
              </a:ext>
            </a:extLst>
          </p:cNvPr>
          <p:cNvSpPr txBox="1"/>
          <p:nvPr/>
        </p:nvSpPr>
        <p:spPr>
          <a:xfrm>
            <a:off x="705282" y="1146601"/>
            <a:ext cx="5724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i="1" dirty="0"/>
              <a:t>Lorentz-like force provokes vortex movement</a:t>
            </a:r>
            <a:endParaRPr lang="de-DE" sz="20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CACE43-3339-C3D1-EC6A-993AA1A68212}"/>
              </a:ext>
            </a:extLst>
          </p:cNvPr>
          <p:cNvSpPr txBox="1"/>
          <p:nvPr/>
        </p:nvSpPr>
        <p:spPr>
          <a:xfrm>
            <a:off x="7354157" y="4738109"/>
            <a:ext cx="38423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/>
              <a:t>Defect landscape: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0D: Impurity atoms, interchanged atoms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1D: Dislocations, columnar defects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2D: Twin boundaries, grain 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3D: Nanoparticles, associated strained regions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2D4F9D-EEBC-481A-F518-9E8431B99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6" y="1711989"/>
            <a:ext cx="4733162" cy="20863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AF32DC-39A9-0CB0-0A1A-82BA19DC09C9}"/>
                  </a:ext>
                </a:extLst>
              </p:cNvPr>
              <p:cNvSpPr txBox="1"/>
              <p:nvPr/>
            </p:nvSpPr>
            <p:spPr>
              <a:xfrm>
                <a:off x="2244875" y="4118099"/>
                <a:ext cx="1035540" cy="33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AU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1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AU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AU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AU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sz="1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en-AU" sz="1400" b="0" i="1" smtClean="0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AU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AF32DC-39A9-0CB0-0A1A-82BA19DC0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875" y="4118099"/>
                <a:ext cx="1035540" cy="333938"/>
              </a:xfrm>
              <a:prstGeom prst="rect">
                <a:avLst/>
              </a:prstGeom>
              <a:blipFill>
                <a:blip r:embed="rId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F3EE4C-177A-FB24-B233-317202B94E0C}"/>
                  </a:ext>
                </a:extLst>
              </p:cNvPr>
              <p:cNvSpPr txBox="1"/>
              <p:nvPr/>
            </p:nvSpPr>
            <p:spPr>
              <a:xfrm>
                <a:off x="1678830" y="4823271"/>
                <a:ext cx="2111027" cy="5493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400" b="1" dirty="0"/>
                  <a:t>Critical current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AU" sz="1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1400" b="1" i="1" smtClean="0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acc>
                      </m:e>
                      <m:sub>
                        <m:r>
                          <a:rPr lang="en-AU" sz="14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AU" sz="1400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AU" sz="1400" b="1" dirty="0"/>
              </a:p>
              <a:p>
                <a:r>
                  <a:rPr lang="en-AU" sz="1400" b="1" dirty="0"/>
                  <a:t> </a:t>
                </a:r>
                <a:endParaRPr lang="de-DE" sz="1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F3EE4C-177A-FB24-B233-317202B94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830" y="4823271"/>
                <a:ext cx="2111027" cy="549381"/>
              </a:xfrm>
              <a:prstGeom prst="rect">
                <a:avLst/>
              </a:prstGeom>
              <a:blipFill>
                <a:blip r:embed="rId5"/>
                <a:stretch>
                  <a:fillRect l="-865" r="-13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92E931-8249-99EF-B723-62D4A05A5D2C}"/>
                  </a:ext>
                </a:extLst>
              </p:cNvPr>
              <p:cNvSpPr txBox="1"/>
              <p:nvPr/>
            </p:nvSpPr>
            <p:spPr>
              <a:xfrm>
                <a:off x="2178742" y="5143009"/>
                <a:ext cx="1111202" cy="33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AU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1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AU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AU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AU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14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en-AU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AU" sz="1400" b="0" i="1" smtClean="0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AU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92E931-8249-99EF-B723-62D4A05A5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742" y="5143009"/>
                <a:ext cx="1111202" cy="333938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2A2530-C6A5-031A-B440-410492424A52}"/>
                  </a:ext>
                </a:extLst>
              </p:cNvPr>
              <p:cNvSpPr txBox="1"/>
              <p:nvPr/>
            </p:nvSpPr>
            <p:spPr>
              <a:xfrm>
                <a:off x="1197557" y="5535075"/>
                <a:ext cx="33936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00" dirty="0"/>
                  <a:t>The maximum value of </a:t>
                </a:r>
                <a14:m>
                  <m:oMath xmlns:m="http://schemas.openxmlformats.org/officeDocument/2006/math">
                    <m:r>
                      <a:rPr lang="en-AU" sz="1400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sz="1400" dirty="0"/>
                  <a:t> without moving the lattice, without presenting resistance.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2A2530-C6A5-031A-B440-410492424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557" y="5535075"/>
                <a:ext cx="3393611" cy="523220"/>
              </a:xfrm>
              <a:prstGeom prst="rect">
                <a:avLst/>
              </a:prstGeom>
              <a:blipFill>
                <a:blip r:embed="rId7"/>
                <a:stretch>
                  <a:fillRect l="-539" t="-2326" r="-539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E398DB-FAC3-AC41-A409-0E2E71DF946C}"/>
                  </a:ext>
                </a:extLst>
              </p:cNvPr>
              <p:cNvSpPr txBox="1"/>
              <p:nvPr/>
            </p:nvSpPr>
            <p:spPr>
              <a:xfrm>
                <a:off x="1119818" y="3852824"/>
                <a:ext cx="36540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400" b="1" dirty="0"/>
                  <a:t>Scales with current density and magnetic field</a:t>
                </a:r>
                <a14:m>
                  <m:oMath xmlns:m="http://schemas.openxmlformats.org/officeDocument/2006/math">
                    <m:r>
                      <a:rPr lang="en-AU" sz="1400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AU" sz="1400" b="1" dirty="0"/>
              </a:p>
              <a:p>
                <a:r>
                  <a:rPr lang="en-AU" sz="1400" b="1" dirty="0"/>
                  <a:t> </a:t>
                </a:r>
                <a:endParaRPr lang="de-DE" sz="14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E398DB-FAC3-AC41-A409-0E2E71DF9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818" y="3852824"/>
                <a:ext cx="3654077" cy="523220"/>
              </a:xfrm>
              <a:prstGeom prst="rect">
                <a:avLst/>
              </a:prstGeom>
              <a:blipFill>
                <a:blip r:embed="rId8"/>
                <a:stretch>
                  <a:fillRect l="-501" t="-2326" r="-12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A10593DB-4E49-3AB3-8E80-A5AF32DCFB19}"/>
              </a:ext>
            </a:extLst>
          </p:cNvPr>
          <p:cNvSpPr txBox="1"/>
          <p:nvPr/>
        </p:nvSpPr>
        <p:spPr>
          <a:xfrm>
            <a:off x="6264655" y="6027785"/>
            <a:ext cx="57246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Artur Romanov, PhD dissertation, UA Barcelona 2022</a:t>
            </a:r>
          </a:p>
        </p:txBody>
      </p:sp>
    </p:spTree>
    <p:extLst>
      <p:ext uri="{BB962C8B-B14F-4D97-AF65-F5344CB8AC3E}">
        <p14:creationId xmlns:p14="http://schemas.microsoft.com/office/powerpoint/2010/main" val="373971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BC56-F36D-01BE-A2EA-FFDF99093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Various producers of CCs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B8EFF-99DD-B0AD-D055-B2D2A57AD3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AFCDB-13C7-22FC-17C0-B21E08C88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9181A-E404-9CA1-91AB-C5BDD0886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9EA4F2-64FA-4127-32D5-F1CA8C88112F}"/>
              </a:ext>
            </a:extLst>
          </p:cNvPr>
          <p:cNvSpPr/>
          <p:nvPr/>
        </p:nvSpPr>
        <p:spPr>
          <a:xfrm>
            <a:off x="1013588" y="1261976"/>
            <a:ext cx="4819238" cy="12769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FD14EE-CEBC-E78C-F556-469A91342F79}"/>
              </a:ext>
            </a:extLst>
          </p:cNvPr>
          <p:cNvSpPr txBox="1"/>
          <p:nvPr/>
        </p:nvSpPr>
        <p:spPr>
          <a:xfrm>
            <a:off x="5088576" y="5425107"/>
            <a:ext cx="6720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/>
              <a:t>CCs differ in architecture and REBCO microstructure.</a:t>
            </a:r>
            <a:endParaRPr lang="de-DE" sz="20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0313087-4644-3F98-88AA-F59590C28E9A}"/>
              </a:ext>
            </a:extLst>
          </p:cNvPr>
          <p:cNvGrpSpPr/>
          <p:nvPr/>
        </p:nvGrpSpPr>
        <p:grpSpPr>
          <a:xfrm>
            <a:off x="462577" y="3341679"/>
            <a:ext cx="2374047" cy="1351280"/>
            <a:chOff x="448389" y="3030172"/>
            <a:chExt cx="2374047" cy="13512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4EDB245-2813-2C43-C882-0A3ECA65BF15}"/>
                </a:ext>
              </a:extLst>
            </p:cNvPr>
            <p:cNvSpPr/>
            <p:nvPr/>
          </p:nvSpPr>
          <p:spPr>
            <a:xfrm>
              <a:off x="448389" y="3030172"/>
              <a:ext cx="2374047" cy="1351280"/>
            </a:xfrm>
            <a:prstGeom prst="roundRect">
              <a:avLst/>
            </a:prstGeom>
            <a:solidFill>
              <a:srgbClr val="AC6F3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3197EF4-55A0-D23D-11A4-D4DA5E8EE90B}"/>
                </a:ext>
              </a:extLst>
            </p:cNvPr>
            <p:cNvSpPr/>
            <p:nvPr/>
          </p:nvSpPr>
          <p:spPr>
            <a:xfrm>
              <a:off x="586633" y="3141019"/>
              <a:ext cx="2097558" cy="1129586"/>
            </a:xfrm>
            <a:prstGeom prst="roundRect">
              <a:avLst/>
            </a:prstGeom>
            <a:solidFill>
              <a:srgbClr val="E0DBD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791C5DD-236C-1DFD-5B46-5A9582A4B37B}"/>
              </a:ext>
            </a:extLst>
          </p:cNvPr>
          <p:cNvSpPr/>
          <p:nvPr/>
        </p:nvSpPr>
        <p:spPr>
          <a:xfrm>
            <a:off x="717662" y="4203257"/>
            <a:ext cx="1863877" cy="300176"/>
          </a:xfrm>
          <a:prstGeom prst="rect">
            <a:avLst/>
          </a:prstGeom>
          <a:solidFill>
            <a:srgbClr val="A4A4A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2755AE-5080-40BF-CA4B-2D44E0979BE6}"/>
              </a:ext>
            </a:extLst>
          </p:cNvPr>
          <p:cNvSpPr/>
          <p:nvPr/>
        </p:nvSpPr>
        <p:spPr>
          <a:xfrm>
            <a:off x="709264" y="4107149"/>
            <a:ext cx="1880673" cy="45719"/>
          </a:xfrm>
          <a:prstGeom prst="rect">
            <a:avLst/>
          </a:prstGeom>
          <a:solidFill>
            <a:srgbClr val="857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0628EF-3240-85DE-D3F9-23070FF29320}"/>
              </a:ext>
            </a:extLst>
          </p:cNvPr>
          <p:cNvSpPr/>
          <p:nvPr/>
        </p:nvSpPr>
        <p:spPr>
          <a:xfrm>
            <a:off x="709992" y="4153281"/>
            <a:ext cx="1879216" cy="45719"/>
          </a:xfrm>
          <a:prstGeom prst="rect">
            <a:avLst/>
          </a:prstGeom>
          <a:solidFill>
            <a:srgbClr val="8FCD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C8E8B1-6E97-FF32-C9CA-5BED453C3623}"/>
              </a:ext>
            </a:extLst>
          </p:cNvPr>
          <p:cNvSpPr/>
          <p:nvPr/>
        </p:nvSpPr>
        <p:spPr>
          <a:xfrm>
            <a:off x="717662" y="3535336"/>
            <a:ext cx="1863877" cy="562967"/>
          </a:xfrm>
          <a:prstGeom prst="rect">
            <a:avLst/>
          </a:prstGeom>
          <a:solidFill>
            <a:srgbClr val="515D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53CC4F-3EF3-543E-75FB-18D353023819}"/>
              </a:ext>
            </a:extLst>
          </p:cNvPr>
          <p:cNvCxnSpPr/>
          <p:nvPr/>
        </p:nvCxnSpPr>
        <p:spPr>
          <a:xfrm flipV="1">
            <a:off x="940904" y="3575904"/>
            <a:ext cx="0" cy="21572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3CBBA3-D671-78DF-7A82-040635D90FAB}"/>
              </a:ext>
            </a:extLst>
          </p:cNvPr>
          <p:cNvCxnSpPr/>
          <p:nvPr/>
        </p:nvCxnSpPr>
        <p:spPr>
          <a:xfrm flipV="1">
            <a:off x="1179664" y="3721140"/>
            <a:ext cx="0" cy="21572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086EE-07AC-A438-E977-951E33015E2A}"/>
              </a:ext>
            </a:extLst>
          </p:cNvPr>
          <p:cNvCxnSpPr/>
          <p:nvPr/>
        </p:nvCxnSpPr>
        <p:spPr>
          <a:xfrm flipV="1">
            <a:off x="1438744" y="3613279"/>
            <a:ext cx="0" cy="21572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DD3376-0A65-F4B6-2837-D0DAF0D4DFDD}"/>
              </a:ext>
            </a:extLst>
          </p:cNvPr>
          <p:cNvCxnSpPr/>
          <p:nvPr/>
        </p:nvCxnSpPr>
        <p:spPr>
          <a:xfrm flipV="1">
            <a:off x="1611464" y="3791625"/>
            <a:ext cx="0" cy="21572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6B5752-3F06-D7CA-09DD-8BDA1E29EFE0}"/>
              </a:ext>
            </a:extLst>
          </p:cNvPr>
          <p:cNvCxnSpPr/>
          <p:nvPr/>
        </p:nvCxnSpPr>
        <p:spPr>
          <a:xfrm flipV="1">
            <a:off x="1814664" y="3661629"/>
            <a:ext cx="0" cy="21572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F0CC63-8BDA-D7F3-F402-2FC15D346773}"/>
              </a:ext>
            </a:extLst>
          </p:cNvPr>
          <p:cNvCxnSpPr/>
          <p:nvPr/>
        </p:nvCxnSpPr>
        <p:spPr>
          <a:xfrm flipV="1">
            <a:off x="1992464" y="3727400"/>
            <a:ext cx="0" cy="21572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47ED76-4C00-6897-29A0-469A5EC45B8F}"/>
              </a:ext>
            </a:extLst>
          </p:cNvPr>
          <p:cNvCxnSpPr/>
          <p:nvPr/>
        </p:nvCxnSpPr>
        <p:spPr>
          <a:xfrm flipV="1">
            <a:off x="2267103" y="3639859"/>
            <a:ext cx="0" cy="21572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50DCEA-EBB2-E4DF-F625-8AC0FF4573C3}"/>
              </a:ext>
            </a:extLst>
          </p:cNvPr>
          <p:cNvCxnSpPr/>
          <p:nvPr/>
        </p:nvCxnSpPr>
        <p:spPr>
          <a:xfrm flipV="1">
            <a:off x="2439504" y="3801508"/>
            <a:ext cx="0" cy="21572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9A267EB-DFDE-75C9-3379-534F112C0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39" y="725977"/>
            <a:ext cx="5548256" cy="1514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907CEC-1EB3-79F0-6A6A-90534A39BFAB}"/>
                  </a:ext>
                </a:extLst>
              </p:cNvPr>
              <p:cNvSpPr txBox="1"/>
              <p:nvPr/>
            </p:nvSpPr>
            <p:spPr>
              <a:xfrm>
                <a:off x="332620" y="4984647"/>
                <a:ext cx="250400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</a:rPr>
                  <a:t>YBCO</a:t>
                </a:r>
                <a:r>
                  <a:rPr lang="en-US" sz="1200" kern="1200" baseline="-25000" dirty="0">
                    <a:solidFill>
                      <a:schemeClr val="tx1"/>
                    </a:solidFill>
                    <a:effectLst/>
                  </a:rPr>
                  <a:t>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</a:rPr>
                  <a:t>(1.6 </a:t>
                </a:r>
                <a14:m>
                  <m:oMath xmlns:m="http://schemas.openxmlformats.org/officeDocument/2006/math">
                    <m:r>
                      <a:rPr lang="en-US" sz="1200" i="1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1200" b="0" i="1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</a:rPr>
                  <a:t>)  + BZO nanorods</a:t>
                </a:r>
                <a:endParaRPr lang="de-DE" sz="1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907CEC-1EB3-79F0-6A6A-90534A39B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20" y="4984647"/>
                <a:ext cx="2504004" cy="276999"/>
              </a:xfrm>
              <a:prstGeom prst="rect">
                <a:avLst/>
              </a:prstGeom>
              <a:blipFill>
                <a:blip r:embed="rId3"/>
                <a:stretch>
                  <a:fillRect l="-244"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9FC54A-2550-E56F-E89C-E0B05943D903}"/>
                  </a:ext>
                </a:extLst>
              </p:cNvPr>
              <p:cNvSpPr txBox="1"/>
              <p:nvPr/>
            </p:nvSpPr>
            <p:spPr>
              <a:xfrm>
                <a:off x="3420031" y="4984647"/>
                <a:ext cx="266174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</a:rPr>
                  <a:t>EuBCO</a:t>
                </a:r>
                <a:r>
                  <a:rPr lang="en-US" sz="1200" kern="1200" baseline="-25000" dirty="0">
                    <a:solidFill>
                      <a:schemeClr val="tx1"/>
                    </a:solidFill>
                    <a:effectLst/>
                  </a:rPr>
                  <a:t>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</a:rPr>
                  <a:t>(2.5 </a:t>
                </a:r>
                <a14:m>
                  <m:oMath xmlns:m="http://schemas.openxmlformats.org/officeDocument/2006/math">
                    <m:r>
                      <a:rPr lang="en-US" sz="1200" i="1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1200" b="0" i="1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</a:rPr>
                  <a:t>)  + BHO nanorods</a:t>
                </a:r>
                <a:endParaRPr lang="de-DE" sz="1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9FC54A-2550-E56F-E89C-E0B05943D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31" y="4984647"/>
                <a:ext cx="2661744" cy="276999"/>
              </a:xfrm>
              <a:prstGeom prst="rect">
                <a:avLst/>
              </a:prstGeom>
              <a:blipFill>
                <a:blip r:embed="rId4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D543ED9-93B0-3C83-CFFA-13E8A9968CDB}"/>
              </a:ext>
            </a:extLst>
          </p:cNvPr>
          <p:cNvSpPr/>
          <p:nvPr/>
        </p:nvSpPr>
        <p:spPr>
          <a:xfrm>
            <a:off x="6498544" y="3341679"/>
            <a:ext cx="2374047" cy="1351280"/>
          </a:xfrm>
          <a:prstGeom prst="roundRect">
            <a:avLst/>
          </a:prstGeom>
          <a:solidFill>
            <a:srgbClr val="AC6F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0A1EEE5-7562-B285-D63C-A0A29727D912}"/>
              </a:ext>
            </a:extLst>
          </p:cNvPr>
          <p:cNvSpPr/>
          <p:nvPr/>
        </p:nvSpPr>
        <p:spPr>
          <a:xfrm>
            <a:off x="6636788" y="3452526"/>
            <a:ext cx="2097558" cy="1129586"/>
          </a:xfrm>
          <a:prstGeom prst="roundRect">
            <a:avLst/>
          </a:prstGeom>
          <a:solidFill>
            <a:srgbClr val="E0DBD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7678C1-C8BE-83B6-CE0C-96129260A12A}"/>
              </a:ext>
            </a:extLst>
          </p:cNvPr>
          <p:cNvSpPr/>
          <p:nvPr/>
        </p:nvSpPr>
        <p:spPr>
          <a:xfrm>
            <a:off x="6753629" y="3535426"/>
            <a:ext cx="1863877" cy="562967"/>
          </a:xfrm>
          <a:prstGeom prst="rect">
            <a:avLst/>
          </a:prstGeom>
          <a:solidFill>
            <a:srgbClr val="49737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C9E65F-437E-48C7-65C8-6A1E75D5506E}"/>
              </a:ext>
            </a:extLst>
          </p:cNvPr>
          <p:cNvSpPr/>
          <p:nvPr/>
        </p:nvSpPr>
        <p:spPr>
          <a:xfrm>
            <a:off x="6753629" y="4233575"/>
            <a:ext cx="1863877" cy="300176"/>
          </a:xfrm>
          <a:prstGeom prst="rect">
            <a:avLst/>
          </a:prstGeom>
          <a:solidFill>
            <a:srgbClr val="A4A4A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98422B-CD31-F52B-833D-681FB28BEA6F}"/>
              </a:ext>
            </a:extLst>
          </p:cNvPr>
          <p:cNvSpPr/>
          <p:nvPr/>
        </p:nvSpPr>
        <p:spPr>
          <a:xfrm>
            <a:off x="6745231" y="4098393"/>
            <a:ext cx="1880673" cy="45719"/>
          </a:xfrm>
          <a:prstGeom prst="rect">
            <a:avLst/>
          </a:prstGeom>
          <a:solidFill>
            <a:srgbClr val="C2C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FC00163-0BE7-C69C-673B-A726657E5D1B}"/>
              </a:ext>
            </a:extLst>
          </p:cNvPr>
          <p:cNvSpPr/>
          <p:nvPr/>
        </p:nvSpPr>
        <p:spPr>
          <a:xfrm>
            <a:off x="6749349" y="4139723"/>
            <a:ext cx="1880672" cy="45719"/>
          </a:xfrm>
          <a:prstGeom prst="rect">
            <a:avLst/>
          </a:prstGeom>
          <a:solidFill>
            <a:srgbClr val="76A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007516-84D0-E15C-282F-37CF2001F53D}"/>
              </a:ext>
            </a:extLst>
          </p:cNvPr>
          <p:cNvSpPr/>
          <p:nvPr/>
        </p:nvSpPr>
        <p:spPr>
          <a:xfrm>
            <a:off x="6745959" y="4183599"/>
            <a:ext cx="1879216" cy="45719"/>
          </a:xfrm>
          <a:prstGeom prst="rect">
            <a:avLst/>
          </a:prstGeom>
          <a:solidFill>
            <a:srgbClr val="8FCD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14C69D3-3909-F85F-0FF8-0BD5E787BB33}"/>
                  </a:ext>
                </a:extLst>
              </p:cNvPr>
              <p:cNvSpPr txBox="1"/>
              <p:nvPr/>
            </p:nvSpPr>
            <p:spPr>
              <a:xfrm>
                <a:off x="6927193" y="4984647"/>
                <a:ext cx="250400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kern="1200" dirty="0" err="1">
                    <a:solidFill>
                      <a:schemeClr val="tx1"/>
                    </a:solidFill>
                    <a:effectLst/>
                  </a:rPr>
                  <a:t>GdBCO</a:t>
                </a:r>
                <a:r>
                  <a:rPr lang="en-US" sz="1200" kern="1200" baseline="-25000" dirty="0">
                    <a:solidFill>
                      <a:schemeClr val="tx1"/>
                    </a:solidFill>
                    <a:effectLst/>
                  </a:rPr>
                  <a:t>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</a:rPr>
                  <a:t>(1.5 </a:t>
                </a:r>
                <a14:m>
                  <m:oMath xmlns:m="http://schemas.openxmlformats.org/officeDocument/2006/math">
                    <m:r>
                      <a:rPr lang="en-US" sz="1200" i="1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1200" b="0" i="1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</a:rPr>
                  <a:t>)</a:t>
                </a:r>
                <a:endParaRPr lang="de-DE" sz="12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14C69D3-3909-F85F-0FF8-0BD5E787B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193" y="4984647"/>
                <a:ext cx="2504004" cy="276999"/>
              </a:xfrm>
              <a:prstGeom prst="rect">
                <a:avLst/>
              </a:prstGeom>
              <a:blipFill>
                <a:blip r:embed="rId5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63ACCF8-ABB0-2CF5-1574-D755BF7CC1FF}"/>
                  </a:ext>
                </a:extLst>
              </p:cNvPr>
              <p:cNvSpPr txBox="1"/>
              <p:nvPr/>
            </p:nvSpPr>
            <p:spPr>
              <a:xfrm>
                <a:off x="9418445" y="4987164"/>
                <a:ext cx="257605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</a:rPr>
                  <a:t>YBCO</a:t>
                </a:r>
                <a:r>
                  <a:rPr lang="en-US" sz="1200" kern="1200" baseline="-25000" dirty="0">
                    <a:solidFill>
                      <a:schemeClr val="tx1"/>
                    </a:solidFill>
                    <a:effectLst/>
                  </a:rPr>
                  <a:t>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</a:rPr>
                  <a:t>(3 </a:t>
                </a:r>
                <a14:m>
                  <m:oMath xmlns:m="http://schemas.openxmlformats.org/officeDocument/2006/math">
                    <m:r>
                      <a:rPr lang="en-US" sz="1200" i="1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1200" b="0" i="1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</a:rPr>
                  <a:t>)  + Y</a:t>
                </a:r>
                <a:r>
                  <a:rPr lang="en-US" sz="1200" kern="1200" baseline="-25000" dirty="0">
                    <a:solidFill>
                      <a:schemeClr val="tx1"/>
                    </a:solidFill>
                    <a:effectLst/>
                  </a:rPr>
                  <a:t>2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</a:rPr>
                  <a:t>O</a:t>
                </a:r>
                <a:r>
                  <a:rPr lang="en-US" sz="1200" kern="1200" baseline="-25000" dirty="0">
                    <a:solidFill>
                      <a:schemeClr val="tx1"/>
                    </a:solidFill>
                    <a:effectLst/>
                  </a:rPr>
                  <a:t>3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</a:rPr>
                  <a:t> nanodots</a:t>
                </a:r>
                <a:endParaRPr lang="de-DE" sz="1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63ACCF8-ABB0-2CF5-1574-D755BF7CC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8445" y="4987164"/>
                <a:ext cx="2576050" cy="276999"/>
              </a:xfrm>
              <a:prstGeom prst="rect">
                <a:avLst/>
              </a:prstGeom>
              <a:blipFill>
                <a:blip r:embed="rId6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10301E6-7F90-D6E9-B3F5-EA9A9A922264}"/>
              </a:ext>
            </a:extLst>
          </p:cNvPr>
          <p:cNvCxnSpPr/>
          <p:nvPr/>
        </p:nvCxnSpPr>
        <p:spPr>
          <a:xfrm flipV="1">
            <a:off x="889151" y="3858560"/>
            <a:ext cx="0" cy="21572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6ACC169-918A-33E5-A7CD-E9EC87780624}"/>
              </a:ext>
            </a:extLst>
          </p:cNvPr>
          <p:cNvGrpSpPr/>
          <p:nvPr/>
        </p:nvGrpSpPr>
        <p:grpSpPr>
          <a:xfrm>
            <a:off x="2099828" y="3626347"/>
            <a:ext cx="73592" cy="73592"/>
            <a:chOff x="2472739" y="2598896"/>
            <a:chExt cx="73592" cy="7359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8635906-0A6E-674E-584A-659B2C96649D}"/>
                </a:ext>
              </a:extLst>
            </p:cNvPr>
            <p:cNvCxnSpPr>
              <a:cxnSpLocks/>
            </p:cNvCxnSpPr>
            <p:nvPr/>
          </p:nvCxnSpPr>
          <p:spPr>
            <a:xfrm>
              <a:off x="2509535" y="2598896"/>
              <a:ext cx="0" cy="73592"/>
            </a:xfrm>
            <a:prstGeom prst="line">
              <a:avLst/>
            </a:prstGeom>
            <a:ln w="25400">
              <a:solidFill>
                <a:srgbClr val="E14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FAD1077-E8EC-7F9B-2038-1C1A19A1668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509535" y="2598897"/>
              <a:ext cx="0" cy="73592"/>
            </a:xfrm>
            <a:prstGeom prst="line">
              <a:avLst/>
            </a:prstGeom>
            <a:ln w="25400">
              <a:solidFill>
                <a:srgbClr val="E14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5010BB9-CF75-C2FE-2251-D5542CF9A050}"/>
                </a:ext>
              </a:extLst>
            </p:cNvPr>
            <p:cNvSpPr/>
            <p:nvPr/>
          </p:nvSpPr>
          <p:spPr>
            <a:xfrm flipV="1">
              <a:off x="2486675" y="2612832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E1446E-C21B-F540-B58F-AB7D996320B6}"/>
              </a:ext>
            </a:extLst>
          </p:cNvPr>
          <p:cNvGrpSpPr/>
          <p:nvPr/>
        </p:nvGrpSpPr>
        <p:grpSpPr>
          <a:xfrm>
            <a:off x="1349913" y="3906325"/>
            <a:ext cx="73592" cy="73592"/>
            <a:chOff x="2472739" y="2598896"/>
            <a:chExt cx="73592" cy="73592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892AC99-DC77-134C-55B4-F915285CE33C}"/>
                </a:ext>
              </a:extLst>
            </p:cNvPr>
            <p:cNvCxnSpPr>
              <a:cxnSpLocks/>
            </p:cNvCxnSpPr>
            <p:nvPr/>
          </p:nvCxnSpPr>
          <p:spPr>
            <a:xfrm>
              <a:off x="2509535" y="2598896"/>
              <a:ext cx="0" cy="73592"/>
            </a:xfrm>
            <a:prstGeom prst="line">
              <a:avLst/>
            </a:prstGeom>
            <a:ln w="25400">
              <a:solidFill>
                <a:srgbClr val="E14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5FA976A-9C44-9C5A-0D80-1EEA814F5B9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509535" y="2598897"/>
              <a:ext cx="0" cy="73592"/>
            </a:xfrm>
            <a:prstGeom prst="line">
              <a:avLst/>
            </a:prstGeom>
            <a:ln w="25400">
              <a:solidFill>
                <a:srgbClr val="E14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01F07F6-F6C9-EF66-FB9B-34289975A6C8}"/>
                </a:ext>
              </a:extLst>
            </p:cNvPr>
            <p:cNvSpPr/>
            <p:nvPr/>
          </p:nvSpPr>
          <p:spPr>
            <a:xfrm flipV="1">
              <a:off x="2486675" y="2612832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F1298CC-1A63-20F6-7C68-BAF12D2147E0}"/>
              </a:ext>
            </a:extLst>
          </p:cNvPr>
          <p:cNvGrpSpPr/>
          <p:nvPr/>
        </p:nvGrpSpPr>
        <p:grpSpPr>
          <a:xfrm>
            <a:off x="1595656" y="3614222"/>
            <a:ext cx="73592" cy="73592"/>
            <a:chOff x="2472739" y="2598896"/>
            <a:chExt cx="73592" cy="73592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6107B02-9BF7-9AEA-990D-1B6928175608}"/>
                </a:ext>
              </a:extLst>
            </p:cNvPr>
            <p:cNvCxnSpPr>
              <a:cxnSpLocks/>
            </p:cNvCxnSpPr>
            <p:nvPr/>
          </p:nvCxnSpPr>
          <p:spPr>
            <a:xfrm>
              <a:off x="2509535" y="2598896"/>
              <a:ext cx="0" cy="73592"/>
            </a:xfrm>
            <a:prstGeom prst="line">
              <a:avLst/>
            </a:prstGeom>
            <a:ln w="25400">
              <a:solidFill>
                <a:srgbClr val="E14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D95D6A1-FE37-B98A-F62C-AF52A1BA6A8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509535" y="2598897"/>
              <a:ext cx="0" cy="73592"/>
            </a:xfrm>
            <a:prstGeom prst="line">
              <a:avLst/>
            </a:prstGeom>
            <a:ln w="25400">
              <a:solidFill>
                <a:srgbClr val="E14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5DB0048-251D-9888-66D4-717F23C29B54}"/>
                </a:ext>
              </a:extLst>
            </p:cNvPr>
            <p:cNvSpPr/>
            <p:nvPr/>
          </p:nvSpPr>
          <p:spPr>
            <a:xfrm flipV="1">
              <a:off x="2486675" y="2612832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E56603C-19F1-43D3-CDB8-B8312CD0ADA5}"/>
              </a:ext>
            </a:extLst>
          </p:cNvPr>
          <p:cNvGrpSpPr/>
          <p:nvPr/>
        </p:nvGrpSpPr>
        <p:grpSpPr>
          <a:xfrm>
            <a:off x="1211876" y="3589551"/>
            <a:ext cx="73592" cy="73592"/>
            <a:chOff x="2472739" y="2598896"/>
            <a:chExt cx="73592" cy="7359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B792576-80C8-4EE1-627B-44A31993CF64}"/>
                </a:ext>
              </a:extLst>
            </p:cNvPr>
            <p:cNvCxnSpPr>
              <a:cxnSpLocks/>
            </p:cNvCxnSpPr>
            <p:nvPr/>
          </p:nvCxnSpPr>
          <p:spPr>
            <a:xfrm>
              <a:off x="2509535" y="2598896"/>
              <a:ext cx="0" cy="73592"/>
            </a:xfrm>
            <a:prstGeom prst="line">
              <a:avLst/>
            </a:prstGeom>
            <a:ln w="25400">
              <a:solidFill>
                <a:srgbClr val="E14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1B1F7F2-7952-F2CA-E682-F8F8255195C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509535" y="2598897"/>
              <a:ext cx="0" cy="73592"/>
            </a:xfrm>
            <a:prstGeom prst="line">
              <a:avLst/>
            </a:prstGeom>
            <a:ln w="25400">
              <a:solidFill>
                <a:srgbClr val="E14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56DFE48-E227-DE53-D8BD-A6BECFB2F3C2}"/>
                </a:ext>
              </a:extLst>
            </p:cNvPr>
            <p:cNvSpPr/>
            <p:nvPr/>
          </p:nvSpPr>
          <p:spPr>
            <a:xfrm flipV="1">
              <a:off x="2486675" y="2612832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8A3D3A8-A988-B788-F3F6-4F57E479D37F}"/>
              </a:ext>
            </a:extLst>
          </p:cNvPr>
          <p:cNvGrpSpPr/>
          <p:nvPr/>
        </p:nvGrpSpPr>
        <p:grpSpPr>
          <a:xfrm>
            <a:off x="999652" y="3922710"/>
            <a:ext cx="73592" cy="73592"/>
            <a:chOff x="2472739" y="2598896"/>
            <a:chExt cx="73592" cy="7359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F3351A2-55E0-79EE-0077-A1B59B3D49E8}"/>
                </a:ext>
              </a:extLst>
            </p:cNvPr>
            <p:cNvCxnSpPr>
              <a:cxnSpLocks/>
            </p:cNvCxnSpPr>
            <p:nvPr/>
          </p:nvCxnSpPr>
          <p:spPr>
            <a:xfrm>
              <a:off x="2509535" y="2598896"/>
              <a:ext cx="0" cy="73592"/>
            </a:xfrm>
            <a:prstGeom prst="line">
              <a:avLst/>
            </a:prstGeom>
            <a:ln w="25400">
              <a:solidFill>
                <a:srgbClr val="E14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98CF765-DCC9-CDB6-B8C1-9064263F01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509535" y="2598897"/>
              <a:ext cx="0" cy="73592"/>
            </a:xfrm>
            <a:prstGeom prst="line">
              <a:avLst/>
            </a:prstGeom>
            <a:ln w="25400">
              <a:solidFill>
                <a:srgbClr val="E14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12B0DE6-76D7-9F22-7E93-9C0244AFFD3A}"/>
                </a:ext>
              </a:extLst>
            </p:cNvPr>
            <p:cNvSpPr/>
            <p:nvPr/>
          </p:nvSpPr>
          <p:spPr>
            <a:xfrm flipV="1">
              <a:off x="2486675" y="2612832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75EC741-842B-A23B-3407-C3A8AB705548}"/>
              </a:ext>
            </a:extLst>
          </p:cNvPr>
          <p:cNvGrpSpPr/>
          <p:nvPr/>
        </p:nvGrpSpPr>
        <p:grpSpPr>
          <a:xfrm>
            <a:off x="2072986" y="3947025"/>
            <a:ext cx="73592" cy="73592"/>
            <a:chOff x="2472739" y="2598896"/>
            <a:chExt cx="73592" cy="73592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69FD512-6AAB-4DE5-FB36-FDDDE45EB321}"/>
                </a:ext>
              </a:extLst>
            </p:cNvPr>
            <p:cNvCxnSpPr>
              <a:cxnSpLocks/>
            </p:cNvCxnSpPr>
            <p:nvPr/>
          </p:nvCxnSpPr>
          <p:spPr>
            <a:xfrm>
              <a:off x="2509535" y="2598896"/>
              <a:ext cx="0" cy="73592"/>
            </a:xfrm>
            <a:prstGeom prst="line">
              <a:avLst/>
            </a:prstGeom>
            <a:ln w="25400">
              <a:solidFill>
                <a:srgbClr val="E14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922FD1-A40C-0404-5160-2135E32F42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509535" y="2598897"/>
              <a:ext cx="0" cy="73592"/>
            </a:xfrm>
            <a:prstGeom prst="line">
              <a:avLst/>
            </a:prstGeom>
            <a:ln w="25400">
              <a:solidFill>
                <a:srgbClr val="E14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B48C07D-B377-033A-6B5A-BABCC74A3B87}"/>
                </a:ext>
              </a:extLst>
            </p:cNvPr>
            <p:cNvSpPr/>
            <p:nvPr/>
          </p:nvSpPr>
          <p:spPr>
            <a:xfrm flipV="1">
              <a:off x="2486675" y="2612832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4D9346-AEC8-55DA-A0F5-33045CBF7B56}"/>
              </a:ext>
            </a:extLst>
          </p:cNvPr>
          <p:cNvGrpSpPr/>
          <p:nvPr/>
        </p:nvGrpSpPr>
        <p:grpSpPr>
          <a:xfrm>
            <a:off x="2320307" y="3893766"/>
            <a:ext cx="73592" cy="73592"/>
            <a:chOff x="2472739" y="2598896"/>
            <a:chExt cx="73592" cy="73592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78492F2-553C-3075-F227-B199D44AE1A0}"/>
                </a:ext>
              </a:extLst>
            </p:cNvPr>
            <p:cNvCxnSpPr>
              <a:cxnSpLocks/>
            </p:cNvCxnSpPr>
            <p:nvPr/>
          </p:nvCxnSpPr>
          <p:spPr>
            <a:xfrm>
              <a:off x="2509535" y="2598896"/>
              <a:ext cx="0" cy="73592"/>
            </a:xfrm>
            <a:prstGeom prst="line">
              <a:avLst/>
            </a:prstGeom>
            <a:ln w="25400">
              <a:solidFill>
                <a:srgbClr val="E14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C948F89-E3D5-9E53-92BA-D5EABB65396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509535" y="2598897"/>
              <a:ext cx="0" cy="73592"/>
            </a:xfrm>
            <a:prstGeom prst="line">
              <a:avLst/>
            </a:prstGeom>
            <a:ln w="25400">
              <a:solidFill>
                <a:srgbClr val="E14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4727C23-274C-6D97-03FC-169EC45439D1}"/>
                </a:ext>
              </a:extLst>
            </p:cNvPr>
            <p:cNvSpPr/>
            <p:nvPr/>
          </p:nvSpPr>
          <p:spPr>
            <a:xfrm flipV="1">
              <a:off x="2486675" y="2612832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8713389-91B2-3564-23C9-166A8A690212}"/>
              </a:ext>
            </a:extLst>
          </p:cNvPr>
          <p:cNvSpPr/>
          <p:nvPr/>
        </p:nvSpPr>
        <p:spPr>
          <a:xfrm>
            <a:off x="3549988" y="3341679"/>
            <a:ext cx="2374047" cy="1351280"/>
          </a:xfrm>
          <a:prstGeom prst="roundRect">
            <a:avLst/>
          </a:prstGeom>
          <a:solidFill>
            <a:srgbClr val="AC6F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B46FF58-482E-7AEE-ACAB-251C2D483318}"/>
              </a:ext>
            </a:extLst>
          </p:cNvPr>
          <p:cNvSpPr/>
          <p:nvPr/>
        </p:nvSpPr>
        <p:spPr>
          <a:xfrm>
            <a:off x="3688232" y="3452526"/>
            <a:ext cx="2097558" cy="1129586"/>
          </a:xfrm>
          <a:prstGeom prst="roundRect">
            <a:avLst/>
          </a:prstGeom>
          <a:solidFill>
            <a:srgbClr val="E0DBD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113E437-C1AD-2187-36BF-B19C2B88D909}"/>
              </a:ext>
            </a:extLst>
          </p:cNvPr>
          <p:cNvSpPr/>
          <p:nvPr/>
        </p:nvSpPr>
        <p:spPr>
          <a:xfrm>
            <a:off x="3809191" y="3535426"/>
            <a:ext cx="1863877" cy="677856"/>
          </a:xfrm>
          <a:prstGeom prst="rect">
            <a:avLst/>
          </a:prstGeom>
          <a:solidFill>
            <a:srgbClr val="4E44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F901888-F0A8-4BF4-3561-05B188CCB670}"/>
              </a:ext>
            </a:extLst>
          </p:cNvPr>
          <p:cNvSpPr/>
          <p:nvPr/>
        </p:nvSpPr>
        <p:spPr>
          <a:xfrm>
            <a:off x="3809191" y="4351577"/>
            <a:ext cx="1863877" cy="182174"/>
          </a:xfrm>
          <a:prstGeom prst="rect">
            <a:avLst/>
          </a:prstGeom>
          <a:solidFill>
            <a:srgbClr val="A4A4A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FCA0833-6AB8-197E-6152-25E7FCC7D3C9}"/>
              </a:ext>
            </a:extLst>
          </p:cNvPr>
          <p:cNvSpPr/>
          <p:nvPr/>
        </p:nvSpPr>
        <p:spPr>
          <a:xfrm>
            <a:off x="3800793" y="4220313"/>
            <a:ext cx="1880673" cy="45719"/>
          </a:xfrm>
          <a:prstGeom prst="rect">
            <a:avLst/>
          </a:prstGeom>
          <a:solidFill>
            <a:srgbClr val="E89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31671E7-E8F5-0FF2-4A4D-C92D3ABC8228}"/>
              </a:ext>
            </a:extLst>
          </p:cNvPr>
          <p:cNvSpPr/>
          <p:nvPr/>
        </p:nvSpPr>
        <p:spPr>
          <a:xfrm>
            <a:off x="3800793" y="4261643"/>
            <a:ext cx="1880672" cy="45719"/>
          </a:xfrm>
          <a:prstGeom prst="rect">
            <a:avLst/>
          </a:prstGeom>
          <a:solidFill>
            <a:srgbClr val="76A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B536C24-1387-5638-4FA2-31A78AD14654}"/>
              </a:ext>
            </a:extLst>
          </p:cNvPr>
          <p:cNvSpPr/>
          <p:nvPr/>
        </p:nvSpPr>
        <p:spPr>
          <a:xfrm>
            <a:off x="3801521" y="4305519"/>
            <a:ext cx="1879216" cy="45719"/>
          </a:xfrm>
          <a:prstGeom prst="rect">
            <a:avLst/>
          </a:prstGeom>
          <a:solidFill>
            <a:srgbClr val="8FCD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2D4F947-440B-576D-D9D2-C147DB55E19C}"/>
              </a:ext>
            </a:extLst>
          </p:cNvPr>
          <p:cNvCxnSpPr/>
          <p:nvPr/>
        </p:nvCxnSpPr>
        <p:spPr>
          <a:xfrm flipV="1">
            <a:off x="4263193" y="3721230"/>
            <a:ext cx="0" cy="215721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F302867-A8A7-A367-7EB8-16E093AF0C1E}"/>
              </a:ext>
            </a:extLst>
          </p:cNvPr>
          <p:cNvCxnSpPr/>
          <p:nvPr/>
        </p:nvCxnSpPr>
        <p:spPr>
          <a:xfrm flipV="1">
            <a:off x="4522273" y="3613369"/>
            <a:ext cx="0" cy="215721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C9DDC5D-6295-5CCB-7029-3B92E99CC7FC}"/>
              </a:ext>
            </a:extLst>
          </p:cNvPr>
          <p:cNvCxnSpPr/>
          <p:nvPr/>
        </p:nvCxnSpPr>
        <p:spPr>
          <a:xfrm flipV="1">
            <a:off x="4415593" y="3873630"/>
            <a:ext cx="0" cy="215721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191077D-0973-6C55-2005-D0550E51EED3}"/>
              </a:ext>
            </a:extLst>
          </p:cNvPr>
          <p:cNvCxnSpPr/>
          <p:nvPr/>
        </p:nvCxnSpPr>
        <p:spPr>
          <a:xfrm flipV="1">
            <a:off x="3963451" y="3924002"/>
            <a:ext cx="0" cy="215721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FB7C083-CE50-0A3B-525C-5053EE5658E6}"/>
              </a:ext>
            </a:extLst>
          </p:cNvPr>
          <p:cNvCxnSpPr/>
          <p:nvPr/>
        </p:nvCxnSpPr>
        <p:spPr>
          <a:xfrm flipV="1">
            <a:off x="4787809" y="3765769"/>
            <a:ext cx="0" cy="215721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13CFDC0-145A-660F-80AC-1FC32FD75888}"/>
              </a:ext>
            </a:extLst>
          </p:cNvPr>
          <p:cNvCxnSpPr/>
          <p:nvPr/>
        </p:nvCxnSpPr>
        <p:spPr>
          <a:xfrm flipV="1">
            <a:off x="4636573" y="3909368"/>
            <a:ext cx="0" cy="215721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B587CCB-759F-E435-7755-151B6861F417}"/>
              </a:ext>
            </a:extLst>
          </p:cNvPr>
          <p:cNvCxnSpPr/>
          <p:nvPr/>
        </p:nvCxnSpPr>
        <p:spPr>
          <a:xfrm flipV="1">
            <a:off x="5067286" y="3715560"/>
            <a:ext cx="0" cy="215721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7C8DB64-85E8-BAAA-8662-C4E7AD8F4287}"/>
              </a:ext>
            </a:extLst>
          </p:cNvPr>
          <p:cNvCxnSpPr/>
          <p:nvPr/>
        </p:nvCxnSpPr>
        <p:spPr>
          <a:xfrm flipV="1">
            <a:off x="5356663" y="3909368"/>
            <a:ext cx="0" cy="215721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8934559-0C1C-F36D-6998-AEF96E2EF3BB}"/>
              </a:ext>
            </a:extLst>
          </p:cNvPr>
          <p:cNvCxnSpPr/>
          <p:nvPr/>
        </p:nvCxnSpPr>
        <p:spPr>
          <a:xfrm flipV="1">
            <a:off x="5259209" y="3657908"/>
            <a:ext cx="0" cy="215721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9A3E22A-76E2-C899-0201-CA29C38464CC}"/>
              </a:ext>
            </a:extLst>
          </p:cNvPr>
          <p:cNvCxnSpPr/>
          <p:nvPr/>
        </p:nvCxnSpPr>
        <p:spPr>
          <a:xfrm flipV="1">
            <a:off x="5531923" y="3816141"/>
            <a:ext cx="0" cy="215721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72FD9AD8-08F2-61D4-E322-511FC8CA2379}"/>
              </a:ext>
            </a:extLst>
          </p:cNvPr>
          <p:cNvSpPr/>
          <p:nvPr/>
        </p:nvSpPr>
        <p:spPr>
          <a:xfrm>
            <a:off x="9434638" y="3341679"/>
            <a:ext cx="2374047" cy="1351280"/>
          </a:xfrm>
          <a:prstGeom prst="roundRect">
            <a:avLst/>
          </a:prstGeom>
          <a:solidFill>
            <a:srgbClr val="AC6F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A481771E-8EB6-B83F-CEFA-CF7AB78DA631}"/>
              </a:ext>
            </a:extLst>
          </p:cNvPr>
          <p:cNvSpPr/>
          <p:nvPr/>
        </p:nvSpPr>
        <p:spPr>
          <a:xfrm>
            <a:off x="9572882" y="3452526"/>
            <a:ext cx="2097558" cy="1129586"/>
          </a:xfrm>
          <a:prstGeom prst="roundRect">
            <a:avLst/>
          </a:prstGeom>
          <a:solidFill>
            <a:srgbClr val="E0DBD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41A292F-4ED5-83DB-B50B-9A5E58570294}"/>
              </a:ext>
            </a:extLst>
          </p:cNvPr>
          <p:cNvSpPr/>
          <p:nvPr/>
        </p:nvSpPr>
        <p:spPr>
          <a:xfrm>
            <a:off x="9689723" y="3535425"/>
            <a:ext cx="1863877" cy="705927"/>
          </a:xfrm>
          <a:prstGeom prst="rect">
            <a:avLst/>
          </a:prstGeom>
          <a:solidFill>
            <a:srgbClr val="515D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319721F-A64E-74BA-DF91-B63A0126DD1C}"/>
              </a:ext>
            </a:extLst>
          </p:cNvPr>
          <p:cNvSpPr/>
          <p:nvPr/>
        </p:nvSpPr>
        <p:spPr>
          <a:xfrm>
            <a:off x="9689723" y="4376049"/>
            <a:ext cx="1863877" cy="157701"/>
          </a:xfrm>
          <a:prstGeom prst="rect">
            <a:avLst/>
          </a:prstGeom>
          <a:solidFill>
            <a:srgbClr val="A4A4A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DDA909E-BD85-A5BF-C076-968744597520}"/>
              </a:ext>
            </a:extLst>
          </p:cNvPr>
          <p:cNvSpPr/>
          <p:nvPr/>
        </p:nvSpPr>
        <p:spPr>
          <a:xfrm>
            <a:off x="9681325" y="4241353"/>
            <a:ext cx="1880673" cy="45719"/>
          </a:xfrm>
          <a:prstGeom prst="rect">
            <a:avLst/>
          </a:prstGeom>
          <a:solidFill>
            <a:srgbClr val="C2C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11A3CB4-B7E7-DE86-4317-531D2B8F4D18}"/>
              </a:ext>
            </a:extLst>
          </p:cNvPr>
          <p:cNvSpPr/>
          <p:nvPr/>
        </p:nvSpPr>
        <p:spPr>
          <a:xfrm>
            <a:off x="9681325" y="4282683"/>
            <a:ext cx="1880672" cy="45719"/>
          </a:xfrm>
          <a:prstGeom prst="rect">
            <a:avLst/>
          </a:prstGeom>
          <a:solidFill>
            <a:srgbClr val="76A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F474341-C980-0A34-8E85-E48DB02ACAE5}"/>
              </a:ext>
            </a:extLst>
          </p:cNvPr>
          <p:cNvSpPr/>
          <p:nvPr/>
        </p:nvSpPr>
        <p:spPr>
          <a:xfrm>
            <a:off x="9682053" y="4326559"/>
            <a:ext cx="1879216" cy="45719"/>
          </a:xfrm>
          <a:prstGeom prst="rect">
            <a:avLst/>
          </a:prstGeom>
          <a:solidFill>
            <a:srgbClr val="8FCD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92C9339-BD71-AC3C-77EC-7CD90F9F120D}"/>
              </a:ext>
            </a:extLst>
          </p:cNvPr>
          <p:cNvSpPr/>
          <p:nvPr/>
        </p:nvSpPr>
        <p:spPr>
          <a:xfrm flipV="1">
            <a:off x="11308450" y="3743616"/>
            <a:ext cx="45720" cy="45720"/>
          </a:xfrm>
          <a:prstGeom prst="ellipse">
            <a:avLst/>
          </a:prstGeom>
          <a:solidFill>
            <a:srgbClr val="B9D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80309BE-4765-E192-6859-4BF480925C1E}"/>
              </a:ext>
            </a:extLst>
          </p:cNvPr>
          <p:cNvSpPr/>
          <p:nvPr/>
        </p:nvSpPr>
        <p:spPr>
          <a:xfrm flipV="1">
            <a:off x="11308450" y="4033217"/>
            <a:ext cx="45720" cy="45720"/>
          </a:xfrm>
          <a:prstGeom prst="ellipse">
            <a:avLst/>
          </a:prstGeom>
          <a:solidFill>
            <a:srgbClr val="B9D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D67F0B2-604D-6010-1601-71A1DEBADEF1}"/>
              </a:ext>
            </a:extLst>
          </p:cNvPr>
          <p:cNvSpPr/>
          <p:nvPr/>
        </p:nvSpPr>
        <p:spPr>
          <a:xfrm flipV="1">
            <a:off x="10861561" y="3736268"/>
            <a:ext cx="45720" cy="45720"/>
          </a:xfrm>
          <a:prstGeom prst="ellipse">
            <a:avLst/>
          </a:prstGeom>
          <a:solidFill>
            <a:srgbClr val="B9D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C0CB12E-F3C6-90F7-BF28-AC9ADA1F304A}"/>
              </a:ext>
            </a:extLst>
          </p:cNvPr>
          <p:cNvSpPr/>
          <p:nvPr/>
        </p:nvSpPr>
        <p:spPr>
          <a:xfrm flipV="1">
            <a:off x="11126311" y="3818784"/>
            <a:ext cx="45720" cy="45720"/>
          </a:xfrm>
          <a:prstGeom prst="ellipse">
            <a:avLst/>
          </a:prstGeom>
          <a:solidFill>
            <a:srgbClr val="B9D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8B77BC6-08BF-D76E-B669-7B3264CCB36A}"/>
              </a:ext>
            </a:extLst>
          </p:cNvPr>
          <p:cNvSpPr/>
          <p:nvPr/>
        </p:nvSpPr>
        <p:spPr>
          <a:xfrm flipV="1">
            <a:off x="10660750" y="3956435"/>
            <a:ext cx="45720" cy="45720"/>
          </a:xfrm>
          <a:prstGeom prst="ellipse">
            <a:avLst/>
          </a:prstGeom>
          <a:solidFill>
            <a:srgbClr val="B9D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79FCF568-6C68-BA4D-E4AC-F1982C6EAC98}"/>
              </a:ext>
            </a:extLst>
          </p:cNvPr>
          <p:cNvSpPr/>
          <p:nvPr/>
        </p:nvSpPr>
        <p:spPr>
          <a:xfrm flipV="1">
            <a:off x="10247525" y="3664954"/>
            <a:ext cx="45720" cy="45720"/>
          </a:xfrm>
          <a:prstGeom prst="ellipse">
            <a:avLst/>
          </a:prstGeom>
          <a:solidFill>
            <a:srgbClr val="B9D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204C96FB-0BF3-F202-0263-C7BAF052D9D4}"/>
              </a:ext>
            </a:extLst>
          </p:cNvPr>
          <p:cNvSpPr/>
          <p:nvPr/>
        </p:nvSpPr>
        <p:spPr>
          <a:xfrm flipV="1">
            <a:off x="10476785" y="3995152"/>
            <a:ext cx="45720" cy="45720"/>
          </a:xfrm>
          <a:prstGeom prst="ellipse">
            <a:avLst/>
          </a:prstGeom>
          <a:solidFill>
            <a:srgbClr val="B9D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B0869807-A477-9F48-BA9D-9681264A8BC9}"/>
              </a:ext>
            </a:extLst>
          </p:cNvPr>
          <p:cNvSpPr/>
          <p:nvPr/>
        </p:nvSpPr>
        <p:spPr>
          <a:xfrm flipV="1">
            <a:off x="11460850" y="3896016"/>
            <a:ext cx="45720" cy="45720"/>
          </a:xfrm>
          <a:prstGeom prst="ellipse">
            <a:avLst/>
          </a:prstGeom>
          <a:solidFill>
            <a:srgbClr val="B9D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009193A-6D36-61F4-ACA5-87B77A49A6F0}"/>
              </a:ext>
            </a:extLst>
          </p:cNvPr>
          <p:cNvSpPr/>
          <p:nvPr/>
        </p:nvSpPr>
        <p:spPr>
          <a:xfrm flipV="1">
            <a:off x="9795863" y="3858423"/>
            <a:ext cx="45720" cy="45720"/>
          </a:xfrm>
          <a:prstGeom prst="ellipse">
            <a:avLst/>
          </a:prstGeom>
          <a:solidFill>
            <a:srgbClr val="B9D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0580B8AF-211B-63DD-A922-1222E109C857}"/>
              </a:ext>
            </a:extLst>
          </p:cNvPr>
          <p:cNvSpPr/>
          <p:nvPr/>
        </p:nvSpPr>
        <p:spPr>
          <a:xfrm flipV="1">
            <a:off x="10147670" y="4102229"/>
            <a:ext cx="45720" cy="45720"/>
          </a:xfrm>
          <a:prstGeom prst="ellipse">
            <a:avLst/>
          </a:prstGeom>
          <a:solidFill>
            <a:srgbClr val="B9D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39BB4179-492A-8DA7-EB6D-85F25F140BB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94" y="1346246"/>
            <a:ext cx="992582" cy="65420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FF1024F-D04F-88D3-AE24-9910F168A7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161" y="2063783"/>
            <a:ext cx="1326460" cy="36083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A1A7067-C2CC-72BC-A579-BCC5FF56C45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29" y="1990194"/>
            <a:ext cx="1335976" cy="422604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ACE515B-E76C-02B0-864B-D714FD29C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97" y="2024499"/>
            <a:ext cx="947612" cy="36520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9B60F6F6-E17E-ED6D-1307-27803DB9D96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97" y="1465268"/>
            <a:ext cx="1097888" cy="31289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43EB30C-A939-FE08-2074-5BB3FA3015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11" y="1526570"/>
            <a:ext cx="1018056" cy="293552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C16829BB-F360-8338-A142-D365AA8371DD}"/>
              </a:ext>
            </a:extLst>
          </p:cNvPr>
          <p:cNvSpPr txBox="1"/>
          <p:nvPr/>
        </p:nvSpPr>
        <p:spPr>
          <a:xfrm>
            <a:off x="1239007" y="297672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dirty="0"/>
              <a:t>Bruker</a:t>
            </a:r>
            <a:endParaRPr lang="de-DE" sz="1800" b="1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C0B601A-CEB9-74EF-9C38-9F9C634A9679}"/>
              </a:ext>
            </a:extLst>
          </p:cNvPr>
          <p:cNvSpPr txBox="1"/>
          <p:nvPr/>
        </p:nvSpPr>
        <p:spPr>
          <a:xfrm>
            <a:off x="4008818" y="2976720"/>
            <a:ext cx="16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dirty="0"/>
              <a:t>Fujikura APC</a:t>
            </a:r>
            <a:endParaRPr lang="de-DE" sz="1800" b="1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4F747EA-269C-BB17-CD16-8CAD9C455F9B}"/>
              </a:ext>
            </a:extLst>
          </p:cNvPr>
          <p:cNvSpPr txBox="1"/>
          <p:nvPr/>
        </p:nvSpPr>
        <p:spPr>
          <a:xfrm>
            <a:off x="7196286" y="297672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dirty="0" err="1"/>
              <a:t>SuNAM</a:t>
            </a:r>
            <a:endParaRPr lang="de-DE" sz="1800" b="1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29FC5F2-0702-79D7-53B2-C57546A2FFC5}"/>
              </a:ext>
            </a:extLst>
          </p:cNvPr>
          <p:cNvSpPr txBox="1"/>
          <p:nvPr/>
        </p:nvSpPr>
        <p:spPr>
          <a:xfrm>
            <a:off x="10012607" y="297672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dirty="0" err="1"/>
              <a:t>SuperOx</a:t>
            </a:r>
            <a:r>
              <a:rPr lang="en-AU" sz="1800" b="1" dirty="0"/>
              <a:t> 2</a:t>
            </a:r>
            <a:endParaRPr lang="de-DE" sz="1800" b="1" dirty="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658B0E5-6E01-60BA-07A0-9390EDBF9099}"/>
              </a:ext>
            </a:extLst>
          </p:cNvPr>
          <p:cNvSpPr/>
          <p:nvPr/>
        </p:nvSpPr>
        <p:spPr>
          <a:xfrm flipV="1">
            <a:off x="10201805" y="3875901"/>
            <a:ext cx="45720" cy="45720"/>
          </a:xfrm>
          <a:prstGeom prst="ellipse">
            <a:avLst/>
          </a:prstGeom>
          <a:solidFill>
            <a:srgbClr val="B9D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40AFA3D4-4344-ABA4-1F9D-E5F25E055978}"/>
              </a:ext>
            </a:extLst>
          </p:cNvPr>
          <p:cNvSpPr/>
          <p:nvPr/>
        </p:nvSpPr>
        <p:spPr>
          <a:xfrm flipV="1">
            <a:off x="10963776" y="4058349"/>
            <a:ext cx="45720" cy="45720"/>
          </a:xfrm>
          <a:prstGeom prst="ellipse">
            <a:avLst/>
          </a:prstGeom>
          <a:solidFill>
            <a:srgbClr val="B9D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2B003BBC-271B-B498-1C94-49C2DE9F7B26}"/>
              </a:ext>
            </a:extLst>
          </p:cNvPr>
          <p:cNvSpPr/>
          <p:nvPr/>
        </p:nvSpPr>
        <p:spPr>
          <a:xfrm flipV="1">
            <a:off x="10575941" y="3683764"/>
            <a:ext cx="45720" cy="45720"/>
          </a:xfrm>
          <a:prstGeom prst="ellipse">
            <a:avLst/>
          </a:prstGeom>
          <a:solidFill>
            <a:srgbClr val="B9D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63E177F-329A-68A8-2367-7F77E23D4E33}"/>
              </a:ext>
            </a:extLst>
          </p:cNvPr>
          <p:cNvSpPr txBox="1"/>
          <p:nvPr/>
        </p:nvSpPr>
        <p:spPr>
          <a:xfrm>
            <a:off x="217528" y="6024991"/>
            <a:ext cx="6622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Artur Romanov, PhD dissertation, UA Barcelona 2022</a:t>
            </a:r>
          </a:p>
        </p:txBody>
      </p:sp>
    </p:spTree>
    <p:extLst>
      <p:ext uri="{BB962C8B-B14F-4D97-AF65-F5344CB8AC3E}">
        <p14:creationId xmlns:p14="http://schemas.microsoft.com/office/powerpoint/2010/main" val="2866533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5A479B-2E16-71B9-6397-D10A73124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HTS coating technologies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AC415-9187-D9B6-2EBC-D95DBB156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285" y="1123576"/>
            <a:ext cx="8757426" cy="3300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4E3C92-F8D3-5F0F-B7F5-72CECE7DD09C}"/>
              </a:ext>
            </a:extLst>
          </p:cNvPr>
          <p:cNvSpPr txBox="1"/>
          <p:nvPr/>
        </p:nvSpPr>
        <p:spPr>
          <a:xfrm>
            <a:off x="233309" y="6007081"/>
            <a:ext cx="6622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Patrick Krkotic, PhD dissertation, UPC Barcelona 2022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728ED2-55B6-69D1-E074-C39C6F3C40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09B09-6168-54A6-7463-0668B47A9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626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28A4CDD-AB6D-25A0-22C8-5D0DA972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the scene: future accelerators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D5F9E-CFDE-D33A-18BD-4B8563F931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B9EE8D-6546-2498-EC61-CD54C4A1C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2D83E-99F4-4A5E-7EBD-FDF9CBD93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92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D3F33-2048-2E6B-ED1D-2941877A9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B9B20-3FB5-5454-0864-847868EDE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past (?): HTS at low RF gradient, in a strong magnetic field</a:t>
            </a:r>
          </a:p>
          <a:p>
            <a:pPr lvl="1"/>
            <a:r>
              <a:rPr lang="en-US" dirty="0"/>
              <a:t>FCC beam screens and RADES axion detectors</a:t>
            </a:r>
          </a:p>
          <a:p>
            <a:pPr lvl="1"/>
            <a:endParaRPr lang="en-US" dirty="0"/>
          </a:p>
          <a:p>
            <a:r>
              <a:rPr lang="en-US" dirty="0"/>
              <a:t>The present: HTS at high-gradient RF</a:t>
            </a:r>
          </a:p>
          <a:p>
            <a:pPr lvl="1"/>
            <a:r>
              <a:rPr lang="en-US" dirty="0"/>
              <a:t>The I.FAST collaboration CERN – KIT – ICMAB, with the support of SLAC</a:t>
            </a:r>
          </a:p>
          <a:p>
            <a:pPr lvl="1"/>
            <a:endParaRPr lang="en-US" dirty="0"/>
          </a:p>
          <a:p>
            <a:r>
              <a:rPr lang="en-US" dirty="0"/>
              <a:t>The future (???): HTS in both high-gradient RF and strong magnetic field</a:t>
            </a:r>
          </a:p>
          <a:p>
            <a:pPr lvl="1"/>
            <a:r>
              <a:rPr lang="en-US" dirty="0"/>
              <a:t>The muon collider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786D2-C063-FFB3-1950-9DE31FFCF7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4E09F-F142-A59E-5CFB-ABD7D5F35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CEBE2-ACE9-8E97-855D-3BDB13B7A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446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D3F33-2048-2E6B-ED1D-2941877A9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B9B20-3FB5-5454-0864-847868EDE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The past (?): HTS at low RF gradient, in a strong magnetic field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FCC beam screens and RADES axion detectors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The present: HTS at high-gradient RF</a:t>
            </a:r>
          </a:p>
          <a:p>
            <a:pPr lvl="1"/>
            <a:r>
              <a:rPr lang="en-US" dirty="0"/>
              <a:t>The I.FAST collaboration CERN – KIT – ICMAB, with the support of SLAC</a:t>
            </a:r>
          </a:p>
          <a:p>
            <a:pPr lvl="1"/>
            <a:endParaRPr lang="en-US" dirty="0"/>
          </a:p>
          <a:p>
            <a:r>
              <a:rPr lang="en-US" dirty="0"/>
              <a:t>The future (???): HTS in both high-gradient RF and strong magnetic field</a:t>
            </a:r>
          </a:p>
          <a:p>
            <a:pPr lvl="1"/>
            <a:r>
              <a:rPr lang="en-US" dirty="0"/>
              <a:t>The muon collider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786D2-C063-FFB3-1950-9DE31FFCF7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4E09F-F142-A59E-5CFB-ABD7D5F35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CEBE2-ACE9-8E97-855D-3BDB13B7A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989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0F80-9FD6-47BE-86AE-5051B5EC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HTS for the FCC-</a:t>
            </a:r>
            <a:r>
              <a:rPr lang="en-US" dirty="0" err="1"/>
              <a:t>hh</a:t>
            </a:r>
            <a:r>
              <a:rPr lang="en-US" dirty="0"/>
              <a:t> beam screen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2F81DF-F807-4B36-A453-5AEEEE8D9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610970"/>
            <a:ext cx="9321802" cy="566791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FCC-</a:t>
            </a:r>
            <a:r>
              <a:rPr lang="en-US" sz="2400" dirty="0" err="1"/>
              <a:t>hh</a:t>
            </a:r>
            <a:r>
              <a:rPr lang="en-US" sz="2400" dirty="0"/>
              <a:t>, a proposed </a:t>
            </a:r>
            <a:r>
              <a:rPr lang="en-US" sz="2400" dirty="0">
                <a:solidFill>
                  <a:srgbClr val="FF0000"/>
                </a:solidFill>
              </a:rPr>
              <a:t>100 </a:t>
            </a:r>
            <a:r>
              <a:rPr lang="en-US" sz="2400" dirty="0" err="1">
                <a:solidFill>
                  <a:srgbClr val="FF0000"/>
                </a:solidFill>
              </a:rPr>
              <a:t>TeV</a:t>
            </a:r>
            <a:r>
              <a:rPr lang="en-US" sz="2400" dirty="0">
                <a:solidFill>
                  <a:srgbClr val="FF0000"/>
                </a:solidFill>
              </a:rPr>
              <a:t> p-p collider </a:t>
            </a:r>
            <a:r>
              <a:rPr lang="en-US" sz="2400" dirty="0"/>
              <a:t>at CERN, with </a:t>
            </a:r>
            <a:r>
              <a:rPr lang="en-US" sz="2400" dirty="0">
                <a:solidFill>
                  <a:srgbClr val="FF0000"/>
                </a:solidFill>
              </a:rPr>
              <a:t>16 T dipoles operated at 1.9 K</a:t>
            </a:r>
          </a:p>
          <a:p>
            <a:r>
              <a:rPr lang="en-US" sz="2400" dirty="0"/>
              <a:t>A </a:t>
            </a:r>
            <a:r>
              <a:rPr lang="en-US" sz="2400" dirty="0">
                <a:solidFill>
                  <a:srgbClr val="FF0000"/>
                </a:solidFill>
              </a:rPr>
              <a:t>beam screen </a:t>
            </a:r>
            <a:r>
              <a:rPr lang="en-US" sz="2400" dirty="0"/>
              <a:t>held at 50 K, to protect the dipoles from synchrotron radiation </a:t>
            </a:r>
            <a:r>
              <a:rPr lang="pl-PL" sz="2400" dirty="0">
                <a:solidFill>
                  <a:srgbClr val="FF0000"/>
                </a:solidFill>
              </a:rPr>
              <a:t>~30 W/m/beam</a:t>
            </a:r>
            <a:r>
              <a:rPr lang="pl-PL" sz="2400" dirty="0"/>
              <a:t> (LHC &lt; 0.2 W/m)</a:t>
            </a: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HTS materials </a:t>
            </a:r>
            <a:r>
              <a:rPr lang="en-US" sz="2400" dirty="0"/>
              <a:t>instead of copper in the </a:t>
            </a:r>
            <a:r>
              <a:rPr lang="en-US" sz="2400" dirty="0">
                <a:solidFill>
                  <a:srgbClr val="FF0000"/>
                </a:solidFill>
              </a:rPr>
              <a:t>FCC-</a:t>
            </a:r>
            <a:r>
              <a:rPr lang="en-US" sz="2400" dirty="0" err="1">
                <a:solidFill>
                  <a:srgbClr val="FF0000"/>
                </a:solidFill>
              </a:rPr>
              <a:t>hh</a:t>
            </a:r>
            <a:r>
              <a:rPr lang="en-US" sz="2400" dirty="0">
                <a:solidFill>
                  <a:srgbClr val="FF0000"/>
                </a:solidFill>
              </a:rPr>
              <a:t> beam screen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to improve </a:t>
            </a:r>
            <a:r>
              <a:rPr lang="en-US" sz="2400" dirty="0">
                <a:solidFill>
                  <a:srgbClr val="FF0000"/>
                </a:solidFill>
              </a:rPr>
              <a:t>beam stability (-&gt; impedance)</a:t>
            </a:r>
            <a:r>
              <a:rPr lang="en-US" sz="2400" dirty="0"/>
              <a:t> at 50 K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Bunched particle beams </a:t>
            </a:r>
            <a:r>
              <a:rPr lang="en-US" sz="2400" dirty="0"/>
              <a:t>produces </a:t>
            </a:r>
            <a:r>
              <a:rPr lang="en-US" sz="2400" dirty="0">
                <a:solidFill>
                  <a:srgbClr val="FF0000"/>
                </a:solidFill>
              </a:rPr>
              <a:t>RF fields, </a:t>
            </a:r>
            <a:r>
              <a:rPr lang="en-US" sz="2400" dirty="0"/>
              <a:t>up to ~1 GHz</a:t>
            </a:r>
          </a:p>
          <a:p>
            <a:r>
              <a:rPr lang="en-US" sz="2400" dirty="0"/>
              <a:t>Extremely challenging requirements:</a:t>
            </a: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HTS must operate at 50 K and 16 T</a:t>
            </a: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Critical fields </a:t>
            </a:r>
            <a:r>
              <a:rPr lang="en-GB" sz="2000" dirty="0" err="1">
                <a:solidFill>
                  <a:srgbClr val="FF0000"/>
                </a:solidFill>
              </a:rPr>
              <a:t>Hc</a:t>
            </a:r>
            <a:r>
              <a:rPr lang="en-GB" sz="2000" baseline="-25000" dirty="0" err="1">
                <a:solidFill>
                  <a:srgbClr val="FF0000"/>
                </a:solidFill>
              </a:rPr>
              <a:t>2</a:t>
            </a:r>
            <a:r>
              <a:rPr lang="en-GB" sz="2000" dirty="0">
                <a:solidFill>
                  <a:srgbClr val="FF0000"/>
                </a:solidFill>
              </a:rPr>
              <a:t> , </a:t>
            </a:r>
            <a:r>
              <a:rPr lang="en-GB" sz="2000" dirty="0" err="1">
                <a:solidFill>
                  <a:srgbClr val="FF0000"/>
                </a:solidFill>
              </a:rPr>
              <a:t>H</a:t>
            </a:r>
            <a:r>
              <a:rPr lang="en-GB" sz="2000" baseline="-25000" dirty="0" err="1">
                <a:solidFill>
                  <a:srgbClr val="FF0000"/>
                </a:solidFill>
              </a:rPr>
              <a:t>irr</a:t>
            </a:r>
            <a:r>
              <a:rPr lang="en-GB" sz="2000" dirty="0">
                <a:solidFill>
                  <a:srgbClr val="FF0000"/>
                </a:solidFill>
              </a:rPr>
              <a:t> &gt;&gt; </a:t>
            </a:r>
            <a:r>
              <a:rPr lang="en-GB" sz="2000" dirty="0" err="1">
                <a:solidFill>
                  <a:srgbClr val="FF0000"/>
                </a:solidFill>
              </a:rPr>
              <a:t>16T</a:t>
            </a:r>
            <a:endParaRPr lang="en-GB" sz="2000" dirty="0">
              <a:solidFill>
                <a:srgbClr val="FF0000"/>
              </a:solidFill>
            </a:endParaRP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J</a:t>
            </a:r>
            <a:r>
              <a:rPr lang="en-GB" sz="2000" baseline="-25000" dirty="0">
                <a:solidFill>
                  <a:srgbClr val="FF0000"/>
                </a:solidFill>
              </a:rPr>
              <a:t>c</a:t>
            </a:r>
            <a:r>
              <a:rPr lang="en-GB" sz="2000" dirty="0">
                <a:solidFill>
                  <a:srgbClr val="FF0000"/>
                </a:solidFill>
              </a:rPr>
              <a:t> &gt; 25 kA/</a:t>
            </a:r>
            <a:r>
              <a:rPr lang="en-GB" sz="2000" dirty="0" err="1">
                <a:solidFill>
                  <a:srgbClr val="FF0000"/>
                </a:solidFill>
              </a:rPr>
              <a:t>cm</a:t>
            </a:r>
            <a:r>
              <a:rPr lang="en-GB" sz="2000" baseline="30000" dirty="0" err="1">
                <a:solidFill>
                  <a:srgbClr val="FF0000"/>
                </a:solidFill>
              </a:rPr>
              <a:t>2</a:t>
            </a:r>
            <a:r>
              <a:rPr lang="en-GB" sz="2000" dirty="0">
                <a:solidFill>
                  <a:srgbClr val="FF0000"/>
                </a:solidFill>
              </a:rPr>
              <a:t> (</a:t>
            </a:r>
            <a:r>
              <a:rPr lang="en-GB" sz="2000" dirty="0" err="1">
                <a:solidFill>
                  <a:srgbClr val="FF0000"/>
                </a:solidFill>
              </a:rPr>
              <a:t>2.5x10</a:t>
            </a:r>
            <a:r>
              <a:rPr lang="en-GB" sz="2000" baseline="30000" dirty="0" err="1">
                <a:solidFill>
                  <a:srgbClr val="FF0000"/>
                </a:solidFill>
              </a:rPr>
              <a:t>8</a:t>
            </a:r>
            <a:r>
              <a:rPr lang="en-GB" sz="2000" dirty="0">
                <a:solidFill>
                  <a:srgbClr val="FF0000"/>
                </a:solidFill>
              </a:rPr>
              <a:t> A/</a:t>
            </a:r>
            <a:r>
              <a:rPr lang="en-GB" sz="2000" dirty="0" err="1">
                <a:solidFill>
                  <a:srgbClr val="FF0000"/>
                </a:solidFill>
              </a:rPr>
              <a:t>m</a:t>
            </a:r>
            <a:r>
              <a:rPr lang="en-GB" sz="2000" baseline="30000" dirty="0" err="1">
                <a:solidFill>
                  <a:srgbClr val="FF0000"/>
                </a:solidFill>
              </a:rPr>
              <a:t>2</a:t>
            </a:r>
            <a:r>
              <a:rPr lang="en-GB" sz="2000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Surface resistance R</a:t>
            </a:r>
            <a:r>
              <a:rPr lang="en-GB" sz="2000" baseline="-25000" dirty="0">
                <a:solidFill>
                  <a:srgbClr val="FF0000"/>
                </a:solidFill>
              </a:rPr>
              <a:t>s</a:t>
            </a:r>
            <a:r>
              <a:rPr lang="en-GB" sz="2000" dirty="0">
                <a:solidFill>
                  <a:srgbClr val="FF0000"/>
                </a:solidFill>
              </a:rPr>
              <a:t> better than for copper </a:t>
            </a:r>
          </a:p>
          <a:p>
            <a:r>
              <a:rPr lang="en-US" sz="2400" dirty="0"/>
              <a:t>Compatible with accelerator environment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Minimize dipole field distortion </a:t>
            </a:r>
            <a:r>
              <a:rPr lang="en-US" sz="2000" dirty="0"/>
              <a:t>due to persistent currents</a:t>
            </a:r>
          </a:p>
          <a:p>
            <a:pPr lvl="1"/>
            <a:r>
              <a:rPr lang="en-US" sz="2000" dirty="0"/>
              <a:t>UHV compatible, low SEY, lifecycle assessment, etc..</a:t>
            </a:r>
            <a:endParaRPr lang="en-GB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71BF71-CBB8-4F87-907E-906E0641FA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AE0E4-B287-4B97-8C00-592A0194B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999B73-E803-4231-8BBE-0FCB2D949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C531E274-E022-4C8A-9AD1-FEE64954D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072"/>
          <a:stretch/>
        </p:blipFill>
        <p:spPr>
          <a:xfrm>
            <a:off x="9042650" y="1508730"/>
            <a:ext cx="2981717" cy="2499577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E954722E-1A2F-4E7C-9B0C-E695358BE854}"/>
              </a:ext>
            </a:extLst>
          </p:cNvPr>
          <p:cNvSpPr/>
          <p:nvPr/>
        </p:nvSpPr>
        <p:spPr>
          <a:xfrm flipV="1">
            <a:off x="9997165" y="2293781"/>
            <a:ext cx="142978" cy="1140623"/>
          </a:xfrm>
          <a:prstGeom prst="downArrow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C8F7F9-C968-42B0-B97C-E2FFAAAECB6A}"/>
              </a:ext>
            </a:extLst>
          </p:cNvPr>
          <p:cNvSpPr txBox="1"/>
          <p:nvPr/>
        </p:nvSpPr>
        <p:spPr>
          <a:xfrm>
            <a:off x="9872333" y="4049580"/>
            <a:ext cx="15641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16 Tesla !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FEC54B25-1151-45BF-ADB1-CD43BF5119F6}"/>
              </a:ext>
            </a:extLst>
          </p:cNvPr>
          <p:cNvSpPr/>
          <p:nvPr/>
        </p:nvSpPr>
        <p:spPr>
          <a:xfrm flipV="1">
            <a:off x="9769993" y="2293781"/>
            <a:ext cx="142978" cy="1140623"/>
          </a:xfrm>
          <a:prstGeom prst="downArrow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8A5D32E-0CA2-48AB-915A-B813CAA97ED5}"/>
              </a:ext>
            </a:extLst>
          </p:cNvPr>
          <p:cNvSpPr/>
          <p:nvPr/>
        </p:nvSpPr>
        <p:spPr>
          <a:xfrm flipV="1">
            <a:off x="10223145" y="2293781"/>
            <a:ext cx="142978" cy="1140623"/>
          </a:xfrm>
          <a:prstGeom prst="downArrow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A3FFA-B93F-413A-BF82-48BA62E5DB59}"/>
              </a:ext>
            </a:extLst>
          </p:cNvPr>
          <p:cNvSpPr txBox="1"/>
          <p:nvPr/>
        </p:nvSpPr>
        <p:spPr>
          <a:xfrm>
            <a:off x="8134908" y="5601864"/>
            <a:ext cx="4030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Calatroni, IEEE TAS 26, 3500204 (2016)</a:t>
            </a:r>
          </a:p>
          <a:p>
            <a:r>
              <a:rPr lang="en-GB" sz="1600" dirty="0">
                <a:solidFill>
                  <a:srgbClr val="000000"/>
                </a:solidFill>
              </a:rPr>
              <a:t>Calatroni et al, </a:t>
            </a:r>
            <a:r>
              <a:rPr lang="en-GB" sz="1600" dirty="0" err="1">
                <a:solidFill>
                  <a:srgbClr val="000000"/>
                </a:solidFill>
              </a:rPr>
              <a:t>SuST</a:t>
            </a:r>
            <a:r>
              <a:rPr lang="en-GB" sz="1600" dirty="0">
                <a:solidFill>
                  <a:srgbClr val="000000"/>
                </a:solidFill>
              </a:rPr>
              <a:t> 30, 075002 (2017)</a:t>
            </a:r>
          </a:p>
        </p:txBody>
      </p:sp>
    </p:spTree>
    <p:extLst>
      <p:ext uri="{BB962C8B-B14F-4D97-AF65-F5344CB8AC3E}">
        <p14:creationId xmlns:p14="http://schemas.microsoft.com/office/powerpoint/2010/main" val="88702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material choices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9" y="3099242"/>
            <a:ext cx="1440723" cy="789871"/>
          </a:xfrm>
          <a:prstGeom prst="rect">
            <a:avLst/>
          </a:prstGeom>
        </p:spPr>
      </p:pic>
      <p:pic>
        <p:nvPicPr>
          <p:cNvPr id="10" name="Picture 2" descr="http://icmab.es/images/logos/DOWNLOAD/FILES/OCHOA_CSIC-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3" y="1852649"/>
            <a:ext cx="2216645" cy="110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5" y="5154813"/>
            <a:ext cx="695183" cy="695183"/>
          </a:xfrm>
          <a:prstGeom prst="rect">
            <a:avLst/>
          </a:prstGeom>
        </p:spPr>
      </p:pic>
      <p:pic>
        <p:nvPicPr>
          <p:cNvPr id="12" name="Picture 2" descr="Image result for institut de fisica d'altes energies">
            <a:extLst>
              <a:ext uri="{FF2B5EF4-FFF2-40B4-BE49-F238E27FC236}">
                <a16:creationId xmlns:a16="http://schemas.microsoft.com/office/drawing/2014/main" id="{546C8AF8-7FBE-41AA-BFA9-BA377AE75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9"/>
          <a:stretch/>
        </p:blipFill>
        <p:spPr bwMode="auto">
          <a:xfrm>
            <a:off x="243924" y="3979126"/>
            <a:ext cx="2650555" cy="81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ieren 2073">
            <a:extLst>
              <a:ext uri="{FF2B5EF4-FFF2-40B4-BE49-F238E27FC236}">
                <a16:creationId xmlns:a16="http://schemas.microsoft.com/office/drawing/2014/main" id="{FFA8796C-8186-403D-9DDC-C2502735F2E2}"/>
              </a:ext>
            </a:extLst>
          </p:cNvPr>
          <p:cNvGrpSpPr>
            <a:grpSpLocks noChangeAspect="1"/>
          </p:cNvGrpSpPr>
          <p:nvPr/>
        </p:nvGrpSpPr>
        <p:grpSpPr>
          <a:xfrm>
            <a:off x="998526" y="5169183"/>
            <a:ext cx="2472055" cy="684135"/>
            <a:chOff x="27998044" y="3360522"/>
            <a:chExt cx="3181350" cy="880431"/>
          </a:xfrm>
        </p:grpSpPr>
        <p:pic>
          <p:nvPicPr>
            <p:cNvPr id="14" name="Picture 2" descr="part2">
              <a:extLst>
                <a:ext uri="{FF2B5EF4-FFF2-40B4-BE49-F238E27FC236}">
                  <a16:creationId xmlns:a16="http://schemas.microsoft.com/office/drawing/2014/main" id="{151C094F-E17D-42A1-850F-FEA4701BF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98044" y="3360522"/>
              <a:ext cx="1057275" cy="879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part3">
              <a:extLst>
                <a:ext uri="{FF2B5EF4-FFF2-40B4-BE49-F238E27FC236}">
                  <a16:creationId xmlns:a16="http://schemas.microsoft.com/office/drawing/2014/main" id="{56C30AB3-592D-4E8D-9DA4-8DD8E1608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5319" y="3360522"/>
              <a:ext cx="2124075" cy="880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278" y="1672577"/>
            <a:ext cx="5217916" cy="34822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24193" y="701213"/>
            <a:ext cx="4175428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Coat the inside of the screen </a:t>
            </a:r>
          </a:p>
          <a:p>
            <a:pPr algn="r"/>
            <a:r>
              <a:rPr lang="en-US" dirty="0"/>
              <a:t>with Tl-1223 films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528" y="693915"/>
            <a:ext cx="5344408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Manufacture the screen using REBCO tapes soldered to the screen</a:t>
            </a:r>
          </a:p>
        </p:txBody>
      </p:sp>
      <p:pic>
        <p:nvPicPr>
          <p:cNvPr id="16" name="Grafik 15" descr="TU_Signet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650" y="4723872"/>
            <a:ext cx="1932931" cy="56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ATI-Logo_Small_9x5c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646" y="3787406"/>
            <a:ext cx="1494938" cy="82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135" y="5502404"/>
            <a:ext cx="1693960" cy="6273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76" y="1565857"/>
            <a:ext cx="1621678" cy="1075686"/>
          </a:xfrm>
          <a:prstGeom prst="rect">
            <a:avLst/>
          </a:prstGeom>
        </p:spPr>
      </p:pic>
      <p:pic>
        <p:nvPicPr>
          <p:cNvPr id="20" name="Picture 1" descr="LogoOutline.ai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51" y="5264403"/>
            <a:ext cx="972087" cy="9720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434435-6888-4524-81BC-2A78C8F378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35" y="5169183"/>
            <a:ext cx="1857335" cy="1175344"/>
          </a:xfrm>
          <a:prstGeom prst="rect">
            <a:avLst/>
          </a:prstGeom>
        </p:spPr>
      </p:pic>
      <p:pic>
        <p:nvPicPr>
          <p:cNvPr id="24" name="Picture 23" descr="A logo with blue text&#10;&#10;Description automatically generated">
            <a:extLst>
              <a:ext uri="{FF2B5EF4-FFF2-40B4-BE49-F238E27FC236}">
                <a16:creationId xmlns:a16="http://schemas.microsoft.com/office/drawing/2014/main" id="{B4D365C8-E8EC-4496-1F6B-B6BD425CD6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59877" y="2741097"/>
            <a:ext cx="1824476" cy="100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15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A6E58-7769-8D8D-8495-5BC0BF31D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when an external magnetic field is present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99882-A26B-27D0-7D0E-C51A38950B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E9AFF-479A-F37D-673F-C697C1964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93257-A0D3-056A-5D22-F5408903E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Inhaltsplatzhalter 19">
            <a:extLst>
              <a:ext uri="{FF2B5EF4-FFF2-40B4-BE49-F238E27FC236}">
                <a16:creationId xmlns:a16="http://schemas.microsoft.com/office/drawing/2014/main" id="{D4F79938-24D0-916B-DEAB-4636D6AFAA06}"/>
              </a:ext>
            </a:extLst>
          </p:cNvPr>
          <p:cNvSpPr txBox="1">
            <a:spLocks/>
          </p:cNvSpPr>
          <p:nvPr/>
        </p:nvSpPr>
        <p:spPr>
          <a:xfrm>
            <a:off x="6101703" y="2423543"/>
            <a:ext cx="5732400" cy="172495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03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03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12D5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2131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Vortex pinning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12D52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2131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Artificial pinning centres</a:t>
            </a:r>
          </a:p>
        </p:txBody>
      </p:sp>
      <p:pic>
        <p:nvPicPr>
          <p:cNvPr id="7" name="Grafik 82">
            <a:extLst>
              <a:ext uri="{FF2B5EF4-FFF2-40B4-BE49-F238E27FC236}">
                <a16:creationId xmlns:a16="http://schemas.microsoft.com/office/drawing/2014/main" id="{F17E4A1D-0244-123B-EAD1-4E11D65FB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1219" y="4218026"/>
            <a:ext cx="5124040" cy="1496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19">
                <a:extLst>
                  <a:ext uri="{FF2B5EF4-FFF2-40B4-BE49-F238E27FC236}">
                    <a16:creationId xmlns:a16="http://schemas.microsoft.com/office/drawing/2014/main" id="{7062415B-4F3E-89A7-8D54-F5C6AE2E5A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8198" y="653651"/>
                <a:ext cx="5732400" cy="4596836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12D52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31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Vortex lattice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15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12D52"/>
                  </a:buClr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GB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31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cylindrical normal conducting regions </a:t>
                </a:r>
                <a:br>
                  <a:rPr kumimoji="0" lang="en-GB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31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de-DE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131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 </m:t>
                    </m:r>
                  </m:oMath>
                </a14:m>
                <a:r>
                  <a:rPr kumimoji="0" lang="en-GB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31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tens of nm diameter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15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12D52"/>
                  </a:buClr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304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Each vortex carries one flux quantum 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0304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12D52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31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Apply RF Current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15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12D52"/>
                  </a:buClr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GB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31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Motion of vortices </a:t>
                </a:r>
                <a:r>
                  <a:rPr kumimoji="0" lang="en-GB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31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 dissipation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15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12D52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314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kumimoji="0" lang="de-DE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131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de-DE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131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acc>
                      <m:r>
                        <a:rPr kumimoji="0" lang="de-DE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314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de-DE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314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𝜂</m:t>
                      </m:r>
                      <m:acc>
                        <m:accPr>
                          <m:chr m:val="̇"/>
                          <m:ctrlPr>
                            <a:rPr kumimoji="0" lang="de-DE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131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de-DE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131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acc>
                      <m:r>
                        <a:rPr kumimoji="0" lang="de-DE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314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de-DE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314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𝑘𝑥</m:t>
                      </m:r>
                      <m:r>
                        <a:rPr kumimoji="0" lang="de-DE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314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de-DE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131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131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e>
                        <m:sub>
                          <m:r>
                            <a:rPr kumimoji="0" lang="de-DE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131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𝑅𝐹</m:t>
                          </m:r>
                        </m:sub>
                      </m:sSub>
                      <m:sSub>
                        <m:sSubPr>
                          <m:ctrlPr>
                            <a:rPr kumimoji="0" lang="de-DE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131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de-DE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131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kumimoji="0" lang="de-DE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131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kumimoji="0" lang="en-GB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2131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endParaRPr>
              </a:p>
              <a:p>
                <a:pPr marL="1143000" marR="0" lvl="2" indent="-228600" algn="l" defTabSz="914400" rtl="0" eaLnBrk="1" fontAlgn="auto" latinLnBrk="0" hangingPunct="1">
                  <a:lnSpc>
                    <a:spcPct val="15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12D52"/>
                  </a:buClr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314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The motion of the 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rigid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314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vortex lattice behaves as an 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harmonic damped oscillator 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314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with quadratic potential </a:t>
                </a:r>
              </a:p>
            </p:txBody>
          </p:sp>
        </mc:Choice>
        <mc:Fallback xmlns="">
          <p:sp>
            <p:nvSpPr>
              <p:cNvPr id="8" name="Inhaltsplatzhalter 19">
                <a:extLst>
                  <a:ext uri="{FF2B5EF4-FFF2-40B4-BE49-F238E27FC236}">
                    <a16:creationId xmlns:a16="http://schemas.microsoft.com/office/drawing/2014/main" id="{7062415B-4F3E-89A7-8D54-F5C6AE2E5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98" y="653651"/>
                <a:ext cx="5732400" cy="4596836"/>
              </a:xfrm>
              <a:prstGeom prst="rect">
                <a:avLst/>
              </a:prstGeom>
              <a:blipFill>
                <a:blip r:embed="rId3"/>
                <a:stretch>
                  <a:fillRect l="-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feil: nach links und rechts 156">
            <a:extLst>
              <a:ext uri="{FF2B5EF4-FFF2-40B4-BE49-F238E27FC236}">
                <a16:creationId xmlns:a16="http://schemas.microsoft.com/office/drawing/2014/main" id="{45117C9B-A4C7-9921-1CB4-F5E466071256}"/>
              </a:ext>
            </a:extLst>
          </p:cNvPr>
          <p:cNvSpPr/>
          <p:nvPr/>
        </p:nvSpPr>
        <p:spPr>
          <a:xfrm>
            <a:off x="7226719" y="2043648"/>
            <a:ext cx="2878839" cy="365463"/>
          </a:xfrm>
          <a:prstGeom prst="leftRightArrow">
            <a:avLst/>
          </a:prstGeom>
          <a:scene3d>
            <a:camera prst="perspectiveRelaxedModerately"/>
            <a:lightRig rig="threePt" dir="t"/>
          </a:scene3d>
          <a:sp3d extrusionH="1270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hteck 17">
            <a:extLst>
              <a:ext uri="{FF2B5EF4-FFF2-40B4-BE49-F238E27FC236}">
                <a16:creationId xmlns:a16="http://schemas.microsoft.com/office/drawing/2014/main" id="{41493D26-A4D0-C3B1-EC7B-9A31023D7AC9}"/>
              </a:ext>
            </a:extLst>
          </p:cNvPr>
          <p:cNvSpPr/>
          <p:nvPr/>
        </p:nvSpPr>
        <p:spPr>
          <a:xfrm>
            <a:off x="7475548" y="653651"/>
            <a:ext cx="2489182" cy="3048214"/>
          </a:xfrm>
          <a:custGeom>
            <a:avLst/>
            <a:gdLst>
              <a:gd name="connsiteX0" fmla="*/ 0 w 4829420"/>
              <a:gd name="connsiteY0" fmla="*/ 0 h 3048214"/>
              <a:gd name="connsiteX1" fmla="*/ 4829420 w 4829420"/>
              <a:gd name="connsiteY1" fmla="*/ 0 h 3048214"/>
              <a:gd name="connsiteX2" fmla="*/ 4829420 w 4829420"/>
              <a:gd name="connsiteY2" fmla="*/ 3048214 h 3048214"/>
              <a:gd name="connsiteX3" fmla="*/ 0 w 4829420"/>
              <a:gd name="connsiteY3" fmla="*/ 3048214 h 3048214"/>
              <a:gd name="connsiteX4" fmla="*/ 0 w 4829420"/>
              <a:gd name="connsiteY4" fmla="*/ 0 h 3048214"/>
              <a:gd name="connsiteX0" fmla="*/ 0 w 4829420"/>
              <a:gd name="connsiteY0" fmla="*/ 0 h 3048214"/>
              <a:gd name="connsiteX1" fmla="*/ 4829420 w 4829420"/>
              <a:gd name="connsiteY1" fmla="*/ 0 h 3048214"/>
              <a:gd name="connsiteX2" fmla="*/ 4829420 w 4829420"/>
              <a:gd name="connsiteY2" fmla="*/ 3048214 h 3048214"/>
              <a:gd name="connsiteX3" fmla="*/ 0 w 4829420"/>
              <a:gd name="connsiteY3" fmla="*/ 3048214 h 3048214"/>
              <a:gd name="connsiteX4" fmla="*/ 393101 w 4829420"/>
              <a:gd name="connsiteY4" fmla="*/ 768564 h 3048214"/>
              <a:gd name="connsiteX5" fmla="*/ 0 w 4829420"/>
              <a:gd name="connsiteY5" fmla="*/ 0 h 3048214"/>
              <a:gd name="connsiteX0" fmla="*/ 353233 w 5182653"/>
              <a:gd name="connsiteY0" fmla="*/ 0 h 3048214"/>
              <a:gd name="connsiteX1" fmla="*/ 5182653 w 5182653"/>
              <a:gd name="connsiteY1" fmla="*/ 0 h 3048214"/>
              <a:gd name="connsiteX2" fmla="*/ 5182653 w 5182653"/>
              <a:gd name="connsiteY2" fmla="*/ 3048214 h 3048214"/>
              <a:gd name="connsiteX3" fmla="*/ 353233 w 5182653"/>
              <a:gd name="connsiteY3" fmla="*/ 3048214 h 3048214"/>
              <a:gd name="connsiteX4" fmla="*/ 390734 w 5182653"/>
              <a:gd name="connsiteY4" fmla="*/ 1962364 h 3048214"/>
              <a:gd name="connsiteX5" fmla="*/ 746334 w 5182653"/>
              <a:gd name="connsiteY5" fmla="*/ 768564 h 3048214"/>
              <a:gd name="connsiteX6" fmla="*/ 353233 w 5182653"/>
              <a:gd name="connsiteY6" fmla="*/ 0 h 3048214"/>
              <a:gd name="connsiteX0" fmla="*/ 350388 w 5179808"/>
              <a:gd name="connsiteY0" fmla="*/ 0 h 3048214"/>
              <a:gd name="connsiteX1" fmla="*/ 5179808 w 5179808"/>
              <a:gd name="connsiteY1" fmla="*/ 0 h 3048214"/>
              <a:gd name="connsiteX2" fmla="*/ 5179808 w 5179808"/>
              <a:gd name="connsiteY2" fmla="*/ 3048214 h 3048214"/>
              <a:gd name="connsiteX3" fmla="*/ 350388 w 5179808"/>
              <a:gd name="connsiteY3" fmla="*/ 3048214 h 3048214"/>
              <a:gd name="connsiteX4" fmla="*/ 387889 w 5179808"/>
              <a:gd name="connsiteY4" fmla="*/ 1962364 h 3048214"/>
              <a:gd name="connsiteX5" fmla="*/ 743489 w 5179808"/>
              <a:gd name="connsiteY5" fmla="*/ 768564 h 3048214"/>
              <a:gd name="connsiteX6" fmla="*/ 350388 w 5179808"/>
              <a:gd name="connsiteY6" fmla="*/ 0 h 3048214"/>
              <a:gd name="connsiteX0" fmla="*/ 350388 w 5179808"/>
              <a:gd name="connsiteY0" fmla="*/ 0 h 3048214"/>
              <a:gd name="connsiteX1" fmla="*/ 5179808 w 5179808"/>
              <a:gd name="connsiteY1" fmla="*/ 0 h 3048214"/>
              <a:gd name="connsiteX2" fmla="*/ 5179808 w 5179808"/>
              <a:gd name="connsiteY2" fmla="*/ 3048214 h 3048214"/>
              <a:gd name="connsiteX3" fmla="*/ 350388 w 5179808"/>
              <a:gd name="connsiteY3" fmla="*/ 3048214 h 3048214"/>
              <a:gd name="connsiteX4" fmla="*/ 387889 w 5179808"/>
              <a:gd name="connsiteY4" fmla="*/ 1962364 h 3048214"/>
              <a:gd name="connsiteX5" fmla="*/ 743489 w 5179808"/>
              <a:gd name="connsiteY5" fmla="*/ 768564 h 3048214"/>
              <a:gd name="connsiteX6" fmla="*/ 350388 w 5179808"/>
              <a:gd name="connsiteY6" fmla="*/ 0 h 3048214"/>
              <a:gd name="connsiteX0" fmla="*/ 147189 w 4976609"/>
              <a:gd name="connsiteY0" fmla="*/ 0 h 3048214"/>
              <a:gd name="connsiteX1" fmla="*/ 4976609 w 4976609"/>
              <a:gd name="connsiteY1" fmla="*/ 0 h 3048214"/>
              <a:gd name="connsiteX2" fmla="*/ 4976609 w 4976609"/>
              <a:gd name="connsiteY2" fmla="*/ 3048214 h 3048214"/>
              <a:gd name="connsiteX3" fmla="*/ 147189 w 4976609"/>
              <a:gd name="connsiteY3" fmla="*/ 3048214 h 3048214"/>
              <a:gd name="connsiteX4" fmla="*/ 184690 w 4976609"/>
              <a:gd name="connsiteY4" fmla="*/ 1962364 h 3048214"/>
              <a:gd name="connsiteX5" fmla="*/ 540290 w 4976609"/>
              <a:gd name="connsiteY5" fmla="*/ 768564 h 3048214"/>
              <a:gd name="connsiteX6" fmla="*/ 147189 w 4976609"/>
              <a:gd name="connsiteY6" fmla="*/ 0 h 3048214"/>
              <a:gd name="connsiteX0" fmla="*/ 147189 w 4976609"/>
              <a:gd name="connsiteY0" fmla="*/ 0 h 3048214"/>
              <a:gd name="connsiteX1" fmla="*/ 4976609 w 4976609"/>
              <a:gd name="connsiteY1" fmla="*/ 0 h 3048214"/>
              <a:gd name="connsiteX2" fmla="*/ 4976609 w 4976609"/>
              <a:gd name="connsiteY2" fmla="*/ 3048214 h 3048214"/>
              <a:gd name="connsiteX3" fmla="*/ 147189 w 4976609"/>
              <a:gd name="connsiteY3" fmla="*/ 3048214 h 3048214"/>
              <a:gd name="connsiteX4" fmla="*/ 184690 w 4976609"/>
              <a:gd name="connsiteY4" fmla="*/ 1962364 h 3048214"/>
              <a:gd name="connsiteX5" fmla="*/ 540290 w 4976609"/>
              <a:gd name="connsiteY5" fmla="*/ 768564 h 3048214"/>
              <a:gd name="connsiteX6" fmla="*/ 147189 w 4976609"/>
              <a:gd name="connsiteY6" fmla="*/ 0 h 3048214"/>
              <a:gd name="connsiteX0" fmla="*/ 147189 w 4976609"/>
              <a:gd name="connsiteY0" fmla="*/ 0 h 3048214"/>
              <a:gd name="connsiteX1" fmla="*/ 4976609 w 4976609"/>
              <a:gd name="connsiteY1" fmla="*/ 0 h 3048214"/>
              <a:gd name="connsiteX2" fmla="*/ 4976609 w 4976609"/>
              <a:gd name="connsiteY2" fmla="*/ 3048214 h 3048214"/>
              <a:gd name="connsiteX3" fmla="*/ 147189 w 4976609"/>
              <a:gd name="connsiteY3" fmla="*/ 3048214 h 3048214"/>
              <a:gd name="connsiteX4" fmla="*/ 184690 w 4976609"/>
              <a:gd name="connsiteY4" fmla="*/ 1962364 h 3048214"/>
              <a:gd name="connsiteX5" fmla="*/ 540290 w 4976609"/>
              <a:gd name="connsiteY5" fmla="*/ 768564 h 3048214"/>
              <a:gd name="connsiteX6" fmla="*/ 147189 w 4976609"/>
              <a:gd name="connsiteY6" fmla="*/ 0 h 3048214"/>
              <a:gd name="connsiteX0" fmla="*/ 161685 w 4991105"/>
              <a:gd name="connsiteY0" fmla="*/ 0 h 3048214"/>
              <a:gd name="connsiteX1" fmla="*/ 4991105 w 4991105"/>
              <a:gd name="connsiteY1" fmla="*/ 0 h 3048214"/>
              <a:gd name="connsiteX2" fmla="*/ 4991105 w 4991105"/>
              <a:gd name="connsiteY2" fmla="*/ 3048214 h 3048214"/>
              <a:gd name="connsiteX3" fmla="*/ 161685 w 4991105"/>
              <a:gd name="connsiteY3" fmla="*/ 3048214 h 3048214"/>
              <a:gd name="connsiteX4" fmla="*/ 148386 w 4991105"/>
              <a:gd name="connsiteY4" fmla="*/ 1911564 h 3048214"/>
              <a:gd name="connsiteX5" fmla="*/ 554786 w 4991105"/>
              <a:gd name="connsiteY5" fmla="*/ 768564 h 3048214"/>
              <a:gd name="connsiteX6" fmla="*/ 161685 w 4991105"/>
              <a:gd name="connsiteY6" fmla="*/ 0 h 3048214"/>
              <a:gd name="connsiteX0" fmla="*/ 179091 w 5008511"/>
              <a:gd name="connsiteY0" fmla="*/ 0 h 3048214"/>
              <a:gd name="connsiteX1" fmla="*/ 5008511 w 5008511"/>
              <a:gd name="connsiteY1" fmla="*/ 0 h 3048214"/>
              <a:gd name="connsiteX2" fmla="*/ 5008511 w 5008511"/>
              <a:gd name="connsiteY2" fmla="*/ 3048214 h 3048214"/>
              <a:gd name="connsiteX3" fmla="*/ 179091 w 5008511"/>
              <a:gd name="connsiteY3" fmla="*/ 3048214 h 3048214"/>
              <a:gd name="connsiteX4" fmla="*/ 114992 w 5008511"/>
              <a:gd name="connsiteY4" fmla="*/ 1860764 h 3048214"/>
              <a:gd name="connsiteX5" fmla="*/ 572192 w 5008511"/>
              <a:gd name="connsiteY5" fmla="*/ 768564 h 3048214"/>
              <a:gd name="connsiteX6" fmla="*/ 179091 w 5008511"/>
              <a:gd name="connsiteY6" fmla="*/ 0 h 3048214"/>
              <a:gd name="connsiteX0" fmla="*/ 179091 w 5008511"/>
              <a:gd name="connsiteY0" fmla="*/ 0 h 3048214"/>
              <a:gd name="connsiteX1" fmla="*/ 5008511 w 5008511"/>
              <a:gd name="connsiteY1" fmla="*/ 0 h 3048214"/>
              <a:gd name="connsiteX2" fmla="*/ 4598092 w 5008511"/>
              <a:gd name="connsiteY2" fmla="*/ 1124164 h 3048214"/>
              <a:gd name="connsiteX3" fmla="*/ 5008511 w 5008511"/>
              <a:gd name="connsiteY3" fmla="*/ 3048214 h 3048214"/>
              <a:gd name="connsiteX4" fmla="*/ 179091 w 5008511"/>
              <a:gd name="connsiteY4" fmla="*/ 3048214 h 3048214"/>
              <a:gd name="connsiteX5" fmla="*/ 114992 w 5008511"/>
              <a:gd name="connsiteY5" fmla="*/ 1860764 h 3048214"/>
              <a:gd name="connsiteX6" fmla="*/ 572192 w 5008511"/>
              <a:gd name="connsiteY6" fmla="*/ 768564 h 3048214"/>
              <a:gd name="connsiteX7" fmla="*/ 179091 w 5008511"/>
              <a:gd name="connsiteY7" fmla="*/ 0 h 3048214"/>
              <a:gd name="connsiteX0" fmla="*/ 179091 w 5008511"/>
              <a:gd name="connsiteY0" fmla="*/ 0 h 3048214"/>
              <a:gd name="connsiteX1" fmla="*/ 5008511 w 5008511"/>
              <a:gd name="connsiteY1" fmla="*/ 0 h 3048214"/>
              <a:gd name="connsiteX2" fmla="*/ 4598092 w 5008511"/>
              <a:gd name="connsiteY2" fmla="*/ 1124164 h 3048214"/>
              <a:gd name="connsiteX3" fmla="*/ 5008511 w 5008511"/>
              <a:gd name="connsiteY3" fmla="*/ 3048214 h 3048214"/>
              <a:gd name="connsiteX4" fmla="*/ 179091 w 5008511"/>
              <a:gd name="connsiteY4" fmla="*/ 3048214 h 3048214"/>
              <a:gd name="connsiteX5" fmla="*/ 114992 w 5008511"/>
              <a:gd name="connsiteY5" fmla="*/ 1860764 h 3048214"/>
              <a:gd name="connsiteX6" fmla="*/ 572192 w 5008511"/>
              <a:gd name="connsiteY6" fmla="*/ 768564 h 3048214"/>
              <a:gd name="connsiteX7" fmla="*/ 179091 w 5008511"/>
              <a:gd name="connsiteY7" fmla="*/ 0 h 3048214"/>
              <a:gd name="connsiteX0" fmla="*/ 179091 w 5008511"/>
              <a:gd name="connsiteY0" fmla="*/ 0 h 3048214"/>
              <a:gd name="connsiteX1" fmla="*/ 5008511 w 5008511"/>
              <a:gd name="connsiteY1" fmla="*/ 0 h 3048214"/>
              <a:gd name="connsiteX2" fmla="*/ 4598092 w 5008511"/>
              <a:gd name="connsiteY2" fmla="*/ 1124164 h 3048214"/>
              <a:gd name="connsiteX3" fmla="*/ 5008511 w 5008511"/>
              <a:gd name="connsiteY3" fmla="*/ 3048214 h 3048214"/>
              <a:gd name="connsiteX4" fmla="*/ 179091 w 5008511"/>
              <a:gd name="connsiteY4" fmla="*/ 3048214 h 3048214"/>
              <a:gd name="connsiteX5" fmla="*/ 114992 w 5008511"/>
              <a:gd name="connsiteY5" fmla="*/ 1860764 h 3048214"/>
              <a:gd name="connsiteX6" fmla="*/ 572192 w 5008511"/>
              <a:gd name="connsiteY6" fmla="*/ 768564 h 3048214"/>
              <a:gd name="connsiteX7" fmla="*/ 179091 w 5008511"/>
              <a:gd name="connsiteY7" fmla="*/ 0 h 3048214"/>
              <a:gd name="connsiteX0" fmla="*/ 179091 w 5008511"/>
              <a:gd name="connsiteY0" fmla="*/ 0 h 3048214"/>
              <a:gd name="connsiteX1" fmla="*/ 5008511 w 5008511"/>
              <a:gd name="connsiteY1" fmla="*/ 0 h 3048214"/>
              <a:gd name="connsiteX2" fmla="*/ 4598092 w 5008511"/>
              <a:gd name="connsiteY2" fmla="*/ 1124164 h 3048214"/>
              <a:gd name="connsiteX3" fmla="*/ 5008511 w 5008511"/>
              <a:gd name="connsiteY3" fmla="*/ 3048214 h 3048214"/>
              <a:gd name="connsiteX4" fmla="*/ 179091 w 5008511"/>
              <a:gd name="connsiteY4" fmla="*/ 3048214 h 3048214"/>
              <a:gd name="connsiteX5" fmla="*/ 114992 w 5008511"/>
              <a:gd name="connsiteY5" fmla="*/ 1860764 h 3048214"/>
              <a:gd name="connsiteX6" fmla="*/ 572192 w 5008511"/>
              <a:gd name="connsiteY6" fmla="*/ 768564 h 3048214"/>
              <a:gd name="connsiteX7" fmla="*/ 179091 w 5008511"/>
              <a:gd name="connsiteY7" fmla="*/ 0 h 3048214"/>
              <a:gd name="connsiteX0" fmla="*/ 179091 w 5335884"/>
              <a:gd name="connsiteY0" fmla="*/ 0 h 3048214"/>
              <a:gd name="connsiteX1" fmla="*/ 5008511 w 5335884"/>
              <a:gd name="connsiteY1" fmla="*/ 0 h 3048214"/>
              <a:gd name="connsiteX2" fmla="*/ 4598092 w 5335884"/>
              <a:gd name="connsiteY2" fmla="*/ 1124164 h 3048214"/>
              <a:gd name="connsiteX3" fmla="*/ 4839392 w 5335884"/>
              <a:gd name="connsiteY3" fmla="*/ 2317964 h 3048214"/>
              <a:gd name="connsiteX4" fmla="*/ 5008511 w 5335884"/>
              <a:gd name="connsiteY4" fmla="*/ 3048214 h 3048214"/>
              <a:gd name="connsiteX5" fmla="*/ 179091 w 5335884"/>
              <a:gd name="connsiteY5" fmla="*/ 3048214 h 3048214"/>
              <a:gd name="connsiteX6" fmla="*/ 114992 w 5335884"/>
              <a:gd name="connsiteY6" fmla="*/ 1860764 h 3048214"/>
              <a:gd name="connsiteX7" fmla="*/ 572192 w 5335884"/>
              <a:gd name="connsiteY7" fmla="*/ 768564 h 3048214"/>
              <a:gd name="connsiteX8" fmla="*/ 179091 w 5335884"/>
              <a:gd name="connsiteY8" fmla="*/ 0 h 3048214"/>
              <a:gd name="connsiteX0" fmla="*/ 179091 w 5317180"/>
              <a:gd name="connsiteY0" fmla="*/ 0 h 3048214"/>
              <a:gd name="connsiteX1" fmla="*/ 5008511 w 5317180"/>
              <a:gd name="connsiteY1" fmla="*/ 0 h 3048214"/>
              <a:gd name="connsiteX2" fmla="*/ 4598092 w 5317180"/>
              <a:gd name="connsiteY2" fmla="*/ 1124164 h 3048214"/>
              <a:gd name="connsiteX3" fmla="*/ 4839392 w 5317180"/>
              <a:gd name="connsiteY3" fmla="*/ 2317964 h 3048214"/>
              <a:gd name="connsiteX4" fmla="*/ 5008511 w 5317180"/>
              <a:gd name="connsiteY4" fmla="*/ 3048214 h 3048214"/>
              <a:gd name="connsiteX5" fmla="*/ 179091 w 5317180"/>
              <a:gd name="connsiteY5" fmla="*/ 3048214 h 3048214"/>
              <a:gd name="connsiteX6" fmla="*/ 114992 w 5317180"/>
              <a:gd name="connsiteY6" fmla="*/ 1860764 h 3048214"/>
              <a:gd name="connsiteX7" fmla="*/ 572192 w 5317180"/>
              <a:gd name="connsiteY7" fmla="*/ 768564 h 3048214"/>
              <a:gd name="connsiteX8" fmla="*/ 179091 w 5317180"/>
              <a:gd name="connsiteY8" fmla="*/ 0 h 3048214"/>
              <a:gd name="connsiteX0" fmla="*/ 179091 w 5317180"/>
              <a:gd name="connsiteY0" fmla="*/ 0 h 3048214"/>
              <a:gd name="connsiteX1" fmla="*/ 5008511 w 5317180"/>
              <a:gd name="connsiteY1" fmla="*/ 0 h 3048214"/>
              <a:gd name="connsiteX2" fmla="*/ 4598092 w 5317180"/>
              <a:gd name="connsiteY2" fmla="*/ 1124164 h 3048214"/>
              <a:gd name="connsiteX3" fmla="*/ 4839392 w 5317180"/>
              <a:gd name="connsiteY3" fmla="*/ 2317964 h 3048214"/>
              <a:gd name="connsiteX4" fmla="*/ 5008511 w 5317180"/>
              <a:gd name="connsiteY4" fmla="*/ 3048214 h 3048214"/>
              <a:gd name="connsiteX5" fmla="*/ 179091 w 5317180"/>
              <a:gd name="connsiteY5" fmla="*/ 3048214 h 3048214"/>
              <a:gd name="connsiteX6" fmla="*/ 114992 w 5317180"/>
              <a:gd name="connsiteY6" fmla="*/ 1860764 h 3048214"/>
              <a:gd name="connsiteX7" fmla="*/ 572192 w 5317180"/>
              <a:gd name="connsiteY7" fmla="*/ 768564 h 3048214"/>
              <a:gd name="connsiteX8" fmla="*/ 179091 w 5317180"/>
              <a:gd name="connsiteY8" fmla="*/ 0 h 3048214"/>
              <a:gd name="connsiteX0" fmla="*/ 179091 w 5174033"/>
              <a:gd name="connsiteY0" fmla="*/ 0 h 3048214"/>
              <a:gd name="connsiteX1" fmla="*/ 5008511 w 5174033"/>
              <a:gd name="connsiteY1" fmla="*/ 0 h 3048214"/>
              <a:gd name="connsiteX2" fmla="*/ 4598092 w 5174033"/>
              <a:gd name="connsiteY2" fmla="*/ 1124164 h 3048214"/>
              <a:gd name="connsiteX3" fmla="*/ 4839392 w 5174033"/>
              <a:gd name="connsiteY3" fmla="*/ 2317964 h 3048214"/>
              <a:gd name="connsiteX4" fmla="*/ 5008511 w 5174033"/>
              <a:gd name="connsiteY4" fmla="*/ 3048214 h 3048214"/>
              <a:gd name="connsiteX5" fmla="*/ 179091 w 5174033"/>
              <a:gd name="connsiteY5" fmla="*/ 3048214 h 3048214"/>
              <a:gd name="connsiteX6" fmla="*/ 114992 w 5174033"/>
              <a:gd name="connsiteY6" fmla="*/ 1860764 h 3048214"/>
              <a:gd name="connsiteX7" fmla="*/ 572192 w 5174033"/>
              <a:gd name="connsiteY7" fmla="*/ 768564 h 3048214"/>
              <a:gd name="connsiteX8" fmla="*/ 179091 w 5174033"/>
              <a:gd name="connsiteY8" fmla="*/ 0 h 3048214"/>
              <a:gd name="connsiteX0" fmla="*/ 179091 w 5174033"/>
              <a:gd name="connsiteY0" fmla="*/ 0 h 3048214"/>
              <a:gd name="connsiteX1" fmla="*/ 5008511 w 5174033"/>
              <a:gd name="connsiteY1" fmla="*/ 0 h 3048214"/>
              <a:gd name="connsiteX2" fmla="*/ 4598092 w 5174033"/>
              <a:gd name="connsiteY2" fmla="*/ 1124164 h 3048214"/>
              <a:gd name="connsiteX3" fmla="*/ 4839392 w 5174033"/>
              <a:gd name="connsiteY3" fmla="*/ 2317964 h 3048214"/>
              <a:gd name="connsiteX4" fmla="*/ 5008511 w 5174033"/>
              <a:gd name="connsiteY4" fmla="*/ 3048214 h 3048214"/>
              <a:gd name="connsiteX5" fmla="*/ 179091 w 5174033"/>
              <a:gd name="connsiteY5" fmla="*/ 3048214 h 3048214"/>
              <a:gd name="connsiteX6" fmla="*/ 114992 w 5174033"/>
              <a:gd name="connsiteY6" fmla="*/ 1860764 h 3048214"/>
              <a:gd name="connsiteX7" fmla="*/ 572192 w 5174033"/>
              <a:gd name="connsiteY7" fmla="*/ 768564 h 3048214"/>
              <a:gd name="connsiteX8" fmla="*/ 179091 w 5174033"/>
              <a:gd name="connsiteY8" fmla="*/ 0 h 3048214"/>
              <a:gd name="connsiteX0" fmla="*/ 179091 w 5192802"/>
              <a:gd name="connsiteY0" fmla="*/ 0 h 3048214"/>
              <a:gd name="connsiteX1" fmla="*/ 5008511 w 5192802"/>
              <a:gd name="connsiteY1" fmla="*/ 0 h 3048214"/>
              <a:gd name="connsiteX2" fmla="*/ 4598092 w 5192802"/>
              <a:gd name="connsiteY2" fmla="*/ 1124164 h 3048214"/>
              <a:gd name="connsiteX3" fmla="*/ 4839392 w 5192802"/>
              <a:gd name="connsiteY3" fmla="*/ 2317964 h 3048214"/>
              <a:gd name="connsiteX4" fmla="*/ 5008511 w 5192802"/>
              <a:gd name="connsiteY4" fmla="*/ 3048214 h 3048214"/>
              <a:gd name="connsiteX5" fmla="*/ 179091 w 5192802"/>
              <a:gd name="connsiteY5" fmla="*/ 3048214 h 3048214"/>
              <a:gd name="connsiteX6" fmla="*/ 114992 w 5192802"/>
              <a:gd name="connsiteY6" fmla="*/ 1860764 h 3048214"/>
              <a:gd name="connsiteX7" fmla="*/ 572192 w 5192802"/>
              <a:gd name="connsiteY7" fmla="*/ 768564 h 3048214"/>
              <a:gd name="connsiteX8" fmla="*/ 179091 w 5192802"/>
              <a:gd name="connsiteY8" fmla="*/ 0 h 3048214"/>
              <a:gd name="connsiteX0" fmla="*/ 179091 w 5183000"/>
              <a:gd name="connsiteY0" fmla="*/ 0 h 3048214"/>
              <a:gd name="connsiteX1" fmla="*/ 5008511 w 5183000"/>
              <a:gd name="connsiteY1" fmla="*/ 0 h 3048214"/>
              <a:gd name="connsiteX2" fmla="*/ 4598092 w 5183000"/>
              <a:gd name="connsiteY2" fmla="*/ 1124164 h 3048214"/>
              <a:gd name="connsiteX3" fmla="*/ 4788592 w 5183000"/>
              <a:gd name="connsiteY3" fmla="*/ 2025864 h 3048214"/>
              <a:gd name="connsiteX4" fmla="*/ 5008511 w 5183000"/>
              <a:gd name="connsiteY4" fmla="*/ 3048214 h 3048214"/>
              <a:gd name="connsiteX5" fmla="*/ 179091 w 5183000"/>
              <a:gd name="connsiteY5" fmla="*/ 3048214 h 3048214"/>
              <a:gd name="connsiteX6" fmla="*/ 114992 w 5183000"/>
              <a:gd name="connsiteY6" fmla="*/ 1860764 h 3048214"/>
              <a:gd name="connsiteX7" fmla="*/ 572192 w 5183000"/>
              <a:gd name="connsiteY7" fmla="*/ 768564 h 3048214"/>
              <a:gd name="connsiteX8" fmla="*/ 179091 w 5183000"/>
              <a:gd name="connsiteY8" fmla="*/ 0 h 3048214"/>
              <a:gd name="connsiteX0" fmla="*/ 179091 w 5183000"/>
              <a:gd name="connsiteY0" fmla="*/ 0 h 3048214"/>
              <a:gd name="connsiteX1" fmla="*/ 5008511 w 5183000"/>
              <a:gd name="connsiteY1" fmla="*/ 0 h 3048214"/>
              <a:gd name="connsiteX2" fmla="*/ 4598092 w 5183000"/>
              <a:gd name="connsiteY2" fmla="*/ 1124164 h 3048214"/>
              <a:gd name="connsiteX3" fmla="*/ 4788592 w 5183000"/>
              <a:gd name="connsiteY3" fmla="*/ 2025864 h 3048214"/>
              <a:gd name="connsiteX4" fmla="*/ 5008511 w 5183000"/>
              <a:gd name="connsiteY4" fmla="*/ 3048214 h 3048214"/>
              <a:gd name="connsiteX5" fmla="*/ 179091 w 5183000"/>
              <a:gd name="connsiteY5" fmla="*/ 3048214 h 3048214"/>
              <a:gd name="connsiteX6" fmla="*/ 114992 w 5183000"/>
              <a:gd name="connsiteY6" fmla="*/ 1860764 h 3048214"/>
              <a:gd name="connsiteX7" fmla="*/ 572192 w 5183000"/>
              <a:gd name="connsiteY7" fmla="*/ 768564 h 3048214"/>
              <a:gd name="connsiteX8" fmla="*/ 179091 w 5183000"/>
              <a:gd name="connsiteY8" fmla="*/ 0 h 304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3000" h="3048214">
                <a:moveTo>
                  <a:pt x="179091" y="0"/>
                </a:moveTo>
                <a:lnTo>
                  <a:pt x="5008511" y="0"/>
                </a:lnTo>
                <a:cubicBezTo>
                  <a:pt x="5007171" y="510188"/>
                  <a:pt x="4599432" y="613976"/>
                  <a:pt x="4598092" y="1124164"/>
                </a:cubicBezTo>
                <a:cubicBezTo>
                  <a:pt x="4588956" y="1516841"/>
                  <a:pt x="4351889" y="1133689"/>
                  <a:pt x="4788592" y="2025864"/>
                </a:cubicBezTo>
                <a:cubicBezTo>
                  <a:pt x="4869695" y="2410039"/>
                  <a:pt x="5474078" y="2361356"/>
                  <a:pt x="5008511" y="3048214"/>
                </a:cubicBezTo>
                <a:lnTo>
                  <a:pt x="179091" y="3048214"/>
                </a:lnTo>
                <a:cubicBezTo>
                  <a:pt x="-147545" y="2238589"/>
                  <a:pt x="62175" y="2228006"/>
                  <a:pt x="114992" y="1860764"/>
                </a:cubicBezTo>
                <a:cubicBezTo>
                  <a:pt x="396409" y="1125222"/>
                  <a:pt x="593259" y="1127375"/>
                  <a:pt x="572192" y="768564"/>
                </a:cubicBezTo>
                <a:lnTo>
                  <a:pt x="179091" y="0"/>
                </a:lnTo>
                <a:close/>
              </a:path>
            </a:pathLst>
          </a:custGeom>
          <a:solidFill>
            <a:srgbClr val="C3D6F5">
              <a:alpha val="65000"/>
            </a:srgbClr>
          </a:solidFill>
          <a:ln>
            <a:solidFill>
              <a:srgbClr val="033F75"/>
            </a:solidFill>
          </a:ln>
          <a:scene3d>
            <a:camera prst="isometricOffAxis1Top">
              <a:rot lat="17627429" lon="20259481" rev="1215226"/>
            </a:camera>
            <a:lightRig rig="threePt" dir="t"/>
          </a:scene3d>
          <a:sp3d extrusionH="330200" contourW="19050">
            <a:extrusionClr>
              <a:srgbClr val="E6EEFB"/>
            </a:extrusionClr>
            <a:contourClr>
              <a:srgbClr val="033F75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llipse 121">
            <a:extLst>
              <a:ext uri="{FF2B5EF4-FFF2-40B4-BE49-F238E27FC236}">
                <a16:creationId xmlns:a16="http://schemas.microsoft.com/office/drawing/2014/main" id="{D859152D-71EC-AB7E-410A-4D477EBADC1D}"/>
              </a:ext>
            </a:extLst>
          </p:cNvPr>
          <p:cNvSpPr/>
          <p:nvPr/>
        </p:nvSpPr>
        <p:spPr>
          <a:xfrm>
            <a:off x="8666139" y="2206308"/>
            <a:ext cx="108000" cy="108000"/>
          </a:xfrm>
          <a:prstGeom prst="ellipse">
            <a:avLst/>
          </a:prstGeom>
          <a:scene3d>
            <a:camera prst="isometricOffAxis1Top">
              <a:rot lat="19134162" lon="20089316" rev="2134229"/>
            </a:camera>
            <a:lightRig rig="threePt" dir="t"/>
          </a:scene3d>
          <a:sp3d extrusionH="317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48">
            <a:extLst>
              <a:ext uri="{FF2B5EF4-FFF2-40B4-BE49-F238E27FC236}">
                <a16:creationId xmlns:a16="http://schemas.microsoft.com/office/drawing/2014/main" id="{A103D958-8D73-8944-9C6B-FF058BE74DC1}"/>
              </a:ext>
            </a:extLst>
          </p:cNvPr>
          <p:cNvSpPr/>
          <p:nvPr/>
        </p:nvSpPr>
        <p:spPr>
          <a:xfrm>
            <a:off x="9180489" y="2206308"/>
            <a:ext cx="108000" cy="108000"/>
          </a:xfrm>
          <a:prstGeom prst="ellipse">
            <a:avLst/>
          </a:prstGeom>
          <a:scene3d>
            <a:camera prst="isometricOffAxis1Top">
              <a:rot lat="19134162" lon="20089316" rev="2134229"/>
            </a:camera>
            <a:lightRig rig="threePt" dir="t"/>
          </a:scene3d>
          <a:sp3d extrusionH="317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lipse 149">
            <a:extLst>
              <a:ext uri="{FF2B5EF4-FFF2-40B4-BE49-F238E27FC236}">
                <a16:creationId xmlns:a16="http://schemas.microsoft.com/office/drawing/2014/main" id="{4C289732-1E20-9B8C-D6EE-57186ED8B3C9}"/>
              </a:ext>
            </a:extLst>
          </p:cNvPr>
          <p:cNvSpPr/>
          <p:nvPr/>
        </p:nvSpPr>
        <p:spPr>
          <a:xfrm>
            <a:off x="8151789" y="2206307"/>
            <a:ext cx="108000" cy="108000"/>
          </a:xfrm>
          <a:prstGeom prst="ellipse">
            <a:avLst/>
          </a:prstGeom>
          <a:scene3d>
            <a:camera prst="isometricOffAxis1Top">
              <a:rot lat="19134162" lon="20089316" rev="2134229"/>
            </a:camera>
            <a:lightRig rig="threePt" dir="t"/>
          </a:scene3d>
          <a:sp3d extrusionH="317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e 150">
            <a:extLst>
              <a:ext uri="{FF2B5EF4-FFF2-40B4-BE49-F238E27FC236}">
                <a16:creationId xmlns:a16="http://schemas.microsoft.com/office/drawing/2014/main" id="{08E2784D-52FF-B252-A55C-38D5DD7C2AE5}"/>
              </a:ext>
            </a:extLst>
          </p:cNvPr>
          <p:cNvSpPr/>
          <p:nvPr/>
        </p:nvSpPr>
        <p:spPr>
          <a:xfrm>
            <a:off x="8774139" y="2486872"/>
            <a:ext cx="108000" cy="108000"/>
          </a:xfrm>
          <a:prstGeom prst="ellipse">
            <a:avLst/>
          </a:prstGeom>
          <a:scene3d>
            <a:camera prst="isometricOffAxis1Top">
              <a:rot lat="19134162" lon="20089316" rev="2134229"/>
            </a:camera>
            <a:lightRig rig="threePt" dir="t"/>
          </a:scene3d>
          <a:sp3d extrusionH="317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llipse 151">
            <a:extLst>
              <a:ext uri="{FF2B5EF4-FFF2-40B4-BE49-F238E27FC236}">
                <a16:creationId xmlns:a16="http://schemas.microsoft.com/office/drawing/2014/main" id="{CE229A3F-7833-7CD7-5787-13A00DE4BEE1}"/>
              </a:ext>
            </a:extLst>
          </p:cNvPr>
          <p:cNvSpPr/>
          <p:nvPr/>
        </p:nvSpPr>
        <p:spPr>
          <a:xfrm>
            <a:off x="9288489" y="2486872"/>
            <a:ext cx="108000" cy="108000"/>
          </a:xfrm>
          <a:prstGeom prst="ellipse">
            <a:avLst/>
          </a:prstGeom>
          <a:scene3d>
            <a:camera prst="isometricOffAxis1Top">
              <a:rot lat="19134162" lon="20089316" rev="2134229"/>
            </a:camera>
            <a:lightRig rig="threePt" dir="t"/>
          </a:scene3d>
          <a:sp3d extrusionH="317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llipse 152">
            <a:extLst>
              <a:ext uri="{FF2B5EF4-FFF2-40B4-BE49-F238E27FC236}">
                <a16:creationId xmlns:a16="http://schemas.microsoft.com/office/drawing/2014/main" id="{A610C889-569B-1FB4-DB6B-0CCDDDE8F992}"/>
              </a:ext>
            </a:extLst>
          </p:cNvPr>
          <p:cNvSpPr/>
          <p:nvPr/>
        </p:nvSpPr>
        <p:spPr>
          <a:xfrm>
            <a:off x="8259789" y="2480181"/>
            <a:ext cx="108000" cy="108000"/>
          </a:xfrm>
          <a:prstGeom prst="ellipse">
            <a:avLst/>
          </a:prstGeom>
          <a:scene3d>
            <a:camera prst="isometricOffAxis1Top">
              <a:rot lat="19134162" lon="20089316" rev="2134229"/>
            </a:camera>
            <a:lightRig rig="threePt" dir="t"/>
          </a:scene3d>
          <a:sp3d extrusionH="317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llipse 153">
            <a:extLst>
              <a:ext uri="{FF2B5EF4-FFF2-40B4-BE49-F238E27FC236}">
                <a16:creationId xmlns:a16="http://schemas.microsoft.com/office/drawing/2014/main" id="{6D7B1020-3E4C-D987-7724-C125065610BE}"/>
              </a:ext>
            </a:extLst>
          </p:cNvPr>
          <p:cNvSpPr/>
          <p:nvPr/>
        </p:nvSpPr>
        <p:spPr>
          <a:xfrm>
            <a:off x="8558139" y="1908399"/>
            <a:ext cx="108000" cy="108000"/>
          </a:xfrm>
          <a:prstGeom prst="ellipse">
            <a:avLst/>
          </a:prstGeom>
          <a:scene3d>
            <a:camera prst="isometricOffAxis1Top">
              <a:rot lat="19134162" lon="20089316" rev="2134229"/>
            </a:camera>
            <a:lightRig rig="threePt" dir="t"/>
          </a:scene3d>
          <a:sp3d extrusionH="317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54">
            <a:extLst>
              <a:ext uri="{FF2B5EF4-FFF2-40B4-BE49-F238E27FC236}">
                <a16:creationId xmlns:a16="http://schemas.microsoft.com/office/drawing/2014/main" id="{4B53914D-9933-ACD1-301B-86D867F4CD5E}"/>
              </a:ext>
            </a:extLst>
          </p:cNvPr>
          <p:cNvSpPr/>
          <p:nvPr/>
        </p:nvSpPr>
        <p:spPr>
          <a:xfrm>
            <a:off x="9072489" y="1908399"/>
            <a:ext cx="108000" cy="108000"/>
          </a:xfrm>
          <a:prstGeom prst="ellipse">
            <a:avLst/>
          </a:prstGeom>
          <a:scene3d>
            <a:camera prst="isometricOffAxis1Top">
              <a:rot lat="19134162" lon="20089316" rev="2134229"/>
            </a:camera>
            <a:lightRig rig="threePt" dir="t"/>
          </a:scene3d>
          <a:sp3d extrusionH="317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55">
            <a:extLst>
              <a:ext uri="{FF2B5EF4-FFF2-40B4-BE49-F238E27FC236}">
                <a16:creationId xmlns:a16="http://schemas.microsoft.com/office/drawing/2014/main" id="{9CAC02F3-D047-EFFE-9AB8-102AA4BFF54E}"/>
              </a:ext>
            </a:extLst>
          </p:cNvPr>
          <p:cNvSpPr/>
          <p:nvPr/>
        </p:nvSpPr>
        <p:spPr>
          <a:xfrm>
            <a:off x="8043789" y="1901708"/>
            <a:ext cx="108000" cy="108000"/>
          </a:xfrm>
          <a:prstGeom prst="ellipse">
            <a:avLst/>
          </a:prstGeom>
          <a:scene3d>
            <a:camera prst="isometricOffAxis1Top">
              <a:rot lat="19134162" lon="20089316" rev="2134229"/>
            </a:camera>
            <a:lightRig rig="threePt" dir="t"/>
          </a:scene3d>
          <a:sp3d extrusionH="317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hteck 146">
            <a:extLst>
              <a:ext uri="{FF2B5EF4-FFF2-40B4-BE49-F238E27FC236}">
                <a16:creationId xmlns:a16="http://schemas.microsoft.com/office/drawing/2014/main" id="{4E1DE962-DBD8-5899-E9EC-FFBC3F6FA578}"/>
              </a:ext>
            </a:extLst>
          </p:cNvPr>
          <p:cNvSpPr/>
          <p:nvPr/>
        </p:nvSpPr>
        <p:spPr>
          <a:xfrm>
            <a:off x="7765556" y="2768470"/>
            <a:ext cx="2317595" cy="314327"/>
          </a:xfrm>
          <a:custGeom>
            <a:avLst/>
            <a:gdLst>
              <a:gd name="connsiteX0" fmla="*/ 0 w 2289020"/>
              <a:gd name="connsiteY0" fmla="*/ 0 h 285752"/>
              <a:gd name="connsiteX1" fmla="*/ 2289020 w 2289020"/>
              <a:gd name="connsiteY1" fmla="*/ 0 h 285752"/>
              <a:gd name="connsiteX2" fmla="*/ 2289020 w 2289020"/>
              <a:gd name="connsiteY2" fmla="*/ 285752 h 285752"/>
              <a:gd name="connsiteX3" fmla="*/ 0 w 2289020"/>
              <a:gd name="connsiteY3" fmla="*/ 285752 h 285752"/>
              <a:gd name="connsiteX4" fmla="*/ 0 w 2289020"/>
              <a:gd name="connsiteY4" fmla="*/ 0 h 285752"/>
              <a:gd name="connsiteX0" fmla="*/ 31750 w 2289020"/>
              <a:gd name="connsiteY0" fmla="*/ 0 h 292102"/>
              <a:gd name="connsiteX1" fmla="*/ 2289020 w 2289020"/>
              <a:gd name="connsiteY1" fmla="*/ 6350 h 292102"/>
              <a:gd name="connsiteX2" fmla="*/ 2289020 w 2289020"/>
              <a:gd name="connsiteY2" fmla="*/ 292102 h 292102"/>
              <a:gd name="connsiteX3" fmla="*/ 0 w 2289020"/>
              <a:gd name="connsiteY3" fmla="*/ 292102 h 292102"/>
              <a:gd name="connsiteX4" fmla="*/ 31750 w 2289020"/>
              <a:gd name="connsiteY4" fmla="*/ 0 h 292102"/>
              <a:gd name="connsiteX0" fmla="*/ 28575 w 2285845"/>
              <a:gd name="connsiteY0" fmla="*/ 0 h 301627"/>
              <a:gd name="connsiteX1" fmla="*/ 2285845 w 2285845"/>
              <a:gd name="connsiteY1" fmla="*/ 6350 h 301627"/>
              <a:gd name="connsiteX2" fmla="*/ 2285845 w 2285845"/>
              <a:gd name="connsiteY2" fmla="*/ 292102 h 301627"/>
              <a:gd name="connsiteX3" fmla="*/ 0 w 2285845"/>
              <a:gd name="connsiteY3" fmla="*/ 301627 h 301627"/>
              <a:gd name="connsiteX4" fmla="*/ 28575 w 2285845"/>
              <a:gd name="connsiteY4" fmla="*/ 0 h 301627"/>
              <a:gd name="connsiteX0" fmla="*/ 28575 w 2317595"/>
              <a:gd name="connsiteY0" fmla="*/ 0 h 301627"/>
              <a:gd name="connsiteX1" fmla="*/ 2317595 w 2317595"/>
              <a:gd name="connsiteY1" fmla="*/ 9525 h 301627"/>
              <a:gd name="connsiteX2" fmla="*/ 2285845 w 2317595"/>
              <a:gd name="connsiteY2" fmla="*/ 292102 h 301627"/>
              <a:gd name="connsiteX3" fmla="*/ 0 w 2317595"/>
              <a:gd name="connsiteY3" fmla="*/ 301627 h 301627"/>
              <a:gd name="connsiteX4" fmla="*/ 28575 w 2317595"/>
              <a:gd name="connsiteY4" fmla="*/ 0 h 301627"/>
              <a:gd name="connsiteX0" fmla="*/ 28575 w 2317595"/>
              <a:gd name="connsiteY0" fmla="*/ 0 h 314327"/>
              <a:gd name="connsiteX1" fmla="*/ 2317595 w 2317595"/>
              <a:gd name="connsiteY1" fmla="*/ 9525 h 314327"/>
              <a:gd name="connsiteX2" fmla="*/ 2298545 w 2317595"/>
              <a:gd name="connsiteY2" fmla="*/ 314327 h 314327"/>
              <a:gd name="connsiteX3" fmla="*/ 0 w 2317595"/>
              <a:gd name="connsiteY3" fmla="*/ 301627 h 314327"/>
              <a:gd name="connsiteX4" fmla="*/ 28575 w 2317595"/>
              <a:gd name="connsiteY4" fmla="*/ 0 h 314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7595" h="314327">
                <a:moveTo>
                  <a:pt x="28575" y="0"/>
                </a:moveTo>
                <a:lnTo>
                  <a:pt x="2317595" y="9525"/>
                </a:lnTo>
                <a:lnTo>
                  <a:pt x="2298545" y="314327"/>
                </a:lnTo>
                <a:lnTo>
                  <a:pt x="0" y="301627"/>
                </a:lnTo>
                <a:lnTo>
                  <a:pt x="28575" y="0"/>
                </a:lnTo>
                <a:close/>
              </a:path>
            </a:pathLst>
          </a:custGeom>
          <a:solidFill>
            <a:srgbClr val="EEFAFF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feil: nach unten 158">
            <a:extLst>
              <a:ext uri="{FF2B5EF4-FFF2-40B4-BE49-F238E27FC236}">
                <a16:creationId xmlns:a16="http://schemas.microsoft.com/office/drawing/2014/main" id="{BD6A6726-D47C-881F-3839-1BA53078C2E3}"/>
              </a:ext>
            </a:extLst>
          </p:cNvPr>
          <p:cNvSpPr/>
          <p:nvPr/>
        </p:nvSpPr>
        <p:spPr>
          <a:xfrm>
            <a:off x="10256112" y="1212584"/>
            <a:ext cx="229936" cy="2203446"/>
          </a:xfrm>
          <a:prstGeom prst="downArrow">
            <a:avLst/>
          </a:prstGeom>
          <a:scene3d>
            <a:camera prst="isometricRightUp"/>
            <a:lightRig rig="threePt" dir="t"/>
          </a:scene3d>
          <a:sp3d extrusionH="698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162">
                <a:extLst>
                  <a:ext uri="{FF2B5EF4-FFF2-40B4-BE49-F238E27FC236}">
                    <a16:creationId xmlns:a16="http://schemas.microsoft.com/office/drawing/2014/main" id="{41A0083A-DF93-623B-FA1F-7CCC73998038}"/>
                  </a:ext>
                </a:extLst>
              </p:cNvPr>
              <p:cNvSpPr txBox="1"/>
              <p:nvPr/>
            </p:nvSpPr>
            <p:spPr>
              <a:xfrm>
                <a:off x="6910209" y="2224446"/>
                <a:ext cx="543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𝑅𝐹</m:t>
                          </m:r>
                        </m:sub>
                      </m:sSub>
                    </m:oMath>
                  </m:oMathPara>
                </a14:m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feld 162">
                <a:extLst>
                  <a:ext uri="{FF2B5EF4-FFF2-40B4-BE49-F238E27FC236}">
                    <a16:creationId xmlns:a16="http://schemas.microsoft.com/office/drawing/2014/main" id="{41A0083A-DF93-623B-FA1F-7CCC73998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209" y="2224446"/>
                <a:ext cx="543930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163">
                <a:extLst>
                  <a:ext uri="{FF2B5EF4-FFF2-40B4-BE49-F238E27FC236}">
                    <a16:creationId xmlns:a16="http://schemas.microsoft.com/office/drawing/2014/main" id="{DC9C2D31-3E3E-AF08-4565-A129FC888F57}"/>
                  </a:ext>
                </a:extLst>
              </p:cNvPr>
              <p:cNvSpPr txBox="1"/>
              <p:nvPr/>
            </p:nvSpPr>
            <p:spPr>
              <a:xfrm>
                <a:off x="9751616" y="1277015"/>
                <a:ext cx="6194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𝐷𝐶</m:t>
                          </m:r>
                        </m:sub>
                      </m:sSub>
                    </m:oMath>
                  </m:oMathPara>
                </a14:m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feld 163">
                <a:extLst>
                  <a:ext uri="{FF2B5EF4-FFF2-40B4-BE49-F238E27FC236}">
                    <a16:creationId xmlns:a16="http://schemas.microsoft.com/office/drawing/2014/main" id="{DC9C2D31-3E3E-AF08-4565-A129FC888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616" y="1277015"/>
                <a:ext cx="61946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164">
                <a:extLst>
                  <a:ext uri="{FF2B5EF4-FFF2-40B4-BE49-F238E27FC236}">
                    <a16:creationId xmlns:a16="http://schemas.microsoft.com/office/drawing/2014/main" id="{37304713-1821-3D93-F331-9E9304D083A6}"/>
                  </a:ext>
                </a:extLst>
              </p:cNvPr>
              <p:cNvSpPr txBox="1"/>
              <p:nvPr/>
            </p:nvSpPr>
            <p:spPr>
              <a:xfrm>
                <a:off x="8774139" y="2768470"/>
                <a:ext cx="18372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𝐻𝑇𝑆</m:t>
                      </m:r>
                    </m:oMath>
                  </m:oMathPara>
                </a14:m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feld 164">
                <a:extLst>
                  <a:ext uri="{FF2B5EF4-FFF2-40B4-BE49-F238E27FC236}">
                    <a16:creationId xmlns:a16="http://schemas.microsoft.com/office/drawing/2014/main" id="{37304713-1821-3D93-F331-9E9304D08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4139" y="2768470"/>
                <a:ext cx="183725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Ellipse 166">
            <a:extLst>
              <a:ext uri="{FF2B5EF4-FFF2-40B4-BE49-F238E27FC236}">
                <a16:creationId xmlns:a16="http://schemas.microsoft.com/office/drawing/2014/main" id="{73D5F1BE-1247-AD79-D0B4-2A41B3F0E922}"/>
              </a:ext>
            </a:extLst>
          </p:cNvPr>
          <p:cNvSpPr/>
          <p:nvPr/>
        </p:nvSpPr>
        <p:spPr>
          <a:xfrm>
            <a:off x="8689925" y="2362202"/>
            <a:ext cx="64493" cy="606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Ellipse 167">
            <a:extLst>
              <a:ext uri="{FF2B5EF4-FFF2-40B4-BE49-F238E27FC236}">
                <a16:creationId xmlns:a16="http://schemas.microsoft.com/office/drawing/2014/main" id="{09E6F220-0987-FD15-CBB4-A5F5DD42E730}"/>
              </a:ext>
            </a:extLst>
          </p:cNvPr>
          <p:cNvSpPr/>
          <p:nvPr/>
        </p:nvSpPr>
        <p:spPr>
          <a:xfrm>
            <a:off x="9200731" y="2371344"/>
            <a:ext cx="64493" cy="606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lipse 168">
            <a:extLst>
              <a:ext uri="{FF2B5EF4-FFF2-40B4-BE49-F238E27FC236}">
                <a16:creationId xmlns:a16="http://schemas.microsoft.com/office/drawing/2014/main" id="{76C51696-690E-8B6E-643F-CFB2634BFB50}"/>
              </a:ext>
            </a:extLst>
          </p:cNvPr>
          <p:cNvSpPr/>
          <p:nvPr/>
        </p:nvSpPr>
        <p:spPr>
          <a:xfrm>
            <a:off x="8173542" y="2356992"/>
            <a:ext cx="64493" cy="606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llipse 169">
            <a:extLst>
              <a:ext uri="{FF2B5EF4-FFF2-40B4-BE49-F238E27FC236}">
                <a16:creationId xmlns:a16="http://schemas.microsoft.com/office/drawing/2014/main" id="{A5D31B2B-FB33-A1E1-032D-27D7DF7BF836}"/>
              </a:ext>
            </a:extLst>
          </p:cNvPr>
          <p:cNvSpPr/>
          <p:nvPr/>
        </p:nvSpPr>
        <p:spPr>
          <a:xfrm>
            <a:off x="8794016" y="2638823"/>
            <a:ext cx="64493" cy="606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llipse 170">
            <a:extLst>
              <a:ext uri="{FF2B5EF4-FFF2-40B4-BE49-F238E27FC236}">
                <a16:creationId xmlns:a16="http://schemas.microsoft.com/office/drawing/2014/main" id="{0E0455DA-B3CD-7B00-3589-0B6F110F8CB7}"/>
              </a:ext>
            </a:extLst>
          </p:cNvPr>
          <p:cNvSpPr/>
          <p:nvPr/>
        </p:nvSpPr>
        <p:spPr>
          <a:xfrm>
            <a:off x="9304822" y="2647965"/>
            <a:ext cx="64493" cy="606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llipse 171">
            <a:extLst>
              <a:ext uri="{FF2B5EF4-FFF2-40B4-BE49-F238E27FC236}">
                <a16:creationId xmlns:a16="http://schemas.microsoft.com/office/drawing/2014/main" id="{64286707-1A0D-99A1-FD7C-01A42991D51E}"/>
              </a:ext>
            </a:extLst>
          </p:cNvPr>
          <p:cNvSpPr/>
          <p:nvPr/>
        </p:nvSpPr>
        <p:spPr>
          <a:xfrm>
            <a:off x="8277633" y="2633613"/>
            <a:ext cx="64493" cy="606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Ellipse 172">
            <a:extLst>
              <a:ext uri="{FF2B5EF4-FFF2-40B4-BE49-F238E27FC236}">
                <a16:creationId xmlns:a16="http://schemas.microsoft.com/office/drawing/2014/main" id="{8996A513-FE49-D914-0351-95734402F59F}"/>
              </a:ext>
            </a:extLst>
          </p:cNvPr>
          <p:cNvSpPr/>
          <p:nvPr/>
        </p:nvSpPr>
        <p:spPr>
          <a:xfrm>
            <a:off x="8590658" y="2076433"/>
            <a:ext cx="64493" cy="606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Ellipse 173">
            <a:extLst>
              <a:ext uri="{FF2B5EF4-FFF2-40B4-BE49-F238E27FC236}">
                <a16:creationId xmlns:a16="http://schemas.microsoft.com/office/drawing/2014/main" id="{0B9A7157-1C31-8F81-6BFF-BBA87BF2FD71}"/>
              </a:ext>
            </a:extLst>
          </p:cNvPr>
          <p:cNvSpPr/>
          <p:nvPr/>
        </p:nvSpPr>
        <p:spPr>
          <a:xfrm>
            <a:off x="9101464" y="2085575"/>
            <a:ext cx="64493" cy="606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Ellipse 174">
            <a:extLst>
              <a:ext uri="{FF2B5EF4-FFF2-40B4-BE49-F238E27FC236}">
                <a16:creationId xmlns:a16="http://schemas.microsoft.com/office/drawing/2014/main" id="{21A6ACFB-E22D-1D55-4B37-58F14D714B0A}"/>
              </a:ext>
            </a:extLst>
          </p:cNvPr>
          <p:cNvSpPr/>
          <p:nvPr/>
        </p:nvSpPr>
        <p:spPr>
          <a:xfrm>
            <a:off x="8074275" y="2071223"/>
            <a:ext cx="64493" cy="606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B5FC296C-FD76-EF1D-05D0-D21804359799}"/>
              </a:ext>
            </a:extLst>
          </p:cNvPr>
          <p:cNvSpPr txBox="1"/>
          <p:nvPr/>
        </p:nvSpPr>
        <p:spPr>
          <a:xfrm>
            <a:off x="6836933" y="5865795"/>
            <a:ext cx="4249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314D"/>
                </a:solidFill>
                <a:effectLst/>
                <a:uLnTx/>
                <a:uFillTx/>
                <a:latin typeface="Calibri (Textkörper)"/>
                <a:ea typeface="+mn-ea"/>
                <a:cs typeface="+mn-cs"/>
              </a:rPr>
              <a:t>Simplified model valid for estimates and scaling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1314D"/>
              </a:solidFill>
              <a:effectLst/>
              <a:uLnTx/>
              <a:uFillTx/>
              <a:latin typeface="Calibri (Textkörper)"/>
              <a:ea typeface="+mn-ea"/>
              <a:cs typeface="+mn-cs"/>
            </a:endParaRPr>
          </a:p>
        </p:txBody>
      </p:sp>
      <p:sp>
        <p:nvSpPr>
          <p:cNvPr id="35" name="Rectangle 47">
            <a:extLst>
              <a:ext uri="{FF2B5EF4-FFF2-40B4-BE49-F238E27FC236}">
                <a16:creationId xmlns:a16="http://schemas.microsoft.com/office/drawing/2014/main" id="{0DD5EF5A-8C4E-DD7A-2610-83D66DEE86F6}"/>
              </a:ext>
            </a:extLst>
          </p:cNvPr>
          <p:cNvSpPr/>
          <p:nvPr/>
        </p:nvSpPr>
        <p:spPr>
          <a:xfrm>
            <a:off x="7363444" y="535591"/>
            <a:ext cx="456609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Gittleman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Rosenblum: Phys Rev. Lett. 16, 734 (1966)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Calatroni and Vaglio, IEEE Trans. Appl.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Supercond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27 (2017) 3500506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Coffey, Clem PRL 67, 386 (1991)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Brandt PRL 67 2219 (1991)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Silva et al, PRB 78, 094503 (2008)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6CF0C5-A139-F794-F2B2-8FE747998BA6}"/>
              </a:ext>
            </a:extLst>
          </p:cNvPr>
          <p:cNvSpPr txBox="1"/>
          <p:nvPr/>
        </p:nvSpPr>
        <p:spPr>
          <a:xfrm>
            <a:off x="106309" y="6050460"/>
            <a:ext cx="4635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Patrick Krkotic, PhD dissertation, UPC Barcelona 2022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0CCC680-CFB0-4E9F-3C6A-7067D7BCD0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932200"/>
              </p:ext>
            </p:extLst>
          </p:nvPr>
        </p:nvGraphicFramePr>
        <p:xfrm>
          <a:off x="1634652" y="5285698"/>
          <a:ext cx="1036320" cy="690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47700" imgH="431800" progId="Equation.3">
                  <p:embed/>
                </p:oleObj>
              </mc:Choice>
              <mc:Fallback>
                <p:oleObj name="Equation" r:id="rId7" imgW="647700" imgH="431800" progId="Equation.3">
                  <p:embed/>
                  <p:pic>
                    <p:nvPicPr>
                      <p:cNvPr id="37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4652" y="5285698"/>
                        <a:ext cx="1036320" cy="6908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5334BF73-7860-7126-6E0C-7F21DE78A3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510949"/>
              </p:ext>
            </p:extLst>
          </p:nvPr>
        </p:nvGraphicFramePr>
        <p:xfrm>
          <a:off x="3021281" y="5285078"/>
          <a:ext cx="1178496" cy="629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36560" imgH="393480" progId="Equation.DSMT4">
                  <p:embed/>
                </p:oleObj>
              </mc:Choice>
              <mc:Fallback>
                <p:oleObj name="Equation" r:id="rId9" imgW="736560" imgH="393480" progId="Equation.DSMT4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1281" y="5285078"/>
                        <a:ext cx="1178496" cy="6295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8F881828-8CBE-EA00-E962-2D01D0BB88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486366"/>
              </p:ext>
            </p:extLst>
          </p:nvPr>
        </p:nvGraphicFramePr>
        <p:xfrm>
          <a:off x="4528681" y="5243177"/>
          <a:ext cx="751840" cy="67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69900" imgH="419100" progId="Equation.3">
                  <p:embed/>
                </p:oleObj>
              </mc:Choice>
              <mc:Fallback>
                <p:oleObj name="Equation" r:id="rId11" imgW="469900" imgH="419100" progId="Equation.3">
                  <p:embed/>
                  <p:pic>
                    <p:nvPicPr>
                      <p:cNvPr id="45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8681" y="5243177"/>
                        <a:ext cx="751840" cy="670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221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375E-6 3.7037E-7 L -4.375E-6 0.00579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3.7037E-7 L -1.875E-6 0.0057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125E-6 3.7037E-7 L 3.125E-6 0.00579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45833E-6 -1.85185E-6 L 1.45833E-6 0.00579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95833E-6 -1.85185E-6 L 3.95833E-6 0.00579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44444E-6 L -1.04167E-6 0.00579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-1.11111E-6 L -2.08333E-7 0.00579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-1.11111E-6 L 2.29167E-6 0.00579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0833E-6 4.81481E-6 L -2.70833E-6 0.00578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2" grpId="0"/>
      <p:bldP spid="23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of RF performance (UPC - ICMAB)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CF224706-018A-4226-92F1-6D538AA24B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r="1180" b="4705"/>
          <a:stretch/>
        </p:blipFill>
        <p:spPr>
          <a:xfrm>
            <a:off x="24666" y="801612"/>
            <a:ext cx="3903967" cy="240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4A1346-4B90-4354-AD51-B85F13199798}"/>
              </a:ext>
            </a:extLst>
          </p:cNvPr>
          <p:cNvSpPr txBox="1"/>
          <p:nvPr/>
        </p:nvSpPr>
        <p:spPr>
          <a:xfrm>
            <a:off x="2" y="3571687"/>
            <a:ext cx="6419829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en-GB" sz="2133" b="1" dirty="0">
                <a:solidFill>
                  <a:srgbClr val="C00000"/>
                </a:solidFill>
                <a:cs typeface="Arial" pitchFamily="34" charset="0"/>
              </a:rPr>
              <a:t>In house developed</a:t>
            </a:r>
            <a:r>
              <a:rPr lang="en-GB" sz="2133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GB" sz="2133" b="1" dirty="0">
                <a:solidFill>
                  <a:srgbClr val="C00000"/>
                </a:solidFill>
                <a:cs typeface="Arial" pitchFamily="34" charset="0"/>
              </a:rPr>
              <a:t>8.05 GHz</a:t>
            </a:r>
            <a:r>
              <a:rPr lang="en-GB" sz="2133" b="1" dirty="0">
                <a:solidFill>
                  <a:srgbClr val="002060"/>
                </a:solidFill>
                <a:cs typeface="Arial" pitchFamily="34" charset="0"/>
              </a:rPr>
              <a:t> cavity </a:t>
            </a:r>
            <a:r>
              <a:rPr lang="en-GB" sz="2133" b="1" dirty="0">
                <a:solidFill>
                  <a:srgbClr val="C00000"/>
                </a:solidFill>
                <a:cs typeface="Arial" pitchFamily="34" charset="0"/>
              </a:rPr>
              <a:t>resonator</a:t>
            </a:r>
            <a:r>
              <a:rPr lang="en-GB" sz="2133" b="1" dirty="0">
                <a:solidFill>
                  <a:srgbClr val="002060"/>
                </a:solidFill>
                <a:cs typeface="Arial" pitchFamily="34" charset="0"/>
              </a:rPr>
              <a:t> compatible with </a:t>
            </a:r>
            <a:r>
              <a:rPr lang="en-GB" sz="2133" b="1" dirty="0">
                <a:solidFill>
                  <a:srgbClr val="C00000"/>
                </a:solidFill>
                <a:cs typeface="Arial" pitchFamily="34" charset="0"/>
              </a:rPr>
              <a:t>25mm</a:t>
            </a:r>
            <a:r>
              <a:rPr lang="en-GB" sz="2133" b="1" dirty="0">
                <a:solidFill>
                  <a:srgbClr val="002060"/>
                </a:solidFill>
                <a:cs typeface="Arial" pitchFamily="34" charset="0"/>
              </a:rPr>
              <a:t> bore  9 T magnet at ICMAB</a:t>
            </a:r>
          </a:p>
        </p:txBody>
      </p:sp>
      <p:sp>
        <p:nvSpPr>
          <p:cNvPr id="18" name="4 CuadroTexto">
            <a:extLst>
              <a:ext uri="{FF2B5EF4-FFF2-40B4-BE49-F238E27FC236}">
                <a16:creationId xmlns:a16="http://schemas.microsoft.com/office/drawing/2014/main" id="{41962EE0-450E-4806-AC81-8052C23E825F}"/>
              </a:ext>
            </a:extLst>
          </p:cNvPr>
          <p:cNvSpPr txBox="1"/>
          <p:nvPr/>
        </p:nvSpPr>
        <p:spPr>
          <a:xfrm>
            <a:off x="12334" y="4670087"/>
            <a:ext cx="639516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33" b="1" dirty="0">
                <a:solidFill>
                  <a:srgbClr val="C00000"/>
                </a:solidFill>
                <a:cs typeface="Arial" pitchFamily="34" charset="0"/>
              </a:rPr>
              <a:t>REBCO CCs outperform Cu </a:t>
            </a:r>
            <a:r>
              <a:rPr lang="en-US" sz="2133" b="1" dirty="0">
                <a:solidFill>
                  <a:srgbClr val="002060"/>
                </a:solidFill>
                <a:cs typeface="Arial" pitchFamily="34" charset="0"/>
              </a:rPr>
              <a:t>at 50K and up to </a:t>
            </a:r>
            <a:r>
              <a:rPr lang="en-US" sz="2133" b="1" dirty="0" err="1">
                <a:solidFill>
                  <a:srgbClr val="002060"/>
                </a:solidFill>
                <a:cs typeface="Arial" pitchFamily="34" charset="0"/>
              </a:rPr>
              <a:t>9T</a:t>
            </a:r>
            <a:endParaRPr lang="en-US" sz="2133" b="1" dirty="0">
              <a:solidFill>
                <a:srgbClr val="002060"/>
              </a:solidFill>
              <a:cs typeface="Arial" pitchFamily="34" charset="0"/>
            </a:endParaRPr>
          </a:p>
          <a:p>
            <a:pPr algn="just"/>
            <a:r>
              <a:rPr lang="en-US" sz="2133" b="1" i="1" dirty="0">
                <a:solidFill>
                  <a:srgbClr val="C00000"/>
                </a:solidFill>
                <a:cs typeface="Arial" pitchFamily="34" charset="0"/>
              </a:rPr>
              <a:t>R</a:t>
            </a:r>
            <a:r>
              <a:rPr lang="en-US" sz="2133" b="1" baseline="-25000" dirty="0">
                <a:solidFill>
                  <a:srgbClr val="C00000"/>
                </a:solidFill>
                <a:cs typeface="Arial" pitchFamily="34" charset="0"/>
              </a:rPr>
              <a:t>S</a:t>
            </a:r>
            <a:r>
              <a:rPr lang="en-US" sz="2133" b="1" dirty="0">
                <a:solidFill>
                  <a:srgbClr val="C00000"/>
                </a:solidFill>
                <a:cs typeface="Arial" pitchFamily="34" charset="0"/>
              </a:rPr>
              <a:t> is microstructure dependent</a:t>
            </a:r>
          </a:p>
        </p:txBody>
      </p:sp>
      <p:pic>
        <p:nvPicPr>
          <p:cNvPr id="19" name="Picture 2" descr="C:\Users\pkrkotic\OneDrive\Thesis\magnetis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119" y="801613"/>
            <a:ext cx="3227711" cy="66902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pkrkotic\OneDrive\Thesis\elektrisc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120" y="1470633"/>
            <a:ext cx="3227709" cy="173098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B79496-1E29-47F5-B2BC-7CC6DB72D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086" y="775236"/>
            <a:ext cx="4843532" cy="45538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181F751-14ED-4D53-8DFA-07B9C15F1C7F}"/>
              </a:ext>
            </a:extLst>
          </p:cNvPr>
          <p:cNvSpPr txBox="1"/>
          <p:nvPr/>
        </p:nvSpPr>
        <p:spPr>
          <a:xfrm>
            <a:off x="246721" y="5820692"/>
            <a:ext cx="3681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Puig et al, </a:t>
            </a:r>
            <a:r>
              <a:rPr lang="en-GB" sz="1600" dirty="0" err="1">
                <a:solidFill>
                  <a:srgbClr val="000000"/>
                </a:solidFill>
              </a:rPr>
              <a:t>SuST</a:t>
            </a:r>
            <a:r>
              <a:rPr lang="en-GB" sz="1600" dirty="0">
                <a:solidFill>
                  <a:srgbClr val="000000"/>
                </a:solidFill>
              </a:rPr>
              <a:t> 32, 094006 (2019)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B6EE1A-5D66-469B-9163-AF7E84B2F65A}"/>
              </a:ext>
            </a:extLst>
          </p:cNvPr>
          <p:cNvSpPr txBox="1"/>
          <p:nvPr/>
        </p:nvSpPr>
        <p:spPr>
          <a:xfrm>
            <a:off x="7480238" y="5497526"/>
            <a:ext cx="4336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Surface currents equivalent to 0.1 MV/m of a typical accelerating cavity</a:t>
            </a:r>
          </a:p>
        </p:txBody>
      </p:sp>
      <p:pic>
        <p:nvPicPr>
          <p:cNvPr id="8" name="Picture 7" descr="A picture containing font, circle, text, graphics&#10;&#10;Description automatically generated">
            <a:extLst>
              <a:ext uri="{FF2B5EF4-FFF2-40B4-BE49-F238E27FC236}">
                <a16:creationId xmlns:a16="http://schemas.microsoft.com/office/drawing/2014/main" id="{1139323B-27D2-BAD0-6783-FD943CFC7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974" y="5496841"/>
            <a:ext cx="1905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05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08559-27A9-5E86-DC64-82B431DE4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Coating process 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0CC781-9F62-BE8E-5EC6-ACAA0AA278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E32C0-572A-9F03-B931-10FDA24639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3FAB6-6A13-E648-2F9D-E0F04A5C60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305F11-C83F-E140-5856-6270E266F8AE}"/>
              </a:ext>
            </a:extLst>
          </p:cNvPr>
          <p:cNvSpPr/>
          <p:nvPr/>
        </p:nvSpPr>
        <p:spPr>
          <a:xfrm>
            <a:off x="7475312" y="2466366"/>
            <a:ext cx="2886074" cy="275859"/>
          </a:xfrm>
          <a:prstGeom prst="rect">
            <a:avLst/>
          </a:prstGeom>
          <a:solidFill>
            <a:srgbClr val="AFABA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18E263-74E6-5C27-47AB-4454AE17A5D9}"/>
              </a:ext>
            </a:extLst>
          </p:cNvPr>
          <p:cNvSpPr/>
          <p:nvPr/>
        </p:nvSpPr>
        <p:spPr>
          <a:xfrm>
            <a:off x="7475311" y="2739156"/>
            <a:ext cx="2886074" cy="1808156"/>
          </a:xfrm>
          <a:prstGeom prst="rect">
            <a:avLst/>
          </a:prstGeom>
          <a:solidFill>
            <a:srgbClr val="C55A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5A2C6B1-C3C6-1E2A-B051-38354A36CEDD}"/>
              </a:ext>
            </a:extLst>
          </p:cNvPr>
          <p:cNvSpPr/>
          <p:nvPr/>
        </p:nvSpPr>
        <p:spPr>
          <a:xfrm>
            <a:off x="1393734" y="2449959"/>
            <a:ext cx="3416300" cy="586922"/>
          </a:xfrm>
          <a:prstGeom prst="rect">
            <a:avLst/>
          </a:prstGeom>
          <a:solidFill>
            <a:srgbClr val="E7E6E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D84DA3-4E86-0804-A8AF-C17FDC714D77}"/>
              </a:ext>
            </a:extLst>
          </p:cNvPr>
          <p:cNvGrpSpPr/>
          <p:nvPr/>
        </p:nvGrpSpPr>
        <p:grpSpPr>
          <a:xfrm>
            <a:off x="6262243" y="1511663"/>
            <a:ext cx="5378950" cy="3632360"/>
            <a:chOff x="6250653" y="1762703"/>
            <a:chExt cx="5378950" cy="3457861"/>
          </a:xfrm>
        </p:grpSpPr>
        <p:sp>
          <p:nvSpPr>
            <p:cNvPr id="39" name="Rectangle: Rounded Corners 4">
              <a:extLst>
                <a:ext uri="{FF2B5EF4-FFF2-40B4-BE49-F238E27FC236}">
                  <a16:creationId xmlns:a16="http://schemas.microsoft.com/office/drawing/2014/main" id="{8A7F75F5-DC57-1FED-121E-10D4098DB48A}"/>
                </a:ext>
              </a:extLst>
            </p:cNvPr>
            <p:cNvSpPr/>
            <p:nvPr/>
          </p:nvSpPr>
          <p:spPr>
            <a:xfrm>
              <a:off x="6250653" y="1938159"/>
              <a:ext cx="5378950" cy="3282405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17">
              <a:extLst>
                <a:ext uri="{FF2B5EF4-FFF2-40B4-BE49-F238E27FC236}">
                  <a16:creationId xmlns:a16="http://schemas.microsoft.com/office/drawing/2014/main" id="{86A8EEBE-F37C-F5CB-225C-A29068EA44BA}"/>
                </a:ext>
              </a:extLst>
            </p:cNvPr>
            <p:cNvSpPr txBox="1"/>
            <p:nvPr/>
          </p:nvSpPr>
          <p:spPr>
            <a:xfrm>
              <a:off x="8039127" y="1762703"/>
              <a:ext cx="1792414" cy="369332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2) Edge removal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8642852-312D-F9AD-60A5-E03E8E5CC22D}"/>
              </a:ext>
            </a:extLst>
          </p:cNvPr>
          <p:cNvGrpSpPr/>
          <p:nvPr/>
        </p:nvGrpSpPr>
        <p:grpSpPr>
          <a:xfrm>
            <a:off x="338443" y="1543846"/>
            <a:ext cx="5614496" cy="3600178"/>
            <a:chOff x="326853" y="1829072"/>
            <a:chExt cx="5614496" cy="3600178"/>
          </a:xfrm>
        </p:grpSpPr>
        <p:sp>
          <p:nvSpPr>
            <p:cNvPr id="42" name="Rectangle: Rounded Corners 4">
              <a:extLst>
                <a:ext uri="{FF2B5EF4-FFF2-40B4-BE49-F238E27FC236}">
                  <a16:creationId xmlns:a16="http://schemas.microsoft.com/office/drawing/2014/main" id="{9BB5C45D-3DEC-DAD2-A044-2CF0AEB09DB6}"/>
                </a:ext>
              </a:extLst>
            </p:cNvPr>
            <p:cNvSpPr/>
            <p:nvPr/>
          </p:nvSpPr>
          <p:spPr>
            <a:xfrm>
              <a:off x="326853" y="1981200"/>
              <a:ext cx="5614496" cy="3448050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17">
              <a:extLst>
                <a:ext uri="{FF2B5EF4-FFF2-40B4-BE49-F238E27FC236}">
                  <a16:creationId xmlns:a16="http://schemas.microsoft.com/office/drawing/2014/main" id="{3BC734DC-0673-150B-2580-D989B4AB68C6}"/>
                </a:ext>
              </a:extLst>
            </p:cNvPr>
            <p:cNvSpPr txBox="1"/>
            <p:nvPr/>
          </p:nvSpPr>
          <p:spPr>
            <a:xfrm>
              <a:off x="2334979" y="1829072"/>
              <a:ext cx="1571071" cy="369332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1) Pre-tinning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F30AE0B-F955-30BB-70B8-73041BA8EE83}"/>
              </a:ext>
            </a:extLst>
          </p:cNvPr>
          <p:cNvGrpSpPr/>
          <p:nvPr/>
        </p:nvGrpSpPr>
        <p:grpSpPr>
          <a:xfrm>
            <a:off x="1396535" y="2739156"/>
            <a:ext cx="3416300" cy="1849906"/>
            <a:chOff x="3179184" y="1473199"/>
            <a:chExt cx="3416300" cy="1849906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A07A220-73DF-11DE-6195-727235CB2D51}"/>
                </a:ext>
              </a:extLst>
            </p:cNvPr>
            <p:cNvSpPr/>
            <p:nvPr/>
          </p:nvSpPr>
          <p:spPr>
            <a:xfrm>
              <a:off x="3179184" y="1473199"/>
              <a:ext cx="3416300" cy="1784351"/>
            </a:xfrm>
            <a:prstGeom prst="round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86658C4-550D-2A99-6CE2-88267E910C62}"/>
                </a:ext>
              </a:extLst>
            </p:cNvPr>
            <p:cNvGrpSpPr/>
            <p:nvPr/>
          </p:nvGrpSpPr>
          <p:grpSpPr>
            <a:xfrm>
              <a:off x="3441496" y="1654763"/>
              <a:ext cx="2886081" cy="1385367"/>
              <a:chOff x="5156948" y="3006152"/>
              <a:chExt cx="2886081" cy="1385367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E2824E1-6447-126B-0ECC-6137DF9000C4}"/>
                  </a:ext>
                </a:extLst>
              </p:cNvPr>
              <p:cNvSpPr/>
              <p:nvPr/>
            </p:nvSpPr>
            <p:spPr>
              <a:xfrm>
                <a:off x="5156954" y="4140333"/>
                <a:ext cx="2886075" cy="251186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Ag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F7D0711-1621-1F0D-2279-A68CE4C91A11}"/>
                  </a:ext>
                </a:extLst>
              </p:cNvPr>
              <p:cNvSpPr/>
              <p:nvPr/>
            </p:nvSpPr>
            <p:spPr>
              <a:xfrm>
                <a:off x="5156954" y="3634885"/>
                <a:ext cx="2886075" cy="510286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Substrate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14C9AB1-D554-FBF3-0995-E043B6537136}"/>
                  </a:ext>
                </a:extLst>
              </p:cNvPr>
              <p:cNvSpPr/>
              <p:nvPr/>
            </p:nvSpPr>
            <p:spPr>
              <a:xfrm>
                <a:off x="5156953" y="3442264"/>
                <a:ext cx="2886075" cy="194430"/>
              </a:xfrm>
              <a:prstGeom prst="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Buffer layers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8E8A3F6-5B0F-CB84-315F-1E975F8E0011}"/>
                  </a:ext>
                </a:extLst>
              </p:cNvPr>
              <p:cNvSpPr/>
              <p:nvPr/>
            </p:nvSpPr>
            <p:spPr>
              <a:xfrm>
                <a:off x="5156948" y="3006152"/>
                <a:ext cx="2886075" cy="248458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Ag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767F6D4-C356-E50E-1C66-2869C23F3E63}"/>
                  </a:ext>
                </a:extLst>
              </p:cNvPr>
              <p:cNvSpPr/>
              <p:nvPr/>
            </p:nvSpPr>
            <p:spPr>
              <a:xfrm>
                <a:off x="5156952" y="3224449"/>
                <a:ext cx="2886074" cy="217816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REBCO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7CBE45F-5113-0197-1BF0-61066E1E5E96}"/>
                </a:ext>
              </a:extLst>
            </p:cNvPr>
            <p:cNvSpPr txBox="1"/>
            <p:nvPr/>
          </p:nvSpPr>
          <p:spPr>
            <a:xfrm>
              <a:off x="5683579" y="2984551"/>
              <a:ext cx="412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Cu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F842FB11-BFF4-196B-5A5D-58C879844089}"/>
              </a:ext>
            </a:extLst>
          </p:cNvPr>
          <p:cNvSpPr txBox="1"/>
          <p:nvPr/>
        </p:nvSpPr>
        <p:spPr>
          <a:xfrm>
            <a:off x="3828059" y="2441049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Solder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E6516AD-21C4-11B9-C760-8DE821C65991}"/>
              </a:ext>
            </a:extLst>
          </p:cNvPr>
          <p:cNvSpPr/>
          <p:nvPr/>
        </p:nvSpPr>
        <p:spPr>
          <a:xfrm>
            <a:off x="7208553" y="2466368"/>
            <a:ext cx="3416300" cy="586922"/>
          </a:xfrm>
          <a:prstGeom prst="rect">
            <a:avLst/>
          </a:prstGeom>
          <a:solidFill>
            <a:srgbClr val="E7E6E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10F18AE-5B80-368B-4C31-FF1452677B0A}"/>
              </a:ext>
            </a:extLst>
          </p:cNvPr>
          <p:cNvSpPr/>
          <p:nvPr/>
        </p:nvSpPr>
        <p:spPr>
          <a:xfrm>
            <a:off x="7208553" y="2739156"/>
            <a:ext cx="3416300" cy="1784351"/>
          </a:xfrm>
          <a:prstGeom prst="round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BBD9C4-4A9A-5E01-D009-342691F35742}"/>
              </a:ext>
            </a:extLst>
          </p:cNvPr>
          <p:cNvGrpSpPr/>
          <p:nvPr/>
        </p:nvGrpSpPr>
        <p:grpSpPr>
          <a:xfrm>
            <a:off x="7475311" y="2915579"/>
            <a:ext cx="2886081" cy="1385367"/>
            <a:chOff x="5156948" y="3006152"/>
            <a:chExt cx="2886081" cy="138536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0F5424D-9260-93D3-8702-07EF07B5B638}"/>
                </a:ext>
              </a:extLst>
            </p:cNvPr>
            <p:cNvSpPr/>
            <p:nvPr/>
          </p:nvSpPr>
          <p:spPr>
            <a:xfrm>
              <a:off x="5156954" y="4140333"/>
              <a:ext cx="2886075" cy="25118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Ag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088FCC6-36DE-E9F1-90A4-19709995AF4F}"/>
                </a:ext>
              </a:extLst>
            </p:cNvPr>
            <p:cNvSpPr/>
            <p:nvPr/>
          </p:nvSpPr>
          <p:spPr>
            <a:xfrm>
              <a:off x="5156954" y="3634885"/>
              <a:ext cx="2886075" cy="510286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Substrate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42ECFDF-29A7-4C19-C74F-18B7DC603447}"/>
                </a:ext>
              </a:extLst>
            </p:cNvPr>
            <p:cNvSpPr/>
            <p:nvPr/>
          </p:nvSpPr>
          <p:spPr>
            <a:xfrm>
              <a:off x="5156953" y="3442264"/>
              <a:ext cx="2886075" cy="194430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Buffer layers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A567359-84CD-36CD-0223-A278EC74BCD8}"/>
                </a:ext>
              </a:extLst>
            </p:cNvPr>
            <p:cNvSpPr/>
            <p:nvPr/>
          </p:nvSpPr>
          <p:spPr>
            <a:xfrm>
              <a:off x="5156948" y="3006152"/>
              <a:ext cx="2886075" cy="24845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Ag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C2E0320-F09B-5ECC-E7BA-A3B55C838E1F}"/>
                </a:ext>
              </a:extLst>
            </p:cNvPr>
            <p:cNvSpPr/>
            <p:nvPr/>
          </p:nvSpPr>
          <p:spPr>
            <a:xfrm>
              <a:off x="5156952" y="3223969"/>
              <a:ext cx="2886074" cy="218296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REBCO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FB6F321B-CB34-01E6-8883-244EAE9A52EA}"/>
              </a:ext>
            </a:extLst>
          </p:cNvPr>
          <p:cNvSpPr txBox="1"/>
          <p:nvPr/>
        </p:nvSpPr>
        <p:spPr>
          <a:xfrm>
            <a:off x="9717394" y="4250508"/>
            <a:ext cx="412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8FB65DC-4285-1A57-75E1-3BE28D41D27D}"/>
              </a:ext>
            </a:extLst>
          </p:cNvPr>
          <p:cNvSpPr txBox="1"/>
          <p:nvPr/>
        </p:nvSpPr>
        <p:spPr>
          <a:xfrm>
            <a:off x="9609101" y="2447901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Solder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CFD1AE47-4A6F-8BD7-0181-D69251BA6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889" y="834220"/>
            <a:ext cx="970181" cy="4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Image 4" descr="logoBadgeWeb.eps">
            <a:extLst>
              <a:ext uri="{FF2B5EF4-FFF2-40B4-BE49-F238E27FC236}">
                <a16:creationId xmlns:a16="http://schemas.microsoft.com/office/drawing/2014/main" id="{B5ED8D4E-E508-C731-C4DD-B042553B6C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2"/>
          <a:stretch/>
        </p:blipFill>
        <p:spPr>
          <a:xfrm>
            <a:off x="4631943" y="825085"/>
            <a:ext cx="479179" cy="47628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AB59761-4E90-B1B6-8615-A7215CC50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670" y="771525"/>
            <a:ext cx="1062242" cy="56289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C3EEAFB-DEF8-932C-E616-4438C3353B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95" y="811874"/>
            <a:ext cx="1332419" cy="53896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C5398D5-D84D-313A-5CB7-656A9EC6EF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60" y="790502"/>
            <a:ext cx="1172280" cy="545451"/>
          </a:xfrm>
          <a:prstGeom prst="rect">
            <a:avLst/>
          </a:prstGeom>
        </p:spPr>
      </p:pic>
      <p:grpSp>
        <p:nvGrpSpPr>
          <p:cNvPr id="69" name="Gruppieren 2073">
            <a:extLst>
              <a:ext uri="{FF2B5EF4-FFF2-40B4-BE49-F238E27FC236}">
                <a16:creationId xmlns:a16="http://schemas.microsoft.com/office/drawing/2014/main" id="{D5FA8877-DDDC-C25C-40EB-AA226395D6D9}"/>
              </a:ext>
            </a:extLst>
          </p:cNvPr>
          <p:cNvGrpSpPr>
            <a:grpSpLocks noChangeAspect="1"/>
          </p:cNvGrpSpPr>
          <p:nvPr/>
        </p:nvGrpSpPr>
        <p:grpSpPr>
          <a:xfrm>
            <a:off x="8007978" y="763887"/>
            <a:ext cx="1907225" cy="591548"/>
            <a:chOff x="27998042" y="3360522"/>
            <a:chExt cx="2743691" cy="880431"/>
          </a:xfrm>
        </p:grpSpPr>
        <p:pic>
          <p:nvPicPr>
            <p:cNvPr id="70" name="Picture 69" descr="part2">
              <a:extLst>
                <a:ext uri="{FF2B5EF4-FFF2-40B4-BE49-F238E27FC236}">
                  <a16:creationId xmlns:a16="http://schemas.microsoft.com/office/drawing/2014/main" id="{57657B0C-CBBE-1A47-FD5D-FAA9B6A50A0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98042" y="3360522"/>
              <a:ext cx="1057275" cy="879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70" descr="part3">
              <a:extLst>
                <a:ext uri="{FF2B5EF4-FFF2-40B4-BE49-F238E27FC236}">
                  <a16:creationId xmlns:a16="http://schemas.microsoft.com/office/drawing/2014/main" id="{EC42CE86-B1F0-526A-5E3D-B6B1CEAAEA4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605"/>
            <a:stretch/>
          </p:blipFill>
          <p:spPr bwMode="auto">
            <a:xfrm>
              <a:off x="29055319" y="3360522"/>
              <a:ext cx="1686414" cy="880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71" descr="A picture containing font, circle, text, graphics&#10;&#10;Description automatically generated">
            <a:extLst>
              <a:ext uri="{FF2B5EF4-FFF2-40B4-BE49-F238E27FC236}">
                <a16:creationId xmlns:a16="http://schemas.microsoft.com/office/drawing/2014/main" id="{EA2F6ED1-8748-4233-4BAB-B61EC709DD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254" y="5456398"/>
            <a:ext cx="1905000" cy="6477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52ED296-8D52-BD6F-6145-3DA208D784B5}"/>
              </a:ext>
            </a:extLst>
          </p:cNvPr>
          <p:cNvSpPr txBox="1"/>
          <p:nvPr/>
        </p:nvSpPr>
        <p:spPr>
          <a:xfrm>
            <a:off x="3153692" y="5459324"/>
            <a:ext cx="6246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Developed in the context of FCC-</a:t>
            </a:r>
            <a:r>
              <a:rPr lang="en-US" sz="2000" dirty="0" err="1"/>
              <a:t>hh</a:t>
            </a:r>
            <a:r>
              <a:rPr lang="en-US" sz="2000" dirty="0"/>
              <a:t> impedance reduction by coating the beam screen with HTS tapes</a:t>
            </a:r>
            <a:endParaRPr lang="en-GB" sz="2000" dirty="0"/>
          </a:p>
        </p:txBody>
      </p:sp>
      <p:pic>
        <p:nvPicPr>
          <p:cNvPr id="74" name="Picture 73" descr="A picture containing logo&#10;&#10;Description automatically generated">
            <a:extLst>
              <a:ext uri="{FF2B5EF4-FFF2-40B4-BE49-F238E27FC236}">
                <a16:creationId xmlns:a16="http://schemas.microsoft.com/office/drawing/2014/main" id="{20C824EA-B9E4-950D-1BCC-8299968BCE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072"/>
          <a:stretch/>
        </p:blipFill>
        <p:spPr>
          <a:xfrm>
            <a:off x="9957257" y="5108372"/>
            <a:ext cx="1484853" cy="124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3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54" grpId="0" animBg="1"/>
      <p:bldP spid="54" grpId="1" animBg="1"/>
      <p:bldP spid="55" grpId="0" animBg="1"/>
      <p:bldP spid="55" grpId="1" animBg="1"/>
      <p:bldP spid="62" grpId="0"/>
      <p:bldP spid="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AD28B-7242-387F-954E-0E21D2E79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Coating process 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175D37-0876-66C6-7199-9061A2FA77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3292D7-46BB-B0AF-17AA-055746747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C30DD-AE5E-134B-CC5E-34E4B45D5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3E060A-4A78-19CE-6727-81ED80527A4A}"/>
              </a:ext>
            </a:extLst>
          </p:cNvPr>
          <p:cNvSpPr/>
          <p:nvPr/>
        </p:nvSpPr>
        <p:spPr>
          <a:xfrm>
            <a:off x="373448" y="1039833"/>
            <a:ext cx="5089190" cy="4944546"/>
          </a:xfrm>
          <a:prstGeom prst="roundRect">
            <a:avLst>
              <a:gd name="adj" fmla="val 11747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7D8D4-602A-C0E1-1270-D6268B13B108}"/>
              </a:ext>
            </a:extLst>
          </p:cNvPr>
          <p:cNvSpPr txBox="1"/>
          <p:nvPr/>
        </p:nvSpPr>
        <p:spPr>
          <a:xfrm>
            <a:off x="2230121" y="838927"/>
            <a:ext cx="1391019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3) Soldering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16D9FA-BD6C-72D3-34C9-A0A56D4F5974}"/>
              </a:ext>
            </a:extLst>
          </p:cNvPr>
          <p:cNvGrpSpPr/>
          <p:nvPr/>
        </p:nvGrpSpPr>
        <p:grpSpPr>
          <a:xfrm>
            <a:off x="1447411" y="1653328"/>
            <a:ext cx="2886081" cy="2132131"/>
            <a:chOff x="2518484" y="1408112"/>
            <a:chExt cx="2886081" cy="21321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FDD2D4-9A72-DE99-578B-2663A0440E2E}"/>
                </a:ext>
              </a:extLst>
            </p:cNvPr>
            <p:cNvSpPr/>
            <p:nvPr/>
          </p:nvSpPr>
          <p:spPr>
            <a:xfrm>
              <a:off x="2518484" y="1430007"/>
              <a:ext cx="2886075" cy="281078"/>
            </a:xfrm>
            <a:prstGeom prst="rect">
              <a:avLst/>
            </a:prstGeom>
            <a:solidFill>
              <a:srgbClr val="AFAB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41B05E-84E4-5D84-F5F5-DE62FFAEA4D1}"/>
                </a:ext>
              </a:extLst>
            </p:cNvPr>
            <p:cNvSpPr/>
            <p:nvPr/>
          </p:nvSpPr>
          <p:spPr>
            <a:xfrm>
              <a:off x="2518484" y="1701210"/>
              <a:ext cx="2886074" cy="1808156"/>
            </a:xfrm>
            <a:prstGeom prst="rect">
              <a:avLst/>
            </a:prstGeom>
            <a:solidFill>
              <a:srgbClr val="C55A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C78D24D-2F9C-88A7-AA8A-B13690A7F94B}"/>
                </a:ext>
              </a:extLst>
            </p:cNvPr>
            <p:cNvGrpSpPr/>
            <p:nvPr/>
          </p:nvGrpSpPr>
          <p:grpSpPr>
            <a:xfrm>
              <a:off x="2518484" y="1877633"/>
              <a:ext cx="2886081" cy="1385367"/>
              <a:chOff x="5156948" y="3006152"/>
              <a:chExt cx="2886081" cy="138536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53D0D00-0CAB-E718-BBBB-23C1D1DE194E}"/>
                  </a:ext>
                </a:extLst>
              </p:cNvPr>
              <p:cNvSpPr/>
              <p:nvPr/>
            </p:nvSpPr>
            <p:spPr>
              <a:xfrm>
                <a:off x="5156954" y="4140333"/>
                <a:ext cx="2886075" cy="251186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Ag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5252B2D-24FC-3FBD-9360-ADA247E56286}"/>
                  </a:ext>
                </a:extLst>
              </p:cNvPr>
              <p:cNvSpPr/>
              <p:nvPr/>
            </p:nvSpPr>
            <p:spPr>
              <a:xfrm>
                <a:off x="5156954" y="3634885"/>
                <a:ext cx="2886075" cy="510286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Substrate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14C3AD7-9272-41B7-3551-7CBF87720272}"/>
                  </a:ext>
                </a:extLst>
              </p:cNvPr>
              <p:cNvSpPr/>
              <p:nvPr/>
            </p:nvSpPr>
            <p:spPr>
              <a:xfrm>
                <a:off x="5156953" y="3442264"/>
                <a:ext cx="2886075" cy="194430"/>
              </a:xfrm>
              <a:prstGeom prst="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Buffer layers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99F3420-3DEF-1295-6FAD-C6FC44859DA7}"/>
                  </a:ext>
                </a:extLst>
              </p:cNvPr>
              <p:cNvSpPr/>
              <p:nvPr/>
            </p:nvSpPr>
            <p:spPr>
              <a:xfrm>
                <a:off x="5156948" y="3006152"/>
                <a:ext cx="2886075" cy="248458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Ag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C4E30C2-FE03-82CD-8375-D9AD2CA51AF2}"/>
                  </a:ext>
                </a:extLst>
              </p:cNvPr>
              <p:cNvSpPr/>
              <p:nvPr/>
            </p:nvSpPr>
            <p:spPr>
              <a:xfrm>
                <a:off x="5156952" y="3223969"/>
                <a:ext cx="2886074" cy="218296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REBCO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83795B-69CB-8397-A566-2335A6CE229D}"/>
                </a:ext>
              </a:extLst>
            </p:cNvPr>
            <p:cNvSpPr txBox="1"/>
            <p:nvPr/>
          </p:nvSpPr>
          <p:spPr>
            <a:xfrm>
              <a:off x="4655385" y="3201689"/>
              <a:ext cx="41242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Cu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7B300E-DCED-B27E-0EF5-D31EDAD2AAD4}"/>
                </a:ext>
              </a:extLst>
            </p:cNvPr>
            <p:cNvSpPr txBox="1"/>
            <p:nvPr/>
          </p:nvSpPr>
          <p:spPr>
            <a:xfrm>
              <a:off x="4655386" y="1408112"/>
              <a:ext cx="71686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Solder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531E74-5116-2533-4B44-4131065A7DD2}"/>
              </a:ext>
            </a:extLst>
          </p:cNvPr>
          <p:cNvSpPr/>
          <p:nvPr/>
        </p:nvSpPr>
        <p:spPr>
          <a:xfrm>
            <a:off x="6507208" y="1053953"/>
            <a:ext cx="5213696" cy="4928479"/>
          </a:xfrm>
          <a:prstGeom prst="roundRect">
            <a:avLst>
              <a:gd name="adj" fmla="val 11220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38">
            <a:extLst>
              <a:ext uri="{FF2B5EF4-FFF2-40B4-BE49-F238E27FC236}">
                <a16:creationId xmlns:a16="http://schemas.microsoft.com/office/drawing/2014/main" id="{1C81AC1B-F5B9-CEAB-36E6-7B19F308D122}"/>
              </a:ext>
            </a:extLst>
          </p:cNvPr>
          <p:cNvSpPr txBox="1"/>
          <p:nvPr/>
        </p:nvSpPr>
        <p:spPr>
          <a:xfrm>
            <a:off x="8012222" y="875568"/>
            <a:ext cx="2310504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4) Substrate extraction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8FD5C4-0CE1-AF8E-299B-34B4F5272B79}"/>
              </a:ext>
            </a:extLst>
          </p:cNvPr>
          <p:cNvSpPr/>
          <p:nvPr/>
        </p:nvSpPr>
        <p:spPr>
          <a:xfrm>
            <a:off x="7625560" y="4099731"/>
            <a:ext cx="2886075" cy="207847"/>
          </a:xfrm>
          <a:prstGeom prst="rect">
            <a:avLst/>
          </a:prstGeom>
          <a:solidFill>
            <a:srgbClr val="AFABA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Solder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94F7B1-C727-47B8-75D7-609C3B7376CB}"/>
              </a:ext>
            </a:extLst>
          </p:cNvPr>
          <p:cNvSpPr/>
          <p:nvPr/>
        </p:nvSpPr>
        <p:spPr>
          <a:xfrm>
            <a:off x="7625561" y="3877188"/>
            <a:ext cx="2886074" cy="222543"/>
          </a:xfrm>
          <a:prstGeom prst="rect">
            <a:avLst/>
          </a:prstGeom>
          <a:solidFill>
            <a:srgbClr val="C55A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BE4FD6-4DC7-E2E8-EFA2-35B862E557E0}"/>
              </a:ext>
            </a:extLst>
          </p:cNvPr>
          <p:cNvSpPr/>
          <p:nvPr/>
        </p:nvSpPr>
        <p:spPr>
          <a:xfrm>
            <a:off x="7625567" y="3646050"/>
            <a:ext cx="2886075" cy="25118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8B7BBF-B802-9F91-1E31-730B50A29B98}"/>
              </a:ext>
            </a:extLst>
          </p:cNvPr>
          <p:cNvSpPr/>
          <p:nvPr/>
        </p:nvSpPr>
        <p:spPr>
          <a:xfrm>
            <a:off x="7625554" y="3430505"/>
            <a:ext cx="2886074" cy="218296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REBCO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13CC0B-3AD9-74F9-6513-4BCFA3AFA93F}"/>
              </a:ext>
            </a:extLst>
          </p:cNvPr>
          <p:cNvSpPr txBox="1"/>
          <p:nvPr/>
        </p:nvSpPr>
        <p:spPr>
          <a:xfrm>
            <a:off x="9893004" y="2175681"/>
            <a:ext cx="41242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E59D48-C41C-F803-B2CB-3A98C41B581E}"/>
              </a:ext>
            </a:extLst>
          </p:cNvPr>
          <p:cNvSpPr/>
          <p:nvPr/>
        </p:nvSpPr>
        <p:spPr>
          <a:xfrm>
            <a:off x="6729364" y="4460575"/>
            <a:ext cx="4711655" cy="376003"/>
          </a:xfrm>
          <a:prstGeom prst="rect">
            <a:avLst/>
          </a:prstGeom>
          <a:solidFill>
            <a:srgbClr val="E7E6E6">
              <a:lumMod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Surface to coat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43F420-4A48-700A-F123-93E58D3D1721}"/>
              </a:ext>
            </a:extLst>
          </p:cNvPr>
          <p:cNvSpPr/>
          <p:nvPr/>
        </p:nvSpPr>
        <p:spPr>
          <a:xfrm>
            <a:off x="6729364" y="4305146"/>
            <a:ext cx="4711654" cy="194430"/>
          </a:xfrm>
          <a:prstGeom prst="rect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4A683E-E41A-01C1-5738-A973229ED4E4}"/>
              </a:ext>
            </a:extLst>
          </p:cNvPr>
          <p:cNvGrpSpPr/>
          <p:nvPr/>
        </p:nvGrpSpPr>
        <p:grpSpPr>
          <a:xfrm>
            <a:off x="7625553" y="2297408"/>
            <a:ext cx="2886083" cy="1136932"/>
            <a:chOff x="7756660" y="2722848"/>
            <a:chExt cx="2886083" cy="113693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9363F9-78F3-14E2-C0ED-6FACEDAF6AF4}"/>
                </a:ext>
              </a:extLst>
            </p:cNvPr>
            <p:cNvSpPr/>
            <p:nvPr/>
          </p:nvSpPr>
          <p:spPr>
            <a:xfrm>
              <a:off x="7756667" y="3158005"/>
              <a:ext cx="2886075" cy="510286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Substrate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E972AAA-8593-B5AB-33AC-D76EF0801123}"/>
                </a:ext>
              </a:extLst>
            </p:cNvPr>
            <p:cNvSpPr/>
            <p:nvPr/>
          </p:nvSpPr>
          <p:spPr>
            <a:xfrm>
              <a:off x="7756660" y="3665350"/>
              <a:ext cx="2886075" cy="194430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Buffer layers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950012B-A2B2-B0C8-C265-86FC1DBEBAE7}"/>
                </a:ext>
              </a:extLst>
            </p:cNvPr>
            <p:cNvSpPr/>
            <p:nvPr/>
          </p:nvSpPr>
          <p:spPr>
            <a:xfrm>
              <a:off x="7756668" y="2937309"/>
              <a:ext cx="2886075" cy="24845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Ag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A92490-68B1-D40A-A24A-B2E7303D208A}"/>
                </a:ext>
              </a:extLst>
            </p:cNvPr>
            <p:cNvSpPr/>
            <p:nvPr/>
          </p:nvSpPr>
          <p:spPr>
            <a:xfrm>
              <a:off x="7756661" y="2722848"/>
              <a:ext cx="2886074" cy="222543"/>
            </a:xfrm>
            <a:prstGeom prst="rect">
              <a:avLst/>
            </a:prstGeom>
            <a:solidFill>
              <a:srgbClr val="C55A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744AD91-49C0-C34F-0807-DF786DFBE1D7}"/>
              </a:ext>
            </a:extLst>
          </p:cNvPr>
          <p:cNvGrpSpPr/>
          <p:nvPr/>
        </p:nvGrpSpPr>
        <p:grpSpPr>
          <a:xfrm>
            <a:off x="1445757" y="2795428"/>
            <a:ext cx="2886089" cy="2010170"/>
            <a:chOff x="4435327" y="2149371"/>
            <a:chExt cx="2886089" cy="201017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1525F2F-315E-708C-FB63-877DCD0707D5}"/>
                </a:ext>
              </a:extLst>
            </p:cNvPr>
            <p:cNvSpPr/>
            <p:nvPr/>
          </p:nvSpPr>
          <p:spPr>
            <a:xfrm>
              <a:off x="4435334" y="3951694"/>
              <a:ext cx="2886075" cy="207847"/>
            </a:xfrm>
            <a:prstGeom prst="rect">
              <a:avLst/>
            </a:prstGeom>
            <a:solidFill>
              <a:srgbClr val="AFAB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Solder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BE6DE3A-8E18-1A55-9F88-DFE947697096}"/>
                </a:ext>
              </a:extLst>
            </p:cNvPr>
            <p:cNvSpPr/>
            <p:nvPr/>
          </p:nvSpPr>
          <p:spPr>
            <a:xfrm>
              <a:off x="4435335" y="3729151"/>
              <a:ext cx="2886074" cy="222543"/>
            </a:xfrm>
            <a:prstGeom prst="rect">
              <a:avLst/>
            </a:prstGeom>
            <a:solidFill>
              <a:srgbClr val="C55A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B75FA21-E101-F48B-B1BF-3CD5F7EE3314}"/>
                </a:ext>
              </a:extLst>
            </p:cNvPr>
            <p:cNvSpPr/>
            <p:nvPr/>
          </p:nvSpPr>
          <p:spPr>
            <a:xfrm>
              <a:off x="4435341" y="3498013"/>
              <a:ext cx="2886075" cy="25118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63D65B8-8D17-1BD8-062C-EEDBCE90F445}"/>
                </a:ext>
              </a:extLst>
            </p:cNvPr>
            <p:cNvSpPr/>
            <p:nvPr/>
          </p:nvSpPr>
          <p:spPr>
            <a:xfrm>
              <a:off x="4435328" y="3282468"/>
              <a:ext cx="2886074" cy="218296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REBCO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6AE0892-1372-7A85-8662-067EA858EAA7}"/>
                </a:ext>
              </a:extLst>
            </p:cNvPr>
            <p:cNvGrpSpPr/>
            <p:nvPr/>
          </p:nvGrpSpPr>
          <p:grpSpPr>
            <a:xfrm>
              <a:off x="4435327" y="2149371"/>
              <a:ext cx="2886083" cy="1136932"/>
              <a:chOff x="7756660" y="2722848"/>
              <a:chExt cx="2886083" cy="1136932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F5764DD-1915-27DE-A3F1-48C98F971400}"/>
                  </a:ext>
                </a:extLst>
              </p:cNvPr>
              <p:cNvSpPr/>
              <p:nvPr/>
            </p:nvSpPr>
            <p:spPr>
              <a:xfrm>
                <a:off x="7756667" y="3158005"/>
                <a:ext cx="2886075" cy="510286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Substrate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91DD183-D5F9-6A2A-8FAF-99177F97EF25}"/>
                  </a:ext>
                </a:extLst>
              </p:cNvPr>
              <p:cNvSpPr/>
              <p:nvPr/>
            </p:nvSpPr>
            <p:spPr>
              <a:xfrm>
                <a:off x="7756660" y="3665350"/>
                <a:ext cx="2886075" cy="194430"/>
              </a:xfrm>
              <a:prstGeom prst="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Buffer layers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3E0A597-00F4-95F5-2084-5C0D939F5EEF}"/>
                  </a:ext>
                </a:extLst>
              </p:cNvPr>
              <p:cNvSpPr/>
              <p:nvPr/>
            </p:nvSpPr>
            <p:spPr>
              <a:xfrm>
                <a:off x="7756668" y="2937309"/>
                <a:ext cx="2886075" cy="248458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Ag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93A6A6E-A1E3-B379-E1F5-FD198C657A94}"/>
                  </a:ext>
                </a:extLst>
              </p:cNvPr>
              <p:cNvSpPr/>
              <p:nvPr/>
            </p:nvSpPr>
            <p:spPr>
              <a:xfrm>
                <a:off x="7756661" y="2722848"/>
                <a:ext cx="2886074" cy="222543"/>
              </a:xfrm>
              <a:prstGeom prst="rect">
                <a:avLst/>
              </a:prstGeom>
              <a:solidFill>
                <a:srgbClr val="C55A1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Cu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CBF764-554B-495F-E64F-71EA7FB8ADDB}"/>
              </a:ext>
            </a:extLst>
          </p:cNvPr>
          <p:cNvGrpSpPr/>
          <p:nvPr/>
        </p:nvGrpSpPr>
        <p:grpSpPr>
          <a:xfrm>
            <a:off x="534222" y="4794955"/>
            <a:ext cx="4711655" cy="531432"/>
            <a:chOff x="1605295" y="3972686"/>
            <a:chExt cx="4711655" cy="5314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61A405E-89AA-9577-61DA-C18D6B4F85A8}"/>
                </a:ext>
              </a:extLst>
            </p:cNvPr>
            <p:cNvSpPr/>
            <p:nvPr/>
          </p:nvSpPr>
          <p:spPr>
            <a:xfrm>
              <a:off x="1605295" y="4128115"/>
              <a:ext cx="4711655" cy="376003"/>
            </a:xfrm>
            <a:prstGeom prst="rect">
              <a:avLst/>
            </a:prstGeom>
            <a:solidFill>
              <a:srgbClr val="E7E6E6">
                <a:lumMod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Surface to coat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F1F29C9-05F4-AD30-944A-DB3C42308509}"/>
                </a:ext>
              </a:extLst>
            </p:cNvPr>
            <p:cNvSpPr/>
            <p:nvPr/>
          </p:nvSpPr>
          <p:spPr>
            <a:xfrm>
              <a:off x="1605295" y="3972686"/>
              <a:ext cx="4711654" cy="194430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72CA03F-FE03-A314-A60C-B585D4A9C354}"/>
              </a:ext>
            </a:extLst>
          </p:cNvPr>
          <p:cNvSpPr txBox="1"/>
          <p:nvPr/>
        </p:nvSpPr>
        <p:spPr>
          <a:xfrm>
            <a:off x="7625553" y="5513154"/>
            <a:ext cx="3071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N. Lamas et al., to be published</a:t>
            </a:r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2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0091 0.1421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71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00013 -0.1680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0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 animBg="1"/>
      <p:bldP spid="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soldering technology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10" name="125 Grupo">
            <a:extLst>
              <a:ext uri="{FF2B5EF4-FFF2-40B4-BE49-F238E27FC236}">
                <a16:creationId xmlns:a16="http://schemas.microsoft.com/office/drawing/2014/main" id="{F7C647D8-8078-4A5A-A90C-B728CF5C0C45}"/>
              </a:ext>
            </a:extLst>
          </p:cNvPr>
          <p:cNvGrpSpPr/>
          <p:nvPr/>
        </p:nvGrpSpPr>
        <p:grpSpPr>
          <a:xfrm>
            <a:off x="360656" y="1012370"/>
            <a:ext cx="3561253" cy="3630990"/>
            <a:chOff x="4283968" y="1628800"/>
            <a:chExt cx="2670940" cy="2723242"/>
          </a:xfrm>
        </p:grpSpPr>
        <p:cxnSp>
          <p:nvCxnSpPr>
            <p:cNvPr id="11" name="18 Conector recto">
              <a:extLst>
                <a:ext uri="{FF2B5EF4-FFF2-40B4-BE49-F238E27FC236}">
                  <a16:creationId xmlns:a16="http://schemas.microsoft.com/office/drawing/2014/main" id="{5B57B959-1654-4A44-A826-A5630FBF0000}"/>
                </a:ext>
              </a:extLst>
            </p:cNvPr>
            <p:cNvCxnSpPr/>
            <p:nvPr/>
          </p:nvCxnSpPr>
          <p:spPr>
            <a:xfrm>
              <a:off x="4704227" y="3513694"/>
              <a:ext cx="663580" cy="497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20 Conector recto">
              <a:extLst>
                <a:ext uri="{FF2B5EF4-FFF2-40B4-BE49-F238E27FC236}">
                  <a16:creationId xmlns:a16="http://schemas.microsoft.com/office/drawing/2014/main" id="{71563FD2-2D8A-4EAF-AE0A-4DD5B2C3A14C}"/>
                </a:ext>
              </a:extLst>
            </p:cNvPr>
            <p:cNvCxnSpPr/>
            <p:nvPr/>
          </p:nvCxnSpPr>
          <p:spPr>
            <a:xfrm>
              <a:off x="4659939" y="3558355"/>
              <a:ext cx="753252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38 Conector recto">
              <a:extLst>
                <a:ext uri="{FF2B5EF4-FFF2-40B4-BE49-F238E27FC236}">
                  <a16:creationId xmlns:a16="http://schemas.microsoft.com/office/drawing/2014/main" id="{CA5CE139-C369-4530-9382-DAA9BC70D29E}"/>
                </a:ext>
              </a:extLst>
            </p:cNvPr>
            <p:cNvCxnSpPr/>
            <p:nvPr/>
          </p:nvCxnSpPr>
          <p:spPr>
            <a:xfrm>
              <a:off x="4729189" y="3483999"/>
              <a:ext cx="610451" cy="62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50 Conector recto de flecha">
              <a:extLst>
                <a:ext uri="{FF2B5EF4-FFF2-40B4-BE49-F238E27FC236}">
                  <a16:creationId xmlns:a16="http://schemas.microsoft.com/office/drawing/2014/main" id="{9A60FAF9-8DFC-4275-B461-049B940A470E}"/>
                </a:ext>
              </a:extLst>
            </p:cNvPr>
            <p:cNvCxnSpPr/>
            <p:nvPr/>
          </p:nvCxnSpPr>
          <p:spPr>
            <a:xfrm flipH="1">
              <a:off x="4608528" y="2852936"/>
              <a:ext cx="251504" cy="311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51 CuadroTexto">
              <a:extLst>
                <a:ext uri="{FF2B5EF4-FFF2-40B4-BE49-F238E27FC236}">
                  <a16:creationId xmlns:a16="http://schemas.microsoft.com/office/drawing/2014/main" id="{1A1D0A04-EF15-46F4-8E11-F2DAA6B39F5B}"/>
                </a:ext>
              </a:extLst>
            </p:cNvPr>
            <p:cNvSpPr txBox="1"/>
            <p:nvPr/>
          </p:nvSpPr>
          <p:spPr>
            <a:xfrm>
              <a:off x="4716016" y="2564904"/>
              <a:ext cx="503984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CC</a:t>
              </a:r>
            </a:p>
          </p:txBody>
        </p:sp>
        <p:sp>
          <p:nvSpPr>
            <p:cNvPr id="16" name="79 Forma libre">
              <a:extLst>
                <a:ext uri="{FF2B5EF4-FFF2-40B4-BE49-F238E27FC236}">
                  <a16:creationId xmlns:a16="http://schemas.microsoft.com/office/drawing/2014/main" id="{9C0E1CFC-53EE-4D1B-97E0-60FB4942BFA2}"/>
                </a:ext>
              </a:extLst>
            </p:cNvPr>
            <p:cNvSpPr/>
            <p:nvPr/>
          </p:nvSpPr>
          <p:spPr>
            <a:xfrm>
              <a:off x="4283968" y="2932652"/>
              <a:ext cx="378182" cy="615979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 Narrow" panose="020B0606020202030204" pitchFamily="34" charset="0"/>
              </a:endParaRPr>
            </a:p>
          </p:txBody>
        </p:sp>
        <p:sp>
          <p:nvSpPr>
            <p:cNvPr id="17" name="100 Forma libre">
              <a:extLst>
                <a:ext uri="{FF2B5EF4-FFF2-40B4-BE49-F238E27FC236}">
                  <a16:creationId xmlns:a16="http://schemas.microsoft.com/office/drawing/2014/main" id="{4DA227BC-46A6-445E-8AAD-9AE80E940913}"/>
                </a:ext>
              </a:extLst>
            </p:cNvPr>
            <p:cNvSpPr/>
            <p:nvPr/>
          </p:nvSpPr>
          <p:spPr>
            <a:xfrm flipH="1">
              <a:off x="5401025" y="2942376"/>
              <a:ext cx="378182" cy="615979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 Narrow" panose="020B0606020202030204" pitchFamily="34" charset="0"/>
              </a:endParaRPr>
            </a:p>
          </p:txBody>
        </p:sp>
        <p:sp>
          <p:nvSpPr>
            <p:cNvPr id="18" name="101 Forma libre">
              <a:extLst>
                <a:ext uri="{FF2B5EF4-FFF2-40B4-BE49-F238E27FC236}">
                  <a16:creationId xmlns:a16="http://schemas.microsoft.com/office/drawing/2014/main" id="{5B5CBD62-F3D2-41A0-9755-C0FC7E4C2ADD}"/>
                </a:ext>
              </a:extLst>
            </p:cNvPr>
            <p:cNvSpPr/>
            <p:nvPr/>
          </p:nvSpPr>
          <p:spPr>
            <a:xfrm flipH="1">
              <a:off x="5354221" y="2903067"/>
              <a:ext cx="378183" cy="615979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 Narrow" panose="020B0606020202030204" pitchFamily="34" charset="0"/>
              </a:endParaRPr>
            </a:p>
          </p:txBody>
        </p:sp>
        <p:cxnSp>
          <p:nvCxnSpPr>
            <p:cNvPr id="19" name="104 Conector recto">
              <a:extLst>
                <a:ext uri="{FF2B5EF4-FFF2-40B4-BE49-F238E27FC236}">
                  <a16:creationId xmlns:a16="http://schemas.microsoft.com/office/drawing/2014/main" id="{5BB0824A-A76E-4CB9-8F40-B5702129D76A}"/>
                </a:ext>
              </a:extLst>
            </p:cNvPr>
            <p:cNvCxnSpPr/>
            <p:nvPr/>
          </p:nvCxnSpPr>
          <p:spPr>
            <a:xfrm>
              <a:off x="5732404" y="2908798"/>
              <a:ext cx="54556" cy="6028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107 Forma libre">
              <a:extLst>
                <a:ext uri="{FF2B5EF4-FFF2-40B4-BE49-F238E27FC236}">
                  <a16:creationId xmlns:a16="http://schemas.microsoft.com/office/drawing/2014/main" id="{3385CC43-EAA3-4401-B9B5-73F2BF6F6663}"/>
                </a:ext>
              </a:extLst>
            </p:cNvPr>
            <p:cNvSpPr/>
            <p:nvPr/>
          </p:nvSpPr>
          <p:spPr>
            <a:xfrm flipH="1">
              <a:off x="5331046" y="2872252"/>
              <a:ext cx="378183" cy="615979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 Narrow" panose="020B0606020202030204" pitchFamily="34" charset="0"/>
              </a:endParaRPr>
            </a:p>
          </p:txBody>
        </p:sp>
        <p:sp>
          <p:nvSpPr>
            <p:cNvPr id="21" name="108 Forma libre">
              <a:extLst>
                <a:ext uri="{FF2B5EF4-FFF2-40B4-BE49-F238E27FC236}">
                  <a16:creationId xmlns:a16="http://schemas.microsoft.com/office/drawing/2014/main" id="{F8ED525C-1D31-4BD5-84F7-EB58E0B0E813}"/>
                </a:ext>
              </a:extLst>
            </p:cNvPr>
            <p:cNvSpPr/>
            <p:nvPr/>
          </p:nvSpPr>
          <p:spPr>
            <a:xfrm>
              <a:off x="4375770" y="2917945"/>
              <a:ext cx="371177" cy="570290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 Narrow" panose="020B0606020202030204" pitchFamily="34" charset="0"/>
              </a:endParaRPr>
            </a:p>
          </p:txBody>
        </p:sp>
        <p:cxnSp>
          <p:nvCxnSpPr>
            <p:cNvPr id="22" name="38 Conector recto">
              <a:extLst>
                <a:ext uri="{FF2B5EF4-FFF2-40B4-BE49-F238E27FC236}">
                  <a16:creationId xmlns:a16="http://schemas.microsoft.com/office/drawing/2014/main" id="{723D8446-89F1-48CD-9FDF-5664F9F37915}"/>
                </a:ext>
              </a:extLst>
            </p:cNvPr>
            <p:cNvCxnSpPr>
              <a:stCxn id="24" idx="3"/>
              <a:endCxn id="23" idx="3"/>
            </p:cNvCxnSpPr>
            <p:nvPr/>
          </p:nvCxnSpPr>
          <p:spPr>
            <a:xfrm flipV="1">
              <a:off x="4708216" y="3514280"/>
              <a:ext cx="666876" cy="1501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107 Forma libre">
              <a:extLst>
                <a:ext uri="{FF2B5EF4-FFF2-40B4-BE49-F238E27FC236}">
                  <a16:creationId xmlns:a16="http://schemas.microsoft.com/office/drawing/2014/main" id="{819CBC3C-1087-4F4A-B03E-E3CD21965858}"/>
                </a:ext>
              </a:extLst>
            </p:cNvPr>
            <p:cNvSpPr/>
            <p:nvPr/>
          </p:nvSpPr>
          <p:spPr>
            <a:xfrm flipH="1">
              <a:off x="5366496" y="2898301"/>
              <a:ext cx="378182" cy="615979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no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 Narrow" panose="020B0606020202030204" pitchFamily="34" charset="0"/>
              </a:endParaRPr>
            </a:p>
          </p:txBody>
        </p:sp>
        <p:sp>
          <p:nvSpPr>
            <p:cNvPr id="24" name="108 Forma libre">
              <a:extLst>
                <a:ext uri="{FF2B5EF4-FFF2-40B4-BE49-F238E27FC236}">
                  <a16:creationId xmlns:a16="http://schemas.microsoft.com/office/drawing/2014/main" id="{7E622E68-D768-4447-A07B-7EB1573BE315}"/>
                </a:ext>
              </a:extLst>
            </p:cNvPr>
            <p:cNvSpPr/>
            <p:nvPr/>
          </p:nvSpPr>
          <p:spPr>
            <a:xfrm>
              <a:off x="4334236" y="2928491"/>
              <a:ext cx="382678" cy="600805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no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 Narrow" panose="020B0606020202030204" pitchFamily="34" charset="0"/>
              </a:endParaRPr>
            </a:p>
          </p:txBody>
        </p:sp>
        <p:cxnSp>
          <p:nvCxnSpPr>
            <p:cNvPr id="25" name="50 Conector recto de flecha">
              <a:extLst>
                <a:ext uri="{FF2B5EF4-FFF2-40B4-BE49-F238E27FC236}">
                  <a16:creationId xmlns:a16="http://schemas.microsoft.com/office/drawing/2014/main" id="{2D880844-4679-4BA4-93E0-6C874AB0EF30}"/>
                </a:ext>
              </a:extLst>
            </p:cNvPr>
            <p:cNvCxnSpPr/>
            <p:nvPr/>
          </p:nvCxnSpPr>
          <p:spPr>
            <a:xfrm rot="5400000">
              <a:off x="5172340" y="2086607"/>
              <a:ext cx="217506" cy="21973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51 CuadroTexto">
              <a:extLst>
                <a:ext uri="{FF2B5EF4-FFF2-40B4-BE49-F238E27FC236}">
                  <a16:creationId xmlns:a16="http://schemas.microsoft.com/office/drawing/2014/main" id="{3DF7ACBE-E769-4D28-98FF-3BAE706F2CEF}"/>
                </a:ext>
              </a:extLst>
            </p:cNvPr>
            <p:cNvSpPr txBox="1"/>
            <p:nvPr/>
          </p:nvSpPr>
          <p:spPr>
            <a:xfrm>
              <a:off x="4355976" y="1628800"/>
              <a:ext cx="869469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Solder</a:t>
              </a:r>
            </a:p>
          </p:txBody>
        </p:sp>
        <p:cxnSp>
          <p:nvCxnSpPr>
            <p:cNvPr id="27" name="52 Conector recto">
              <a:extLst>
                <a:ext uri="{FF2B5EF4-FFF2-40B4-BE49-F238E27FC236}">
                  <a16:creationId xmlns:a16="http://schemas.microsoft.com/office/drawing/2014/main" id="{ED2333FC-E0E7-49C4-94C1-BD7ADD1C016B}"/>
                </a:ext>
              </a:extLst>
            </p:cNvPr>
            <p:cNvCxnSpPr/>
            <p:nvPr/>
          </p:nvCxnSpPr>
          <p:spPr>
            <a:xfrm flipV="1">
              <a:off x="4343348" y="2210802"/>
              <a:ext cx="916310" cy="71308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53 Conector recto">
              <a:extLst>
                <a:ext uri="{FF2B5EF4-FFF2-40B4-BE49-F238E27FC236}">
                  <a16:creationId xmlns:a16="http://schemas.microsoft.com/office/drawing/2014/main" id="{6BB81B64-407A-4A85-8AC4-1969AF300CFC}"/>
                </a:ext>
              </a:extLst>
            </p:cNvPr>
            <p:cNvCxnSpPr/>
            <p:nvPr/>
          </p:nvCxnSpPr>
          <p:spPr>
            <a:xfrm flipV="1">
              <a:off x="5760508" y="2158112"/>
              <a:ext cx="550480" cy="74257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57 Conector recto">
              <a:extLst>
                <a:ext uri="{FF2B5EF4-FFF2-40B4-BE49-F238E27FC236}">
                  <a16:creationId xmlns:a16="http://schemas.microsoft.com/office/drawing/2014/main" id="{D53A2C01-DB74-44DB-B1E3-544FA6A06BE2}"/>
                </a:ext>
              </a:extLst>
            </p:cNvPr>
            <p:cNvCxnSpPr/>
            <p:nvPr/>
          </p:nvCxnSpPr>
          <p:spPr>
            <a:xfrm flipV="1">
              <a:off x="5724128" y="2132856"/>
              <a:ext cx="550480" cy="74257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58 Conector recto">
              <a:extLst>
                <a:ext uri="{FF2B5EF4-FFF2-40B4-BE49-F238E27FC236}">
                  <a16:creationId xmlns:a16="http://schemas.microsoft.com/office/drawing/2014/main" id="{A85CC0CB-532E-427B-84BE-DBB7CBED8778}"/>
                </a:ext>
              </a:extLst>
            </p:cNvPr>
            <p:cNvCxnSpPr/>
            <p:nvPr/>
          </p:nvCxnSpPr>
          <p:spPr>
            <a:xfrm flipV="1">
              <a:off x="4355976" y="2235928"/>
              <a:ext cx="916310" cy="7130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59 CuadroTexto">
              <a:extLst>
                <a:ext uri="{FF2B5EF4-FFF2-40B4-BE49-F238E27FC236}">
                  <a16:creationId xmlns:a16="http://schemas.microsoft.com/office/drawing/2014/main" id="{F55C601A-8938-499B-922F-6603D47BCD11}"/>
                </a:ext>
              </a:extLst>
            </p:cNvPr>
            <p:cNvSpPr txBox="1"/>
            <p:nvPr/>
          </p:nvSpPr>
          <p:spPr>
            <a:xfrm>
              <a:off x="4327821" y="3544129"/>
              <a:ext cx="1485007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Beamscreen</a:t>
              </a:r>
              <a:endParaRPr lang="en-US" sz="3200" dirty="0"/>
            </a:p>
          </p:txBody>
        </p:sp>
        <p:cxnSp>
          <p:nvCxnSpPr>
            <p:cNvPr id="32" name="61 Conector recto">
              <a:extLst>
                <a:ext uri="{FF2B5EF4-FFF2-40B4-BE49-F238E27FC236}">
                  <a16:creationId xmlns:a16="http://schemas.microsoft.com/office/drawing/2014/main" id="{60B2D738-374C-44C2-BBD4-164D960326B9}"/>
                </a:ext>
              </a:extLst>
            </p:cNvPr>
            <p:cNvCxnSpPr>
              <a:stCxn id="17" idx="2"/>
            </p:cNvCxnSpPr>
            <p:nvPr/>
          </p:nvCxnSpPr>
          <p:spPr>
            <a:xfrm flipV="1">
              <a:off x="5590116" y="2492896"/>
              <a:ext cx="710076" cy="97950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64 Conector recto">
              <a:extLst>
                <a:ext uri="{FF2B5EF4-FFF2-40B4-BE49-F238E27FC236}">
                  <a16:creationId xmlns:a16="http://schemas.microsoft.com/office/drawing/2014/main" id="{ED5AB125-B16E-4166-BA64-631E4D8862D0}"/>
                </a:ext>
              </a:extLst>
            </p:cNvPr>
            <p:cNvCxnSpPr>
              <a:stCxn id="21" idx="2"/>
            </p:cNvCxnSpPr>
            <p:nvPr/>
          </p:nvCxnSpPr>
          <p:spPr>
            <a:xfrm flipV="1">
              <a:off x="4561359" y="2348880"/>
              <a:ext cx="1018753" cy="10597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66 Conector recto">
              <a:extLst>
                <a:ext uri="{FF2B5EF4-FFF2-40B4-BE49-F238E27FC236}">
                  <a16:creationId xmlns:a16="http://schemas.microsoft.com/office/drawing/2014/main" id="{C3607FDE-6FA5-4580-B717-E6132903DF79}"/>
                </a:ext>
              </a:extLst>
            </p:cNvPr>
            <p:cNvCxnSpPr/>
            <p:nvPr/>
          </p:nvCxnSpPr>
          <p:spPr>
            <a:xfrm flipV="1">
              <a:off x="5004048" y="2420888"/>
              <a:ext cx="864096" cy="10801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70 Conector recto">
              <a:extLst>
                <a:ext uri="{FF2B5EF4-FFF2-40B4-BE49-F238E27FC236}">
                  <a16:creationId xmlns:a16="http://schemas.microsoft.com/office/drawing/2014/main" id="{0552128C-2519-4D81-AA1E-88840A2B3BC2}"/>
                </a:ext>
              </a:extLst>
            </p:cNvPr>
            <p:cNvCxnSpPr>
              <a:stCxn id="23" idx="3"/>
              <a:endCxn id="20" idx="1"/>
            </p:cNvCxnSpPr>
            <p:nvPr/>
          </p:nvCxnSpPr>
          <p:spPr>
            <a:xfrm flipV="1">
              <a:off x="5375091" y="3101454"/>
              <a:ext cx="288298" cy="4128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78 Conector recto de flecha">
              <a:extLst>
                <a:ext uri="{FF2B5EF4-FFF2-40B4-BE49-F238E27FC236}">
                  <a16:creationId xmlns:a16="http://schemas.microsoft.com/office/drawing/2014/main" id="{B6B59B64-4732-4C6F-9773-6CE97E6596C6}"/>
                </a:ext>
              </a:extLst>
            </p:cNvPr>
            <p:cNvCxnSpPr/>
            <p:nvPr/>
          </p:nvCxnSpPr>
          <p:spPr>
            <a:xfrm flipH="1">
              <a:off x="5148064" y="1988840"/>
              <a:ext cx="432048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80 Conector recto de flecha">
              <a:extLst>
                <a:ext uri="{FF2B5EF4-FFF2-40B4-BE49-F238E27FC236}">
                  <a16:creationId xmlns:a16="http://schemas.microsoft.com/office/drawing/2014/main" id="{8438A0A2-97A9-4245-9ADD-402FE2AF3027}"/>
                </a:ext>
              </a:extLst>
            </p:cNvPr>
            <p:cNvCxnSpPr/>
            <p:nvPr/>
          </p:nvCxnSpPr>
          <p:spPr>
            <a:xfrm flipH="1">
              <a:off x="5580112" y="2132856"/>
              <a:ext cx="144016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82 Conector recto de flecha">
              <a:extLst>
                <a:ext uri="{FF2B5EF4-FFF2-40B4-BE49-F238E27FC236}">
                  <a16:creationId xmlns:a16="http://schemas.microsoft.com/office/drawing/2014/main" id="{C8C503A1-C801-4DE3-98FF-DBFC559765D9}"/>
                </a:ext>
              </a:extLst>
            </p:cNvPr>
            <p:cNvCxnSpPr/>
            <p:nvPr/>
          </p:nvCxnSpPr>
          <p:spPr>
            <a:xfrm>
              <a:off x="5940152" y="2132856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83 CuadroTexto">
              <a:extLst>
                <a:ext uri="{FF2B5EF4-FFF2-40B4-BE49-F238E27FC236}">
                  <a16:creationId xmlns:a16="http://schemas.microsoft.com/office/drawing/2014/main" id="{E6D6CF4E-F490-4A49-8132-2804E66291EC}"/>
                </a:ext>
              </a:extLst>
            </p:cNvPr>
            <p:cNvSpPr txBox="1"/>
            <p:nvPr/>
          </p:nvSpPr>
          <p:spPr>
            <a:xfrm>
              <a:off x="5364088" y="1700808"/>
              <a:ext cx="159082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HTS tapes</a:t>
              </a:r>
            </a:p>
          </p:txBody>
        </p:sp>
        <p:cxnSp>
          <p:nvCxnSpPr>
            <p:cNvPr id="40" name="106 Conector recto">
              <a:extLst>
                <a:ext uri="{FF2B5EF4-FFF2-40B4-BE49-F238E27FC236}">
                  <a16:creationId xmlns:a16="http://schemas.microsoft.com/office/drawing/2014/main" id="{B5737782-E8CA-4207-BA30-57BAA08F5B28}"/>
                </a:ext>
              </a:extLst>
            </p:cNvPr>
            <p:cNvCxnSpPr/>
            <p:nvPr/>
          </p:nvCxnSpPr>
          <p:spPr>
            <a:xfrm flipV="1">
              <a:off x="5783508" y="2157360"/>
              <a:ext cx="576064" cy="7920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121 Conector recto">
              <a:extLst>
                <a:ext uri="{FF2B5EF4-FFF2-40B4-BE49-F238E27FC236}">
                  <a16:creationId xmlns:a16="http://schemas.microsoft.com/office/drawing/2014/main" id="{B4F9AF02-73EF-45B0-9BD6-C7CAB39C2C4F}"/>
                </a:ext>
              </a:extLst>
            </p:cNvPr>
            <p:cNvCxnSpPr/>
            <p:nvPr/>
          </p:nvCxnSpPr>
          <p:spPr>
            <a:xfrm flipV="1">
              <a:off x="4283968" y="2192988"/>
              <a:ext cx="936104" cy="72008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9599099" y="1295930"/>
            <a:ext cx="2940429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67" dirty="0"/>
              <a:t>Solders based on</a:t>
            </a:r>
            <a:br>
              <a:rPr lang="en-GB" sz="1867" dirty="0"/>
            </a:br>
            <a:r>
              <a:rPr lang="en-GB" sz="1867" dirty="0"/>
              <a:t>Sn / Pb / Cu / Bi &amp; In</a:t>
            </a:r>
            <a:br>
              <a:rPr lang="en-GB" sz="1867" dirty="0"/>
            </a:br>
            <a:r>
              <a:rPr lang="en-GB" sz="1867" dirty="0"/>
              <a:t>temperatures &lt; 220ºC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34EDC-A0E9-4691-B8EF-9D1E41188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365" y="2639215"/>
            <a:ext cx="3655739" cy="36293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35EBB1-F77D-4DBE-804B-1461FA8F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063" y="794975"/>
            <a:ext cx="4969332" cy="14287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CAC686-67B5-2F60-9DDE-8EFA964E2DE2}"/>
              </a:ext>
            </a:extLst>
          </p:cNvPr>
          <p:cNvSpPr txBox="1"/>
          <p:nvPr/>
        </p:nvSpPr>
        <p:spPr>
          <a:xfrm>
            <a:off x="327051" y="4661305"/>
            <a:ext cx="2601787" cy="120032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DDDDDD"/>
              </a:buClr>
            </a:pPr>
            <a:r>
              <a:rPr lang="en-US" dirty="0"/>
              <a:t>2x80 km of beam screens to be coated with HTS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68D4F6-F1C0-198C-F2C6-9B58F4C088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0" t="26061" r="12135" b="29576"/>
          <a:stretch/>
        </p:blipFill>
        <p:spPr>
          <a:xfrm>
            <a:off x="7613515" y="2619062"/>
            <a:ext cx="3860800" cy="364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69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8C7A-BB4A-BE01-AA4A-775EC7BC5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HTS for axion searches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1A816-C494-3D4F-92D0-72E83BD847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971E6-B5DE-5530-EDB2-E156A088E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A0572B-FEB4-0E53-70F7-F8B456886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8B4CB8-792A-0F10-1462-52E221E30AD7}"/>
              </a:ext>
            </a:extLst>
          </p:cNvPr>
          <p:cNvGrpSpPr>
            <a:grpSpLocks noChangeAspect="1"/>
          </p:cNvGrpSpPr>
          <p:nvPr/>
        </p:nvGrpSpPr>
        <p:grpSpPr>
          <a:xfrm>
            <a:off x="6155497" y="2092980"/>
            <a:ext cx="5768878" cy="2485490"/>
            <a:chOff x="7480001" y="2132046"/>
            <a:chExt cx="4178362" cy="18002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BC1B0CD-2197-A1B3-8395-C9A0D95BCA22}"/>
                </a:ext>
              </a:extLst>
            </p:cNvPr>
            <p:cNvGrpSpPr/>
            <p:nvPr/>
          </p:nvGrpSpPr>
          <p:grpSpPr>
            <a:xfrm>
              <a:off x="7480001" y="2218715"/>
              <a:ext cx="4155865" cy="1615005"/>
              <a:chOff x="758999" y="1607622"/>
              <a:chExt cx="4155865" cy="16150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8848B144-D8B8-1AC4-2A17-8EA53BA48EAB}"/>
                      </a:ext>
                    </a:extLst>
                  </p:cNvPr>
                  <p:cNvSpPr txBox="1"/>
                  <p:nvPr/>
                </p:nvSpPr>
                <p:spPr>
                  <a:xfrm>
                    <a:off x="758999" y="1607622"/>
                    <a:ext cx="3989884" cy="4230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8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  <m:r>
                            <a:rPr lang="en-GB" sz="28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~</m:t>
                          </m:r>
                          <m:sSubSup>
                            <m:sSubSupPr>
                              <m:ctrlP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1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𝑠𝑦𝑠</m:t>
                              </m:r>
                            </m:sub>
                            <m:sup>
                              <m: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GB" sz="2800" i="1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i="1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GB" sz="2800" i="1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GB" sz="280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GB" sz="28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2800" b="1" i="1">
                                  <a:solidFill>
                                    <a:srgbClr val="1215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1" i="1">
                                  <a:solidFill>
                                    <a:srgbClr val="12158E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p>
                              <m:r>
                                <a:rPr lang="en-GB" sz="2800" b="1" i="1">
                                  <a:solidFill>
                                    <a:srgbClr val="12158E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p>
                          </m:sSup>
                        </m:oMath>
                      </m:oMathPara>
                    </a14:m>
                    <a:endParaRPr lang="en-GB" sz="3200" b="1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8848B144-D8B8-1AC4-2A17-8EA53BA48E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999" y="1607622"/>
                    <a:ext cx="3989884" cy="4230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51627-0C39-BF9E-084B-4A9B442B67DC}"/>
                  </a:ext>
                </a:extLst>
              </p:cNvPr>
              <p:cNvSpPr txBox="1"/>
              <p:nvPr/>
            </p:nvSpPr>
            <p:spPr>
              <a:xfrm>
                <a:off x="1305259" y="2321615"/>
                <a:ext cx="1724025" cy="9010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accent3">
                        <a:lumMod val="50000"/>
                      </a:schemeClr>
                    </a:solidFill>
                  </a:rPr>
                  <a:t>Increase </a:t>
                </a:r>
                <a:r>
                  <a:rPr lang="en-US" sz="1800" dirty="0">
                    <a:solidFill>
                      <a:srgbClr val="C00000"/>
                    </a:solidFill>
                  </a:rPr>
                  <a:t>Q </a:t>
                </a:r>
              </a:p>
              <a:p>
                <a:r>
                  <a:rPr lang="en-US" sz="1800" dirty="0">
                    <a:solidFill>
                      <a:schemeClr val="accent3">
                        <a:lumMod val="50000"/>
                      </a:schemeClr>
                    </a:solidFill>
                  </a:rPr>
                  <a:t>copper coating </a:t>
                </a:r>
                <a:r>
                  <a:rPr lang="en-US" sz="1800" dirty="0">
                    <a:solidFill>
                      <a:schemeClr val="accent3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1800" dirty="0">
                    <a:solidFill>
                      <a:schemeClr val="accent3">
                        <a:lumMod val="50000"/>
                      </a:schemeClr>
                    </a:solidFill>
                  </a:rPr>
                  <a:t>superconducting coating</a:t>
                </a:r>
                <a:endParaRPr lang="en-GB" sz="18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1194E1-E8CB-D6FF-9681-4CA36D2797A5}"/>
                  </a:ext>
                </a:extLst>
              </p:cNvPr>
              <p:cNvSpPr txBox="1"/>
              <p:nvPr/>
            </p:nvSpPr>
            <p:spPr>
              <a:xfrm>
                <a:off x="3190839" y="2308919"/>
                <a:ext cx="1724025" cy="69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800" b="1" dirty="0">
                    <a:solidFill>
                      <a:schemeClr val="accent3">
                        <a:lumMod val="50000"/>
                      </a:schemeClr>
                    </a:solidFill>
                    <a:latin typeface="SFSS1095"/>
                  </a:rPr>
                  <a:t>Requirement: </a:t>
                </a:r>
                <a:r>
                  <a:rPr lang="en-US" sz="1800" dirty="0">
                    <a:solidFill>
                      <a:schemeClr val="accent3">
                        <a:lumMod val="50000"/>
                      </a:schemeClr>
                    </a:solidFill>
                    <a:latin typeface="SFSS1095"/>
                  </a:rPr>
                  <a:t>High quality factor in a </a:t>
                </a:r>
                <a:r>
                  <a:rPr lang="en-US" sz="1800" dirty="0">
                    <a:solidFill>
                      <a:srgbClr val="12158E"/>
                    </a:solidFill>
                    <a:latin typeface="SFSS1095"/>
                  </a:rPr>
                  <a:t>high magnetic field</a:t>
                </a:r>
                <a:endParaRPr lang="en-GB" sz="1800" dirty="0">
                  <a:solidFill>
                    <a:srgbClr val="12158E"/>
                  </a:solidFill>
                </a:endParaRP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0D67CD9C-518B-FA3C-F47B-2BF4D876D090}"/>
                  </a:ext>
                </a:extLst>
              </p:cNvPr>
              <p:cNvCxnSpPr/>
              <p:nvPr/>
            </p:nvCxnSpPr>
            <p:spPr>
              <a:xfrm>
                <a:off x="2300288" y="2035939"/>
                <a:ext cx="0" cy="306964"/>
              </a:xfrm>
              <a:prstGeom prst="straightConnector1">
                <a:avLst/>
              </a:prstGeom>
              <a:ln>
                <a:solidFill>
                  <a:srgbClr val="CC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104CA81-88FB-AA00-CBD8-EB1C71DB65F8}"/>
                  </a:ext>
                </a:extLst>
              </p:cNvPr>
              <p:cNvCxnSpPr/>
              <p:nvPr/>
            </p:nvCxnSpPr>
            <p:spPr>
              <a:xfrm>
                <a:off x="4024313" y="2005013"/>
                <a:ext cx="0" cy="306964"/>
              </a:xfrm>
              <a:prstGeom prst="straightConnector1">
                <a:avLst/>
              </a:prstGeom>
              <a:ln>
                <a:solidFill>
                  <a:srgbClr val="12158E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7549CC5F-E195-DC4D-0019-D7A9E520F5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0846" y="2132046"/>
              <a:ext cx="3927517" cy="1800225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5A91EE-4662-863A-27BB-D2325086D431}"/>
              </a:ext>
            </a:extLst>
          </p:cNvPr>
          <p:cNvGrpSpPr>
            <a:grpSpLocks noChangeAspect="1"/>
          </p:cNvGrpSpPr>
          <p:nvPr/>
        </p:nvGrpSpPr>
        <p:grpSpPr>
          <a:xfrm>
            <a:off x="235794" y="2112434"/>
            <a:ext cx="5853945" cy="2485490"/>
            <a:chOff x="533637" y="2112434"/>
            <a:chExt cx="4239976" cy="18002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5B1DE9-5A53-7D25-BE2A-9DFEAD2E8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9310" y="2304765"/>
              <a:ext cx="2218128" cy="1450011"/>
            </a:xfrm>
            <a:prstGeom prst="rect">
              <a:avLst/>
            </a:prstGeom>
          </p:spPr>
        </p:pic>
        <p:sp>
          <p:nvSpPr>
            <p:cNvPr id="13" name="Rounded Rectangle 2">
              <a:extLst>
                <a:ext uri="{FF2B5EF4-FFF2-40B4-BE49-F238E27FC236}">
                  <a16:creationId xmlns:a16="http://schemas.microsoft.com/office/drawing/2014/main" id="{D3A0400E-FAC5-2707-634B-90672B39E992}"/>
                </a:ext>
              </a:extLst>
            </p:cNvPr>
            <p:cNvSpPr/>
            <p:nvPr/>
          </p:nvSpPr>
          <p:spPr>
            <a:xfrm>
              <a:off x="533637" y="2112434"/>
              <a:ext cx="4239976" cy="1800225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EBE9F5-1E4D-C774-8B89-25293B7037DF}"/>
                </a:ext>
              </a:extLst>
            </p:cNvPr>
            <p:cNvSpPr/>
            <p:nvPr/>
          </p:nvSpPr>
          <p:spPr>
            <a:xfrm>
              <a:off x="607098" y="2282659"/>
              <a:ext cx="1192594" cy="1136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SFSS1095"/>
                </a:rPr>
                <a:t>Motivation:</a:t>
              </a:r>
            </a:p>
            <a:p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SFSS1095"/>
                </a:rPr>
                <a:t> </a:t>
              </a:r>
            </a:p>
            <a:p>
              <a:r>
                <a:rPr lang="en-US" dirty="0" err="1">
                  <a:solidFill>
                    <a:schemeClr val="accent3">
                      <a:lumMod val="50000"/>
                    </a:schemeClr>
                  </a:solidFill>
                  <a:latin typeface="SFSS1095"/>
                </a:rPr>
                <a:t>Axion</a:t>
              </a:r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SFSS1095"/>
                </a:rPr>
                <a:t> </a:t>
              </a:r>
              <a:r>
                <a:rPr lang="en-US" dirty="0" err="1">
                  <a:solidFill>
                    <a:schemeClr val="accent3">
                      <a:lumMod val="50000"/>
                    </a:schemeClr>
                  </a:solidFill>
                  <a:latin typeface="SFSS1095"/>
                </a:rPr>
                <a:t>haloscope</a:t>
              </a:r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SFSS1095"/>
                </a:rPr>
                <a:t> </a:t>
              </a:r>
              <a:endParaRPr lang="en-GB" dirty="0">
                <a:solidFill>
                  <a:schemeClr val="accent3">
                    <a:lumMod val="50000"/>
                  </a:schemeClr>
                </a:solidFill>
                <a:latin typeface="SFSS1095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776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DDC10B-D116-390E-C3A4-646DF4E455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A5365-850B-65B6-BF74-A5625F219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ADE94-00BB-2C05-39E9-E61E01AA4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6" descr="Picture 6">
            <a:extLst>
              <a:ext uri="{FF2B5EF4-FFF2-40B4-BE49-F238E27FC236}">
                <a16:creationId xmlns:a16="http://schemas.microsoft.com/office/drawing/2014/main" id="{BD26E28F-990C-DD50-1BB0-74C2B2AEF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348"/>
          <a:stretch>
            <a:fillRect/>
          </a:stretch>
        </p:blipFill>
        <p:spPr>
          <a:xfrm>
            <a:off x="0" y="-17464"/>
            <a:ext cx="12192000" cy="687546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43">
            <a:extLst>
              <a:ext uri="{FF2B5EF4-FFF2-40B4-BE49-F238E27FC236}">
                <a16:creationId xmlns:a16="http://schemas.microsoft.com/office/drawing/2014/main" id="{F8FD4DD8-AA9C-A91E-3A99-9BE57E17CD81}"/>
              </a:ext>
            </a:extLst>
          </p:cNvPr>
          <p:cNvSpPr txBox="1"/>
          <p:nvPr/>
        </p:nvSpPr>
        <p:spPr>
          <a:xfrm>
            <a:off x="382096" y="6259619"/>
            <a:ext cx="8716184" cy="629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i="1">
                <a:solidFill>
                  <a:srgbClr val="FFE699"/>
                </a:solidFill>
              </a:defRPr>
            </a:pPr>
            <a:r>
              <a:rPr kumimoji="0" sz="1200" b="0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supported by the </a:t>
            </a:r>
            <a:r>
              <a:rPr kumimoji="0" sz="1200" b="1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Commission </a:t>
            </a:r>
            <a:r>
              <a:rPr kumimoji="0" sz="1200" b="0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 the </a:t>
            </a:r>
            <a:r>
              <a:rPr kumimoji="0" sz="1200" b="1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 2020 projects EuroCirCol</a:t>
            </a:r>
            <a:r>
              <a:rPr kumimoji="0" sz="1200" b="0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grant agreement 654305; </a:t>
            </a:r>
            <a:r>
              <a:rPr kumimoji="0" sz="1200" b="1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EASITrain, </a:t>
            </a:r>
            <a:r>
              <a:rPr kumimoji="0" sz="1200" b="0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 agreement no. 764879; </a:t>
            </a:r>
            <a:r>
              <a:rPr kumimoji="0" sz="1200" b="1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iFAST</a:t>
            </a:r>
            <a:r>
              <a:rPr kumimoji="0" sz="1200" b="0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grant agreement 101004730, </a:t>
            </a:r>
            <a:r>
              <a:rPr kumimoji="0" sz="1200" b="1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FCCIS</a:t>
            </a:r>
            <a:r>
              <a:rPr kumimoji="0" sz="1200" b="0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grant agreement 951754; </a:t>
            </a:r>
            <a:r>
              <a:rPr kumimoji="0" sz="1200" b="1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E-JADE,</a:t>
            </a:r>
            <a:r>
              <a:rPr kumimoji="0" sz="1200" b="0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contract no. 645479; </a:t>
            </a:r>
            <a:r>
              <a:rPr kumimoji="0" sz="1200" b="1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EAJADE</a:t>
            </a:r>
            <a:r>
              <a:rPr kumimoji="0" sz="1200" b="0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contract number 101086276; and by the Swiss </a:t>
            </a:r>
            <a:r>
              <a:rPr kumimoji="0" sz="1200" b="1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</a:t>
            </a:r>
            <a:r>
              <a:rPr kumimoji="0" sz="1200" b="0" i="1" u="none" strike="noStrike" kern="1200" cap="none" spc="0" normalizeH="0" baseline="0" noProof="0">
                <a:ln>
                  <a:noFill/>
                </a:ln>
                <a:solidFill>
                  <a:srgbClr val="FFE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</a:t>
            </a:r>
          </a:p>
        </p:txBody>
      </p:sp>
      <p:grpSp>
        <p:nvGrpSpPr>
          <p:cNvPr id="13" name="Picture 44">
            <a:extLst>
              <a:ext uri="{FF2B5EF4-FFF2-40B4-BE49-F238E27FC236}">
                <a16:creationId xmlns:a16="http://schemas.microsoft.com/office/drawing/2014/main" id="{4286C505-24F3-8923-0AFA-2C78085802D6}"/>
              </a:ext>
            </a:extLst>
          </p:cNvPr>
          <p:cNvGrpSpPr/>
          <p:nvPr/>
        </p:nvGrpSpPr>
        <p:grpSpPr>
          <a:xfrm>
            <a:off x="9377967" y="6312008"/>
            <a:ext cx="2814033" cy="439233"/>
            <a:chOff x="0" y="0"/>
            <a:chExt cx="2814031" cy="439232"/>
          </a:xfrm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71CE54DA-FFBE-BB41-2DA4-38F3318A50AF}"/>
                </a:ext>
              </a:extLst>
            </p:cNvPr>
            <p:cNvSpPr/>
            <p:nvPr/>
          </p:nvSpPr>
          <p:spPr>
            <a:xfrm>
              <a:off x="0" y="0"/>
              <a:ext cx="2814032" cy="43923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image2.png" descr="image2.png">
              <a:extLst>
                <a:ext uri="{FF2B5EF4-FFF2-40B4-BE49-F238E27FC236}">
                  <a16:creationId xmlns:a16="http://schemas.microsoft.com/office/drawing/2014/main" id="{24312D31-1580-CB34-3FE3-103E5C762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814032" cy="439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TextBox 11">
            <a:extLst>
              <a:ext uri="{FF2B5EF4-FFF2-40B4-BE49-F238E27FC236}">
                <a16:creationId xmlns:a16="http://schemas.microsoft.com/office/drawing/2014/main" id="{B3AA63FC-CC24-C109-02FC-950EEFDD8633}"/>
              </a:ext>
            </a:extLst>
          </p:cNvPr>
          <p:cNvSpPr/>
          <p:nvPr/>
        </p:nvSpPr>
        <p:spPr>
          <a:xfrm>
            <a:off x="174531" y="5516664"/>
            <a:ext cx="12017469" cy="7262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47" descr="Picture 47">
            <a:extLst>
              <a:ext uri="{FF2B5EF4-FFF2-40B4-BE49-F238E27FC236}">
                <a16:creationId xmlns:a16="http://schemas.microsoft.com/office/drawing/2014/main" id="{E4ADFE23-C0D6-271A-E1E1-6101C6351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764" y="5533915"/>
            <a:ext cx="1302193" cy="626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48" descr="Picture 48">
            <a:extLst>
              <a:ext uri="{FF2B5EF4-FFF2-40B4-BE49-F238E27FC236}">
                <a16:creationId xmlns:a16="http://schemas.microsoft.com/office/drawing/2014/main" id="{C224A169-CDF7-866B-22C4-CBE06E3DA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538" y="5527365"/>
            <a:ext cx="983595" cy="640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50" descr="Picture 50">
            <a:extLst>
              <a:ext uri="{FF2B5EF4-FFF2-40B4-BE49-F238E27FC236}">
                <a16:creationId xmlns:a16="http://schemas.microsoft.com/office/drawing/2014/main" id="{24F170FE-DA8E-5DC1-0DC1-301B11D73C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997" t="16876" r="24262" b="24372"/>
          <a:stretch>
            <a:fillRect/>
          </a:stretch>
        </p:blipFill>
        <p:spPr>
          <a:xfrm>
            <a:off x="6595563" y="5527326"/>
            <a:ext cx="424543" cy="640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51" descr="Picture 51">
            <a:extLst>
              <a:ext uri="{FF2B5EF4-FFF2-40B4-BE49-F238E27FC236}">
                <a16:creationId xmlns:a16="http://schemas.microsoft.com/office/drawing/2014/main" id="{EE32C7C9-2242-D84A-F4AD-2466B06AE4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58" y="5585617"/>
            <a:ext cx="1619273" cy="5732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Picture 52">
            <a:extLst>
              <a:ext uri="{FF2B5EF4-FFF2-40B4-BE49-F238E27FC236}">
                <a16:creationId xmlns:a16="http://schemas.microsoft.com/office/drawing/2014/main" id="{333807EB-5002-AB68-B646-F586434528D3}"/>
              </a:ext>
            </a:extLst>
          </p:cNvPr>
          <p:cNvGrpSpPr/>
          <p:nvPr/>
        </p:nvGrpSpPr>
        <p:grpSpPr>
          <a:xfrm>
            <a:off x="11471695" y="5603047"/>
            <a:ext cx="601025" cy="640081"/>
            <a:chOff x="0" y="0"/>
            <a:chExt cx="601024" cy="640080"/>
          </a:xfrm>
        </p:grpSpPr>
        <p:sp>
          <p:nvSpPr>
            <p:cNvPr id="22" name="Rectangle">
              <a:extLst>
                <a:ext uri="{FF2B5EF4-FFF2-40B4-BE49-F238E27FC236}">
                  <a16:creationId xmlns:a16="http://schemas.microsoft.com/office/drawing/2014/main" id="{B3524794-9AEB-AB05-423A-43D216BD8993}"/>
                </a:ext>
              </a:extLst>
            </p:cNvPr>
            <p:cNvSpPr/>
            <p:nvPr/>
          </p:nvSpPr>
          <p:spPr>
            <a:xfrm>
              <a:off x="0" y="0"/>
              <a:ext cx="601025" cy="6400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image8.png" descr="image8.png">
              <a:extLst>
                <a:ext uri="{FF2B5EF4-FFF2-40B4-BE49-F238E27FC236}">
                  <a16:creationId xmlns:a16="http://schemas.microsoft.com/office/drawing/2014/main" id="{C27A71A9-1385-B9DF-FE21-DB8AB0217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601025" cy="640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" name="Rectangle 53">
            <a:extLst>
              <a:ext uri="{FF2B5EF4-FFF2-40B4-BE49-F238E27FC236}">
                <a16:creationId xmlns:a16="http://schemas.microsoft.com/office/drawing/2014/main" id="{92D80649-F125-96D2-E885-138667DA8CB1}"/>
              </a:ext>
            </a:extLst>
          </p:cNvPr>
          <p:cNvSpPr/>
          <p:nvPr/>
        </p:nvSpPr>
        <p:spPr>
          <a:xfrm>
            <a:off x="9501784" y="5755599"/>
            <a:ext cx="1756803" cy="3330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" action="ppaction://noaction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uFillTx/>
              </a:defRPr>
            </a:pPr>
            <a:r>
              <a:rPr kumimoji="0" sz="1800" b="0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Calibri" panose="020F0502020204030204"/>
                <a:ea typeface="+mn-ea"/>
                <a:cs typeface="+mn-cs"/>
                <a:hlinkClick r:id="rId9"/>
              </a:rPr>
              <a:t>http://cern.ch/fcc</a:t>
            </a:r>
          </a:p>
        </p:txBody>
      </p:sp>
      <p:pic>
        <p:nvPicPr>
          <p:cNvPr id="25" name="Picture 4" descr="Picture 4">
            <a:extLst>
              <a:ext uri="{FF2B5EF4-FFF2-40B4-BE49-F238E27FC236}">
                <a16:creationId xmlns:a16="http://schemas.microsoft.com/office/drawing/2014/main" id="{B60BC565-468B-946D-87E4-F9EDF359C4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0175" y="5512851"/>
            <a:ext cx="1086269" cy="669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1" descr="Picture 1">
            <a:extLst>
              <a:ext uri="{FF2B5EF4-FFF2-40B4-BE49-F238E27FC236}">
                <a16:creationId xmlns:a16="http://schemas.microsoft.com/office/drawing/2014/main" id="{642AA554-1A79-271A-168F-309202392D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7481" y="5559095"/>
            <a:ext cx="1745940" cy="600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2" descr="Picture 2">
            <a:extLst>
              <a:ext uri="{FF2B5EF4-FFF2-40B4-BE49-F238E27FC236}">
                <a16:creationId xmlns:a16="http://schemas.microsoft.com/office/drawing/2014/main" id="{EB2DF4F4-4ABC-5931-B2CF-39530AC5C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3891" y="5585469"/>
            <a:ext cx="453718" cy="588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27">
            <a:hlinkClick r:id="rId13"/>
            <a:extLst>
              <a:ext uri="{FF2B5EF4-FFF2-40B4-BE49-F238E27FC236}">
                <a16:creationId xmlns:a16="http://schemas.microsoft.com/office/drawing/2014/main" id="{ED210674-15DE-FB9E-4297-BA324FE229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08606" y="82612"/>
            <a:ext cx="2655345" cy="373857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A961C77-90BD-BC9A-8DF4-E4353932EED9}"/>
              </a:ext>
            </a:extLst>
          </p:cNvPr>
          <p:cNvSpPr txBox="1"/>
          <p:nvPr/>
        </p:nvSpPr>
        <p:spPr>
          <a:xfrm>
            <a:off x="220582" y="33604"/>
            <a:ext cx="9575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Circular Collider</a:t>
            </a:r>
          </a:p>
        </p:txBody>
      </p:sp>
    </p:spTree>
    <p:extLst>
      <p:ext uri="{BB962C8B-B14F-4D97-AF65-F5344CB8AC3E}">
        <p14:creationId xmlns:p14="http://schemas.microsoft.com/office/powerpoint/2010/main" val="3974142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805B06-7563-293D-984E-7A2AFCC8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real cavity, f</a:t>
            </a:r>
            <a:r>
              <a:rPr lang="en-US" dirty="0">
                <a:sym typeface="Symbol" panose="05050102010706020507" pitchFamily="18" charset="2"/>
              </a:rPr>
              <a:t></a:t>
            </a:r>
            <a:r>
              <a:rPr lang="en-US" dirty="0"/>
              <a:t>9 GHz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274045-EAC9-F6CB-EB88-E6ABB7583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We have developed a technology for applying 2D HTS tapes to 3D RF “RADES” cavities demonstrating the potential of HTS for RF applications </a:t>
            </a:r>
            <a:r>
              <a:rPr lang="en-US" sz="2400" dirty="0">
                <a:hlinkClick r:id="rId3"/>
              </a:rPr>
              <a:t>J. Golm et al., IEEE TAS, Vol.  32, No. 4, (2022) 1500605</a:t>
            </a:r>
            <a:endParaRPr lang="en-US" sz="2400" dirty="0"/>
          </a:p>
          <a:p>
            <a:endParaRPr lang="en-GB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85AFCC-3A7D-2D3E-EF76-F3910C39F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2950898"/>
            <a:ext cx="3835370" cy="2204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F3604B-A475-9D40-3827-C8024C5453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5477" y="3019477"/>
            <a:ext cx="4078577" cy="293243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536312-C17C-256B-9632-FCDFB54AE917}"/>
              </a:ext>
            </a:extLst>
          </p:cNvPr>
          <p:cNvCxnSpPr/>
          <p:nvPr/>
        </p:nvCxnSpPr>
        <p:spPr>
          <a:xfrm flipV="1">
            <a:off x="8520525" y="3667549"/>
            <a:ext cx="0" cy="12241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958370F-50E8-E770-B2F3-4A5E0C322332}"/>
              </a:ext>
            </a:extLst>
          </p:cNvPr>
          <p:cNvSpPr txBox="1"/>
          <p:nvPr/>
        </p:nvSpPr>
        <p:spPr>
          <a:xfrm>
            <a:off x="7870120" y="2374677"/>
            <a:ext cx="36715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2x</a:t>
            </a:r>
            <a:r>
              <a:rPr lang="en-US" sz="1400" dirty="0"/>
              <a:t> improvement of RF quality factor compared to copper</a:t>
            </a:r>
          </a:p>
          <a:p>
            <a:pPr algn="ctr"/>
            <a:r>
              <a:rPr lang="en-US" sz="1400" dirty="0"/>
              <a:t>(newer prototype 5x improvement)</a:t>
            </a:r>
            <a:endParaRPr lang="en-GB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C2159-15C8-85A0-A87D-3A27396CC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530" y="3337089"/>
            <a:ext cx="3138583" cy="1817933"/>
          </a:xfrm>
          <a:prstGeom prst="rect">
            <a:avLst/>
          </a:prstGeom>
        </p:spPr>
      </p:pic>
      <p:pic>
        <p:nvPicPr>
          <p:cNvPr id="20" name="Picture 2" descr="http://icmab.es/images/logos/DOWNLOAD/FILES/OCHOA_CSIC-COLOR.png">
            <a:extLst>
              <a:ext uri="{FF2B5EF4-FFF2-40B4-BE49-F238E27FC236}">
                <a16:creationId xmlns:a16="http://schemas.microsoft.com/office/drawing/2014/main" id="{DEF1252C-6042-B76F-C4ED-BB79DEA5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51671" y="2673826"/>
            <a:ext cx="1399835" cy="6871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4B12D2-406B-C1AC-339B-9447D0FA6486}"/>
              </a:ext>
            </a:extLst>
          </p:cNvPr>
          <p:cNvSpPr txBox="1"/>
          <p:nvPr/>
        </p:nvSpPr>
        <p:spPr>
          <a:xfrm>
            <a:off x="368326" y="5435571"/>
            <a:ext cx="471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RADES cavity for axion searches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6A8AC6-1268-FB4E-F5F4-27CFA0A2F235}"/>
              </a:ext>
            </a:extLst>
          </p:cNvPr>
          <p:cNvSpPr txBox="1"/>
          <p:nvPr/>
        </p:nvSpPr>
        <p:spPr>
          <a:xfrm>
            <a:off x="5018917" y="3031294"/>
            <a:ext cx="2327881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12 mm-wide HTS tapes</a:t>
            </a:r>
            <a:endParaRPr lang="en-GB" sz="16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C405435-0528-996C-A4AB-E5CDED10B1DB}"/>
              </a:ext>
            </a:extLst>
          </p:cNvPr>
          <p:cNvCxnSpPr/>
          <p:nvPr/>
        </p:nvCxnSpPr>
        <p:spPr>
          <a:xfrm>
            <a:off x="3863752" y="3788798"/>
            <a:ext cx="1224136" cy="3205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32979F8-E435-82DC-0380-3B0CB0EA66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25C5FE2-330D-1E80-5152-6D1D9A59B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434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C2C43-E39C-869A-1336-644207C1A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published physics results with an HTS coated cavity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6E6E4-7C7E-3400-F777-06538EE4F4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0A4282-6ABF-525C-FCF9-5FE2E3EB9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50C9E-9C1A-3685-40C7-651544E9F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3F9319-5598-1A4A-9EBE-9E2A6A5C5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204" y="1008919"/>
            <a:ext cx="6571675" cy="3901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2C5A96-B2FD-690C-5B2C-047C069D7A39}"/>
              </a:ext>
            </a:extLst>
          </p:cNvPr>
          <p:cNvSpPr txBox="1"/>
          <p:nvPr/>
        </p:nvSpPr>
        <p:spPr>
          <a:xfrm>
            <a:off x="1193800" y="1296100"/>
            <a:ext cx="2624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hlinkClick r:id="rId3"/>
              </a:rPr>
              <a:t>arXiv:2403.07790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782A50-90F1-0D33-D12E-973C21A53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21" y="2490660"/>
            <a:ext cx="5058937" cy="32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44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97E0-A370-73F9-8A81-68DF97D17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results from CAPP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E9A41-01E6-D8D8-F09C-3065A0B7CC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5EFC4-06AF-78B1-06B8-1549E28FA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34A2C-1DA1-F8D5-0E82-30559B4D5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3E767C-A1A8-76AC-AF07-EC72CEFA4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27"/>
          <a:stretch/>
        </p:blipFill>
        <p:spPr>
          <a:xfrm>
            <a:off x="0" y="608066"/>
            <a:ext cx="12192000" cy="56418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884F1E-B98A-2827-00AC-D3C9C7318E52}"/>
              </a:ext>
            </a:extLst>
          </p:cNvPr>
          <p:cNvSpPr txBox="1"/>
          <p:nvPr/>
        </p:nvSpPr>
        <p:spPr>
          <a:xfrm>
            <a:off x="5804808" y="5730500"/>
            <a:ext cx="544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From: D. Ahn, CAPP. More info at </a:t>
            </a:r>
            <a:r>
              <a:rPr lang="en-US" sz="1800" dirty="0">
                <a:solidFill>
                  <a:srgbClr val="000000"/>
                </a:solidFill>
                <a:hlinkClick r:id="rId4"/>
              </a:rPr>
              <a:t>Patras Workshop</a:t>
            </a: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228D71-2E25-D618-2697-C837722E5B48}"/>
              </a:ext>
            </a:extLst>
          </p:cNvPr>
          <p:cNvSpPr/>
          <p:nvPr/>
        </p:nvSpPr>
        <p:spPr>
          <a:xfrm>
            <a:off x="4662435" y="4994031"/>
            <a:ext cx="974690" cy="37178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B8BA95-BB17-081A-7596-9C3BE8E3D7D9}"/>
              </a:ext>
            </a:extLst>
          </p:cNvPr>
          <p:cNvCxnSpPr>
            <a:cxnSpLocks/>
            <a:stCxn id="9" idx="2"/>
            <a:endCxn id="12" idx="3"/>
          </p:cNvCxnSpPr>
          <p:nvPr/>
        </p:nvCxnSpPr>
        <p:spPr>
          <a:xfrm flipH="1" flipV="1">
            <a:off x="3707841" y="4535602"/>
            <a:ext cx="954594" cy="64432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252B939-2915-78C2-684A-C7B7E4548495}"/>
              </a:ext>
            </a:extLst>
          </p:cNvPr>
          <p:cNvSpPr txBox="1"/>
          <p:nvPr/>
        </p:nvSpPr>
        <p:spPr>
          <a:xfrm>
            <a:off x="2381458" y="4350936"/>
            <a:ext cx="132638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2.2x10</a:t>
            </a:r>
            <a:r>
              <a:rPr lang="en-US" sz="1800" baseline="30000" dirty="0">
                <a:solidFill>
                  <a:srgbClr val="FF0000"/>
                </a:solidFill>
              </a:rPr>
              <a:t>-5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sym typeface="Symbol" panose="05050102010706020507" pitchFamily="18" charset="2"/>
              </a:rPr>
              <a:t>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98C6EF-72C4-7823-8A6A-9F55953C5ADD}"/>
              </a:ext>
            </a:extLst>
          </p:cNvPr>
          <p:cNvSpPr/>
          <p:nvPr/>
        </p:nvSpPr>
        <p:spPr>
          <a:xfrm>
            <a:off x="5872694" y="4994031"/>
            <a:ext cx="974690" cy="37178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1D0707-25E4-2861-FFEE-22759467C136}"/>
              </a:ext>
            </a:extLst>
          </p:cNvPr>
          <p:cNvCxnSpPr>
            <a:cxnSpLocks/>
            <a:stCxn id="14" idx="6"/>
            <a:endCxn id="16" idx="1"/>
          </p:cNvCxnSpPr>
          <p:nvPr/>
        </p:nvCxnSpPr>
        <p:spPr>
          <a:xfrm flipV="1">
            <a:off x="6847384" y="4189200"/>
            <a:ext cx="1068264" cy="99072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7EBD4C-E00A-BFE7-3967-708845170881}"/>
              </a:ext>
            </a:extLst>
          </p:cNvPr>
          <p:cNvSpPr txBox="1"/>
          <p:nvPr/>
        </p:nvSpPr>
        <p:spPr>
          <a:xfrm>
            <a:off x="7915648" y="4004534"/>
            <a:ext cx="132638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3.5x10</a:t>
            </a:r>
            <a:r>
              <a:rPr lang="en-US" sz="1800" baseline="30000" dirty="0">
                <a:solidFill>
                  <a:srgbClr val="FF0000"/>
                </a:solidFill>
              </a:rPr>
              <a:t>-5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sym typeface="Symbol" panose="05050102010706020507" pitchFamily="18" charset="2"/>
              </a:rPr>
              <a:t></a:t>
            </a:r>
            <a:endParaRPr lang="en-GB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8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D3F33-2048-2E6B-ED1D-2941877A9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B9B20-3FB5-5454-0864-847868EDE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past (?): HTS at low RF gradient, in a strong magnetic field</a:t>
            </a:r>
          </a:p>
          <a:p>
            <a:pPr lvl="1"/>
            <a:r>
              <a:rPr lang="en-US" dirty="0"/>
              <a:t>FCC beam screens and RADES axion detectors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The present: HTS at high-gradient RF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 I.FAST collaboration CERN – KIT – ICMAB, with the support of SLAC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The future (???): HTS in both high-gradient RF and strong magnetic field</a:t>
            </a:r>
          </a:p>
          <a:p>
            <a:pPr lvl="1"/>
            <a:r>
              <a:rPr lang="en-US" dirty="0"/>
              <a:t>The muon collider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786D2-C063-FFB3-1950-9DE31FFCF7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4E09F-F142-A59E-5CFB-ABD7D5F35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CEBE2-ACE9-8E97-855D-3BDB13B7A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23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03B6E-2283-AEA6-D629-8A052FB87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First: a caveat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F409D-EE8D-0292-E212-257EA6AF20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849F7-68C5-9646-5536-3225E2C2E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F3EE9-5FF5-6A77-4964-130508168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5FAB14-C56C-DC75-3D78-B624C33CDB0F}"/>
              </a:ext>
            </a:extLst>
          </p:cNvPr>
          <p:cNvGrpSpPr/>
          <p:nvPr/>
        </p:nvGrpSpPr>
        <p:grpSpPr>
          <a:xfrm>
            <a:off x="231132" y="952911"/>
            <a:ext cx="6741092" cy="4999877"/>
            <a:chOff x="231132" y="1100689"/>
            <a:chExt cx="6741092" cy="499987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4B46BF-BC5F-BDA4-694F-7D481A9ACADF}"/>
                </a:ext>
              </a:extLst>
            </p:cNvPr>
            <p:cNvGrpSpPr/>
            <p:nvPr/>
          </p:nvGrpSpPr>
          <p:grpSpPr>
            <a:xfrm>
              <a:off x="440126" y="1100689"/>
              <a:ext cx="6532098" cy="4999877"/>
              <a:chOff x="199496" y="879307"/>
              <a:chExt cx="6532098" cy="499987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4889539-7A16-F189-394C-0C3D9047AF43}"/>
                  </a:ext>
                </a:extLst>
              </p:cNvPr>
              <p:cNvGrpSpPr/>
              <p:nvPr/>
            </p:nvGrpSpPr>
            <p:grpSpPr>
              <a:xfrm>
                <a:off x="199496" y="879307"/>
                <a:ext cx="6532098" cy="4999877"/>
                <a:chOff x="199496" y="1229688"/>
                <a:chExt cx="6532098" cy="4999877"/>
              </a:xfrm>
            </p:grpSpPr>
            <p:grpSp>
              <p:nvGrpSpPr>
                <p:cNvPr id="12" name="Agrupar 80">
                  <a:extLst>
                    <a:ext uri="{FF2B5EF4-FFF2-40B4-BE49-F238E27FC236}">
                      <a16:creationId xmlns:a16="http://schemas.microsoft.com/office/drawing/2014/main" id="{900D700E-E2FA-208D-25DF-68AFD8D6FF15}"/>
                    </a:ext>
                  </a:extLst>
                </p:cNvPr>
                <p:cNvGrpSpPr/>
                <p:nvPr/>
              </p:nvGrpSpPr>
              <p:grpSpPr>
                <a:xfrm>
                  <a:off x="199496" y="1229688"/>
                  <a:ext cx="6532098" cy="4999877"/>
                  <a:chOff x="149622" y="922266"/>
                  <a:chExt cx="4899073" cy="3749908"/>
                </a:xfrm>
              </p:grpSpPr>
              <p:grpSp>
                <p:nvGrpSpPr>
                  <p:cNvPr id="15" name="Group 41">
                    <a:extLst>
                      <a:ext uri="{FF2B5EF4-FFF2-40B4-BE49-F238E27FC236}">
                        <a16:creationId xmlns:a16="http://schemas.microsoft.com/office/drawing/2014/main" id="{61457101-8E06-B5BE-0F99-740853D760B3}"/>
                      </a:ext>
                    </a:extLst>
                  </p:cNvPr>
                  <p:cNvGrpSpPr/>
                  <p:nvPr/>
                </p:nvGrpSpPr>
                <p:grpSpPr>
                  <a:xfrm>
                    <a:off x="149622" y="922266"/>
                    <a:ext cx="4899073" cy="3749908"/>
                    <a:chOff x="207962" y="1468438"/>
                    <a:chExt cx="6532097" cy="4999877"/>
                  </a:xfrm>
                </p:grpSpPr>
                <p:grpSp>
                  <p:nvGrpSpPr>
                    <p:cNvPr id="18" name="Group 42">
                      <a:extLst>
                        <a:ext uri="{FF2B5EF4-FFF2-40B4-BE49-F238E27FC236}">
                          <a16:creationId xmlns:a16="http://schemas.microsoft.com/office/drawing/2014/main" id="{EFE2B2B8-EDDD-53D1-0461-E413802D86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7962" y="1468438"/>
                      <a:ext cx="6532097" cy="4999877"/>
                      <a:chOff x="407987" y="1468438"/>
                      <a:chExt cx="6532097" cy="4999877"/>
                    </a:xfrm>
                  </p:grpSpPr>
                  <p:pic>
                    <p:nvPicPr>
                      <p:cNvPr id="20" name="Picture 44">
                        <a:extLst>
                          <a:ext uri="{FF2B5EF4-FFF2-40B4-BE49-F238E27FC236}">
                            <a16:creationId xmlns:a16="http://schemas.microsoft.com/office/drawing/2014/main" id="{12E80C19-7425-2D9C-6628-83081229B7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07987" y="1468438"/>
                        <a:ext cx="6532097" cy="4999877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1" name="TextBox 46">
                        <a:extLst>
                          <a:ext uri="{FF2B5EF4-FFF2-40B4-BE49-F238E27FC236}">
                            <a16:creationId xmlns:a16="http://schemas.microsoft.com/office/drawing/2014/main" id="{BF57D7F2-FDF9-F2C7-B836-C7C29E77316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544281" y="4973396"/>
                        <a:ext cx="1964257" cy="2078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351" dirty="0">
                            <a:solidFill>
                              <a:srgbClr val="BC5E00"/>
                            </a:solidFill>
                            <a:latin typeface="Lato Black" panose="020F0A02020204030203" pitchFamily="34" charset="0"/>
                          </a:rPr>
                          <a:t>Bulk Nb</a:t>
                        </a:r>
                        <a:endParaRPr lang="en-GB" sz="1351" dirty="0">
                          <a:solidFill>
                            <a:srgbClr val="BC5E00"/>
                          </a:solidFill>
                          <a:latin typeface="Lato Black" panose="020F0A02020204030203" pitchFamily="34" charset="0"/>
                        </a:endParaRPr>
                      </a:p>
                    </p:txBody>
                  </p:sp>
                </p:grpSp>
                <p:pic>
                  <p:nvPicPr>
                    <p:cNvPr id="19" name="Picture 43">
                      <a:extLst>
                        <a:ext uri="{FF2B5EF4-FFF2-40B4-BE49-F238E27FC236}">
                          <a16:creationId xmlns:a16="http://schemas.microsoft.com/office/drawing/2014/main" id="{0A46051C-8A16-FAAB-0578-B4D023905D7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1733" t="13844" r="52146" b="36670"/>
                    <a:stretch/>
                  </p:blipFill>
                  <p:spPr>
                    <a:xfrm>
                      <a:off x="1625600" y="2159000"/>
                      <a:ext cx="1708150" cy="2476971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6" name="Retângulo 89">
                    <a:extLst>
                      <a:ext uri="{FF2B5EF4-FFF2-40B4-BE49-F238E27FC236}">
                        <a16:creationId xmlns:a16="http://schemas.microsoft.com/office/drawing/2014/main" id="{EB02FBA8-27A9-92D6-17EE-8A41AB13668B}"/>
                      </a:ext>
                    </a:extLst>
                  </p:cNvPr>
                  <p:cNvSpPr/>
                  <p:nvPr/>
                </p:nvSpPr>
                <p:spPr>
                  <a:xfrm>
                    <a:off x="2604156" y="3316679"/>
                    <a:ext cx="203732" cy="1230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 sz="2400"/>
                  </a:p>
                </p:txBody>
              </p:sp>
              <p:sp>
                <p:nvSpPr>
                  <p:cNvPr id="17" name="Retângulo 86">
                    <a:extLst>
                      <a:ext uri="{FF2B5EF4-FFF2-40B4-BE49-F238E27FC236}">
                        <a16:creationId xmlns:a16="http://schemas.microsoft.com/office/drawing/2014/main" id="{AA00C9C4-348D-81B0-25A9-012213A19CA0}"/>
                      </a:ext>
                    </a:extLst>
                  </p:cNvPr>
                  <p:cNvSpPr/>
                  <p:nvPr/>
                </p:nvSpPr>
                <p:spPr>
                  <a:xfrm>
                    <a:off x="356332" y="1651000"/>
                    <a:ext cx="403332" cy="20558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 sz="2400"/>
                  </a:p>
                </p:txBody>
              </p:sp>
            </p:grpSp>
            <p:sp>
              <p:nvSpPr>
                <p:cNvPr id="13" name="TextBox 6">
                  <a:extLst>
                    <a:ext uri="{FF2B5EF4-FFF2-40B4-BE49-F238E27FC236}">
                      <a16:creationId xmlns:a16="http://schemas.microsoft.com/office/drawing/2014/main" id="{198C4712-DA03-D655-8A97-9F32D584F5F6}"/>
                    </a:ext>
                  </a:extLst>
                </p:cNvPr>
                <p:cNvSpPr txBox="1"/>
                <p:nvPr/>
              </p:nvSpPr>
              <p:spPr>
                <a:xfrm>
                  <a:off x="2986780" y="1943441"/>
                  <a:ext cx="1964257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600" dirty="0" err="1">
                      <a:latin typeface="Lato Black" panose="020F0A02020204030203" pitchFamily="34" charset="0"/>
                    </a:rPr>
                    <a:t>HiPIMS</a:t>
                  </a:r>
                  <a:r>
                    <a:rPr lang="en-US" sz="1600" dirty="0">
                      <a:latin typeface="Lato Black" panose="020F0A02020204030203" pitchFamily="34" charset="0"/>
                    </a:rPr>
                    <a:t> +DC Bias</a:t>
                  </a:r>
                  <a:endParaRPr lang="en-GB" sz="1600" dirty="0">
                    <a:latin typeface="Lato Black" panose="020F0A02020204030203" pitchFamily="34" charset="0"/>
                  </a:endParaRPr>
                </a:p>
              </p:txBody>
            </p:sp>
            <p:sp>
              <p:nvSpPr>
                <p:cNvPr id="14" name="TextBox 23">
                  <a:extLst>
                    <a:ext uri="{FF2B5EF4-FFF2-40B4-BE49-F238E27FC236}">
                      <a16:creationId xmlns:a16="http://schemas.microsoft.com/office/drawing/2014/main" id="{21D7DA03-04B5-BF0E-164A-B5DAB3EE9AE8}"/>
                    </a:ext>
                  </a:extLst>
                </p:cNvPr>
                <p:cNvSpPr txBox="1"/>
                <p:nvPr/>
              </p:nvSpPr>
              <p:spPr>
                <a:xfrm>
                  <a:off x="3486211" y="2151854"/>
                  <a:ext cx="1699160" cy="2974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333" i="1" dirty="0">
                      <a:solidFill>
                        <a:srgbClr val="141C41"/>
                      </a:solidFill>
                      <a:latin typeface="Arial" panose="020B0604020202020204" pitchFamily="34" charset="0"/>
                    </a:rPr>
                    <a:t>Nb/Cu samples </a:t>
                  </a: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19B957-5448-634E-A9E8-FFE2FC0A75FE}"/>
                  </a:ext>
                </a:extLst>
              </p:cNvPr>
              <p:cNvSpPr txBox="1"/>
              <p:nvPr/>
            </p:nvSpPr>
            <p:spPr>
              <a:xfrm>
                <a:off x="2156571" y="4258997"/>
                <a:ext cx="1954521" cy="2464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8686"/>
                    </a:solidFill>
                    <a:latin typeface="Lato Black" panose="020F0A02020204030203" pitchFamily="34" charset="0"/>
                  </a:rPr>
                  <a:t>HIE-ISOLDE</a:t>
                </a:r>
                <a:endParaRPr lang="en-GB" sz="1200" dirty="0">
                  <a:solidFill>
                    <a:srgbClr val="008686"/>
                  </a:solidFill>
                  <a:latin typeface="Lato Black" panose="020F0A02020204030203" pitchFamily="34" charset="0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A55492F-974F-BBEC-8313-E6D2FB8295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7430" t="61251" r="44724" b="29940"/>
              <a:stretch/>
            </p:blipFill>
            <p:spPr>
              <a:xfrm>
                <a:off x="2541612" y="3958378"/>
                <a:ext cx="535110" cy="462516"/>
              </a:xfrm>
              <a:prstGeom prst="rect">
                <a:avLst/>
              </a:prstGeom>
            </p:spPr>
          </p:pic>
        </p:grpSp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4B2FBD22-34E9-9785-C50B-0F22314B2AD6}"/>
                </a:ext>
              </a:extLst>
            </p:cNvPr>
            <p:cNvPicPr/>
            <p:nvPr/>
          </p:nvPicPr>
          <p:blipFill rotWithShape="1">
            <a:blip r:embed="rId2"/>
            <a:srcRect t="43231" r="88048" b="27837"/>
            <a:stretch/>
          </p:blipFill>
          <p:spPr>
            <a:xfrm>
              <a:off x="231132" y="2239646"/>
              <a:ext cx="1000186" cy="1852488"/>
            </a:xfrm>
            <a:prstGeom prst="rect">
              <a:avLst/>
            </a:prstGeom>
          </p:spPr>
        </p:pic>
      </p:grpSp>
      <p:sp>
        <p:nvSpPr>
          <p:cNvPr id="22" name="Retângulo 28">
            <a:extLst>
              <a:ext uri="{FF2B5EF4-FFF2-40B4-BE49-F238E27FC236}">
                <a16:creationId xmlns:a16="http://schemas.microsoft.com/office/drawing/2014/main" id="{B96BD841-002F-17FD-12EF-A4243A112E18}"/>
              </a:ext>
            </a:extLst>
          </p:cNvPr>
          <p:cNvSpPr/>
          <p:nvPr/>
        </p:nvSpPr>
        <p:spPr>
          <a:xfrm>
            <a:off x="6753287" y="1710080"/>
            <a:ext cx="499858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3A0"/>
                </a:solidFill>
                <a:ea typeface="Open Sans Bold" pitchFamily="2" charset="0"/>
                <a:cs typeface="Open Sans Bold" pitchFamily="2" charset="0"/>
              </a:rPr>
              <a:t>J</a:t>
            </a:r>
            <a:r>
              <a:rPr lang="en-US" sz="2000" baseline="-15000" dirty="0">
                <a:solidFill>
                  <a:srgbClr val="0033A0"/>
                </a:solidFill>
                <a:ea typeface="Open Sans Bold" pitchFamily="2" charset="0"/>
                <a:cs typeface="Open Sans Bold" pitchFamily="2" charset="0"/>
              </a:rPr>
              <a:t>C</a:t>
            </a:r>
            <a:r>
              <a:rPr lang="en-US" sz="2000" dirty="0">
                <a:solidFill>
                  <a:srgbClr val="0033A0"/>
                </a:solidFill>
                <a:ea typeface="Open Sans Bold" pitchFamily="2" charset="0"/>
                <a:cs typeface="Open Sans Bold" pitchFamily="2" charset="0"/>
              </a:rPr>
              <a:t> decrease is guiding the development of Nb/Cu films</a:t>
            </a:r>
          </a:p>
          <a:p>
            <a:r>
              <a:rPr lang="en-US" sz="2000" dirty="0">
                <a:solidFill>
                  <a:srgbClr val="0033A0"/>
                </a:solidFill>
                <a:ea typeface="Open Sans Bold" pitchFamily="2" charset="0"/>
                <a:cs typeface="Open Sans Bold" pitchFamily="2" charset="0"/>
              </a:rPr>
              <a:t>Rationale: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A0"/>
                </a:solidFill>
                <a:ea typeface="Open Sans Bold" pitchFamily="2" charset="0"/>
                <a:cs typeface="Open Sans Bold" pitchFamily="2" charset="0"/>
              </a:rPr>
              <a:t>Results from HIE-ISOLDE and bulk Nb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A0"/>
                </a:solidFill>
                <a:ea typeface="Open Sans Bold" pitchFamily="2" charset="0"/>
                <a:cs typeface="Open Sans Bold" pitchFamily="2" charset="0"/>
              </a:rPr>
              <a:t>Modelling of losses as hysteretic losses from RF </a:t>
            </a:r>
            <a:r>
              <a:rPr lang="en-US" sz="2000" dirty="0" err="1">
                <a:solidFill>
                  <a:srgbClr val="0033A0"/>
                </a:solidFill>
                <a:ea typeface="Open Sans Bold" pitchFamily="2" charset="0"/>
                <a:cs typeface="Open Sans Bold" pitchFamily="2" charset="0"/>
              </a:rPr>
              <a:t>fluxons</a:t>
            </a:r>
            <a:r>
              <a:rPr lang="en-US" sz="2000" dirty="0">
                <a:solidFill>
                  <a:srgbClr val="0033A0"/>
                </a:solidFill>
                <a:ea typeface="Open Sans Bold" pitchFamily="2" charset="0"/>
                <a:cs typeface="Open Sans Bold" pitchFamily="2" charset="0"/>
              </a:rPr>
              <a:t> penetration</a:t>
            </a:r>
          </a:p>
          <a:p>
            <a:endParaRPr lang="en-US" sz="2000" dirty="0">
              <a:solidFill>
                <a:srgbClr val="0033A0"/>
              </a:solidFill>
              <a:ea typeface="Open Sans Bold" pitchFamily="2" charset="0"/>
              <a:cs typeface="Open Sans Bold" pitchFamily="2" charset="0"/>
            </a:endParaRPr>
          </a:p>
          <a:p>
            <a:r>
              <a:rPr lang="en-US" sz="2000" dirty="0">
                <a:solidFill>
                  <a:srgbClr val="FF0000"/>
                </a:solidFill>
                <a:ea typeface="Open Sans Bold" pitchFamily="2" charset="0"/>
                <a:cs typeface="Open Sans Bold" pitchFamily="2" charset="0"/>
              </a:rPr>
              <a:t>Existing HTS Coated Conductors might not be the best choice at high-gradient RF, </a:t>
            </a:r>
            <a:r>
              <a:rPr lang="en-US" sz="2000" dirty="0">
                <a:solidFill>
                  <a:srgbClr val="0033A0"/>
                </a:solidFill>
                <a:ea typeface="Open Sans Bold" pitchFamily="2" charset="0"/>
                <a:cs typeface="Open Sans Bold" pitchFamily="2" charset="0"/>
              </a:rPr>
              <a:t>being optimized for flux pinning</a:t>
            </a:r>
          </a:p>
        </p:txBody>
      </p:sp>
      <p:sp>
        <p:nvSpPr>
          <p:cNvPr id="24" name="Retângulo 22">
            <a:extLst>
              <a:ext uri="{FF2B5EF4-FFF2-40B4-BE49-F238E27FC236}">
                <a16:creationId xmlns:a16="http://schemas.microsoft.com/office/drawing/2014/main" id="{E2719A6C-FEFD-6C0F-B415-4C51DC72A3AC}"/>
              </a:ext>
            </a:extLst>
          </p:cNvPr>
          <p:cNvSpPr/>
          <p:nvPr/>
        </p:nvSpPr>
        <p:spPr>
          <a:xfrm>
            <a:off x="1742202" y="4685307"/>
            <a:ext cx="1814611" cy="2565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2000" dirty="0">
                <a:solidFill>
                  <a:srgbClr val="000000"/>
                </a:solidFill>
              </a:rPr>
              <a:t>4K, 250mT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0B2696-3ED9-0FD7-9A46-4AD250E8DE9B}"/>
              </a:ext>
            </a:extLst>
          </p:cNvPr>
          <p:cNvSpPr txBox="1"/>
          <p:nvPr/>
        </p:nvSpPr>
        <p:spPr>
          <a:xfrm>
            <a:off x="8879709" y="5983431"/>
            <a:ext cx="30480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srgbClr val="000000"/>
                </a:solidFill>
              </a:rPr>
              <a:t>From: Carlota Pereira Carlos</a:t>
            </a:r>
          </a:p>
        </p:txBody>
      </p:sp>
    </p:spTree>
    <p:extLst>
      <p:ext uri="{BB962C8B-B14F-4D97-AF65-F5344CB8AC3E}">
        <p14:creationId xmlns:p14="http://schemas.microsoft.com/office/powerpoint/2010/main" val="278999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965038-6DB2-9EB1-AA14-0BC21D6A0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Low-power RF measurements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C10E95-E213-635F-351E-BA69F28AF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An </a:t>
            </a:r>
            <a:r>
              <a:rPr lang="en-GB" sz="2400" dirty="0">
                <a:solidFill>
                  <a:srgbClr val="FF0000"/>
                </a:solidFill>
              </a:rPr>
              <a:t>improvement larger than x10</a:t>
            </a:r>
            <a:r>
              <a:rPr lang="en-GB" sz="2400" dirty="0"/>
              <a:t> compared to copper (Rs=8m</a:t>
            </a:r>
            <a:r>
              <a:rPr lang="en-GB" sz="2400" dirty="0">
                <a:sym typeface="Symbol" panose="05050102010706020507" pitchFamily="18" charset="2"/>
              </a:rPr>
              <a:t></a:t>
            </a:r>
            <a:r>
              <a:rPr lang="en-GB" sz="2400" dirty="0"/>
              <a:t>) has been </a:t>
            </a:r>
            <a:r>
              <a:rPr lang="en-GB" sz="2400" dirty="0">
                <a:solidFill>
                  <a:srgbClr val="FF0000"/>
                </a:solidFill>
              </a:rPr>
              <a:t>measured on samples of tapes </a:t>
            </a:r>
            <a:r>
              <a:rPr lang="en-GB" sz="2400" dirty="0"/>
              <a:t>(8 GHz) at low RF power </a:t>
            </a:r>
          </a:p>
          <a:p>
            <a:endParaRPr lang="en-GB" sz="240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3784B73F-96BA-FFDC-5934-6754FE0599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3907" y="1609182"/>
            <a:ext cx="5220579" cy="4176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1952AA-55F6-2EEF-6120-82478E5AC85C}"/>
              </a:ext>
            </a:extLst>
          </p:cNvPr>
          <p:cNvSpPr txBox="1"/>
          <p:nvPr/>
        </p:nvSpPr>
        <p:spPr>
          <a:xfrm>
            <a:off x="6091814" y="5943677"/>
            <a:ext cx="54281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Adapted from Romanov et al, </a:t>
            </a:r>
            <a:r>
              <a:rPr lang="en-GB" sz="1600" dirty="0">
                <a:hlinkClick r:id="rId4"/>
              </a:rPr>
              <a:t>Sci. Rep. (2020) 10:12325</a:t>
            </a:r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E872F-1FFB-32EF-A24C-82AA69635A05}"/>
              </a:ext>
            </a:extLst>
          </p:cNvPr>
          <p:cNvSpPr txBox="1"/>
          <p:nvPr/>
        </p:nvSpPr>
        <p:spPr>
          <a:xfrm>
            <a:off x="2531950" y="2481052"/>
            <a:ext cx="311551" cy="215444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400" b="1" dirty="0">
                <a:solidFill>
                  <a:srgbClr val="B30505"/>
                </a:solidFill>
              </a:rPr>
              <a:t>Cu</a:t>
            </a:r>
            <a:endParaRPr lang="en-GB" sz="1400" b="1" dirty="0">
              <a:solidFill>
                <a:srgbClr val="B30505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49CCD9A-EDF8-3944-47EE-724A06F4CC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9C2AB0D-4298-7DE6-4FE3-7F06463FD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D89E5-7852-485F-3BE9-BF2AC3A0E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813" y="1792249"/>
            <a:ext cx="5220000" cy="39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81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ECC21B-0B2B-D0D4-B1B2-1F0F9CD2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 at higher RF power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7748B3A-307B-C82E-F290-11F0BB103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33" y="1458987"/>
            <a:ext cx="4184716" cy="3042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2FFCFF-3E2F-3788-498B-2AA83DF442AA}"/>
              </a:ext>
            </a:extLst>
          </p:cNvPr>
          <p:cNvSpPr txBox="1"/>
          <p:nvPr/>
        </p:nvSpPr>
        <p:spPr>
          <a:xfrm>
            <a:off x="6986945" y="5983431"/>
            <a:ext cx="51404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</a:rPr>
              <a:t>Patrick Krkotic, PhD dissertation, UPC Barcelona 2022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1AF9C7-58CB-EF44-045D-21FF8B269B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97683-91AA-562F-AAD9-EA0A3335F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FFFD7C-A544-476A-30FE-43AAC3C5B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808" y="1486745"/>
            <a:ext cx="4164240" cy="33264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2E816F-4FE9-7578-7887-C19CCB550E36}"/>
              </a:ext>
            </a:extLst>
          </p:cNvPr>
          <p:cNvSpPr txBox="1"/>
          <p:nvPr/>
        </p:nvSpPr>
        <p:spPr>
          <a:xfrm>
            <a:off x="5232178" y="1399404"/>
            <a:ext cx="213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THEVA inclined deposition</a:t>
            </a:r>
            <a:endParaRPr lang="en-GB" sz="1200" b="1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B829EE-C0A0-4531-9B97-1DC8721AB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940" y="1364743"/>
            <a:ext cx="3888060" cy="33303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C44ADB-C844-A593-6324-541EEE0D8655}"/>
              </a:ext>
            </a:extLst>
          </p:cNvPr>
          <p:cNvSpPr txBox="1"/>
          <p:nvPr/>
        </p:nvSpPr>
        <p:spPr>
          <a:xfrm>
            <a:off x="9640574" y="1423698"/>
            <a:ext cx="1399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0 T external field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06C0A0-B9CF-C6AC-C1DE-532BA7E894D7}"/>
              </a:ext>
            </a:extLst>
          </p:cNvPr>
          <p:cNvSpPr txBox="1"/>
          <p:nvPr/>
        </p:nvSpPr>
        <p:spPr>
          <a:xfrm>
            <a:off x="549929" y="4900501"/>
            <a:ext cx="9186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HTS coated conductors at 8 GHz (dielectric resonator) and 50 K</a:t>
            </a:r>
          </a:p>
        </p:txBody>
      </p:sp>
    </p:spTree>
    <p:extLst>
      <p:ext uri="{BB962C8B-B14F-4D97-AF65-F5344CB8AC3E}">
        <p14:creationId xmlns:p14="http://schemas.microsoft.com/office/powerpoint/2010/main" val="566990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FDDFF5-CCEA-A5D9-9FBF-8A359F1D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93DE2A-34C9-77DA-25D7-CD9F0AFFE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</a:t>
            </a:r>
            <a:r>
              <a:rPr lang="en-GB" dirty="0">
                <a:solidFill>
                  <a:srgbClr val="FF0000"/>
                </a:solidFill>
              </a:rPr>
              <a:t>very few measurements </a:t>
            </a:r>
            <a:r>
              <a:rPr lang="en-GB" dirty="0"/>
              <a:t>on HTS at high RF currents (mostly microstrip resonators). But physics is proven.</a:t>
            </a:r>
          </a:p>
          <a:p>
            <a:endParaRPr lang="en-GB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F32061-BD2A-D045-6525-E83740C3943A}"/>
              </a:ext>
            </a:extLst>
          </p:cNvPr>
          <p:cNvSpPr txBox="1"/>
          <p:nvPr/>
        </p:nvSpPr>
        <p:spPr>
          <a:xfrm>
            <a:off x="5879975" y="2256749"/>
            <a:ext cx="5836163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~10</a:t>
            </a:r>
            <a:r>
              <a:rPr lang="en-US" baseline="30000" dirty="0"/>
              <a:t>11</a:t>
            </a:r>
            <a:r>
              <a:rPr lang="en-US" dirty="0"/>
              <a:t> A/m</a:t>
            </a:r>
            <a:r>
              <a:rPr lang="en-US" baseline="30000" dirty="0"/>
              <a:t>2</a:t>
            </a:r>
            <a:r>
              <a:rPr lang="en-US" dirty="0"/>
              <a:t>  RF current (microstrip resonator, 200 µm, 350 nm thick, 8 GHz)</a:t>
            </a:r>
          </a:p>
          <a:p>
            <a:endParaRPr lang="en-US" dirty="0"/>
          </a:p>
          <a:p>
            <a:r>
              <a:rPr lang="en-US" sz="1800" dirty="0"/>
              <a:t>Powell et al. </a:t>
            </a:r>
            <a:r>
              <a:rPr lang="en-GB" sz="1800" dirty="0">
                <a:hlinkClick r:id="rId3"/>
              </a:rPr>
              <a:t>Journal of Applied Physics 86, 2137 (1999)</a:t>
            </a:r>
            <a:endParaRPr lang="en-GB" sz="1800" dirty="0"/>
          </a:p>
          <a:p>
            <a:endParaRPr lang="en-GB" dirty="0"/>
          </a:p>
          <a:p>
            <a:r>
              <a:rPr lang="en-GB" dirty="0"/>
              <a:t>For 1 </a:t>
            </a:r>
            <a:r>
              <a:rPr lang="en-US" dirty="0"/>
              <a:t>µm thickness this is equivalent to 10</a:t>
            </a:r>
            <a:r>
              <a:rPr lang="en-US" baseline="30000" dirty="0"/>
              <a:t>5</a:t>
            </a:r>
            <a:r>
              <a:rPr lang="en-US" dirty="0"/>
              <a:t> A/m (</a:t>
            </a:r>
            <a:r>
              <a:rPr lang="en-US" dirty="0">
                <a:sym typeface="Symbol" panose="05050102010706020507" pitchFamily="18" charset="2"/>
              </a:rPr>
              <a:t> 0.1 T  25 MV/m)</a:t>
            </a:r>
          </a:p>
          <a:p>
            <a:r>
              <a:rPr lang="en-US" dirty="0">
                <a:solidFill>
                  <a:srgbClr val="FF0000"/>
                </a:solidFill>
              </a:rPr>
              <a:t>Entering the “high-gradient” range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B51A2-9FD7-8C09-9EAC-A8C62BAB001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383" y="1806690"/>
            <a:ext cx="4855210" cy="411482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DE53DE-3317-0792-73AB-60A5D2EDE1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57C3033-D65D-2E82-D171-4E414F078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31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FA446E2-960B-17A5-426D-CF49E7AA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High-gradient testing at SLAC – supported by I.FAST IIF</a:t>
            </a:r>
            <a:endParaRPr lang="en-GB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EAD6A5DA-BF64-29C1-3593-7AC7CEBA8B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D5EC878-3CA8-4930-B8FD-FEE1D8BD7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43FC9-8A96-A15D-E3F8-AA4F2D762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59" y="2534383"/>
            <a:ext cx="3180363" cy="30284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F43079-C3C5-501B-98E1-A573322E79A0}"/>
              </a:ext>
            </a:extLst>
          </p:cNvPr>
          <p:cNvSpPr/>
          <p:nvPr/>
        </p:nvSpPr>
        <p:spPr>
          <a:xfrm>
            <a:off x="384450" y="690472"/>
            <a:ext cx="10415550" cy="1526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“Mushroom” cavity. Can achieve </a:t>
            </a:r>
            <a:r>
              <a:rPr lang="en-GB" sz="1800" dirty="0" err="1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1800" baseline="-25000" dirty="0" err="1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of about 360 </a:t>
            </a:r>
            <a:r>
              <a:rPr lang="en-GB" sz="1800" dirty="0" err="1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– 2.9x10</a:t>
            </a:r>
            <a:r>
              <a:rPr lang="en-GB" sz="1800" baseline="30000" dirty="0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A/m (equivalent to ~80 MV/m in a standard accelerating cavity) using 50 MW XL-4 Klystron at 11.4 GHz. </a:t>
            </a:r>
          </a:p>
          <a:p>
            <a:pPr marL="285750" indent="-28575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Zero E-field on the sample</a:t>
            </a:r>
          </a:p>
          <a:p>
            <a:pPr marL="285750" indent="-28575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Maximum H-field on the sample</a:t>
            </a:r>
          </a:p>
          <a:p>
            <a:pPr marL="285750" indent="-28575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Sample accounts for ⅓ of total cavity loss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DC2DF7-8FF4-4F2F-61F4-73066545D7F5}"/>
              </a:ext>
            </a:extLst>
          </p:cNvPr>
          <p:cNvSpPr txBox="1"/>
          <p:nvPr/>
        </p:nvSpPr>
        <p:spPr>
          <a:xfrm>
            <a:off x="536501" y="5715141"/>
            <a:ext cx="9108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Goal: demonstrate </a:t>
            </a:r>
            <a:r>
              <a:rPr lang="en-US" sz="1800" dirty="0">
                <a:solidFill>
                  <a:srgbClr val="FF0000"/>
                </a:solidFill>
              </a:rPr>
              <a:t>high-gradient pulsed operation of HTS</a:t>
            </a:r>
            <a:r>
              <a:rPr lang="en-US" sz="1800" dirty="0"/>
              <a:t>, at cryo-temperatures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EE4DA4-CCE2-6D95-26E9-A36EEA9E8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547" y="2534551"/>
            <a:ext cx="3180362" cy="3028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43EE4F-9974-5C0C-ABAD-4FB3BA9E4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000" y="2769121"/>
            <a:ext cx="2952328" cy="238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28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10043-52C5-E883-141D-32A16AD82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results at SLAC, at low gradient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38A4F6-8C3E-F223-5403-BFEF99CE11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A7842-59FE-CEC0-AD4D-ABEBD0B35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525CF-7D20-FBF7-863C-A1F32C1BE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BE423213-5273-AA09-B8DE-5C6A3EBA3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578" y="1125020"/>
            <a:ext cx="4970534" cy="3930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67B22F-0062-3B70-34CB-5854784D95C4}"/>
              </a:ext>
            </a:extLst>
          </p:cNvPr>
          <p:cNvSpPr txBox="1"/>
          <p:nvPr/>
        </p:nvSpPr>
        <p:spPr>
          <a:xfrm>
            <a:off x="389164" y="562867"/>
            <a:ext cx="10077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HTS measurements, after calibration measurements with Cu and Nb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5CBD3-FA1E-0AAB-8F55-5D9860970458}"/>
              </a:ext>
            </a:extLst>
          </p:cNvPr>
          <p:cNvSpPr txBox="1"/>
          <p:nvPr/>
        </p:nvSpPr>
        <p:spPr>
          <a:xfrm>
            <a:off x="7523325" y="5199114"/>
            <a:ext cx="3326552" cy="101566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R</a:t>
            </a:r>
            <a:r>
              <a:rPr lang="en-US" sz="2000" baseline="-25000" dirty="0">
                <a:solidFill>
                  <a:srgbClr val="00B050"/>
                </a:solidFill>
              </a:rPr>
              <a:t>s</a:t>
            </a:r>
            <a:r>
              <a:rPr lang="en-US" sz="2000" dirty="0">
                <a:solidFill>
                  <a:srgbClr val="00B050"/>
                </a:solidFill>
              </a:rPr>
              <a:t> Cu </a:t>
            </a:r>
            <a:r>
              <a:rPr lang="en-US" sz="2000" dirty="0">
                <a:solidFill>
                  <a:srgbClr val="00B050"/>
                </a:solidFill>
                <a:sym typeface="Symbol" panose="05050102010706020507" pitchFamily="18" charset="2"/>
              </a:rPr>
              <a:t> 17 m</a:t>
            </a:r>
          </a:p>
          <a:p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</a:t>
            </a:r>
            <a:r>
              <a:rPr lang="en-US" sz="2000" baseline="-25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REBCO tapes 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sym typeface="Symbol" panose="05050102010706020507" pitchFamily="18" charset="2"/>
              </a:rPr>
              <a:t> 1.7 m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endParaRPr lang="en-GB" sz="2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R</a:t>
            </a:r>
            <a:r>
              <a:rPr lang="en-US" sz="2000" baseline="-25000" dirty="0">
                <a:solidFill>
                  <a:srgbClr val="FF0000"/>
                </a:solidFill>
              </a:rPr>
              <a:t>s</a:t>
            </a:r>
            <a:r>
              <a:rPr lang="en-US" sz="2000" dirty="0">
                <a:solidFill>
                  <a:srgbClr val="FF0000"/>
                </a:solidFill>
              </a:rPr>
              <a:t> REBCO PVD </a:t>
            </a:r>
            <a:r>
              <a:rPr lang="en-US" sz="2000" dirty="0">
                <a:solidFill>
                  <a:srgbClr val="FF0000"/>
                </a:solidFill>
                <a:sym typeface="Symbol" panose="05050102010706020507" pitchFamily="18" charset="2"/>
              </a:rPr>
              <a:t> 1.0 m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 </a:t>
            </a:r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F91008-D9EE-EC54-8288-6E2FD11916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5" t="26165" r="25269" b="20109"/>
          <a:stretch/>
        </p:blipFill>
        <p:spPr>
          <a:xfrm>
            <a:off x="1342123" y="4362244"/>
            <a:ext cx="1781423" cy="16552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F21F60-25C7-E638-94CF-2BBFEBCB0A52}"/>
              </a:ext>
            </a:extLst>
          </p:cNvPr>
          <p:cNvSpPr/>
          <p:nvPr/>
        </p:nvSpPr>
        <p:spPr>
          <a:xfrm>
            <a:off x="593422" y="3868680"/>
            <a:ext cx="5347105" cy="340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Directly grown REBCO on MgO and on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copper+MgO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(CERACO)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8F3E13-830C-1D4E-89F9-55B6A34EBA01}"/>
              </a:ext>
            </a:extLst>
          </p:cNvPr>
          <p:cNvSpPr/>
          <p:nvPr/>
        </p:nvSpPr>
        <p:spPr>
          <a:xfrm>
            <a:off x="835558" y="1241924"/>
            <a:ext cx="4957127" cy="340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Soldered REBCO-CCs on copper (Fujikura by CSIC-ICMAB)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8C89E1-0A11-A775-DE1B-6929DEB46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091" y="1720531"/>
            <a:ext cx="3127519" cy="1871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14E63A-E2E7-9941-4889-ACDC8E8C41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027"/>
          <a:stretch/>
        </p:blipFill>
        <p:spPr>
          <a:xfrm>
            <a:off x="3314122" y="4362244"/>
            <a:ext cx="2224660" cy="16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12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6E44AE2-2C8D-43F8-0D9A-B5A93961C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910" y="2551719"/>
            <a:ext cx="3703090" cy="318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662580A-51D2-D0A2-946B-E55AE1161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518374"/>
            <a:ext cx="2823067" cy="314481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2DB9E4-D680-6FA1-A8A4-473DF0931125}"/>
              </a:ext>
            </a:extLst>
          </p:cNvPr>
          <p:cNvSpPr txBox="1">
            <a:spLocks/>
          </p:cNvSpPr>
          <p:nvPr/>
        </p:nvSpPr>
        <p:spPr>
          <a:xfrm>
            <a:off x="5514712" y="3426232"/>
            <a:ext cx="1512168" cy="751571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</a:t>
            </a:r>
            <a:endParaRPr kumimoji="0" lang="f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B5AEE2-A6AF-54F9-F52E-2672F1EFBE3A}"/>
              </a:ext>
            </a:extLst>
          </p:cNvPr>
          <p:cNvSpPr/>
          <p:nvPr/>
        </p:nvSpPr>
        <p:spPr>
          <a:xfrm>
            <a:off x="335360" y="5752519"/>
            <a:ext cx="4320480" cy="288032"/>
          </a:xfrm>
          <a:prstGeom prst="rect">
            <a:avLst/>
          </a:prstGeom>
          <a:gradFill flip="none" rotWithShape="1">
            <a:gsLst>
              <a:gs pos="0">
                <a:srgbClr val="0000FF">
                  <a:lumMod val="5000"/>
                  <a:lumOff val="95000"/>
                </a:srgbClr>
              </a:gs>
              <a:gs pos="50000">
                <a:srgbClr val="0000FF">
                  <a:lumMod val="45000"/>
                  <a:lumOff val="55000"/>
                </a:srgbClr>
              </a:gs>
              <a:gs pos="93000">
                <a:srgbClr val="0000FF">
                  <a:lumMod val="45000"/>
                  <a:lumOff val="5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E855E4-8C06-8179-2B8D-E0C22B3F9795}"/>
              </a:ext>
            </a:extLst>
          </p:cNvPr>
          <p:cNvSpPr/>
          <p:nvPr/>
        </p:nvSpPr>
        <p:spPr>
          <a:xfrm>
            <a:off x="4655840" y="5752519"/>
            <a:ext cx="2784309" cy="288032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27000">
                <a:srgbClr val="FF9900"/>
              </a:gs>
              <a:gs pos="85000">
                <a:srgbClr val="FF9900"/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EA2CCD-5CED-34BC-F294-67B69938070E}"/>
              </a:ext>
            </a:extLst>
          </p:cNvPr>
          <p:cNvSpPr/>
          <p:nvPr/>
        </p:nvSpPr>
        <p:spPr>
          <a:xfrm>
            <a:off x="7440149" y="5752519"/>
            <a:ext cx="4320480" cy="288032"/>
          </a:xfrm>
          <a:prstGeom prst="rect">
            <a:avLst/>
          </a:prstGeom>
          <a:gradFill flip="none" rotWithShape="1">
            <a:gsLst>
              <a:gs pos="6000">
                <a:srgbClr val="0000FF">
                  <a:lumMod val="5000"/>
                  <a:lumOff val="95000"/>
                </a:srgbClr>
              </a:gs>
              <a:gs pos="37000">
                <a:srgbClr val="40C245">
                  <a:lumMod val="75000"/>
                </a:srgbClr>
              </a:gs>
              <a:gs pos="86000">
                <a:srgbClr val="40C245">
                  <a:lumMod val="75000"/>
                </a:srgbClr>
              </a:gs>
              <a:gs pos="100000">
                <a:srgbClr val="40C245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DBC0A7-29FA-9BCE-CB6A-BF537F9F1164}"/>
              </a:ext>
            </a:extLst>
          </p:cNvPr>
          <p:cNvSpPr txBox="1"/>
          <p:nvPr/>
        </p:nvSpPr>
        <p:spPr>
          <a:xfrm>
            <a:off x="1679509" y="5667110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2020 - 2040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91467-89AD-4117-FA80-A16269773AED}"/>
              </a:ext>
            </a:extLst>
          </p:cNvPr>
          <p:cNvSpPr txBox="1"/>
          <p:nvPr/>
        </p:nvSpPr>
        <p:spPr>
          <a:xfrm>
            <a:off x="5377213" y="5667110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2045 - 2063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E9794-A28D-9916-65CA-648C937A2357}"/>
              </a:ext>
            </a:extLst>
          </p:cNvPr>
          <p:cNvSpPr txBox="1"/>
          <p:nvPr/>
        </p:nvSpPr>
        <p:spPr>
          <a:xfrm>
            <a:off x="9168341" y="5656509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2070 - 2095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 descr="Diagram, radar chart&#10;&#10;Description automatically generated">
            <a:extLst>
              <a:ext uri="{FF2B5EF4-FFF2-40B4-BE49-F238E27FC236}">
                <a16:creationId xmlns:a16="http://schemas.microsoft.com/office/drawing/2014/main" id="{CAB6820D-7F89-AA9E-627F-2F076BC02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460" y="2645145"/>
            <a:ext cx="3795188" cy="307718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6B11ACC-554C-4750-AE7A-6884C42941D0}"/>
              </a:ext>
            </a:extLst>
          </p:cNvPr>
          <p:cNvSpPr txBox="1">
            <a:spLocks/>
          </p:cNvSpPr>
          <p:nvPr/>
        </p:nvSpPr>
        <p:spPr>
          <a:xfrm>
            <a:off x="9462860" y="3497660"/>
            <a:ext cx="1512168" cy="728146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FCC-hh</a:t>
            </a:r>
            <a:endParaRPr kumimoji="0" lang="f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1DBE66-3CAD-E03B-4CCB-92EA9454A64C}"/>
                  </a:ext>
                </a:extLst>
              </p:cNvPr>
              <p:cNvSpPr txBox="1"/>
              <p:nvPr/>
            </p:nvSpPr>
            <p:spPr>
              <a:xfrm>
                <a:off x="0" y="487478"/>
                <a:ext cx="12192000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  <a:r>
                  <a:rPr kumimoji="0" lang="en-GB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omprehensive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long-term program maximizing physics opportunities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1: FCC-ee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acc>
                      <m:accPr>
                        <m:chr m:val="̅"/>
                        <m:ctrlPr>
                          <a:rPr kumimoji="0" lang="en-US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</m:e>
                    </m:acc>
                  </m:oMath>
                </a14:m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Higgs factory, electroweak &amp; top factory at highest luminosities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2: FCC-hh (~100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TeV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natural continuation at energy frontier, pp &amp; AA collisions; e-</a:t>
                </a:r>
                <a:r>
                  <a:rPr lang="en-GB" b="1" dirty="0">
                    <a:solidFill>
                      <a:srgbClr val="3333FF"/>
                    </a:solidFill>
                    <a:latin typeface="Arial"/>
                  </a:rPr>
                  <a:t>h 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option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highly synergetic and complementary programme boosting the physics reach of both colliders 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(e.g. </a:t>
                </a:r>
                <a:r>
                  <a:rPr lang="en-US" sz="1400" dirty="0">
                    <a:effectLst/>
                    <a:ea typeface="Times New Roman" panose="02020603050405020304" pitchFamily="18" charset="0"/>
                  </a:rPr>
                  <a:t>model-independent measurements of the Higgs couplings at FCC-hh thanks to input from FCC-ee; and FCC-hh as “energy upgrade” of FCC-ee)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common civil engineering and technical infrastructures,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building on and reusing CERN’s existing infrastructure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FCC integrated project </a:t>
                </a: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allows the start of a new, major facility at CERN within a few years of the end of HL-LHC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1DBE66-3CAD-E03B-4CCB-92EA9454A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7478"/>
                <a:ext cx="12192000" cy="2000548"/>
              </a:xfrm>
              <a:prstGeom prst="rect">
                <a:avLst/>
              </a:prstGeom>
              <a:blipFill>
                <a:blip r:embed="rId6"/>
                <a:stretch>
                  <a:fillRect l="-500" t="-1524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9">
            <a:extLst>
              <a:ext uri="{FF2B5EF4-FFF2-40B4-BE49-F238E27FC236}">
                <a16:creationId xmlns:a16="http://schemas.microsoft.com/office/drawing/2014/main" id="{BD869689-AD69-E2B4-2DE9-3EE098DA0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 integrated program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295F9A-717F-161B-BE97-BA4A569152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FCF45C2-7F95-1747-ECBB-CB2761031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0E55DFC-B9C0-B4DC-69C3-534956D37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F60DC2-9ECD-76D6-8958-2FE33F4D2072}"/>
              </a:ext>
            </a:extLst>
          </p:cNvPr>
          <p:cNvSpPr txBox="1"/>
          <p:nvPr/>
        </p:nvSpPr>
        <p:spPr>
          <a:xfrm>
            <a:off x="8691159" y="59650"/>
            <a:ext cx="34050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7"/>
              </a:rPr>
              <a:t>Link to the FCC week 2024</a:t>
            </a:r>
            <a:endParaRPr lang="en-GB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43C6C-8867-9EB9-DA6A-9B64F7E80A96}"/>
              </a:ext>
            </a:extLst>
          </p:cNvPr>
          <p:cNvSpPr txBox="1"/>
          <p:nvPr/>
        </p:nvSpPr>
        <p:spPr>
          <a:xfrm>
            <a:off x="11929" y="6045500"/>
            <a:ext cx="3681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From M. Benedikt, FCC Study leader</a:t>
            </a:r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9F5200E5-32CA-4E37-8990-34E0C09AF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31" y="11678"/>
            <a:ext cx="1384338" cy="46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47C76-B9D7-214D-E96D-7961FD9CB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SLAC results at high-gradient 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DE377-6612-CB90-3771-C3C4917847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AA797-D431-F4CF-48A0-EE15B6DD8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1D1AC-2C78-82A7-F68E-533EC634C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1C43F-3FBA-AE7F-9F2A-F1D19D4EA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4" y="635000"/>
            <a:ext cx="9947341" cy="55964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3DE1F5-B206-E970-13AE-B10C5E9EE9AA}"/>
              </a:ext>
            </a:extLst>
          </p:cNvPr>
          <p:cNvSpPr txBox="1"/>
          <p:nvPr/>
        </p:nvSpPr>
        <p:spPr>
          <a:xfrm>
            <a:off x="1266413" y="5784722"/>
            <a:ext cx="224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From: Mitch Schneider</a:t>
            </a:r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603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625C3-2B21-550C-4647-D0FF0395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SLAC results at high-gradient 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2B94E-0E44-CE52-3DD3-3F2F3B60A6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A1228-61EF-5B73-C7AF-CDB2F133E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D43FC-3039-CA25-327D-56A7C2745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FF97A5-B118-4F34-2A00-F10C732B6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45"/>
          <a:stretch/>
        </p:blipFill>
        <p:spPr>
          <a:xfrm>
            <a:off x="916350" y="567261"/>
            <a:ext cx="10378778" cy="55664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9E3E82-3497-C083-B80A-52C0C93BA8F0}"/>
              </a:ext>
            </a:extLst>
          </p:cNvPr>
          <p:cNvSpPr txBox="1"/>
          <p:nvPr/>
        </p:nvSpPr>
        <p:spPr>
          <a:xfrm>
            <a:off x="90" y="5992394"/>
            <a:ext cx="1805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From: Ankur Dhar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01D63-0ADF-A06D-33DF-A4BA6FDB5952}"/>
              </a:ext>
            </a:extLst>
          </p:cNvPr>
          <p:cNvSpPr txBox="1"/>
          <p:nvPr/>
        </p:nvSpPr>
        <p:spPr>
          <a:xfrm>
            <a:off x="2555814" y="5552532"/>
            <a:ext cx="856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Shaded area: change from 100 W to 1.6 kW of forward power</a:t>
            </a:r>
          </a:p>
        </p:txBody>
      </p:sp>
    </p:spTree>
    <p:extLst>
      <p:ext uri="{BB962C8B-B14F-4D97-AF65-F5344CB8AC3E}">
        <p14:creationId xmlns:p14="http://schemas.microsoft.com/office/powerpoint/2010/main" val="29475112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D74710-D30D-9D44-CF8D-2239B9CD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device validation – supported by I.FAST Innovation Fund 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8373F2-B573-0F33-31DB-80063469A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/>
              <a:t>Next goals: develop </a:t>
            </a:r>
            <a:r>
              <a:rPr lang="en-GB" sz="2400" dirty="0">
                <a:solidFill>
                  <a:srgbClr val="FF0000"/>
                </a:solidFill>
              </a:rPr>
              <a:t>large-size tapes </a:t>
            </a:r>
            <a:r>
              <a:rPr lang="en-GB" sz="2400" dirty="0"/>
              <a:t>(50 mm wide) in </a:t>
            </a:r>
            <a:r>
              <a:rPr lang="en-GB" sz="2400" dirty="0">
                <a:solidFill>
                  <a:srgbClr val="FF0000"/>
                </a:solidFill>
              </a:rPr>
              <a:t>collaboration with KCT, </a:t>
            </a:r>
            <a:r>
              <a:rPr lang="en-GB" sz="2400" dirty="0"/>
              <a:t>to be first tested on </a:t>
            </a:r>
            <a:r>
              <a:rPr lang="en-GB" sz="2400" dirty="0">
                <a:solidFill>
                  <a:srgbClr val="FF0000"/>
                </a:solidFill>
              </a:rPr>
              <a:t>discs at SLAC. </a:t>
            </a:r>
            <a:r>
              <a:rPr lang="en-GB" sz="2400" dirty="0"/>
              <a:t>Two-years plan </a:t>
            </a:r>
            <a:r>
              <a:rPr lang="en-GB" sz="2400" dirty="0">
                <a:solidFill>
                  <a:srgbClr val="FF0000"/>
                </a:solidFill>
              </a:rPr>
              <a:t>funded by IIF</a:t>
            </a:r>
          </a:p>
          <a:p>
            <a:r>
              <a:rPr lang="en-GB" sz="2400" dirty="0">
                <a:solidFill>
                  <a:srgbClr val="FF0000"/>
                </a:solidFill>
              </a:rPr>
              <a:t>(Ideally: REBCO coating </a:t>
            </a:r>
            <a:r>
              <a:rPr lang="en-GB" sz="2400" dirty="0"/>
              <a:t>directly on </a:t>
            </a:r>
            <a:r>
              <a:rPr lang="en-GB" sz="2400" dirty="0">
                <a:solidFill>
                  <a:srgbClr val="FF0000"/>
                </a:solidFill>
              </a:rPr>
              <a:t>3D objects)</a:t>
            </a:r>
            <a:endParaRPr lang="en-GB" sz="2400" dirty="0"/>
          </a:p>
          <a:p>
            <a:r>
              <a:rPr lang="en-GB" sz="2400" dirty="0"/>
              <a:t>Device validation: X-band pulse compressor (SLAC) as first “real” RF device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>
                <a:solidFill>
                  <a:srgbClr val="FF0000"/>
                </a:solidFill>
              </a:rPr>
              <a:t>Coating will be performed by CSIC-ICMAB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9" name="Picture 8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52C65F4E-728F-9864-4350-1A4E796DD5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3"/>
          <a:stretch/>
        </p:blipFill>
        <p:spPr>
          <a:xfrm>
            <a:off x="3697062" y="2516480"/>
            <a:ext cx="2615159" cy="3034363"/>
          </a:xfrm>
          <a:prstGeom prst="rect">
            <a:avLst/>
          </a:prstGeom>
        </p:spPr>
      </p:pic>
      <p:pic>
        <p:nvPicPr>
          <p:cNvPr id="11" name="Picture 10" descr="A picture containing diagram">
            <a:extLst>
              <a:ext uri="{FF2B5EF4-FFF2-40B4-BE49-F238E27FC236}">
                <a16:creationId xmlns:a16="http://schemas.microsoft.com/office/drawing/2014/main" id="{4D3EA159-EC9A-C615-4F19-B0CB4BEE6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0"/>
          <a:stretch/>
        </p:blipFill>
        <p:spPr>
          <a:xfrm>
            <a:off x="845668" y="2389008"/>
            <a:ext cx="3425410" cy="3161835"/>
          </a:xfrm>
          <a:prstGeom prst="rect">
            <a:avLst/>
          </a:prstGeom>
        </p:spPr>
      </p:pic>
      <p:pic>
        <p:nvPicPr>
          <p:cNvPr id="21" name="Picture 20" descr="A picture containing text, linedrawing, document&#10;&#10;Description automatically generated">
            <a:extLst>
              <a:ext uri="{FF2B5EF4-FFF2-40B4-BE49-F238E27FC236}">
                <a16:creationId xmlns:a16="http://schemas.microsoft.com/office/drawing/2014/main" id="{44305764-0485-6C55-0C18-D7BE26BCF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59" r="22756"/>
          <a:stretch/>
        </p:blipFill>
        <p:spPr>
          <a:xfrm>
            <a:off x="6481880" y="2516481"/>
            <a:ext cx="2162624" cy="3090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392C00-1F0E-015E-5A8E-EC98A1809760}"/>
              </a:ext>
            </a:extLst>
          </p:cNvPr>
          <p:cNvSpPr txBox="1"/>
          <p:nvPr/>
        </p:nvSpPr>
        <p:spPr>
          <a:xfrm>
            <a:off x="681833" y="4618900"/>
            <a:ext cx="1948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Courtesy Greg </a:t>
            </a:r>
            <a:r>
              <a:rPr lang="en-GB" sz="1400" dirty="0" err="1">
                <a:solidFill>
                  <a:srgbClr val="000000"/>
                </a:solidFill>
              </a:rPr>
              <a:t>LeSage</a:t>
            </a:r>
            <a:r>
              <a:rPr lang="en-GB" sz="1400" dirty="0">
                <a:solidFill>
                  <a:srgbClr val="000000"/>
                </a:solidFill>
              </a:rPr>
              <a:t>, SLAC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94A5F4-BB66-BB91-41D8-6B9D1DED89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585729-8D13-03CE-7616-709EC324B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D6F0810F-8E67-8317-9C5D-9C9F26BEA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802" y="2839017"/>
            <a:ext cx="2363302" cy="20507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99F139-9FB7-A50C-9404-E9E6C32A629D}"/>
              </a:ext>
            </a:extLst>
          </p:cNvPr>
          <p:cNvSpPr txBox="1"/>
          <p:nvPr/>
        </p:nvSpPr>
        <p:spPr>
          <a:xfrm>
            <a:off x="9375382" y="497284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Pulse compressor</a:t>
            </a:r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90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D74710-D30D-9D44-CF8D-2239B9CD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Axion cavity as earlier demonstrator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8373F2-B573-0F33-31DB-80063469A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Approach being validated also for axion detection cavities in </a:t>
            </a:r>
            <a:r>
              <a:rPr lang="en-GB" sz="2400" dirty="0">
                <a:solidFill>
                  <a:srgbClr val="FF0000"/>
                </a:solidFill>
              </a:rPr>
              <a:t>RADES collaboration</a:t>
            </a:r>
            <a:r>
              <a:rPr lang="en-GB" sz="2400" dirty="0"/>
              <a:t> having a similar geometry </a:t>
            </a:r>
          </a:p>
          <a:p>
            <a:r>
              <a:rPr lang="en-GB" sz="2400" dirty="0"/>
              <a:t>Copper body manufactured at Mainz University, adapted to </a:t>
            </a:r>
            <a:r>
              <a:rPr lang="en-GB" sz="2400" dirty="0">
                <a:solidFill>
                  <a:srgbClr val="FF0000"/>
                </a:solidFill>
              </a:rPr>
              <a:t>12 mm wide coated conductors, </a:t>
            </a:r>
            <a:r>
              <a:rPr lang="en-GB" sz="2400" dirty="0"/>
              <a:t>coated by CSIC-ICMAB</a:t>
            </a:r>
          </a:p>
          <a:p>
            <a:endParaRPr lang="en-GB" sz="240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94A5F4-BB66-BB91-41D8-6B9D1DED89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585729-8D13-03CE-7616-709EC324B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AB5937-CD51-4CC4-A174-F2EF7B10B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564" y="2493789"/>
            <a:ext cx="2225233" cy="2584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0CD88-87B5-519A-96ED-E3C050B9FA52}"/>
              </a:ext>
            </a:extLst>
          </p:cNvPr>
          <p:cNvSpPr txBox="1"/>
          <p:nvPr/>
        </p:nvSpPr>
        <p:spPr>
          <a:xfrm>
            <a:off x="4958168" y="4728672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Axion cavity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F5A207-1816-0EA3-920A-D3A43B2BD3D6}"/>
              </a:ext>
            </a:extLst>
          </p:cNvPr>
          <p:cNvSpPr/>
          <p:nvPr/>
        </p:nvSpPr>
        <p:spPr>
          <a:xfrm>
            <a:off x="8261769" y="5759634"/>
            <a:ext cx="18046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Q</a:t>
            </a:r>
            <a:r>
              <a:rPr lang="en-US" sz="1400" baseline="-25000" dirty="0">
                <a:solidFill>
                  <a:srgbClr val="000000"/>
                </a:solidFill>
              </a:rPr>
              <a:t>0</a:t>
            </a:r>
            <a:r>
              <a:rPr lang="en-US" sz="1400" dirty="0">
                <a:solidFill>
                  <a:srgbClr val="000000"/>
                </a:solidFill>
              </a:rPr>
              <a:t> = 268 520 (75%)</a:t>
            </a: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89FBC3-C0F7-7ABC-EFF7-27F1B8777F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38" t="34516" r="34297" b="33103"/>
          <a:stretch/>
        </p:blipFill>
        <p:spPr>
          <a:xfrm>
            <a:off x="4584766" y="5248787"/>
            <a:ext cx="2808312" cy="10216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C79AAF-92D6-4AC0-4AB7-A5AC445143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58" t="24252" r="61254" b="29823"/>
          <a:stretch/>
        </p:blipFill>
        <p:spPr>
          <a:xfrm>
            <a:off x="1971214" y="5099192"/>
            <a:ext cx="1701967" cy="1116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1F94F5-04E0-DE93-BC8C-ECE941C4FF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51" t="24768" r="64895" b="30231"/>
          <a:stretch/>
        </p:blipFill>
        <p:spPr>
          <a:xfrm>
            <a:off x="8304664" y="4163485"/>
            <a:ext cx="1723541" cy="15745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CC1DFE-BDE8-23D9-A457-CAEACB7D19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286" t="19544" r="63149" b="27983"/>
          <a:stretch/>
        </p:blipFill>
        <p:spPr>
          <a:xfrm>
            <a:off x="8261769" y="2383779"/>
            <a:ext cx="1646521" cy="15612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95058E-233A-4CC3-A4FF-7674B51468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57" t="18397" r="59440" b="28270"/>
          <a:stretch/>
        </p:blipFill>
        <p:spPr>
          <a:xfrm>
            <a:off x="1853571" y="2250129"/>
            <a:ext cx="1937255" cy="16231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0318A-409B-08EC-6CC6-AF2F6E57475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512" t="25566" r="62182" b="34004"/>
          <a:stretch/>
        </p:blipFill>
        <p:spPr>
          <a:xfrm>
            <a:off x="2084138" y="3775443"/>
            <a:ext cx="1476118" cy="126141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CE77236-40B2-FFEE-BDC1-A4F3BA54E182}"/>
              </a:ext>
            </a:extLst>
          </p:cNvPr>
          <p:cNvSpPr/>
          <p:nvPr/>
        </p:nvSpPr>
        <p:spPr>
          <a:xfrm>
            <a:off x="2924327" y="4614912"/>
            <a:ext cx="1407758" cy="293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0" lvl="2">
              <a:lnSpc>
                <a:spcPct val="120000"/>
              </a:lnSpc>
              <a:spcBef>
                <a:spcPts val="600"/>
              </a:spcBef>
              <a:buClr>
                <a:schemeClr val="accent2"/>
              </a:buClr>
              <a:buSzPct val="80000"/>
              <a:tabLst>
                <a:tab pos="180975" algn="l"/>
                <a:tab pos="266700" algn="l"/>
              </a:tabLst>
              <a:defRPr/>
            </a:pPr>
            <a:r>
              <a:rPr lang="de-DE" sz="1200" dirty="0">
                <a:solidFill>
                  <a:srgbClr val="000000"/>
                </a:solidFill>
              </a:rPr>
              <a:t>Surface currents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43E547-61E2-F413-E051-2E93CAE91C55}"/>
              </a:ext>
            </a:extLst>
          </p:cNvPr>
          <p:cNvSpPr/>
          <p:nvPr/>
        </p:nvSpPr>
        <p:spPr>
          <a:xfrm>
            <a:off x="2970246" y="5894104"/>
            <a:ext cx="715260" cy="293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0" lvl="2">
              <a:lnSpc>
                <a:spcPct val="120000"/>
              </a:lnSpc>
              <a:spcBef>
                <a:spcPts val="600"/>
              </a:spcBef>
              <a:buClr>
                <a:schemeClr val="accent2"/>
              </a:buClr>
              <a:buSzPct val="80000"/>
              <a:tabLst>
                <a:tab pos="180975" algn="l"/>
                <a:tab pos="266700" algn="l"/>
              </a:tabLst>
              <a:defRPr/>
            </a:pPr>
            <a:r>
              <a:rPr lang="de-DE" sz="1200" dirty="0">
                <a:solidFill>
                  <a:srgbClr val="000000"/>
                </a:solidFill>
              </a:rPr>
              <a:t>E-field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CDE217-1E92-AC0D-28D2-5FFC8D0DB980}"/>
              </a:ext>
            </a:extLst>
          </p:cNvPr>
          <p:cNvSpPr/>
          <p:nvPr/>
        </p:nvSpPr>
        <p:spPr>
          <a:xfrm>
            <a:off x="3074409" y="3353884"/>
            <a:ext cx="1021433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0" lvl="2">
              <a:lnSpc>
                <a:spcPct val="120000"/>
              </a:lnSpc>
              <a:spcBef>
                <a:spcPts val="600"/>
              </a:spcBef>
              <a:buClr>
                <a:schemeClr val="accent2"/>
              </a:buClr>
              <a:buSzPct val="80000"/>
              <a:tabLst>
                <a:tab pos="180975" algn="l"/>
                <a:tab pos="266700" algn="l"/>
              </a:tabLst>
              <a:defRPr/>
            </a:pPr>
            <a:r>
              <a:rPr lang="de-DE" sz="1200" dirty="0">
                <a:solidFill>
                  <a:srgbClr val="000000"/>
                </a:solidFill>
              </a:rPr>
              <a:t>f= 9.3 GHz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3BA484-4AF0-ACEB-7B21-6BCF5B9CEFE6}"/>
              </a:ext>
            </a:extLst>
          </p:cNvPr>
          <p:cNvSpPr/>
          <p:nvPr/>
        </p:nvSpPr>
        <p:spPr>
          <a:xfrm>
            <a:off x="8350256" y="3855708"/>
            <a:ext cx="1290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Q</a:t>
            </a:r>
            <a:r>
              <a:rPr lang="en-US" sz="1400" baseline="-25000" dirty="0">
                <a:solidFill>
                  <a:srgbClr val="000000"/>
                </a:solidFill>
              </a:rPr>
              <a:t>0</a:t>
            </a:r>
            <a:r>
              <a:rPr lang="en-US" sz="1400" dirty="0">
                <a:solidFill>
                  <a:srgbClr val="000000"/>
                </a:solidFill>
              </a:rPr>
              <a:t> = 356 070 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61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D348A-774C-F056-A1B0-B88DF9317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B0C533E-B27A-01F7-0893-95466816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1A58B-7BA1-7E42-8231-6D1CB1C760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5C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5C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D9B4C-AF62-BFBC-84C0-85A225CB5C61}"/>
              </a:ext>
            </a:extLst>
          </p:cNvPr>
          <p:cNvSpPr txBox="1"/>
          <p:nvPr/>
        </p:nvSpPr>
        <p:spPr>
          <a:xfrm>
            <a:off x="615985" y="548680"/>
            <a:ext cx="10960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Summary of milestones and deliverables: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WP1 CERN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7D310B1-CCAA-D803-E344-00F54B38E978}"/>
              </a:ext>
            </a:extLst>
          </p:cNvPr>
          <p:cNvSpPr txBox="1">
            <a:spLocks/>
          </p:cNvSpPr>
          <p:nvPr/>
        </p:nvSpPr>
        <p:spPr>
          <a:xfrm>
            <a:off x="475861" y="1408923"/>
            <a:ext cx="10960052" cy="253663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00C8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- Samples and substrates procurement (due 12/2023).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Achieved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but we have some alignment difficulties of the segments still to be solved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00C8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RF low power characterization of segmented cavities (small tapes) (due 6/2024).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On track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with some potential small delays pending the solution of the above difficulties. However, this is mitigated by: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00C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Extra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– Segmented cavity from SLAC already produced (was foreseen after completion of HIGHEST) and commissioned ready to be coated with small tapes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00C8"/>
              </a:buClr>
              <a:buSzTx/>
              <a:buFont typeface="Arial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00C8"/>
              </a:buClr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A2C5B8-58B3-0A7B-2EC4-248A0D2779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3" t="14014" r="8937" b="25871"/>
          <a:stretch/>
        </p:blipFill>
        <p:spPr>
          <a:xfrm rot="5400000">
            <a:off x="1880890" y="3971702"/>
            <a:ext cx="2596142" cy="2230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614D8-D833-89EB-0A71-A7A8FE602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17" r="24163"/>
          <a:stretch/>
        </p:blipFill>
        <p:spPr>
          <a:xfrm>
            <a:off x="5447928" y="4032253"/>
            <a:ext cx="1657400" cy="2637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6D6530-80AB-CAB9-F503-99FE90BF0B30}"/>
              </a:ext>
            </a:extLst>
          </p:cNvPr>
          <p:cNvSpPr txBox="1"/>
          <p:nvPr/>
        </p:nvSpPr>
        <p:spPr>
          <a:xfrm>
            <a:off x="1254505" y="4343952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CERN</a:t>
            </a:r>
          </a:p>
        </p:txBody>
      </p:sp>
      <p:pic>
        <p:nvPicPr>
          <p:cNvPr id="5" name="Picture 4" descr="A group of copper objects&#10;&#10;Description automatically generated">
            <a:extLst>
              <a:ext uri="{FF2B5EF4-FFF2-40B4-BE49-F238E27FC236}">
                <a16:creationId xmlns:a16="http://schemas.microsoft.com/office/drawing/2014/main" id="{B6794002-8EC3-EADF-30A2-22450F9548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168" b="4034"/>
          <a:stretch/>
        </p:blipFill>
        <p:spPr>
          <a:xfrm>
            <a:off x="7603682" y="3945562"/>
            <a:ext cx="2453345" cy="26103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93F62D-0DF8-7209-DE08-8A9EF0A7A5D3}"/>
              </a:ext>
            </a:extLst>
          </p:cNvPr>
          <p:cNvSpPr txBox="1"/>
          <p:nvPr/>
        </p:nvSpPr>
        <p:spPr>
          <a:xfrm>
            <a:off x="6431727" y="3688950"/>
            <a:ext cx="234391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SLAC confidential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Do not disclose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06F51-BCA8-D03C-5763-9E3B2C3E9BC3}"/>
              </a:ext>
            </a:extLst>
          </p:cNvPr>
          <p:cNvSpPr txBox="1"/>
          <p:nvPr/>
        </p:nvSpPr>
        <p:spPr>
          <a:xfrm>
            <a:off x="2057658" y="5956347"/>
            <a:ext cx="234391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Segmented cavity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39B7CD-1AE8-A675-70D9-D9915791A882}"/>
              </a:ext>
            </a:extLst>
          </p:cNvPr>
          <p:cNvSpPr txBox="1"/>
          <p:nvPr/>
        </p:nvSpPr>
        <p:spPr>
          <a:xfrm>
            <a:off x="7662256" y="6155774"/>
            <a:ext cx="234391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Segmented cavity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489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DA4F8-72F3-3C1B-DE92-073752F61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4B7511E-7560-B58E-88AB-9B5FF061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1A58B-7BA1-7E42-8231-6D1CB1C760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5C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5C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BBA04C-A447-ABFC-04C7-56DB4B8B6A6B}"/>
              </a:ext>
            </a:extLst>
          </p:cNvPr>
          <p:cNvSpPr txBox="1"/>
          <p:nvPr/>
        </p:nvSpPr>
        <p:spPr>
          <a:xfrm>
            <a:off x="625451" y="548680"/>
            <a:ext cx="10804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Summary of milestones and deliverables: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WP2 KCT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3E7E3E-87AD-DCDB-FD72-428834F0E59E}"/>
              </a:ext>
            </a:extLst>
          </p:cNvPr>
          <p:cNvSpPr txBox="1">
            <a:spLocks/>
          </p:cNvSpPr>
          <p:nvPr/>
        </p:nvSpPr>
        <p:spPr>
          <a:xfrm>
            <a:off x="475861" y="1408923"/>
            <a:ext cx="10804715" cy="16600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00C8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Design and fabrication of sample holder  system (due 3/2024).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Achieved well in advance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00C8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HTS coating of large samples (due 3/2025).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On track and well under way,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first 40 mm wide tape already coated (final goal is 50 mm, but 40 mm is enough for our final goal)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 descr="A machine with a roll of foil&#10;&#10;Description automatically generated">
            <a:extLst>
              <a:ext uri="{FF2B5EF4-FFF2-40B4-BE49-F238E27FC236}">
                <a16:creationId xmlns:a16="http://schemas.microsoft.com/office/drawing/2014/main" id="{D266F37A-42A6-8E4D-8DF3-EF5CF9AD9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3366554"/>
            <a:ext cx="2473161" cy="3297548"/>
          </a:xfrm>
          <a:prstGeom prst="rect">
            <a:avLst/>
          </a:prstGeom>
        </p:spPr>
      </p:pic>
      <p:pic>
        <p:nvPicPr>
          <p:cNvPr id="13" name="Picture 12" descr="A rectangular object with a reflection of clouds&#10;&#10;Description automatically generated">
            <a:extLst>
              <a:ext uri="{FF2B5EF4-FFF2-40B4-BE49-F238E27FC236}">
                <a16:creationId xmlns:a16="http://schemas.microsoft.com/office/drawing/2014/main" id="{59F1DF8A-86AF-D21A-C0DA-DBF0DA72B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58290" y="3035108"/>
            <a:ext cx="2227748" cy="39604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12EF10-5AC7-4403-F7AE-0DE7DD22ECF4}"/>
              </a:ext>
            </a:extLst>
          </p:cNvPr>
          <p:cNvSpPr txBox="1"/>
          <p:nvPr/>
        </p:nvSpPr>
        <p:spPr>
          <a:xfrm>
            <a:off x="6498792" y="3450518"/>
            <a:ext cx="2146743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KCT confidential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Do not disclose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A43D9-F1DD-C74D-CB24-B119EEBDD0AB}"/>
              </a:ext>
            </a:extLst>
          </p:cNvPr>
          <p:cNvSpPr txBox="1"/>
          <p:nvPr/>
        </p:nvSpPr>
        <p:spPr>
          <a:xfrm>
            <a:off x="205570" y="4421655"/>
            <a:ext cx="2343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Roll to roll coater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for HTS tapes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6DAFE5-0368-55F0-9465-E50FC32D2026}"/>
              </a:ext>
            </a:extLst>
          </p:cNvPr>
          <p:cNvSpPr txBox="1"/>
          <p:nvPr/>
        </p:nvSpPr>
        <p:spPr>
          <a:xfrm>
            <a:off x="9605253" y="5003966"/>
            <a:ext cx="2343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40 mm wide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HTS tape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614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71D02-2F27-3AAF-F456-88EB17F62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E1244C6-F587-E82C-E4B7-E434622D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1A58B-7BA1-7E42-8231-6D1CB1C760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5C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5CB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4BA36F-9835-FA61-C411-F40D98F967CA}"/>
              </a:ext>
            </a:extLst>
          </p:cNvPr>
          <p:cNvSpPr txBox="1"/>
          <p:nvPr/>
        </p:nvSpPr>
        <p:spPr>
          <a:xfrm>
            <a:off x="691327" y="548680"/>
            <a:ext cx="10809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Summary of milestones and deliverables: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WP3 CSIC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97A3EE-CD66-DB09-C17E-CBAE3315976D}"/>
              </a:ext>
            </a:extLst>
          </p:cNvPr>
          <p:cNvSpPr txBox="1">
            <a:spLocks/>
          </p:cNvSpPr>
          <p:nvPr/>
        </p:nvSpPr>
        <p:spPr>
          <a:xfrm>
            <a:off x="475861" y="1408923"/>
            <a:ext cx="10804715" cy="166003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00C8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Coating on discs and segmented cavities for benchmarking (small tapes) (due 3/2024).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Achieved for discs, already high-power tested at SLAC (presented at EUCAS 2023 / IPAC 2024)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waiting for readiness of segmented cavity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A00C8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00C8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Measurement of superconducting properties of large size tapes (due 3/2025).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On track and well under way,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first 40 mm wide tape already characterized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A2C77F-34BA-5D57-379E-7DEA35FC3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969" y="3344428"/>
            <a:ext cx="4189089" cy="3149899"/>
          </a:xfrm>
          <a:prstGeom prst="rect">
            <a:avLst/>
          </a:prstGeom>
        </p:spPr>
      </p:pic>
      <p:pic>
        <p:nvPicPr>
          <p:cNvPr id="7" name="Imagen 3">
            <a:extLst>
              <a:ext uri="{FF2B5EF4-FFF2-40B4-BE49-F238E27FC236}">
                <a16:creationId xmlns:a16="http://schemas.microsoft.com/office/drawing/2014/main" id="{40F24F34-6506-09DD-1394-7CF1D66BCC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0" t="23974" r="3125" b="33462"/>
          <a:stretch/>
        </p:blipFill>
        <p:spPr>
          <a:xfrm rot="-60000">
            <a:off x="3229688" y="3542699"/>
            <a:ext cx="3609345" cy="29155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AF4ACC-428D-C4AB-D36E-F43BA30D4A15}"/>
              </a:ext>
            </a:extLst>
          </p:cNvPr>
          <p:cNvSpPr txBox="1"/>
          <p:nvPr/>
        </p:nvSpPr>
        <p:spPr>
          <a:xfrm>
            <a:off x="5807968" y="4525747"/>
            <a:ext cx="2414444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CSIC confidential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Preliminary results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00C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Do not disclose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F0CDA-8C64-DABC-3548-CCF7B5D4A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18" y="4010994"/>
            <a:ext cx="1780186" cy="1816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E81E7A-90AE-9797-E5E3-7D6035074027}"/>
              </a:ext>
            </a:extLst>
          </p:cNvPr>
          <p:cNvSpPr txBox="1"/>
          <p:nvPr/>
        </p:nvSpPr>
        <p:spPr>
          <a:xfrm>
            <a:off x="475861" y="3364663"/>
            <a:ext cx="2520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Copper disc coated with 12 mm tapes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E3D9B-77E1-EDA9-44EC-88C832FF074C}"/>
              </a:ext>
            </a:extLst>
          </p:cNvPr>
          <p:cNvSpPr txBox="1"/>
          <p:nvPr/>
        </p:nvSpPr>
        <p:spPr>
          <a:xfrm>
            <a:off x="5149513" y="3032146"/>
            <a:ext cx="3754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First tests of 40 mm tape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199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FF9C-ABEC-6DE3-C719-1DE6D3C73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Compact Linear Collider (CLIC)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1CFEC-91E4-2E18-8276-41A0D8BF01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7AF32-CEA8-E9AD-E198-500B048C9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2747F-0492-FDB8-7EEF-D52E7EFCF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derniere.pdf" descr="derniere.pdf">
            <a:extLst>
              <a:ext uri="{FF2B5EF4-FFF2-40B4-BE49-F238E27FC236}">
                <a16:creationId xmlns:a16="http://schemas.microsoft.com/office/drawing/2014/main" id="{175BBCD7-B3CA-303F-89FD-8709E020D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07" y="836713"/>
            <a:ext cx="4752081" cy="33604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he Compact Linear Collider (CLIC)…">
            <a:extLst>
              <a:ext uri="{FF2B5EF4-FFF2-40B4-BE49-F238E27FC236}">
                <a16:creationId xmlns:a16="http://schemas.microsoft.com/office/drawing/2014/main" id="{94DA77FB-72A3-D1B8-7860-BDF7C1546E07}"/>
              </a:ext>
            </a:extLst>
          </p:cNvPr>
          <p:cNvSpPr txBox="1"/>
          <p:nvPr/>
        </p:nvSpPr>
        <p:spPr>
          <a:xfrm>
            <a:off x="5772067" y="526572"/>
            <a:ext cx="6016733" cy="3095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t">
            <a:spAutoFit/>
          </a:bodyPr>
          <a:lstStyle/>
          <a:p>
            <a:pPr defTabSz="41076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3200">
                <a:latin typeface="Avenir Heavy"/>
                <a:ea typeface="Avenir Heavy"/>
                <a:cs typeface="Avenir Heavy"/>
                <a:sym typeface="Avenir Heavy"/>
              </a:defRPr>
            </a:pPr>
            <a:endParaRPr lang="en-US" sz="1600" kern="0" dirty="0">
              <a:solidFill>
                <a:srgbClr val="000000"/>
              </a:solidFill>
              <a:sym typeface="Avenir Heavy"/>
            </a:endParaRPr>
          </a:p>
          <a:p>
            <a:pPr marL="177800" lvl="1" indent="-177800" defTabSz="41076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  <a:defRPr sz="3200"/>
            </a:pPr>
            <a:r>
              <a:rPr lang="en-US" sz="1400" b="1" kern="0" dirty="0">
                <a:solidFill>
                  <a:srgbClr val="000000"/>
                </a:solidFill>
                <a:sym typeface="Avenir Book"/>
              </a:rPr>
              <a:t>Timeline: </a:t>
            </a:r>
            <a:r>
              <a:rPr lang="en-US" sz="1400" kern="0" dirty="0">
                <a:solidFill>
                  <a:srgbClr val="000000"/>
                </a:solidFill>
                <a:sym typeface="Avenir Book"/>
              </a:rPr>
              <a:t>Electron-positron linear collider at CERN for the era beyond HL-LHC </a:t>
            </a:r>
          </a:p>
          <a:p>
            <a:pPr marL="177800" lvl="1" indent="-177800" defTabSz="41076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  <a:defRPr sz="3200"/>
            </a:pPr>
            <a:r>
              <a:rPr lang="en-US" sz="1400" b="1" kern="0" dirty="0">
                <a:solidFill>
                  <a:srgbClr val="000000"/>
                </a:solidFill>
                <a:sym typeface="Avenir Book"/>
              </a:rPr>
              <a:t>Compact: </a:t>
            </a:r>
            <a:r>
              <a:rPr sz="1400" kern="0" dirty="0">
                <a:solidFill>
                  <a:srgbClr val="000000"/>
                </a:solidFill>
                <a:sym typeface="Avenir Book"/>
              </a:rPr>
              <a:t>Novel and unique two-beam accelerating technique with high-gradient room temperature RF cavities (~20’500 </a:t>
            </a:r>
            <a:r>
              <a:rPr lang="en-US" sz="1400" kern="0" dirty="0">
                <a:solidFill>
                  <a:srgbClr val="000000"/>
                </a:solidFill>
                <a:sym typeface="Avenir Book"/>
              </a:rPr>
              <a:t>structures</a:t>
            </a:r>
            <a:r>
              <a:rPr sz="1400" kern="0" dirty="0">
                <a:solidFill>
                  <a:srgbClr val="000000"/>
                </a:solidFill>
                <a:sym typeface="Avenir Book"/>
              </a:rPr>
              <a:t> at 380 GeV)</a:t>
            </a:r>
            <a:r>
              <a:rPr lang="en-US" sz="1400" kern="0" dirty="0">
                <a:solidFill>
                  <a:srgbClr val="000000"/>
                </a:solidFill>
                <a:sym typeface="Avenir Book"/>
              </a:rPr>
              <a:t>, ~11km in its initial phase</a:t>
            </a:r>
            <a:endParaRPr sz="1400" kern="0" dirty="0">
              <a:solidFill>
                <a:srgbClr val="000000"/>
              </a:solidFill>
              <a:sym typeface="Avenir Book"/>
            </a:endParaRPr>
          </a:p>
          <a:p>
            <a:pPr marL="177800" lvl="1" indent="-177800" defTabSz="41076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  <a:defRPr sz="3200"/>
            </a:pPr>
            <a:r>
              <a:rPr lang="en-US" sz="1400" b="1" kern="0" dirty="0">
                <a:solidFill>
                  <a:srgbClr val="000000"/>
                </a:solidFill>
                <a:sym typeface="Avenir Book"/>
              </a:rPr>
              <a:t>Expandable: </a:t>
            </a:r>
            <a:r>
              <a:rPr sz="1400" kern="0" dirty="0">
                <a:solidFill>
                  <a:srgbClr val="000000"/>
                </a:solidFill>
                <a:sym typeface="Avenir Book"/>
              </a:rPr>
              <a:t>Staged </a:t>
            </a:r>
            <a:r>
              <a:rPr sz="1400" kern="0" dirty="0" err="1">
                <a:solidFill>
                  <a:srgbClr val="000000"/>
                </a:solidFill>
                <a:sym typeface="Avenir Book"/>
              </a:rPr>
              <a:t>programme</a:t>
            </a:r>
            <a:r>
              <a:rPr sz="1400" kern="0" dirty="0">
                <a:solidFill>
                  <a:srgbClr val="000000"/>
                </a:solidFill>
                <a:sym typeface="Avenir Book"/>
              </a:rPr>
              <a:t> with collision energies from 380 GeV </a:t>
            </a:r>
            <a:r>
              <a:rPr lang="en-US" sz="1400" kern="0" dirty="0">
                <a:solidFill>
                  <a:srgbClr val="000000"/>
                </a:solidFill>
                <a:sym typeface="Avenir Book"/>
              </a:rPr>
              <a:t>(Higgs/top) </a:t>
            </a:r>
            <a:r>
              <a:rPr sz="1400" kern="0" dirty="0">
                <a:solidFill>
                  <a:srgbClr val="000000"/>
                </a:solidFill>
                <a:sym typeface="Avenir Book"/>
              </a:rPr>
              <a:t>up to 3 </a:t>
            </a:r>
            <a:r>
              <a:rPr sz="1400" kern="0" dirty="0" err="1">
                <a:solidFill>
                  <a:srgbClr val="000000"/>
                </a:solidFill>
                <a:sym typeface="Avenir Book"/>
              </a:rPr>
              <a:t>TeV</a:t>
            </a:r>
            <a:r>
              <a:rPr lang="en-US" sz="1400" kern="0" dirty="0">
                <a:solidFill>
                  <a:srgbClr val="000000"/>
                </a:solidFill>
                <a:sym typeface="Avenir Book"/>
              </a:rPr>
              <a:t> (Energy Frontier)</a:t>
            </a:r>
          </a:p>
          <a:p>
            <a:pPr marL="0" lvl="1" indent="0" defTabSz="41076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defRPr sz="3200"/>
            </a:pPr>
            <a:endParaRPr sz="900" kern="0" dirty="0">
              <a:solidFill>
                <a:srgbClr val="000000"/>
              </a:solidFill>
              <a:sym typeface="Avenir Book"/>
            </a:endParaRPr>
          </a:p>
          <a:p>
            <a:pPr marL="177800" lvl="1" indent="-177800" defTabSz="41076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  <a:defRPr sz="3200"/>
            </a:pPr>
            <a:r>
              <a:rPr sz="1400" kern="0" dirty="0">
                <a:solidFill>
                  <a:srgbClr val="000000"/>
                </a:solidFill>
                <a:sym typeface="Avenir Book"/>
              </a:rPr>
              <a:t>CDR in 2012</a:t>
            </a:r>
            <a:r>
              <a:rPr lang="en-US" sz="1400" kern="0" dirty="0">
                <a:solidFill>
                  <a:srgbClr val="000000"/>
                </a:solidFill>
                <a:sym typeface="Avenir Book"/>
              </a:rPr>
              <a:t> with focus on 3 </a:t>
            </a:r>
            <a:r>
              <a:rPr lang="en-US" sz="1400" kern="0" dirty="0" err="1">
                <a:solidFill>
                  <a:srgbClr val="000000"/>
                </a:solidFill>
                <a:sym typeface="Avenir Book"/>
              </a:rPr>
              <a:t>TeV</a:t>
            </a:r>
            <a:r>
              <a:rPr lang="en-US" sz="1400" kern="0" dirty="0">
                <a:solidFill>
                  <a:srgbClr val="000000"/>
                </a:solidFill>
                <a:sym typeface="Avenir Book"/>
              </a:rPr>
              <a:t>. </a:t>
            </a:r>
            <a:r>
              <a:rPr sz="1400" kern="0" dirty="0">
                <a:solidFill>
                  <a:srgbClr val="000000"/>
                </a:solidFill>
                <a:sym typeface="Avenir Book"/>
              </a:rPr>
              <a:t>Updated </a:t>
            </a:r>
            <a:r>
              <a:rPr lang="en-US" sz="1400" kern="0" dirty="0">
                <a:solidFill>
                  <a:srgbClr val="000000"/>
                </a:solidFill>
                <a:sym typeface="Avenir Book"/>
              </a:rPr>
              <a:t>project </a:t>
            </a:r>
            <a:r>
              <a:rPr sz="1400" kern="0" dirty="0">
                <a:solidFill>
                  <a:srgbClr val="000000"/>
                </a:solidFill>
                <a:sym typeface="Avenir Book"/>
              </a:rPr>
              <a:t>overview documents in 2018</a:t>
            </a:r>
            <a:r>
              <a:rPr lang="en-US" sz="1400" kern="0" dirty="0">
                <a:solidFill>
                  <a:srgbClr val="000000"/>
                </a:solidFill>
                <a:sym typeface="Avenir Book"/>
              </a:rPr>
              <a:t> (Project Implementation Plan) with focus 380 GeV for Higgs and top. </a:t>
            </a:r>
          </a:p>
        </p:txBody>
      </p:sp>
      <p:sp>
        <p:nvSpPr>
          <p:cNvPr id="8" name="Accelerating structure prototype for CLIC:…">
            <a:extLst>
              <a:ext uri="{FF2B5EF4-FFF2-40B4-BE49-F238E27FC236}">
                <a16:creationId xmlns:a16="http://schemas.microsoft.com/office/drawing/2014/main" id="{24B238EC-9F87-B243-7266-C29061E62E3C}"/>
              </a:ext>
            </a:extLst>
          </p:cNvPr>
          <p:cNvSpPr txBox="1"/>
          <p:nvPr/>
        </p:nvSpPr>
        <p:spPr>
          <a:xfrm>
            <a:off x="908284" y="3680445"/>
            <a:ext cx="2118113" cy="41069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66" eaLnBrk="1" fontAlgn="auto">
              <a:spcBef>
                <a:spcPts val="0"/>
              </a:spcBef>
              <a:spcAft>
                <a:spcPts val="0"/>
              </a:spcAft>
              <a:defRPr sz="2800" i="1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1100" b="1" kern="0" dirty="0">
                <a:solidFill>
                  <a:srgbClr val="000000"/>
                </a:solidFill>
                <a:sym typeface="Avenir Light"/>
              </a:rPr>
              <a:t>Accelerating structure prototype for </a:t>
            </a:r>
            <a:r>
              <a:rPr lang="en-US" sz="1100" b="1" kern="0" dirty="0">
                <a:solidFill>
                  <a:srgbClr val="000000"/>
                </a:solidFill>
                <a:sym typeface="Avenir Light"/>
              </a:rPr>
              <a:t>CLIC</a:t>
            </a:r>
            <a:r>
              <a:rPr sz="1100" b="1" kern="0" dirty="0">
                <a:solidFill>
                  <a:srgbClr val="000000"/>
                </a:solidFill>
                <a:sym typeface="Avenir Light"/>
              </a:rPr>
              <a:t>: 12 GHz  (L~25 cm)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9C5F2A-03F4-545C-0D5D-AB6058A62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874" y="2591517"/>
            <a:ext cx="2118113" cy="2177855"/>
          </a:xfrm>
          <a:prstGeom prst="rect">
            <a:avLst/>
          </a:prstGeom>
          <a:effectLst>
            <a:outerShdw blurRad="419100" dist="152400" dir="5400000" algn="ctr" rotWithShape="0">
              <a:schemeClr val="tx1">
                <a:alpha val="39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50CE9D-C150-5553-89D4-9757861BF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919" y="3534331"/>
            <a:ext cx="4752081" cy="2672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3C2BBB-BFF2-A470-ECF5-8337F6F09A40}"/>
              </a:ext>
            </a:extLst>
          </p:cNvPr>
          <p:cNvSpPr txBox="1"/>
          <p:nvPr/>
        </p:nvSpPr>
        <p:spPr>
          <a:xfrm>
            <a:off x="87404" y="4763445"/>
            <a:ext cx="5336678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l" defTabSz="821531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venir Book"/>
                <a:cs typeface="Avenir Book"/>
                <a:sym typeface="Avenir Book"/>
              </a:rPr>
              <a:t>The CLIC accelerator studies are mature:</a:t>
            </a:r>
          </a:p>
          <a:p>
            <a:pPr marL="171450" marR="0" lvl="0" indent="-171450" algn="l" defTabSz="821531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venir Book"/>
                <a:cs typeface="Avenir Book"/>
                <a:sym typeface="Avenir Book"/>
              </a:rPr>
              <a:t>Optimised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venir Book"/>
                <a:cs typeface="Avenir Book"/>
                <a:sym typeface="Avenir Book"/>
              </a:rPr>
              <a:t> design for cost and power </a:t>
            </a:r>
          </a:p>
          <a:p>
            <a:pPr marL="171450" marR="0" lvl="0" indent="-171450" algn="l" defTabSz="821531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venir Book"/>
                <a:cs typeface="Avenir Book"/>
                <a:sym typeface="Avenir Book"/>
              </a:rPr>
              <a:t>Many tests in CTF3, FELs, light-sources and test-stands</a:t>
            </a:r>
          </a:p>
          <a:p>
            <a:pPr marL="171450" marR="0" lvl="0" indent="-171450" algn="l" defTabSz="821531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venir Book"/>
                <a:cs typeface="Avenir Book"/>
                <a:sym typeface="Avenir Book"/>
              </a:rPr>
              <a:t>Technical developments of “all” key elements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FCA78D-6131-4411-0AB8-2D0FE6A8B6CB}"/>
              </a:ext>
            </a:extLst>
          </p:cNvPr>
          <p:cNvSpPr txBox="1"/>
          <p:nvPr/>
        </p:nvSpPr>
        <p:spPr>
          <a:xfrm>
            <a:off x="8129116" y="81281"/>
            <a:ext cx="3992183" cy="3606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 defTabSz="41076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defRPr sz="3200"/>
            </a:pPr>
            <a:r>
              <a:rPr lang="en-US" sz="1600" kern="0" dirty="0">
                <a:solidFill>
                  <a:srgbClr val="000000"/>
                </a:solidFill>
                <a:sym typeface="Avenir Book"/>
              </a:rPr>
              <a:t>Recent talks: </a:t>
            </a:r>
            <a:r>
              <a:rPr lang="en-US" sz="1600" kern="0" dirty="0">
                <a:solidFill>
                  <a:srgbClr val="000000"/>
                </a:solidFill>
                <a:sym typeface="Avenir Book"/>
                <a:hlinkClick r:id="rId5"/>
              </a:rPr>
              <a:t>eeFACT-I1</a:t>
            </a:r>
            <a:r>
              <a:rPr lang="en-US" sz="1600" kern="0" dirty="0">
                <a:solidFill>
                  <a:srgbClr val="000000"/>
                </a:solidFill>
                <a:sym typeface="Avenir Book"/>
              </a:rPr>
              <a:t> and </a:t>
            </a:r>
            <a:r>
              <a:rPr lang="en-US" sz="1600" kern="0" dirty="0">
                <a:solidFill>
                  <a:srgbClr val="000000"/>
                </a:solidFill>
                <a:sym typeface="Avenir Book"/>
                <a:hlinkClick r:id="rId6"/>
              </a:rPr>
              <a:t>eeFACTI2</a:t>
            </a:r>
            <a:endParaRPr lang="en-US" sz="1000" kern="0" dirty="0">
              <a:solidFill>
                <a:srgbClr val="000000"/>
              </a:solidFill>
              <a:sym typeface="Avenir 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144A0F-DACA-04C5-CAFD-2F7023657D2D}"/>
              </a:ext>
            </a:extLst>
          </p:cNvPr>
          <p:cNvSpPr txBox="1"/>
          <p:nvPr/>
        </p:nvSpPr>
        <p:spPr>
          <a:xfrm>
            <a:off x="361741" y="5953999"/>
            <a:ext cx="2238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From: Steinar Stapnes</a:t>
            </a:r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88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E9E5CC1-3830-3804-00EA-BD7F6B2A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ILC250 accelerator facility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6A4F6CD6-A123-A5AC-08A7-EE35FD2DC4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CH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92103A-5B91-4D06-98D7-449700EF7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4BB4A-B592-224D-BBF2-D9BAE9C1C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150DF88-1793-4527-81DD-77088912030D}"/>
              </a:ext>
            </a:extLst>
          </p:cNvPr>
          <p:cNvGrpSpPr>
            <a:grpSpLocks/>
          </p:cNvGrpSpPr>
          <p:nvPr/>
        </p:nvGrpSpPr>
        <p:grpSpPr>
          <a:xfrm>
            <a:off x="640654" y="816747"/>
            <a:ext cx="7640612" cy="1771111"/>
            <a:chOff x="93696" y="1021034"/>
            <a:chExt cx="8660376" cy="2401465"/>
          </a:xfrm>
          <a:noFill/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8C9ACBA-468D-4689-991E-435CE7298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050"/>
            <a:stretch/>
          </p:blipFill>
          <p:spPr>
            <a:xfrm>
              <a:off x="326596" y="1034102"/>
              <a:ext cx="8427476" cy="2388397"/>
            </a:xfrm>
            <a:prstGeom prst="rect">
              <a:avLst/>
            </a:prstGeom>
            <a:grpFill/>
          </p:spPr>
        </p:pic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EEE621ED-1481-4AE9-B866-0121A29E8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3200" y="2168939"/>
              <a:ext cx="1115718" cy="37557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31" tIns="45715" rIns="91431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4570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e- Source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32">
              <a:extLst>
                <a:ext uri="{FF2B5EF4-FFF2-40B4-BE49-F238E27FC236}">
                  <a16:creationId xmlns:a16="http://schemas.microsoft.com/office/drawing/2014/main" id="{2C588908-6F27-4501-A939-F8341A58AE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7719" y="2864860"/>
              <a:ext cx="1976335" cy="37557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31" tIns="45715" rIns="91431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4570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e+ Main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Liinac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04A428FD-5D58-4FA1-ADFB-930EAFD4E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9667" y="1596230"/>
              <a:ext cx="1031908" cy="37557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31" tIns="45715" rIns="91431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4570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e+ Source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25">
              <a:extLst>
                <a:ext uri="{FF2B5EF4-FFF2-40B4-BE49-F238E27FC236}">
                  <a16:creationId xmlns:a16="http://schemas.microsoft.com/office/drawing/2014/main" id="{47499FE5-4A52-4860-BEE3-0ACEDE20C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9225" y="2039647"/>
              <a:ext cx="2080945" cy="37557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31" tIns="45715" rIns="91431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4570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e- Main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Linac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6C8D1C8C-5242-41E1-A266-C1989789F4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0725" y="1021034"/>
              <a:ext cx="1328534" cy="37557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91431" tIns="45715" rIns="91431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4570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Damping Ring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8" descr="ILDhall2s">
              <a:extLst>
                <a:ext uri="{FF2B5EF4-FFF2-40B4-BE49-F238E27FC236}">
                  <a16:creationId xmlns:a16="http://schemas.microsoft.com/office/drawing/2014/main" id="{80FD4188-9578-46FF-93E1-315DD3F6CF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5634" y="1436030"/>
              <a:ext cx="1671899" cy="1414038"/>
            </a:xfrm>
            <a:prstGeom prst="rect">
              <a:avLst/>
            </a:prstGeom>
            <a:grpFill/>
            <a:ln w="12700" cmpd="sng">
              <a:solidFill>
                <a:srgbClr val="3366FF"/>
              </a:solidFill>
              <a:miter lim="800000"/>
              <a:headEnd/>
              <a:tailEnd/>
            </a:ln>
          </p:spPr>
        </p:pic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E58765D1-0EF0-4426-92D2-987A9A207C12}"/>
                </a:ext>
              </a:extLst>
            </p:cNvPr>
            <p:cNvCxnSpPr/>
            <p:nvPr/>
          </p:nvCxnSpPr>
          <p:spPr bwMode="auto">
            <a:xfrm>
              <a:off x="1377931" y="1954477"/>
              <a:ext cx="3195913" cy="346140"/>
            </a:xfrm>
            <a:prstGeom prst="straightConnector1">
              <a:avLst/>
            </a:prstGeom>
            <a:grpFill/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32">
              <a:extLst>
                <a:ext uri="{FF2B5EF4-FFF2-40B4-BE49-F238E27FC236}">
                  <a16:creationId xmlns:a16="http://schemas.microsoft.com/office/drawing/2014/main" id="{7D7C60FC-8A22-4C65-A7B2-F7F3E12B66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0930" y="2316891"/>
              <a:ext cx="1244418" cy="37557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31" tIns="45715" rIns="91431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4570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Beam dump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32">
              <a:extLst>
                <a:ext uri="{FF2B5EF4-FFF2-40B4-BE49-F238E27FC236}">
                  <a16:creationId xmlns:a16="http://schemas.microsoft.com/office/drawing/2014/main" id="{01608EA8-EC11-46AF-A0E8-FD9AD867CF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847" y="1126916"/>
              <a:ext cx="1593626" cy="37557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31" tIns="45715" rIns="91431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4570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Interaction point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69EBE3F6-75A4-441D-91E2-B9020D461B36}"/>
                </a:ext>
              </a:extLst>
            </p:cNvPr>
            <p:cNvSpPr txBox="1"/>
            <p:nvPr/>
          </p:nvSpPr>
          <p:spPr>
            <a:xfrm>
              <a:off x="93696" y="2585628"/>
              <a:ext cx="1602914" cy="37558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Physics Detectors</a:t>
              </a:r>
              <a:endPara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48">
            <a:extLst>
              <a:ext uri="{FF2B5EF4-FFF2-40B4-BE49-F238E27FC236}">
                <a16:creationId xmlns:a16="http://schemas.microsoft.com/office/drawing/2014/main" id="{9032E193-08A2-4140-A2D4-87570A6E69B3}"/>
              </a:ext>
            </a:extLst>
          </p:cNvPr>
          <p:cNvSpPr txBox="1">
            <a:spLocks noChangeArrowheads="1"/>
          </p:cNvSpPr>
          <p:nvPr/>
        </p:nvSpPr>
        <p:spPr>
          <a:xfrm>
            <a:off x="2652980" y="2211685"/>
            <a:ext cx="5191086" cy="3476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Bunches of ~10</a:t>
            </a:r>
            <a:r>
              <a:rPr kumimoji="0" lang="en-US" altLang="ja-JP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10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e+/e-</a:t>
            </a:r>
            <a:endParaRPr kumimoji="0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8" name="コンテンツ プレースホルダー 1">
            <a:extLst>
              <a:ext uri="{FF2B5EF4-FFF2-40B4-BE49-F238E27FC236}">
                <a16:creationId xmlns:a16="http://schemas.microsoft.com/office/drawing/2014/main" id="{765B4676-DCC2-45E3-A2AD-23A5933C21F6}"/>
              </a:ext>
            </a:extLst>
          </p:cNvPr>
          <p:cNvSpPr txBox="1">
            <a:spLocks/>
          </p:cNvSpPr>
          <p:nvPr/>
        </p:nvSpPr>
        <p:spPr>
          <a:xfrm>
            <a:off x="196367" y="2759670"/>
            <a:ext cx="5687079" cy="317711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3429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Creating particles		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Sources</a:t>
            </a:r>
          </a:p>
          <a:p>
            <a:pPr marL="1028700" marR="0" lvl="1" indent="-34290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polarized elections/positrons</a:t>
            </a:r>
          </a:p>
          <a:p>
            <a:pPr marL="571500" marR="0" lvl="0" indent="-3429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High quality beam                   	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Damping ring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marL="1028700" marR="0" lvl="1" indent="-34290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low emittance beams</a:t>
            </a:r>
          </a:p>
          <a:p>
            <a:pPr marL="571500" marR="0" lvl="0" indent="-3429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Acceleration 			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Main linac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marL="1028700" marR="0" lvl="1" indent="-34290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superconducting radio frequency (SRF)</a:t>
            </a:r>
          </a:p>
          <a:p>
            <a:pPr marL="571500" marR="0" lvl="0" indent="-3429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Collide them    	              	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Final focus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marL="1028700" marR="0" lvl="1" indent="-34290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nano-meter beams</a:t>
            </a:r>
          </a:p>
          <a:p>
            <a:pPr marL="571500" marR="0" lvl="0" indent="-3429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Go to                                       	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Beam dumps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B0AAA5EF-9F58-4017-8814-9FAB8ABA0E9A}"/>
              </a:ext>
            </a:extLst>
          </p:cNvPr>
          <p:cNvGrpSpPr/>
          <p:nvPr/>
        </p:nvGrpSpPr>
        <p:grpSpPr>
          <a:xfrm>
            <a:off x="6631696" y="2676048"/>
            <a:ext cx="3611033" cy="1268507"/>
            <a:chOff x="5154410" y="2581155"/>
            <a:chExt cx="3841308" cy="1378938"/>
          </a:xfrm>
          <a:noFill/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8E1312F5-8215-1108-E24C-ED5AAE0279D9}"/>
                </a:ext>
              </a:extLst>
            </p:cNvPr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476" r="35573" b="10893"/>
            <a:stretch/>
          </p:blipFill>
          <p:spPr bwMode="auto">
            <a:xfrm>
              <a:off x="5154410" y="2581155"/>
              <a:ext cx="3841308" cy="137893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  <a:extLst>
              <a:ext uri="{53640926-AAD7-44d8-BBD7-CCE9431645EC}">
  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  </a:ext>
            </a:extLst>
          </p:spPr>
        </p:pic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F3A3E03D-2E90-DF00-41A2-320113C4E14B}"/>
                </a:ext>
              </a:extLst>
            </p:cNvPr>
            <p:cNvSpPr/>
            <p:nvPr/>
          </p:nvSpPr>
          <p:spPr>
            <a:xfrm>
              <a:off x="5375189" y="2848232"/>
              <a:ext cx="1179437" cy="339223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89" name="図 88">
            <a:extLst>
              <a:ext uri="{FF2B5EF4-FFF2-40B4-BE49-F238E27FC236}">
                <a16:creationId xmlns:a16="http://schemas.microsoft.com/office/drawing/2014/main" id="{CBD83683-7ADA-260C-80CF-39B0CFB7D150}"/>
              </a:ext>
            </a:extLst>
          </p:cNvPr>
          <p:cNvPicPr/>
          <p:nvPr/>
        </p:nvPicPr>
        <p:blipFill rotWithShape="1">
          <a:blip r:embed="rId6"/>
          <a:srcRect l="1" r="47811" b="22259"/>
          <a:stretch/>
        </p:blipFill>
        <p:spPr>
          <a:xfrm>
            <a:off x="10275232" y="2683538"/>
            <a:ext cx="1879695" cy="10649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95625F94-2482-D0AE-6F0C-0C774860D1CF}"/>
              </a:ext>
            </a:extLst>
          </p:cNvPr>
          <p:cNvSpPr txBox="1"/>
          <p:nvPr/>
        </p:nvSpPr>
        <p:spPr>
          <a:xfrm>
            <a:off x="7333250" y="2440837"/>
            <a:ext cx="17315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rPr>
              <a:t>Undulator positron source</a:t>
            </a:r>
            <a:endParaRPr kumimoji="1" lang="ja-JP" alt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6A552BC7-1A46-3BD9-E10D-95D6B285B4CA}"/>
              </a:ext>
            </a:extLst>
          </p:cNvPr>
          <p:cNvSpPr txBox="1"/>
          <p:nvPr/>
        </p:nvSpPr>
        <p:spPr>
          <a:xfrm>
            <a:off x="10242729" y="3793698"/>
            <a:ext cx="2820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rPr>
              <a:t>Electron driven positron source</a:t>
            </a:r>
            <a:endParaRPr kumimoji="1" lang="ja-JP" alt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8B2BF-2A86-F18D-B29A-4A5027FA0C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9772" y="4168877"/>
            <a:ext cx="2952572" cy="19668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EFB61B-7993-85F6-378D-5FCB07919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0809" y="4189546"/>
            <a:ext cx="3623839" cy="1966824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220DC0DD-4756-5A15-1C55-C350F68C82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08" y="556509"/>
            <a:ext cx="2628186" cy="198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98A109F5-E252-7B52-A0C5-ABFB020C3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D0CE87-09E7-5D34-4F4B-4895EF172390}"/>
              </a:ext>
            </a:extLst>
          </p:cNvPr>
          <p:cNvSpPr txBox="1"/>
          <p:nvPr/>
        </p:nvSpPr>
        <p:spPr>
          <a:xfrm>
            <a:off x="8129116" y="81281"/>
            <a:ext cx="3992183" cy="3606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 defTabSz="41076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defRPr sz="3200"/>
            </a:pPr>
            <a:r>
              <a:rPr lang="en-US" sz="1600" kern="0" dirty="0">
                <a:solidFill>
                  <a:srgbClr val="000000"/>
                </a:solidFill>
                <a:sym typeface="Avenir Book"/>
              </a:rPr>
              <a:t>Recent talks: </a:t>
            </a:r>
            <a:r>
              <a:rPr lang="en-US" sz="1600" kern="0" dirty="0">
                <a:solidFill>
                  <a:srgbClr val="000000"/>
                </a:solidFill>
                <a:sym typeface="Avenir Book"/>
                <a:hlinkClick r:id="rId10"/>
              </a:rPr>
              <a:t>eeFACT-I1</a:t>
            </a:r>
            <a:r>
              <a:rPr lang="en-US" sz="1600" kern="0" dirty="0">
                <a:solidFill>
                  <a:srgbClr val="000000"/>
                </a:solidFill>
                <a:sym typeface="Avenir Book"/>
              </a:rPr>
              <a:t> and </a:t>
            </a:r>
            <a:r>
              <a:rPr lang="en-US" sz="1600" kern="0" dirty="0">
                <a:solidFill>
                  <a:srgbClr val="000000"/>
                </a:solidFill>
                <a:sym typeface="Avenir Book"/>
                <a:hlinkClick r:id="rId11"/>
              </a:rPr>
              <a:t>eeFACTI2</a:t>
            </a:r>
            <a:endParaRPr lang="en-US" sz="1000" kern="0" dirty="0">
              <a:solidFill>
                <a:srgbClr val="000000"/>
              </a:solidFill>
              <a:sym typeface="Avenir Book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12B4C9-32D3-E601-25A8-08D50CAFB89A}"/>
              </a:ext>
            </a:extLst>
          </p:cNvPr>
          <p:cNvSpPr txBox="1"/>
          <p:nvPr/>
        </p:nvSpPr>
        <p:spPr>
          <a:xfrm>
            <a:off x="361741" y="5953999"/>
            <a:ext cx="2238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From: Steinar Stapnes</a:t>
            </a:r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0"/>
    </mc:Choice>
    <mc:Fallback xmlns="">
      <p:transition spd="slow" advTm="3128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CE3D0-B362-B5B6-63B7-E63C5F39E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JoAnne Hewett, FCC week 2024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69E84-DDD1-8B92-8E72-E3E1B18F18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98E0B-044E-7C56-4595-3D3D63B6A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60A55-D70C-D034-751B-F3659696F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8C1CC7-44D9-C983-A5AE-D0105AB06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7" y="573882"/>
            <a:ext cx="10151533" cy="57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07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BB96C-B228-0C86-33A3-A7F0ABA37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and energy: LHC and future machines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523E0-6021-F175-C824-02D2DA4168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57323-9C19-906F-83D8-AAE274409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29696-8E40-1C35-2642-10EDBEC00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84B6DB-FF2E-E9D8-2B95-D41823E98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05" y="673040"/>
            <a:ext cx="5227021" cy="309509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129537-2208-7E90-45E0-DC3658765926}"/>
              </a:ext>
            </a:extLst>
          </p:cNvPr>
          <p:cNvSpPr txBox="1"/>
          <p:nvPr/>
        </p:nvSpPr>
        <p:spPr>
          <a:xfrm>
            <a:off x="192605" y="3900956"/>
            <a:ext cx="3144182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>
                <a:solidFill>
                  <a:srgbClr val="2F2F2F"/>
                </a:solidFill>
              </a:rPr>
              <a:t>Very uncertain but MTP assumes 120 MCHF/</a:t>
            </a:r>
            <a:r>
              <a:rPr lang="en-GB" sz="1600" dirty="0" err="1">
                <a:solidFill>
                  <a:srgbClr val="2F2F2F"/>
                </a:solidFill>
              </a:rPr>
              <a:t>TWh</a:t>
            </a:r>
            <a:r>
              <a:rPr lang="en-GB" sz="1600" dirty="0">
                <a:solidFill>
                  <a:srgbClr val="2F2F2F"/>
                </a:solidFill>
              </a:rPr>
              <a:t> beyond 2026. </a:t>
            </a:r>
          </a:p>
          <a:p>
            <a:pPr algn="l"/>
            <a:r>
              <a:rPr lang="en-GB" sz="1600" dirty="0">
                <a:solidFill>
                  <a:srgbClr val="2F2F2F"/>
                </a:solidFill>
                <a:highlight>
                  <a:srgbClr val="FFFF00"/>
                </a:highlight>
              </a:rPr>
              <a:t>With “standard” running scenario (on the right) every 100 MW corresponds to ~0.6 </a:t>
            </a:r>
            <a:r>
              <a:rPr lang="en-GB" sz="1600" dirty="0" err="1">
                <a:solidFill>
                  <a:srgbClr val="2F2F2F"/>
                </a:solidFill>
                <a:highlight>
                  <a:srgbClr val="FFFF00"/>
                </a:highlight>
              </a:rPr>
              <a:t>TWh</a:t>
            </a:r>
            <a:r>
              <a:rPr lang="en-GB" sz="1600" dirty="0">
                <a:solidFill>
                  <a:srgbClr val="2F2F2F"/>
                </a:solidFill>
                <a:highlight>
                  <a:srgbClr val="FFFF00"/>
                </a:highlight>
              </a:rPr>
              <a:t> annually, corresponding to ~75 MCHF annually.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3C466D-9931-D366-9D42-75E07D179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221"/>
          <a:stretch/>
        </p:blipFill>
        <p:spPr>
          <a:xfrm>
            <a:off x="3417759" y="3941719"/>
            <a:ext cx="1817274" cy="1770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1732A2-D735-F4EB-6EB3-7C77999B2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024" y="695063"/>
            <a:ext cx="5159396" cy="39517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ABC6F7-764B-B2BC-D540-915D24E2D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36" t="26084" b="31626"/>
          <a:stretch/>
        </p:blipFill>
        <p:spPr>
          <a:xfrm>
            <a:off x="4599843" y="5538788"/>
            <a:ext cx="880314" cy="7488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4F205B-AFD0-1B73-F1EC-D2581EE87B67}"/>
              </a:ext>
            </a:extLst>
          </p:cNvPr>
          <p:cNvSpPr txBox="1"/>
          <p:nvPr/>
        </p:nvSpPr>
        <p:spPr>
          <a:xfrm>
            <a:off x="361741" y="5953999"/>
            <a:ext cx="2238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From: Steinar Stapnes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B1B33B-7354-E603-432B-7226018EE014}"/>
              </a:ext>
            </a:extLst>
          </p:cNvPr>
          <p:cNvSpPr txBox="1"/>
          <p:nvPr/>
        </p:nvSpPr>
        <p:spPr>
          <a:xfrm>
            <a:off x="6469766" y="4786856"/>
            <a:ext cx="53202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7"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5A0"/>
              </a:buClr>
              <a:buSzPct val="80000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Linear collider studies predict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roughly similar power consumption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equivalent machines (ILC vs CLIC)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9E86A2-5A02-4206-67F6-D28ACA632AFC}"/>
              </a:ext>
            </a:extLst>
          </p:cNvPr>
          <p:cNvSpPr/>
          <p:nvPr/>
        </p:nvSpPr>
        <p:spPr>
          <a:xfrm rot="19781481">
            <a:off x="958831" y="2597147"/>
            <a:ext cx="378804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Obsolete</a:t>
            </a:r>
          </a:p>
        </p:txBody>
      </p:sp>
    </p:spTree>
    <p:extLst>
      <p:ext uri="{BB962C8B-B14F-4D97-AF65-F5344CB8AC3E}">
        <p14:creationId xmlns:p14="http://schemas.microsoft.com/office/powerpoint/2010/main" val="271096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1197-3A1C-4EC5-BE74-D26D36A11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SC and NC have the same power consumption?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2E69F-AC14-4228-A7FE-68E519812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Linear collider RF systems fall in two categories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Despite the ~10</a:t>
            </a:r>
            <a:r>
              <a:rPr lang="en-US" sz="2400" baseline="30000" dirty="0"/>
              <a:t>6</a:t>
            </a:r>
            <a:r>
              <a:rPr lang="en-US" sz="2400" dirty="0"/>
              <a:t> difference in quality factor, (~10</a:t>
            </a:r>
            <a:r>
              <a:rPr lang="en-US" sz="2400" baseline="30000" dirty="0"/>
              <a:t>3</a:t>
            </a:r>
            <a:r>
              <a:rPr lang="en-US" sz="2400" dirty="0"/>
              <a:t> considering </a:t>
            </a:r>
            <a:r>
              <a:rPr lang="en-US" sz="2400" dirty="0" err="1"/>
              <a:t>cryo</a:t>
            </a:r>
            <a:r>
              <a:rPr lang="en-US" sz="2400" dirty="0"/>
              <a:t> efficiency), </a:t>
            </a:r>
            <a:r>
              <a:rPr lang="en-US" sz="2400" dirty="0">
                <a:solidFill>
                  <a:srgbClr val="FF0000"/>
                </a:solidFill>
              </a:rPr>
              <a:t>pulsing at low duty factor </a:t>
            </a:r>
            <a:r>
              <a:rPr lang="en-US" sz="2400" dirty="0"/>
              <a:t>allows reducing the average consumption for NC accelerating structures down to the SC level – which cannot be effectively be pulsed</a:t>
            </a:r>
          </a:p>
          <a:p>
            <a:r>
              <a:rPr lang="en-US" sz="2400" dirty="0"/>
              <a:t>In our study, we want ultimately to verify whether </a:t>
            </a:r>
            <a:r>
              <a:rPr lang="en-US" sz="2400" dirty="0">
                <a:solidFill>
                  <a:srgbClr val="FF0000"/>
                </a:solidFill>
              </a:rPr>
              <a:t>HTS in pulsed RF mode </a:t>
            </a:r>
            <a:r>
              <a:rPr lang="en-US" sz="2400" dirty="0"/>
              <a:t>allows a further power gain compared to both Nb and Cu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2A230-32E5-45DE-9D94-27E492A7E2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14.06.2024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24DDB-1379-4C50-A2D5-719D60343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Sergio Calatroni - CERN | HTS at high-gradient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E1785-E1B1-4982-A4E7-054389FAA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2BF74C-28B2-4F1A-87B5-783E169F5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056" y="1659756"/>
            <a:ext cx="4720280" cy="8439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3C7337-BD8C-4DBF-9D24-DB9F128A808F}"/>
              </a:ext>
            </a:extLst>
          </p:cNvPr>
          <p:cNvSpPr txBox="1"/>
          <p:nvPr/>
        </p:nvSpPr>
        <p:spPr>
          <a:xfrm>
            <a:off x="763232" y="2688267"/>
            <a:ext cx="5293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SC niobium, Q</a:t>
            </a:r>
            <a:r>
              <a:rPr lang="en-US" baseline="-25000" dirty="0">
                <a:solidFill>
                  <a:srgbClr val="000000"/>
                </a:solidFill>
              </a:rPr>
              <a:t>0</a:t>
            </a:r>
            <a:r>
              <a:rPr lang="en-US" dirty="0">
                <a:solidFill>
                  <a:srgbClr val="000000"/>
                </a:solidFill>
                <a:sym typeface="Symbol" panose="05050102010706020507" pitchFamily="18" charset="2"/>
              </a:rPr>
              <a:t>10</a:t>
            </a:r>
            <a:r>
              <a:rPr lang="en-US" baseline="30000" dirty="0">
                <a:solidFill>
                  <a:srgbClr val="000000"/>
                </a:solidFill>
                <a:sym typeface="Symbol" panose="05050102010706020507" pitchFamily="18" charset="2"/>
              </a:rPr>
              <a:t>10</a:t>
            </a:r>
            <a:r>
              <a:rPr lang="en-US" dirty="0">
                <a:solidFill>
                  <a:srgbClr val="000000"/>
                </a:solidFill>
              </a:rPr>
              <a:t>, 35 MV/m, CW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EE82ED-872C-4476-9FDC-980A0BD0EFD9}"/>
              </a:ext>
            </a:extLst>
          </p:cNvPr>
          <p:cNvSpPr txBox="1"/>
          <p:nvPr/>
        </p:nvSpPr>
        <p:spPr>
          <a:xfrm>
            <a:off x="6096000" y="3665024"/>
            <a:ext cx="543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NC copper, Q</a:t>
            </a:r>
            <a:r>
              <a:rPr lang="en-US" baseline="-25000" dirty="0">
                <a:solidFill>
                  <a:srgbClr val="000000"/>
                </a:solidFill>
              </a:rPr>
              <a:t>0</a:t>
            </a:r>
            <a:r>
              <a:rPr lang="en-US" dirty="0">
                <a:solidFill>
                  <a:srgbClr val="000000"/>
                </a:solidFill>
                <a:sym typeface="Symbol" panose="05050102010706020507" pitchFamily="18" charset="2"/>
              </a:rPr>
              <a:t>10</a:t>
            </a:r>
            <a:r>
              <a:rPr lang="en-US" baseline="30000" dirty="0">
                <a:solidFill>
                  <a:srgbClr val="000000"/>
                </a:solidFill>
                <a:sym typeface="Symbol" panose="05050102010706020507" pitchFamily="18" charset="2"/>
              </a:rPr>
              <a:t>4</a:t>
            </a:r>
            <a:r>
              <a:rPr lang="en-US" dirty="0">
                <a:solidFill>
                  <a:srgbClr val="000000"/>
                </a:solidFill>
              </a:rPr>
              <a:t>, 100 MV/m, pulsed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48E759-25ED-8AB3-AEA3-3FAB86C333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13"/>
          <a:stretch/>
        </p:blipFill>
        <p:spPr>
          <a:xfrm>
            <a:off x="7365773" y="1228946"/>
            <a:ext cx="3260186" cy="2383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3B24C2-2658-6B30-4617-2954F69D92A9}"/>
                  </a:ext>
                </a:extLst>
              </p:cNvPr>
              <p:cNvSpPr txBox="1"/>
              <p:nvPr/>
            </p:nvSpPr>
            <p:spPr>
              <a:xfrm>
                <a:off x="1955834" y="3494062"/>
                <a:ext cx="3327366" cy="526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b="0" dirty="0">
                    <a:solidFill>
                      <a:srgbClr val="000000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3B24C2-2658-6B30-4617-2954F69D9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834" y="3494062"/>
                <a:ext cx="3327366" cy="526939"/>
              </a:xfrm>
              <a:prstGeom prst="rect">
                <a:avLst/>
              </a:prstGeom>
              <a:blipFill>
                <a:blip r:embed="rId4"/>
                <a:stretch>
                  <a:fillRect b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4846173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000000"/>
          </a:solidFill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3.xml><?xml version="1.0" encoding="utf-8"?>
<a:theme xmlns:a="http://schemas.openxmlformats.org/drawingml/2006/main" name="1_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CERNCorporate16-9.potx</Template>
  <TotalTime>2602</TotalTime>
  <Words>3240</Words>
  <Application>Microsoft Office PowerPoint</Application>
  <PresentationFormat>Widescreen</PresentationFormat>
  <Paragraphs>558</Paragraphs>
  <Slides>46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9" baseType="lpstr">
      <vt:lpstr>Arial</vt:lpstr>
      <vt:lpstr>Arial Narrow</vt:lpstr>
      <vt:lpstr>Avenir Book</vt:lpstr>
      <vt:lpstr>Avenir Heavy</vt:lpstr>
      <vt:lpstr>Avenir Light</vt:lpstr>
      <vt:lpstr>Calibri</vt:lpstr>
      <vt:lpstr>Calibri (Textkörper)</vt:lpstr>
      <vt:lpstr>Cambria Math</vt:lpstr>
      <vt:lpstr>Courier New</vt:lpstr>
      <vt:lpstr>Lato Black</vt:lpstr>
      <vt:lpstr>Montserrat</vt:lpstr>
      <vt:lpstr>Montserrat ExtraBold</vt:lpstr>
      <vt:lpstr>Montserrat SemiBold</vt:lpstr>
      <vt:lpstr>Open Sans Bold</vt:lpstr>
      <vt:lpstr>Optima</vt:lpstr>
      <vt:lpstr>SFSS1095</vt:lpstr>
      <vt:lpstr>Symbol</vt:lpstr>
      <vt:lpstr>Times New Roman</vt:lpstr>
      <vt:lpstr>Wingdings</vt:lpstr>
      <vt:lpstr>CERNCorporate16-9</vt:lpstr>
      <vt:lpstr>I.FAST Custom Slides</vt:lpstr>
      <vt:lpstr>1_I.FAST Custom Slides</vt:lpstr>
      <vt:lpstr>Equation</vt:lpstr>
      <vt:lpstr>REBCO High-Temperature Superconductor Coatings  for RF Applications</vt:lpstr>
      <vt:lpstr>Setting the scene: future accelerators</vt:lpstr>
      <vt:lpstr>PowerPoint Presentation</vt:lpstr>
      <vt:lpstr>FCC integrated program</vt:lpstr>
      <vt:lpstr>The Compact Linear Collider (CLIC)</vt:lpstr>
      <vt:lpstr>The ILC250 accelerator facility</vt:lpstr>
      <vt:lpstr>From JoAnne Hewett, FCC week 2024</vt:lpstr>
      <vt:lpstr>Power and energy: LHC and future machines</vt:lpstr>
      <vt:lpstr>How can SC and NC have the same power consumption?</vt:lpstr>
      <vt:lpstr>C3, a new kid on the block?</vt:lpstr>
      <vt:lpstr>High-temperature Superconductors</vt:lpstr>
      <vt:lpstr>Superconductors zoo</vt:lpstr>
      <vt:lpstr>Zoo of superconductors</vt:lpstr>
      <vt:lpstr>Zoo of superconductors</vt:lpstr>
      <vt:lpstr>REBCO coated conductors</vt:lpstr>
      <vt:lpstr>Type II superconductors</vt:lpstr>
      <vt:lpstr>Vortex pinning</vt:lpstr>
      <vt:lpstr>Various producers of CCs</vt:lpstr>
      <vt:lpstr>HTS coating technologies</vt:lpstr>
      <vt:lpstr>Outline</vt:lpstr>
      <vt:lpstr>Outline</vt:lpstr>
      <vt:lpstr>HTS for the FCC-hh beam screen</vt:lpstr>
      <vt:lpstr>Two material choices</vt:lpstr>
      <vt:lpstr>RF when an external magnetic field is present</vt:lpstr>
      <vt:lpstr>Validation of RF performance (UPC - ICMAB)</vt:lpstr>
      <vt:lpstr>Coating process I</vt:lpstr>
      <vt:lpstr>Coating process II</vt:lpstr>
      <vt:lpstr>Development of soldering technology</vt:lpstr>
      <vt:lpstr>HTS for axion searches</vt:lpstr>
      <vt:lpstr>First real cavity, f9 GHz</vt:lpstr>
      <vt:lpstr>First published physics results with an HTS coated cavity</vt:lpstr>
      <vt:lpstr>Other results from CAPP</vt:lpstr>
      <vt:lpstr>Outline</vt:lpstr>
      <vt:lpstr>First: a caveat</vt:lpstr>
      <vt:lpstr>Low-power RF measurements</vt:lpstr>
      <vt:lpstr>Testing at higher RF power</vt:lpstr>
      <vt:lpstr>Literature review</vt:lpstr>
      <vt:lpstr>High-gradient testing at SLAC – supported by I.FAST IIF</vt:lpstr>
      <vt:lpstr>First results at SLAC, at low gradient</vt:lpstr>
      <vt:lpstr>Preliminary SLAC results at high-gradient I</vt:lpstr>
      <vt:lpstr>Preliminary SLAC results at high-gradient II</vt:lpstr>
      <vt:lpstr>First device validation – supported by I.FAST Innovation Fund </vt:lpstr>
      <vt:lpstr>Axion cavity as earlier demonstrator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Sergio Calatroni</cp:lastModifiedBy>
  <cp:revision>416</cp:revision>
  <dcterms:created xsi:type="dcterms:W3CDTF">2012-11-30T11:04:26Z</dcterms:created>
  <dcterms:modified xsi:type="dcterms:W3CDTF">2024-06-16T00:08:37Z</dcterms:modified>
</cp:coreProperties>
</file>