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16" r:id="rId2"/>
    <p:sldMasterId id="2147483664" r:id="rId3"/>
    <p:sldMasterId id="2147483674" r:id="rId4"/>
    <p:sldMasterId id="2147483683" r:id="rId5"/>
    <p:sldMasterId id="2147483694" r:id="rId6"/>
  </p:sldMasterIdLst>
  <p:notesMasterIdLst>
    <p:notesMasterId r:id="rId24"/>
  </p:notesMasterIdLst>
  <p:sldIdLst>
    <p:sldId id="2076" r:id="rId7"/>
    <p:sldId id="2086" r:id="rId8"/>
    <p:sldId id="2088" r:id="rId9"/>
    <p:sldId id="264" r:id="rId10"/>
    <p:sldId id="2093" r:id="rId11"/>
    <p:sldId id="2089" r:id="rId12"/>
    <p:sldId id="2090" r:id="rId13"/>
    <p:sldId id="2091" r:id="rId14"/>
    <p:sldId id="2092" r:id="rId15"/>
    <p:sldId id="2077" r:id="rId16"/>
    <p:sldId id="2085" r:id="rId17"/>
    <p:sldId id="2078" r:id="rId18"/>
    <p:sldId id="2081" r:id="rId19"/>
    <p:sldId id="2083" r:id="rId20"/>
    <p:sldId id="2082" r:id="rId21"/>
    <p:sldId id="2080" r:id="rId22"/>
    <p:sldId id="2084" r:id="rId23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71" autoAdjust="0"/>
    <p:restoredTop sz="94696"/>
  </p:normalViewPr>
  <p:slideViewPr>
    <p:cSldViewPr snapToGrid="0">
      <p:cViewPr varScale="1">
        <p:scale>
          <a:sx n="86" d="100"/>
          <a:sy n="86" d="100"/>
        </p:scale>
        <p:origin x="240" y="5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DFC90-F227-4B9B-ABD2-A384746736B9}" type="datetimeFigureOut">
              <a:rPr lang="en-US" smtClean="0"/>
              <a:t>7/11/24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B29A3-778E-421D-AE52-5C0BE2458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11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11746"/>
            <a:ext cx="11057467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5367" y="3209908"/>
            <a:ext cx="11061700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aseline="0">
                <a:solidFill>
                  <a:srgbClr val="004C97"/>
                </a:solidFill>
                <a:latin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1748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0991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7/16/24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T.W. Markiewicz/SLAC | TMS for SLAC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71154-E60D-9942-9C7E-C9963561CB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16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175906"/>
            <a:ext cx="4023360" cy="9153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955118" y="1238250"/>
            <a:ext cx="6711949" cy="48529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7/16/24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T.W. Markiewicz/SLAC | TMS for SLAC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09735B5-E0F8-D44A-A3DE-E2CD0DCDE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29098"/>
            <a:ext cx="11057467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609600" y="1238250"/>
            <a:ext cx="4023365" cy="372268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523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5366" y="1227138"/>
            <a:ext cx="11061700" cy="4241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3666A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686118"/>
            <a:ext cx="11057460" cy="4397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7/16/24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T.W. Markiewicz/SLAC | TMS for SLAC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D7C6703C-D516-5C41-9D7B-DB72F4B68A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425569"/>
            <a:ext cx="11057461" cy="60376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3736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9130" y="274638"/>
            <a:ext cx="11384816" cy="88386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algn="l">
              <a:defRPr sz="32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369130" y="1357503"/>
            <a:ext cx="11384816" cy="4920571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30188" indent="-230188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400" b="0" i="0">
                <a:solidFill>
                  <a:srgbClr val="3C5A77"/>
                </a:solidFill>
                <a:latin typeface="Helvetica"/>
              </a:defRPr>
            </a:lvl1pPr>
            <a:lvl2pPr marL="514350" indent="-2301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60425" indent="-2301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98563" indent="-2301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0000"/>
              <a:buFont typeface="Lucida Grande"/>
              <a:buChar char="-"/>
              <a:defRPr sz="1400" b="0" i="0">
                <a:solidFill>
                  <a:srgbClr val="3C5A77"/>
                </a:solidFill>
                <a:latin typeface="Helvetica"/>
              </a:defRPr>
            </a:lvl4pPr>
            <a:lvl5pPr marL="1484313" indent="-2254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8000"/>
              <a:buFont typeface="Arial"/>
              <a:buChar char="•"/>
              <a:defRPr sz="12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2B9765-4D24-4CBD-A329-DF85D292EA1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7/16/24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FAA9FE-4289-44DC-B79C-5B1402718BA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T.W. Markiewicz/SLAC | TMS for SLAC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87DE12-534F-455F-B899-EED0B3632AA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7269C37-F1AD-4E91-B8A3-755FEC9D3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30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09600" y="365760"/>
            <a:ext cx="109728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</a:rPr>
              <a:t>7/16/24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T.W. Markiewicz/SLAC | TMS for SLAC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605368" y="1207770"/>
            <a:ext cx="532100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marL="256032" marR="0" lvl="0" indent="-265176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/>
              <a:t>Edit Master text styles</a:t>
            </a:r>
          </a:p>
          <a:p>
            <a:pPr marL="256032" marR="0" lvl="1" indent="-265176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56032" marR="0" lvl="2" indent="-265176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56032" marR="0" lvl="3" indent="-265176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56032" marR="0" lvl="4" indent="-265176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6261400" y="1215721"/>
            <a:ext cx="532100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084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5815F-A928-40D1-AFF4-29A82E255971}" type="slidenum">
              <a:rPr lang="en-US">
                <a:solidFill>
                  <a:srgbClr val="40404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263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7/16/24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T.W. Markiewicz/SLAC | TMS for SLAC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09600" y="1238250"/>
            <a:ext cx="11057467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621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487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7/16/24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T.W. Markiewicz/SLAC | TMS for SLAC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A3EDC-84CE-5D44-955B-22A59AD275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609600" y="1238250"/>
            <a:ext cx="5331795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6335272" y="1238250"/>
            <a:ext cx="5331795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2105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6" y="5347369"/>
            <a:ext cx="53381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94745" y="432611"/>
            <a:ext cx="11072356" cy="57950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6244260" y="5347369"/>
            <a:ext cx="54228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7/16/24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T.W. Markiewicz/SLAC | TMS for SLAC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9268-D729-4C4B-81BB-35603E7F3B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9"/>
          </p:nvPr>
        </p:nvSpPr>
        <p:spPr>
          <a:xfrm>
            <a:off x="609600" y="1238250"/>
            <a:ext cx="5331795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6335272" y="1238250"/>
            <a:ext cx="5331795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5366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64695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609600" y="1238251"/>
            <a:ext cx="11057467" cy="484663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7/16/24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T.W. Markiewicz/SLAC | TMS for SLAC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3080B-B7DD-F94E-BF93-E5AF96AB21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48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1" y="432612"/>
            <a:ext cx="11057467" cy="64695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609601" y="1238253"/>
            <a:ext cx="11057467" cy="484663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T.W. Markiewicz/SLAC | TMS for SLAC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40127370-27FD-4E31-8BE7-A66D889AB03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80F84C3-AAAD-42A4-BF3D-6ACE9E350A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3"/>
            <a:ext cx="151553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r>
              <a:rPr lang="en-US"/>
              <a:t>7/16/24</a:t>
            </a:r>
          </a:p>
        </p:txBody>
      </p:sp>
    </p:spTree>
    <p:extLst>
      <p:ext uri="{BB962C8B-B14F-4D97-AF65-F5344CB8AC3E}">
        <p14:creationId xmlns:p14="http://schemas.microsoft.com/office/powerpoint/2010/main" val="32275527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0991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7/16/24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T.W. Markiewicz/SLAC | TMS for SLAC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71154-E60D-9942-9C7E-C9963561CB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5791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175906"/>
            <a:ext cx="4023360" cy="9153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955118" y="1238250"/>
            <a:ext cx="6711949" cy="48529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7/16/24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T.W. Markiewicz/SLAC | TMS for SLAC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09735B5-E0F8-D44A-A3DE-E2CD0DCDE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29098"/>
            <a:ext cx="11057467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609600" y="1238250"/>
            <a:ext cx="4023365" cy="372268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059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5366" y="1227138"/>
            <a:ext cx="11061700" cy="4241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3666A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686118"/>
            <a:ext cx="11057460" cy="4397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7/16/24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T.W. Markiewicz/SLAC | TMS for SLAC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D7C6703C-D516-5C41-9D7B-DB72F4B68A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425569"/>
            <a:ext cx="11057461" cy="60376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54859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9130" y="274638"/>
            <a:ext cx="11384816" cy="88386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algn="l">
              <a:defRPr sz="32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369130" y="1357503"/>
            <a:ext cx="11384816" cy="4920571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30188" indent="-230188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400" b="0" i="0">
                <a:solidFill>
                  <a:srgbClr val="3C5A77"/>
                </a:solidFill>
                <a:latin typeface="Helvetica"/>
              </a:defRPr>
            </a:lvl1pPr>
            <a:lvl2pPr marL="514350" indent="-2301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60425" indent="-2301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98563" indent="-2301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0000"/>
              <a:buFont typeface="Lucida Grande"/>
              <a:buChar char="-"/>
              <a:defRPr sz="1400" b="0" i="0">
                <a:solidFill>
                  <a:srgbClr val="3C5A77"/>
                </a:solidFill>
                <a:latin typeface="Helvetica"/>
              </a:defRPr>
            </a:lvl4pPr>
            <a:lvl5pPr marL="1484313" indent="-2254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8000"/>
              <a:buFont typeface="Arial"/>
              <a:buChar char="•"/>
              <a:defRPr sz="12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2B9765-4D24-4CBD-A329-DF85D292EA1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7/16/24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FAA9FE-4289-44DC-B79C-5B1402718BA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T.W. Markiewicz/SLAC | TMS for SLAC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87DE12-534F-455F-B899-EED0B3632AA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7269C37-F1AD-4E91-B8A3-755FEC9D3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4201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7/16/24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T.W. Markiewicz/SLAC | TMS for SLAC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09600" y="1238250"/>
            <a:ext cx="11057467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8397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487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7/16/24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T.W. Markiewicz/SLAC | TMS for SLAC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A3EDC-84CE-5D44-955B-22A59AD275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609600" y="1238250"/>
            <a:ext cx="5331795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6335272" y="1238250"/>
            <a:ext cx="5331795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6027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6" y="5347369"/>
            <a:ext cx="53381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94745" y="432611"/>
            <a:ext cx="11072356" cy="57950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6244260" y="5347369"/>
            <a:ext cx="54228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7/16/24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T.W. Markiewicz/SLAC | TMS for SLAC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9268-D729-4C4B-81BB-35603E7F3B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9"/>
          </p:nvPr>
        </p:nvSpPr>
        <p:spPr>
          <a:xfrm>
            <a:off x="609600" y="1238250"/>
            <a:ext cx="5331795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6335272" y="1238250"/>
            <a:ext cx="5331795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5813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64695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609600" y="1238251"/>
            <a:ext cx="11057467" cy="484663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7/16/24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T.W. Markiewicz/SLAC | TMS for SLAC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3080B-B7DD-F94E-BF93-E5AF96AB21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1430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0991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7/16/24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T.W. Markiewicz/SLAC | TMS for SLAC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71154-E60D-9942-9C7E-C9963561CB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6214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175906"/>
            <a:ext cx="4023360" cy="9153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955118" y="1238250"/>
            <a:ext cx="6711949" cy="48529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7/16/24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T.W. Markiewicz/SLAC | TMS for SLAC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09735B5-E0F8-D44A-A3DE-E2CD0DCDE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29098"/>
            <a:ext cx="11057467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609600" y="1238250"/>
            <a:ext cx="4023365" cy="372268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757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7/16/24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T.W. Markiewicz/SLAC | TMS for SLAC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7370-27FD-4E31-8BE7-A66D889AB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751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5366" y="1227138"/>
            <a:ext cx="11061700" cy="4241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3666A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686118"/>
            <a:ext cx="11057460" cy="4397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7/16/24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T.W. Markiewicz/SLAC | TMS for SLAC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D7C6703C-D516-5C41-9D7B-DB72F4B68A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425569"/>
            <a:ext cx="11057461" cy="60376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79436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7/16/24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T.W. Markiewicz/SLAC | TMS for SLAC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009C-6C5E-44F5-8A86-17792D67C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477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1" y="971551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7/16/24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4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T.W. Markiewicz/SLAC | TMS for SLAC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4665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2" y="103665"/>
            <a:ext cx="11563349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043047"/>
            <a:ext cx="11563351" cy="49878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spcBef>
                <a:spcPts val="1200"/>
              </a:spcBef>
              <a:defRPr sz="2400">
                <a:solidFill>
                  <a:srgbClr val="404040"/>
                </a:solidFill>
              </a:defRPr>
            </a:lvl1pPr>
            <a:lvl2pPr>
              <a:spcBef>
                <a:spcPts val="200"/>
              </a:spcBef>
              <a:defRPr sz="2200">
                <a:solidFill>
                  <a:srgbClr val="404040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rgbClr val="404040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rgbClr val="404040"/>
                </a:solidFill>
              </a:defRPr>
            </a:lvl4pPr>
            <a:lvl5pPr marL="2057400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0018" y="6515100"/>
            <a:ext cx="1435100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7/16/24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2676" y="6515100"/>
            <a:ext cx="5911160" cy="241300"/>
          </a:xfrm>
        </p:spPr>
        <p:txBody>
          <a:bodyPr/>
          <a:lstStyle>
            <a:lvl1pPr>
              <a:defRPr sz="12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b="1"/>
              <a:t>T.W. Markiewicz/SLAC | TMS for SLAC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78CA2-75EA-4F42-B0AF-FB097537354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386357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9363" y="6488431"/>
            <a:ext cx="6965878" cy="187325"/>
          </a:xfrm>
        </p:spPr>
        <p:txBody>
          <a:bodyPr/>
          <a:lstStyle/>
          <a:p>
            <a:pPr>
              <a:defRPr/>
            </a:pPr>
            <a:r>
              <a:rPr lang="en-US"/>
              <a:t>T.W. Markiewicz/SLAC | TMS for SLAC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2352" y="6488431"/>
            <a:ext cx="700617" cy="187325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09600" y="1238250"/>
            <a:ext cx="11057467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8FB8245-C0E1-4471-BB93-7EA3F3DC96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098169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7/16/24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237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487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T.W. Markiewicz/SLAC | TMS for SLAC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399885" y="6488431"/>
            <a:ext cx="700617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A3EDC-84CE-5D44-955B-22A59AD275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609600" y="1238250"/>
            <a:ext cx="5331795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6335272" y="1238250"/>
            <a:ext cx="5331795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DAAE906-8AAE-4B53-A6A5-981574B10F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35502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7/16/24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6649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6" y="5347369"/>
            <a:ext cx="53381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94745" y="432611"/>
            <a:ext cx="11072356" cy="57950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6244260" y="5347369"/>
            <a:ext cx="54228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T.W. Markiewicz/SLAC | TMS for SLAC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9268-D729-4C4B-81BB-35603E7F3B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9"/>
          </p:nvPr>
        </p:nvSpPr>
        <p:spPr>
          <a:xfrm>
            <a:off x="609600" y="1238250"/>
            <a:ext cx="5331795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6335272" y="1238250"/>
            <a:ext cx="5331795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lang="en-US" sz="22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lang="en-US" sz="2000" b="0" i="0" kern="1200" dirty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</a:lstStyle>
          <a:p>
            <a:pPr marL="256032" lvl="0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/>
              <a:t>Edit Master text styles</a:t>
            </a:r>
          </a:p>
          <a:p>
            <a:pPr marL="256032" lvl="1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/>
              <a:t>Second level</a:t>
            </a:r>
          </a:p>
          <a:p>
            <a:pPr marL="256032" lvl="2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/>
              <a:t>Third level</a:t>
            </a:r>
          </a:p>
          <a:p>
            <a:pPr marL="256032" lvl="3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/>
              <a:t>Fourth level</a:t>
            </a:r>
          </a:p>
          <a:p>
            <a:pPr marL="256032" lvl="4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57BC82D-A827-42AE-A090-8B827C4B39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51553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7/16/24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2353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64695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609600" y="1238251"/>
            <a:ext cx="11057467" cy="484663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821519" y="6488431"/>
            <a:ext cx="7103318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T.W. Markiewicz/SLAC | TMS for SLAC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492352" y="6488431"/>
            <a:ext cx="700617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3080B-B7DD-F94E-BF93-E5AF96AB21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80F84C3-AAAD-42A4-BF3D-6ACE9E350A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5" y="6488431"/>
            <a:ext cx="132420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7/16/24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9696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0991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T.W. Markiewicz/SLAC | TMS for SLAC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461529" y="6488430"/>
            <a:ext cx="700617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71154-E60D-9942-9C7E-C9963561CB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3F8F6C8-BAAF-4D4A-A3A0-448596DDB2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51553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7/16/24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1404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175906"/>
            <a:ext cx="4023360" cy="9153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955118" y="1238250"/>
            <a:ext cx="6711949" cy="48529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T.W. Markiewicz/SLAC | TMS for SLAC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09735B5-E0F8-D44A-A3DE-E2CD0DCDE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29098"/>
            <a:ext cx="11057467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609600" y="1238250"/>
            <a:ext cx="4023365" cy="372268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C23A2E0-AF67-414B-A4B4-E66525B2D5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5" y="6488431"/>
            <a:ext cx="1313926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7/16/24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604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Logos">
  <p:cSld name="1_Title Slide with Logo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>
            <a:spLocks noGrp="1"/>
          </p:cNvSpPr>
          <p:nvPr>
            <p:ph type="title"/>
          </p:nvPr>
        </p:nvSpPr>
        <p:spPr>
          <a:xfrm>
            <a:off x="609600" y="1711746"/>
            <a:ext cx="1105746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body" idx="1"/>
          </p:nvPr>
        </p:nvSpPr>
        <p:spPr>
          <a:xfrm>
            <a:off x="605367" y="3209908"/>
            <a:ext cx="11061700" cy="1721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440"/>
              </a:spcBef>
              <a:spcAft>
                <a:spcPts val="0"/>
              </a:spcAft>
              <a:buClr>
                <a:srgbClr val="004C97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004C97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004C97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Clr>
                <a:srgbClr val="004C97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Clr>
                <a:srgbClr val="004C97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41454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5366" y="1227138"/>
            <a:ext cx="11061700" cy="4241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3666A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686118"/>
            <a:ext cx="11057460" cy="4397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T.W. Markiewicz/SLAC | TMS for SLAC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D7C6703C-D516-5C41-9D7B-DB72F4B68A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425569"/>
            <a:ext cx="11057461" cy="60376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B9DBF6E-42F6-4744-BB00-707B0BEDCB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51553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7/16/24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2140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8" y="462518"/>
            <a:ext cx="109728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605373" y="1207770"/>
            <a:ext cx="10977028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</a:rPr>
              <a:t>7/16/24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T.W. Markiewicz/SLAC | TMS for SLAC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4182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8" y="462518"/>
            <a:ext cx="109728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605373" y="1207770"/>
            <a:ext cx="10977028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</a:rPr>
              <a:t>7/16/24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T.W. Markiewicz/SLAC | TMS for SLAC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7757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8" y="462518"/>
            <a:ext cx="109728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605373" y="1207770"/>
            <a:ext cx="10977028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</a:rPr>
              <a:t>7/16/24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T.W. Markiewicz/SLAC | TMS for SLAC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0089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8" y="462518"/>
            <a:ext cx="109728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605373" y="1207770"/>
            <a:ext cx="10977028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</a:rPr>
              <a:t>7/16/24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T.W. Markiewicz/SLAC | TMS for SLAC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580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8" y="462518"/>
            <a:ext cx="109728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605373" y="1207770"/>
            <a:ext cx="10977028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</a:rPr>
              <a:t>7/16/24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T.W. Markiewicz/SLAC | TMS for SLAC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6170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8" y="462518"/>
            <a:ext cx="109728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605373" y="1207770"/>
            <a:ext cx="10977028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</a:rPr>
              <a:t>7/16/24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T.W. Markiewicz/SLAC | TMS for SLAC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6832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8" y="462518"/>
            <a:ext cx="109728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605373" y="1207770"/>
            <a:ext cx="10977028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</a:rPr>
              <a:t>7/16/24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T.W. Markiewicz/SLAC | TMS for SLAC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2881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8" y="462518"/>
            <a:ext cx="109728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605373" y="1207770"/>
            <a:ext cx="10977028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</a:rPr>
              <a:t>7/16/24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T.W. Markiewicz/SLAC | TMS for SLAC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418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8" y="462518"/>
            <a:ext cx="109728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605373" y="1207770"/>
            <a:ext cx="10977028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</a:rPr>
              <a:t>7/16/24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T.W. Markiewicz/SLAC | TMS for SLAC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937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Logos" preserve="1" userDrawn="1">
  <p:cSld name="Title Slide with Logo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body" idx="1"/>
          </p:nvPr>
        </p:nvSpPr>
        <p:spPr>
          <a:xfrm>
            <a:off x="605367" y="3209908"/>
            <a:ext cx="11061700" cy="1721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440"/>
              </a:spcBef>
              <a:spcAft>
                <a:spcPts val="0"/>
              </a:spcAft>
              <a:buClr>
                <a:srgbClr val="004C97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004C97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004C97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Clr>
                <a:srgbClr val="004C97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Clr>
                <a:srgbClr val="004C97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0511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7/16/24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T.W. Markiewicz/SLAC | TMS for SLAC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09600" y="1238250"/>
            <a:ext cx="11057467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135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487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7/16/24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T.W. Markiewicz/SLAC | TMS for SLAC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A3EDC-84CE-5D44-955B-22A59AD275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609600" y="1238250"/>
            <a:ext cx="5331795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6335272" y="1238250"/>
            <a:ext cx="5331795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679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6" y="5347369"/>
            <a:ext cx="53381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94745" y="432611"/>
            <a:ext cx="11072356" cy="57950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6244260" y="5347369"/>
            <a:ext cx="54228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7/16/24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T.W. Markiewicz/SLAC | TMS for SLAC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9268-D729-4C4B-81BB-35603E7F3B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9"/>
          </p:nvPr>
        </p:nvSpPr>
        <p:spPr>
          <a:xfrm>
            <a:off x="609600" y="1238250"/>
            <a:ext cx="5331795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6335272" y="1238250"/>
            <a:ext cx="5331795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121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64695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609600" y="1238251"/>
            <a:ext cx="11057467" cy="484663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7/16/24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T.W. Markiewicz/SLAC | TMS for SLAC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3080B-B7DD-F94E-BF93-E5AF96AB21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584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cxnSpLocks/>
          </p:cNvCxnSpPr>
          <p:nvPr/>
        </p:nvCxnSpPr>
        <p:spPr>
          <a:xfrm flipV="1">
            <a:off x="257908" y="475760"/>
            <a:ext cx="11723077" cy="14248"/>
          </a:xfrm>
          <a:prstGeom prst="line">
            <a:avLst/>
          </a:prstGeom>
          <a:ln w="19050" cmpd="sng">
            <a:solidFill>
              <a:srgbClr val="004C9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9" name="Picture 6" descr="FermiLogo_RGB_NALBlue.png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1" y="6009719"/>
            <a:ext cx="2125969" cy="379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>
            <a:cxnSpLocks/>
          </p:cNvCxnSpPr>
          <p:nvPr/>
        </p:nvCxnSpPr>
        <p:spPr>
          <a:xfrm flipV="1">
            <a:off x="257908" y="5728951"/>
            <a:ext cx="11723077" cy="17586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1" name="Picture 13" descr="CERN-logo_outline.jpg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9941" y="5896736"/>
            <a:ext cx="872067" cy="85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6" descr="SanfordSURF-horiz-logo.png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6033" y="5746537"/>
            <a:ext cx="2476892" cy="930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Color-Seal_Green-Mark_SC_Horizontal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6279" y="5974476"/>
            <a:ext cx="2909413" cy="4862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4FC561-2D50-493E-B53E-15498501F7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93334" y="115803"/>
            <a:ext cx="1810669" cy="37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080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715" r:id="rId4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5"/>
          <p:cNvCxnSpPr/>
          <p:nvPr/>
        </p:nvCxnSpPr>
        <p:spPr>
          <a:xfrm>
            <a:off x="380144" y="475760"/>
            <a:ext cx="11599523" cy="0"/>
          </a:xfrm>
          <a:prstGeom prst="straightConnector1">
            <a:avLst/>
          </a:prstGeom>
          <a:noFill/>
          <a:ln w="19050" cap="flat" cmpd="sng">
            <a:solidFill>
              <a:srgbClr val="004C9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5"/>
          <p:cNvCxnSpPr/>
          <p:nvPr/>
        </p:nvCxnSpPr>
        <p:spPr>
          <a:xfrm>
            <a:off x="287676" y="5728951"/>
            <a:ext cx="11691991" cy="0"/>
          </a:xfrm>
          <a:prstGeom prst="straightConnector1">
            <a:avLst/>
          </a:prstGeom>
          <a:noFill/>
          <a:ln w="25400" cap="flat" cmpd="sng">
            <a:solidFill>
              <a:srgbClr val="004C97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6" name="Google Shape;1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09090" y="41084"/>
            <a:ext cx="1810669" cy="374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logo SLAC">
            <a:extLst>
              <a:ext uri="{FF2B5EF4-FFF2-40B4-BE49-F238E27FC236}">
                <a16:creationId xmlns:a16="http://schemas.microsoft.com/office/drawing/2014/main" id="{F265CE88-FE25-609F-026A-67C8DCFAE6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3039" y="6047721"/>
            <a:ext cx="2302769" cy="6690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FBFACA-55E0-716E-CDED-6BB78C6D8F8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305" y="6058047"/>
            <a:ext cx="2209800" cy="32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56433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7" r:id="rId1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>
            <a:cxnSpLocks/>
          </p:cNvCxnSpPr>
          <p:nvPr/>
        </p:nvCxnSpPr>
        <p:spPr>
          <a:xfrm>
            <a:off x="199292" y="6357938"/>
            <a:ext cx="11840308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51553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7/16/24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21518" y="6488431"/>
            <a:ext cx="7488767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dirty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T.W. Markiewicz/SLAC | TMS for SLAC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488431"/>
            <a:ext cx="700617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0A30A5-7676-4279-9A6A-148E61F3519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39847" y="6451676"/>
            <a:ext cx="1518036" cy="31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28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718" r:id="rId10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609600" y="6357938"/>
            <a:ext cx="11057467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51553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7/16/24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21518" y="6488431"/>
            <a:ext cx="7488767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dirty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T.W. Markiewicz/SLAC | TMS for SLAC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488431"/>
            <a:ext cx="700617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986065-A285-4FD0-9C53-8BFF5F677D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39848" y="6451676"/>
            <a:ext cx="1515533" cy="23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17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609600" y="6357938"/>
            <a:ext cx="11057467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51553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7/16/24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21518" y="6488431"/>
            <a:ext cx="7488767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dirty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T.W. Markiewicz/SLAC | TMS for SLAC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488431"/>
            <a:ext cx="700617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059BE4-CA4F-4C5E-8251-30A3FCB25A8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39848" y="6451676"/>
            <a:ext cx="1515533" cy="23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177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>
            <a:cxnSpLocks/>
          </p:cNvCxnSpPr>
          <p:nvPr/>
        </p:nvCxnSpPr>
        <p:spPr>
          <a:xfrm>
            <a:off x="287676" y="6357938"/>
            <a:ext cx="11667705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5985" y="6488431"/>
            <a:ext cx="1313926" cy="200023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7/16/24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21518" y="6488432"/>
            <a:ext cx="7329349" cy="187324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dirty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T.W. Markiewicz/SLAC | TMS for SLAC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679" y="6488431"/>
            <a:ext cx="700617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F0F08D-1383-4141-915C-29DECEA73C8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310285" y="6425229"/>
            <a:ext cx="1518036" cy="31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929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AD424.FB846540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dirty="0"/>
              <a:t>SLAC Neutrino Group Summer Retreat</a:t>
            </a:r>
          </a:p>
          <a:p>
            <a:r>
              <a:rPr lang="en-US" dirty="0"/>
              <a:t>Tom Markiewicz /SLAC</a:t>
            </a:r>
          </a:p>
          <a:p>
            <a:r>
              <a:rPr lang="en-US" dirty="0"/>
              <a:t>15 July 2024</a:t>
            </a:r>
            <a:endParaRPr dirty="0"/>
          </a:p>
        </p:txBody>
      </p:sp>
      <p:sp>
        <p:nvSpPr>
          <p:cNvPr id="81" name="Google Shape;81;p1"/>
          <p:cNvSpPr txBox="1">
            <a:spLocks noGrp="1"/>
          </p:cNvSpPr>
          <p:nvPr>
            <p:ph type="title" idx="4294967295"/>
          </p:nvPr>
        </p:nvSpPr>
        <p:spPr>
          <a:xfrm>
            <a:off x="846305" y="1747420"/>
            <a:ext cx="11056937" cy="586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sz="2800" dirty="0"/>
              <a:t>TMS at DUNE Near Detector</a:t>
            </a:r>
            <a:endParaRPr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4989594-9778-64E4-BC22-77DEE16B5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984" y="3276211"/>
            <a:ext cx="6313388" cy="3212220"/>
          </a:xfrm>
          <a:prstGeom prst="rect">
            <a:avLst/>
          </a:prstGeom>
        </p:spPr>
      </p:pic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12A117EA-E0D1-BD6F-2C81-92DE419ED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91" y="727239"/>
            <a:ext cx="4418057" cy="27017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E4A0A0-4139-8941-8CAC-8770686BC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728" y="193366"/>
            <a:ext cx="6949154" cy="750577"/>
          </a:xfrm>
        </p:spPr>
        <p:txBody>
          <a:bodyPr vert="horz" lIns="0" tIns="0" rIns="0" bIns="0" rtlCol="0">
            <a:noAutofit/>
          </a:bodyPr>
          <a:lstStyle/>
          <a:p>
            <a:pPr marL="114300" lvl="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2400" dirty="0">
                <a:solidFill>
                  <a:srgbClr val="002060"/>
                </a:solidFill>
              </a:rPr>
              <a:t>TMS Coils Based on MINOS Plank Design</a:t>
            </a:r>
            <a:br>
              <a:rPr lang="en-US" sz="2400" dirty="0">
                <a:solidFill>
                  <a:srgbClr val="002060"/>
                </a:solidFill>
              </a:rPr>
            </a:br>
            <a:r>
              <a:rPr lang="en-US" sz="2400" dirty="0">
                <a:solidFill>
                  <a:srgbClr val="002060"/>
                </a:solidFill>
              </a:rPr>
              <a:t>Vendor fabricated and pre-tested</a:t>
            </a:r>
            <a:endParaRPr lang="en-US" sz="2400" b="1" i="0" kern="1200" baseline="0" dirty="0">
              <a:solidFill>
                <a:srgbClr val="002060"/>
              </a:solidFill>
              <a:latin typeface="Helvetica"/>
              <a:ea typeface="Geneva" charset="0"/>
              <a:cs typeface="Geneva" charset="0"/>
            </a:endParaRP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19526FDB-C303-4C6C-6C78-BC3E152B3EF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/>
              <a:t>7/16/24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B2632BB1-D301-0B98-4778-BD8E7ACD93A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/>
              <a:t>T.W. Markiewicz/SLAC | TMS for SLAC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936AA0B6-53CE-7EBD-C19B-F93531BA7AF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fld id="{98AA3EDC-84CE-5D44-955B-22A59AD27526}" type="slidenum">
              <a:rPr lang="en-US"/>
              <a:pPr>
                <a:spcAft>
                  <a:spcPts val="600"/>
                </a:spcAft>
                <a:defRPr/>
              </a:pPr>
              <a:t>10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8081A7-A715-AE48-922A-78AAB2EC38CB}"/>
              </a:ext>
            </a:extLst>
          </p:cNvPr>
          <p:cNvSpPr txBox="1"/>
          <p:nvPr/>
        </p:nvSpPr>
        <p:spPr>
          <a:xfrm>
            <a:off x="955676" y="1361774"/>
            <a:ext cx="10680508" cy="470882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>
              <a:spcAft>
                <a:spcPts val="600"/>
              </a:spcAft>
            </a:pPr>
            <a:endParaRPr lang="en-US" dirty="0">
              <a:solidFill>
                <a:srgbClr val="63666A"/>
              </a:solidFill>
              <a:latin typeface="Helvetica" pitchFamily="2" charset="0"/>
            </a:endParaRPr>
          </a:p>
        </p:txBody>
      </p:sp>
      <p:pic>
        <p:nvPicPr>
          <p:cNvPr id="6" name="Content Placeholder 10">
            <a:extLst>
              <a:ext uri="{FF2B5EF4-FFF2-40B4-BE49-F238E27FC236}">
                <a16:creationId xmlns:a16="http://schemas.microsoft.com/office/drawing/2014/main" id="{1C576189-1732-9D28-D3A6-EBE1A5E232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5007" y="1523611"/>
            <a:ext cx="4566993" cy="35051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84E0D4-CDED-51E3-801A-1CE376F2457F}"/>
              </a:ext>
            </a:extLst>
          </p:cNvPr>
          <p:cNvSpPr txBox="1"/>
          <p:nvPr/>
        </p:nvSpPr>
        <p:spPr>
          <a:xfrm>
            <a:off x="8787881" y="715443"/>
            <a:ext cx="2664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long legs, 1.5” x 1.0” Copper Bars, 8 planks high</a:t>
            </a:r>
          </a:p>
        </p:txBody>
      </p:sp>
    </p:spTree>
    <p:extLst>
      <p:ext uri="{BB962C8B-B14F-4D97-AF65-F5344CB8AC3E}">
        <p14:creationId xmlns:p14="http://schemas.microsoft.com/office/powerpoint/2010/main" val="3888259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29C14-B087-6A12-18D5-2B71B532B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Corner Details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BABB7-EDC0-7CD3-0815-844D8F7C55A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7/16/24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70B756-AFBC-64AE-0BF0-D5D89BFD532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T.W. Markiewicz/SLAC | TMS for SLAC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6C6BF-D310-A48C-4615-9960BBD8A83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663080B-B7DD-F94E-BF93-E5AF96AB217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0EBA2EF-E2E2-F60F-F630-A95CC949E76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47709" y="-6030913"/>
            <a:ext cx="326825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02ED133C-5AE9-6202-C4D8-AB3FAB349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5342" y="-341377"/>
            <a:ext cx="3406594" cy="52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" name="Picture 14" descr="A close-up of a stack of colorful bars&#10;&#10;Description automatically generated">
            <a:extLst>
              <a:ext uri="{FF2B5EF4-FFF2-40B4-BE49-F238E27FC236}">
                <a16:creationId xmlns:a16="http://schemas.microsoft.com/office/drawing/2014/main" id="{2F869628-0F8B-469A-9D55-EEFF1103E2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1" r="13150"/>
          <a:stretch/>
        </p:blipFill>
        <p:spPr>
          <a:xfrm>
            <a:off x="539643" y="1519752"/>
            <a:ext cx="4802614" cy="373804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07CBB56-EC39-6972-F1C7-18B5EC2FC0E5}"/>
              </a:ext>
            </a:extLst>
          </p:cNvPr>
          <p:cNvSpPr txBox="1"/>
          <p:nvPr/>
        </p:nvSpPr>
        <p:spPr>
          <a:xfrm>
            <a:off x="539644" y="5257797"/>
            <a:ext cx="4717702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Current Input/Output Corner Detail</a:t>
            </a:r>
          </a:p>
        </p:txBody>
      </p:sp>
      <p:pic>
        <p:nvPicPr>
          <p:cNvPr id="17" name="Picture 16" descr="A close up of a stack of green and pink boards&#10;&#10;Description automatically generated">
            <a:extLst>
              <a:ext uri="{FF2B5EF4-FFF2-40B4-BE49-F238E27FC236}">
                <a16:creationId xmlns:a16="http://schemas.microsoft.com/office/drawing/2014/main" id="{7A4E52FE-67A7-4E41-5212-88ED5F88AA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5" t="-654" r="26354" b="654"/>
          <a:stretch/>
        </p:blipFill>
        <p:spPr>
          <a:xfrm>
            <a:off x="6504875" y="1450383"/>
            <a:ext cx="4093168" cy="367489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9DCED80-1862-1BAD-CD9A-D738BD030844}"/>
              </a:ext>
            </a:extLst>
          </p:cNvPr>
          <p:cNvSpPr txBox="1"/>
          <p:nvPr/>
        </p:nvSpPr>
        <p:spPr>
          <a:xfrm>
            <a:off x="6612273" y="450505"/>
            <a:ext cx="4149406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Current Corner Detail</a:t>
            </a:r>
          </a:p>
          <a:p>
            <a:r>
              <a:rPr lang="en-US" sz="2400" b="1" dirty="0"/>
              <a:t>(opposite from Current In/Out)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12B05F2-1596-4BA9-A043-640DCAB85F5B}"/>
              </a:ext>
            </a:extLst>
          </p:cNvPr>
          <p:cNvCxnSpPr>
            <a:cxnSpLocks/>
          </p:cNvCxnSpPr>
          <p:nvPr/>
        </p:nvCxnSpPr>
        <p:spPr>
          <a:xfrm flipV="1">
            <a:off x="7863627" y="3997815"/>
            <a:ext cx="1214390" cy="818707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23E942A-BA2F-3B5D-49F8-1507E544E9EA}"/>
              </a:ext>
            </a:extLst>
          </p:cNvPr>
          <p:cNvSpPr txBox="1"/>
          <p:nvPr/>
        </p:nvSpPr>
        <p:spPr>
          <a:xfrm>
            <a:off x="6905330" y="4785623"/>
            <a:ext cx="3567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Notice double sided machining on plank end and G-10 step mismatch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39FE6FF-4B0B-F370-F6A3-53ABAB096F3F}"/>
              </a:ext>
            </a:extLst>
          </p:cNvPr>
          <p:cNvCxnSpPr>
            <a:cxnSpLocks/>
          </p:cNvCxnSpPr>
          <p:nvPr/>
        </p:nvCxnSpPr>
        <p:spPr>
          <a:xfrm flipV="1">
            <a:off x="9296258" y="2813901"/>
            <a:ext cx="547354" cy="207040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01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4A0A0-4139-8941-8CAC-8770686BC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1" y="397396"/>
            <a:ext cx="6502632" cy="646957"/>
          </a:xfrm>
        </p:spPr>
        <p:txBody>
          <a:bodyPr vert="horz" lIns="0" tIns="0" rIns="0" bIns="0" rtlCol="0">
            <a:noAutofit/>
          </a:bodyPr>
          <a:lstStyle/>
          <a:p>
            <a:pPr marL="114300" lvl="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2400" dirty="0">
                <a:solidFill>
                  <a:srgbClr val="002060"/>
                </a:solidFill>
              </a:rPr>
              <a:t>Flux Return Bridged by “Lap Joints”</a:t>
            </a:r>
            <a:endParaRPr lang="en-US" sz="2400" b="1" i="0" kern="1200" baseline="0" dirty="0">
              <a:solidFill>
                <a:srgbClr val="002060"/>
              </a:solidFill>
              <a:latin typeface="Helvetica"/>
              <a:ea typeface="Geneva" charset="0"/>
              <a:cs typeface="Geneva" charset="0"/>
            </a:endParaRP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19526FDB-C303-4C6C-6C78-BC3E152B3EF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/>
              <a:t>7/16/24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B2632BB1-D301-0B98-4778-BD8E7ACD93A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/>
              <a:t>T.W. Markiewicz/SLAC | TMS for SLAC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936AA0B6-53CE-7EBD-C19B-F93531BA7AF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fld id="{98AA3EDC-84CE-5D44-955B-22A59AD27526}" type="slidenum">
              <a:rPr lang="en-US"/>
              <a:pPr>
                <a:spcAft>
                  <a:spcPts val="600"/>
                </a:spcAft>
                <a:defRPr/>
              </a:pPr>
              <a:t>12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8081A7-A715-AE48-922A-78AAB2EC38CB}"/>
              </a:ext>
            </a:extLst>
          </p:cNvPr>
          <p:cNvSpPr txBox="1"/>
          <p:nvPr/>
        </p:nvSpPr>
        <p:spPr>
          <a:xfrm>
            <a:off x="955676" y="1361774"/>
            <a:ext cx="10680508" cy="470882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>
              <a:spcAft>
                <a:spcPts val="600"/>
              </a:spcAft>
            </a:pPr>
            <a:endParaRPr lang="en-US" dirty="0">
              <a:solidFill>
                <a:srgbClr val="63666A"/>
              </a:solidFill>
              <a:latin typeface="Helvetica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5C15D-1673-090A-E4B8-BC46C9930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07" y="1225931"/>
            <a:ext cx="4428652" cy="4150741"/>
          </a:xfrm>
          <a:prstGeom prst="rect">
            <a:avLst/>
          </a:prstGeom>
        </p:spPr>
      </p:pic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917C64FE-2EDB-B539-AACD-990EC190B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5039" y="182244"/>
            <a:ext cx="4496520" cy="26341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86F670-BE13-CAB6-580F-84E2AA96C0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3126" y="3110666"/>
            <a:ext cx="3228433" cy="2959934"/>
          </a:xfrm>
          <a:prstGeom prst="rect">
            <a:avLst/>
          </a:prstGeom>
        </p:spPr>
      </p:pic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5AEAF11B-261F-995A-8D13-8549261F1D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7859" y="2756802"/>
            <a:ext cx="3228433" cy="34496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D381770-14F3-0824-396C-ED291AA63E82}"/>
              </a:ext>
            </a:extLst>
          </p:cNvPr>
          <p:cNvSpPr txBox="1"/>
          <p:nvPr/>
        </p:nvSpPr>
        <p:spPr>
          <a:xfrm>
            <a:off x="494962" y="5563219"/>
            <a:ext cx="3137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Will also act as plate stiffeners</a:t>
            </a:r>
          </a:p>
        </p:txBody>
      </p:sp>
    </p:spTree>
    <p:extLst>
      <p:ext uri="{BB962C8B-B14F-4D97-AF65-F5344CB8AC3E}">
        <p14:creationId xmlns:p14="http://schemas.microsoft.com/office/powerpoint/2010/main" val="122178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B7B9F-524F-D69D-A031-51AF42152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Fiber to Fiber-Plug  Design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ED4B323A-F981-82F0-CE87-2020BC23DD2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93" r="29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BE852-536D-6560-52E1-83E81BFB7AD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7/16/24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644E03-5D4A-4912-6CA3-9029A069966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T.W. Markiewicz/SLAC | TMS for SLAC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ABC70-F795-5036-DA10-39717BDD1EF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663080B-B7DD-F94E-BF93-E5AF96AB217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437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8CB37-2BAE-3DB6-DE9F-EB5DDD979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End Concept: Tom Chase UMN 5/30/24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AE0708-E30E-F9DB-C4B5-9A9678FE8C6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7/16/24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44B61-FA72-E7B2-D748-6C979196963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T.W. Markiewicz/SLAC | TMS for SLAC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104A9C-15FE-381E-4293-E0A41317E42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663080B-B7DD-F94E-BF93-E5AF96AB217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0C4D11-E74A-4A5F-0E84-6A6EE937C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68" y="1395947"/>
            <a:ext cx="11334633" cy="406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86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7E29F-4A9E-A5D0-520A-9E22A0697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PPT Detail View of Fiber-SiPM Interface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4FA05-7AE4-49C9-77E0-3EAD9855473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7/16/24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FF2D8-E8C4-C21F-F944-A08F0E395A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T.W. Markiewicz/SLAC | TMS for SLAC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DEF4A-E666-12A2-7392-77097F98766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663080B-B7DD-F94E-BF93-E5AF96AB217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211079-9E1E-6A48-AC70-AE2080607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816" y="857571"/>
            <a:ext cx="9749758" cy="536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20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4A0A0-4139-8941-8CAC-8770686BC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>
            <a:noAutofit/>
          </a:bodyPr>
          <a:lstStyle/>
          <a:p>
            <a:pPr marL="114300" lvl="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2400" b="1" i="0" kern="1200" baseline="0" dirty="0">
                <a:solidFill>
                  <a:srgbClr val="002060"/>
                </a:solidFill>
                <a:latin typeface="Helvetica"/>
                <a:ea typeface="Geneva" charset="0"/>
                <a:cs typeface="Geneva" charset="0"/>
              </a:rPr>
              <a:t>Front End Readout: Commercial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2287257-A8B6-3370-19E1-5413682C51F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69130" y="1357503"/>
            <a:ext cx="5986970" cy="4920571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19526FDB-C303-4C6C-6C78-BC3E152B3EF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/>
              <a:t>7/16/24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B2632BB1-D301-0B98-4778-BD8E7ACD93A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/>
              <a:t>T.W. Markiewicz/SLAC | TMS for SLAC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936AA0B6-53CE-7EBD-C19B-F93531BA7AF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fld id="{98AA3EDC-84CE-5D44-955B-22A59AD27526}" type="slidenum">
              <a:rPr lang="en-US"/>
              <a:pPr>
                <a:spcAft>
                  <a:spcPts val="600"/>
                </a:spcAft>
                <a:defRPr/>
              </a:pPr>
              <a:t>16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8081A7-A715-AE48-922A-78AAB2EC38CB}"/>
              </a:ext>
            </a:extLst>
          </p:cNvPr>
          <p:cNvSpPr txBox="1"/>
          <p:nvPr/>
        </p:nvSpPr>
        <p:spPr>
          <a:xfrm>
            <a:off x="955676" y="1361774"/>
            <a:ext cx="10680508" cy="470882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>
              <a:spcAft>
                <a:spcPts val="600"/>
              </a:spcAft>
            </a:pPr>
            <a:endParaRPr lang="en-US" dirty="0">
              <a:solidFill>
                <a:srgbClr val="63666A"/>
              </a:solidFill>
              <a:latin typeface="Helvetica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7CA5C8-7620-8A42-E6F7-D906606DD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134" y="1101971"/>
            <a:ext cx="6564512" cy="48694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F02A93-0621-1948-C3DC-BCF28AF985F5}"/>
              </a:ext>
            </a:extLst>
          </p:cNvPr>
          <p:cNvSpPr txBox="1"/>
          <p:nvPr/>
        </p:nvSpPr>
        <p:spPr>
          <a:xfrm>
            <a:off x="7779896" y="755590"/>
            <a:ext cx="3856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 A5202 64-channel boards per layer</a:t>
            </a:r>
          </a:p>
          <a:p>
            <a:r>
              <a:rPr lang="en-US" dirty="0"/>
              <a:t>3 DT5215 Concentrator Boards Total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44348A-FCE4-9614-F8C0-D1DBABB7B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8670" y="1731171"/>
            <a:ext cx="43942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052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9EE38-B917-ECB6-4166-122A2D2CE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Cables and Connectors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D17F36-C9CF-4437-874C-A098BF6BB68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7/16/24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5AFAA4-9959-473E-02E0-423664638AA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T.W. Markiewicz/SLAC | TMS for SLAC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16D8D-7403-50DA-DB39-B4652790E8C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663080B-B7DD-F94E-BF93-E5AF96AB217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D41C67-9292-FBAA-8ED9-88EBAA0BC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948" y="905877"/>
            <a:ext cx="10443704" cy="516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706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767DB-852C-DBB1-9431-52DAA27B8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092FE9-0195-20DE-961C-4CDFECBD3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7/16/24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0DFC3B-D7C6-F962-0BCD-A1E7CC642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T.W. Markiewicz/SLAC | TMS for SLAC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0E6040-8873-3DBF-621F-09298BB97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582858-C2F1-F81A-ECAF-74B6F551B968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342900" indent="-342900"/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Description of scope of activities (and its context within the overall DUNE ND) along with SLAC roles/responsibilities.</a:t>
            </a:r>
          </a:p>
          <a:p>
            <a:pPr marL="342900" indent="-342900"/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Issues, challenges in design, prototyping, and physics studies</a:t>
            </a:r>
          </a:p>
          <a:p>
            <a:pPr marL="342900" indent="-342900"/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Upcoming major activities, milestones, decision points</a:t>
            </a:r>
          </a:p>
          <a:p>
            <a:pPr marL="342900" indent="-342900"/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Needs/opportunities of more SLAC (or other) engagement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872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896E2-8FE7-5C68-B97A-1A09B2433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NDLAr and TMS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4040B-23EC-4A43-73DA-AC59025496A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7/16/24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3D979-E10D-2150-5995-91EDC435AF5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T.W. Markiewicz/SLAC | TMS for SLAC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7035E-C591-A00A-F9B7-9978D81EC2E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663080B-B7DD-F94E-BF93-E5AF96AB217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0FF57-DA35-3311-6795-6A6B916FB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4667" y="1079567"/>
            <a:ext cx="7772400" cy="5029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B15FE9-213D-A31F-6E61-AEF0E6295579}"/>
              </a:ext>
            </a:extLst>
          </p:cNvPr>
          <p:cNvSpPr txBox="1"/>
          <p:nvPr/>
        </p:nvSpPr>
        <p:spPr>
          <a:xfrm>
            <a:off x="605368" y="1693889"/>
            <a:ext cx="293231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TMS measures muon momentum via range and muon charge by bending in a 1-Tesla field</a:t>
            </a:r>
          </a:p>
          <a:p>
            <a:endParaRPr lang="en-US" dirty="0"/>
          </a:p>
          <a:p>
            <a:r>
              <a:rPr lang="en-US" dirty="0"/>
              <a:t>40 planes 15mm</a:t>
            </a:r>
          </a:p>
          <a:p>
            <a:r>
              <a:rPr lang="en-US" dirty="0"/>
              <a:t>60 planes 40mm</a:t>
            </a:r>
          </a:p>
          <a:p>
            <a:endParaRPr lang="en-US" dirty="0"/>
          </a:p>
          <a:p>
            <a:r>
              <a:rPr lang="en-US" dirty="0"/>
              <a:t>100 40mm slots for detectors</a:t>
            </a:r>
          </a:p>
          <a:p>
            <a:r>
              <a:rPr lang="en-US" dirty="0"/>
              <a:t>Detectors are 35mm x 3m x 17mm scintillator arranged in 6 32bar panels per plane</a:t>
            </a:r>
          </a:p>
          <a:p>
            <a:endParaRPr lang="en-US" dirty="0"/>
          </a:p>
          <a:p>
            <a:r>
              <a:rPr lang="en-US" dirty="0"/>
              <a:t>Readout is via WSF, SiPM and CAEN 5202 system</a:t>
            </a:r>
          </a:p>
        </p:txBody>
      </p:sp>
    </p:spTree>
    <p:extLst>
      <p:ext uri="{BB962C8B-B14F-4D97-AF65-F5344CB8AC3E}">
        <p14:creationId xmlns:p14="http://schemas.microsoft.com/office/powerpoint/2010/main" val="1734140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4A0A0-4139-8941-8CAC-8770686BC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1" y="397396"/>
            <a:ext cx="6502632" cy="646957"/>
          </a:xfrm>
        </p:spPr>
        <p:txBody>
          <a:bodyPr vert="horz" lIns="0" tIns="0" rIns="0" bIns="0" rtlCol="0">
            <a:noAutofit/>
          </a:bodyPr>
          <a:lstStyle/>
          <a:p>
            <a:pPr marL="114300" lvl="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2400" dirty="0">
                <a:solidFill>
                  <a:srgbClr val="002060"/>
                </a:solidFill>
              </a:rPr>
              <a:t>TMS Magnet Based on Pre-Assembled Coils</a:t>
            </a:r>
            <a:endParaRPr lang="en-US" sz="2400" b="1" i="0" kern="1200" baseline="0" dirty="0">
              <a:solidFill>
                <a:srgbClr val="002060"/>
              </a:solidFill>
              <a:latin typeface="Helvetica"/>
              <a:ea typeface="Geneva" charset="0"/>
              <a:cs typeface="Geneva" charset="0"/>
            </a:endParaRP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19526FDB-C303-4C6C-6C78-BC3E152B3EF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/>
              <a:t>7/16/24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B2632BB1-D301-0B98-4778-BD8E7ACD93A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/>
              <a:t>T.W. Markiewicz/SLAC | TMS for SLAC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936AA0B6-53CE-7EBD-C19B-F93531BA7AF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fld id="{98AA3EDC-84CE-5D44-955B-22A59AD27526}" type="slidenum">
              <a:rPr lang="en-US"/>
              <a:pPr>
                <a:spcAft>
                  <a:spcPts val="600"/>
                </a:spcAft>
                <a:defRPr/>
              </a:pPr>
              <a:t>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8081A7-A715-AE48-922A-78AAB2EC38CB}"/>
              </a:ext>
            </a:extLst>
          </p:cNvPr>
          <p:cNvSpPr txBox="1"/>
          <p:nvPr/>
        </p:nvSpPr>
        <p:spPr>
          <a:xfrm>
            <a:off x="955676" y="1361774"/>
            <a:ext cx="10680508" cy="470882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>
              <a:spcAft>
                <a:spcPts val="600"/>
              </a:spcAft>
            </a:pPr>
            <a:endParaRPr lang="en-US" dirty="0">
              <a:solidFill>
                <a:srgbClr val="63666A"/>
              </a:solidFill>
              <a:latin typeface="Helvetica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CFF64A-B06A-83C2-A822-06665F5DC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8392" y="399416"/>
            <a:ext cx="5118100" cy="5880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2E3CDA-3C62-0A62-F153-DDC02DE63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68" y="1576747"/>
            <a:ext cx="5118100" cy="449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554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4A0A0-4139-8941-8CAC-8770686BC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>
            <a:noAutofit/>
          </a:bodyPr>
          <a:lstStyle/>
          <a:p>
            <a:pPr marL="114300" lvl="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2400" b="1" i="0" kern="1200" baseline="0" dirty="0">
                <a:solidFill>
                  <a:srgbClr val="002060"/>
                </a:solidFill>
                <a:latin typeface="Helvetica"/>
                <a:ea typeface="Geneva" charset="0"/>
                <a:cs typeface="Geneva" charset="0"/>
              </a:rPr>
              <a:t>Detector Planes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2287257-A8B6-3370-19E1-5413682C51F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53913" y="597050"/>
            <a:ext cx="4782411" cy="492057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Steel height 5066mm-&gt;4200mm</a:t>
            </a:r>
          </a:p>
          <a:p>
            <a:pPr lvl="1"/>
            <a:r>
              <a:rPr lang="en-US" dirty="0"/>
              <a:t>Height above/below coil = 300mm</a:t>
            </a:r>
          </a:p>
          <a:p>
            <a:pPr lvl="1"/>
            <a:r>
              <a:rPr lang="en-US" dirty="0"/>
              <a:t>Feature of the Flux Return Insert</a:t>
            </a:r>
          </a:p>
          <a:p>
            <a:r>
              <a:rPr lang="en-US" dirty="0"/>
              <a:t>Middle plate split for transport</a:t>
            </a:r>
          </a:p>
          <a:p>
            <a:r>
              <a:rPr lang="en-US" dirty="0"/>
              <a:t>Detector “cassettes” of 6 panels (was 4)</a:t>
            </a:r>
          </a:p>
          <a:p>
            <a:pPr lvl="1"/>
            <a:r>
              <a:rPr lang="en-US" dirty="0"/>
              <a:t>±3° stereo 32 x 35mm 3m long bars</a:t>
            </a:r>
          </a:p>
          <a:p>
            <a:pPr lvl="1"/>
            <a:r>
              <a:rPr lang="en-US" dirty="0"/>
              <a:t>90° 32 x 35mm 3.5m long bars</a:t>
            </a:r>
          </a:p>
          <a:p>
            <a:pPr lvl="2"/>
            <a:r>
              <a:rPr lang="en-US" dirty="0"/>
              <a:t>Number horizontal panels TBD</a:t>
            </a:r>
          </a:p>
          <a:p>
            <a:r>
              <a:rPr lang="en-US" dirty="0"/>
              <a:t>Cassettes installed after magnet assembled and tested</a:t>
            </a:r>
          </a:p>
          <a:p>
            <a:pPr lvl="1"/>
            <a:r>
              <a:rPr lang="en-US" dirty="0"/>
              <a:t>Removable for servicing</a:t>
            </a:r>
          </a:p>
          <a:p>
            <a:r>
              <a:rPr lang="en-US" dirty="0"/>
              <a:t>Details of scintillator-fiber-SiPM-Connector interface, location of Front-End Readout and cable plant not final</a:t>
            </a:r>
          </a:p>
          <a:p>
            <a:r>
              <a:rPr lang="en-US" dirty="0"/>
              <a:t>Cassette Mechanics and required space between coils not final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19526FDB-C303-4C6C-6C78-BC3E152B3EF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/>
              <a:t>7/16/24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B2632BB1-D301-0B98-4778-BD8E7ACD93A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/>
              <a:t>T.W. Markiewicz/SLAC | TMS for SLAC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936AA0B6-53CE-7EBD-C19B-F93531BA7AF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fld id="{98AA3EDC-84CE-5D44-955B-22A59AD27526}" type="slidenum">
              <a:rPr lang="en-US"/>
              <a:pPr>
                <a:spcAft>
                  <a:spcPts val="600"/>
                </a:spcAft>
                <a:defRPr/>
              </a:pPr>
              <a:t>5</a:t>
            </a:fld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A27B44E-3F88-FED8-81A4-2443AB6F30C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-818017"/>
            <a:ext cx="549423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6170772C-8282-C857-85E0-A9CCD4074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6329"/>
            <a:ext cx="6260796" cy="375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141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80F9E-393B-0FA9-0CF8-AB0B1574C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>
                <a:solidFill>
                  <a:srgbClr val="000000"/>
                </a:solidFill>
                <a:latin typeface="Calibri" panose="020F0502020204030204" pitchFamily="34" charset="0"/>
              </a:rPr>
              <a:t>S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cope of activities and SLAC roles/responsibilities</a:t>
            </a:r>
            <a:b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US" sz="28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22BBEC-8737-291D-F0F7-82D68AF58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7/16/24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AAB0B1-253C-28CF-0893-41EC6B200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T.W. Markiewicz/SLAC | TMS for SLAC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99F046-DF6D-BD94-FE50-22B700BFA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8BCFC7-F8BB-260D-F2CF-88F3807C7E8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600" y="1001878"/>
            <a:ext cx="11057467" cy="5083010"/>
          </a:xfrm>
        </p:spPr>
        <p:txBody>
          <a:bodyPr/>
          <a:lstStyle/>
          <a:p>
            <a:r>
              <a:rPr lang="en-US" dirty="0"/>
              <a:t>TMS Consortium</a:t>
            </a:r>
          </a:p>
          <a:p>
            <a:pPr lvl="1"/>
            <a:r>
              <a:rPr lang="en-US" dirty="0"/>
              <a:t>Design, document, defend, prototype, procure, build, install, run, analyze TMS</a:t>
            </a:r>
          </a:p>
          <a:p>
            <a:r>
              <a:rPr lang="en-US" dirty="0"/>
              <a:t>SLAC</a:t>
            </a:r>
          </a:p>
          <a:p>
            <a:pPr lvl="1"/>
            <a:r>
              <a:rPr lang="en-US" dirty="0"/>
              <a:t>Management: L2 (Tom), Lead Engineer (Marco Oriunno)</a:t>
            </a:r>
          </a:p>
          <a:p>
            <a:pPr lvl="1"/>
            <a:r>
              <a:rPr lang="en-US" dirty="0"/>
              <a:t>Engineering design and procurement of support structure, steel plates and coil</a:t>
            </a:r>
          </a:p>
          <a:p>
            <a:pPr lvl="2"/>
            <a:r>
              <a:rPr lang="en-US" dirty="0"/>
              <a:t>Marco, Wes Craddock, Scott Newbry</a:t>
            </a:r>
          </a:p>
          <a:p>
            <a:r>
              <a:rPr lang="en-US" dirty="0"/>
              <a:t>University of Minnesota</a:t>
            </a:r>
          </a:p>
          <a:p>
            <a:pPr lvl="1"/>
            <a:r>
              <a:rPr lang="en-US" dirty="0"/>
              <a:t>Individual Detector Panels and packaging into “cassettes” of 6 panels</a:t>
            </a:r>
          </a:p>
          <a:p>
            <a:r>
              <a:rPr lang="en-US" dirty="0"/>
              <a:t>LSU and U. Pittsburg</a:t>
            </a:r>
          </a:p>
          <a:p>
            <a:pPr lvl="1"/>
            <a:r>
              <a:rPr lang="en-US" dirty="0"/>
              <a:t>SiPMs, cabling, front end electronics, power, digital data concentration</a:t>
            </a:r>
          </a:p>
          <a:p>
            <a:r>
              <a:rPr lang="en-US" dirty="0"/>
              <a:t>Analysis: Various: U. Mississippi lead, Wichita State University, Rochester</a:t>
            </a:r>
          </a:p>
          <a:p>
            <a:r>
              <a:rPr lang="en-US" dirty="0"/>
              <a:t>Installation and Integration: TBD but U. Rochester included</a:t>
            </a:r>
          </a:p>
        </p:txBody>
      </p:sp>
    </p:spTree>
    <p:extLst>
      <p:ext uri="{BB962C8B-B14F-4D97-AF65-F5344CB8AC3E}">
        <p14:creationId xmlns:p14="http://schemas.microsoft.com/office/powerpoint/2010/main" val="4193611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80F9E-393B-0FA9-0CF8-AB0B1574C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Issues, challenges in design, prototyping, and physics studies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22BBEC-8737-291D-F0F7-82D68AF58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7/16/24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AAB0B1-253C-28CF-0893-41EC6B200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T.W. Markiewicz/SLAC | TMS for SLAC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99F046-DF6D-BD94-FE50-22B700BFA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8BCFC7-F8BB-260D-F2CF-88F3807C7E8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600" y="872490"/>
            <a:ext cx="11057467" cy="4846638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Issues</a:t>
            </a:r>
          </a:p>
          <a:p>
            <a:pPr marL="342900" indent="-342900"/>
            <a:r>
              <a:rPr lang="en-US" sz="1600" dirty="0"/>
              <a:t>Cost constraints</a:t>
            </a:r>
          </a:p>
          <a:p>
            <a:pPr marL="342900" indent="-342900"/>
            <a:r>
              <a:rPr lang="en-US" sz="1600" dirty="0"/>
              <a:t>Old technology may not attract new collaborators</a:t>
            </a:r>
          </a:p>
          <a:p>
            <a:pPr marL="0" indent="0">
              <a:buNone/>
            </a:pPr>
            <a:r>
              <a:rPr lang="en-US" sz="1600" dirty="0"/>
              <a:t>Design Challenges</a:t>
            </a:r>
          </a:p>
          <a:p>
            <a:pPr marL="342900" indent="-342900"/>
            <a:r>
              <a:rPr lang="en-US" sz="1600" dirty="0"/>
              <a:t>Design iteration difficult</a:t>
            </a:r>
          </a:p>
          <a:p>
            <a:pPr marL="406908" lvl="1" indent="-342900"/>
            <a:r>
              <a:rPr lang="en-US" sz="1400" dirty="0"/>
              <a:t>FEA for fields &amp; forces has many elements and requires long run times</a:t>
            </a:r>
          </a:p>
          <a:p>
            <a:pPr marL="406908" lvl="1" indent="-342900"/>
            <a:r>
              <a:rPr lang="en-US" sz="1400" dirty="0"/>
              <a:t>No physics analysis to support design choices</a:t>
            </a:r>
          </a:p>
          <a:p>
            <a:pPr marL="0" indent="0">
              <a:buNone/>
            </a:pPr>
            <a:r>
              <a:rPr lang="en-US" sz="1600" dirty="0"/>
              <a:t>Prototyping</a:t>
            </a:r>
          </a:p>
          <a:p>
            <a:pPr marL="342900" indent="-342900"/>
            <a:r>
              <a:rPr lang="en-US" sz="1600" dirty="0"/>
              <a:t>Coil corner &amp; copper bar samples to test weld</a:t>
            </a:r>
          </a:p>
          <a:p>
            <a:pPr marL="342900" indent="-342900"/>
            <a:r>
              <a:rPr lang="en-US" sz="1600" dirty="0"/>
              <a:t>Mini-scintillator panels (1/2 width, 1/3 length), full size first example</a:t>
            </a:r>
          </a:p>
          <a:p>
            <a:pPr marL="342900" indent="-342900"/>
            <a:r>
              <a:rPr lang="en-US" sz="1600" dirty="0"/>
              <a:t>Tests of commercial CAEN SiPM readout</a:t>
            </a:r>
          </a:p>
          <a:p>
            <a:pPr marL="0" indent="0">
              <a:buNone/>
            </a:pPr>
            <a:r>
              <a:rPr lang="en-US" sz="1600" dirty="0"/>
              <a:t>Physics Studies</a:t>
            </a:r>
          </a:p>
          <a:p>
            <a:pPr marL="342900" indent="-342900"/>
            <a:r>
              <a:rPr lang="en-US" sz="1600" dirty="0"/>
              <a:t>Team led and populated with junior members</a:t>
            </a:r>
          </a:p>
          <a:p>
            <a:pPr marL="342900" indent="-342900"/>
            <a:r>
              <a:rPr lang="en-US" sz="1600" dirty="0"/>
              <a:t>Simple reconstruction and basic performance plots not available</a:t>
            </a:r>
          </a:p>
        </p:txBody>
      </p:sp>
    </p:spTree>
    <p:extLst>
      <p:ext uri="{BB962C8B-B14F-4D97-AF65-F5344CB8AC3E}">
        <p14:creationId xmlns:p14="http://schemas.microsoft.com/office/powerpoint/2010/main" val="4110450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80F9E-393B-0FA9-0CF8-AB0B1574C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Upcoming major activities, milestones, decision points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22BBEC-8737-291D-F0F7-82D68AF58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7/16/24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AAB0B1-253C-28CF-0893-41EC6B200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T.W. Markiewicz/SLAC | TMS for SLAC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99F046-DF6D-BD94-FE50-22B700BFA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8BCFC7-F8BB-260D-F2CF-88F3807C7E85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Major activities</a:t>
            </a:r>
          </a:p>
          <a:p>
            <a:pPr marL="406908" lvl="1" indent="-342900"/>
            <a:r>
              <a:rPr lang="en-US" dirty="0"/>
              <a:t>Convert CDR Design to PDR and document</a:t>
            </a:r>
          </a:p>
          <a:p>
            <a:pPr marL="726948" lvl="2" indent="-342900"/>
            <a:r>
              <a:rPr lang="en-US" dirty="0"/>
              <a:t>All sub-elements of TMS have changed</a:t>
            </a:r>
          </a:p>
          <a:p>
            <a:pPr marL="0" indent="0">
              <a:buNone/>
            </a:pPr>
            <a:r>
              <a:rPr lang="en-US" dirty="0"/>
              <a:t>Milestones</a:t>
            </a:r>
          </a:p>
          <a:p>
            <a:pPr marL="342900" indent="-342900"/>
            <a:r>
              <a:rPr lang="en-US" dirty="0"/>
              <a:t>January 2025 PDR presentations supported by PDR document and updated BOE</a:t>
            </a:r>
          </a:p>
          <a:p>
            <a:pPr marL="342900" indent="-342900"/>
            <a:r>
              <a:rPr lang="en-US" dirty="0"/>
              <a:t>June 2025 CD2 of Full Near Detector</a:t>
            </a:r>
          </a:p>
          <a:p>
            <a:pPr marL="0" indent="0">
              <a:buNone/>
            </a:pPr>
            <a:r>
              <a:rPr lang="en-US" dirty="0"/>
              <a:t>Decision Points</a:t>
            </a:r>
          </a:p>
          <a:p>
            <a:pPr marL="342900" indent="-342900"/>
            <a:r>
              <a:rPr lang="en-US" dirty="0"/>
              <a:t>Final width &amp; thickness of scintillator bars and Final size of panels</a:t>
            </a:r>
          </a:p>
          <a:p>
            <a:pPr marL="342900" indent="-342900"/>
            <a:r>
              <a:rPr lang="en-US" dirty="0"/>
              <a:t>Independent evaluation of changes to magnet and coil design</a:t>
            </a:r>
          </a:p>
        </p:txBody>
      </p:sp>
    </p:spTree>
    <p:extLst>
      <p:ext uri="{BB962C8B-B14F-4D97-AF65-F5344CB8AC3E}">
        <p14:creationId xmlns:p14="http://schemas.microsoft.com/office/powerpoint/2010/main" val="1406508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80F9E-393B-0FA9-0CF8-AB0B1574C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Needs/opportunities of more SLAC (or other) engagement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22BBEC-8737-291D-F0F7-82D68AF58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7/16/24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AAB0B1-253C-28CF-0893-41EC6B200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T.W. Markiewicz/SLAC | TMS for SLAC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99F046-DF6D-BD94-FE50-22B700BFA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8BCFC7-F8BB-260D-F2CF-88F3807C7E85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Analysis support from the ML group</a:t>
            </a:r>
          </a:p>
          <a:p>
            <a:pPr lvl="1"/>
            <a:r>
              <a:rPr lang="en-US" dirty="0"/>
              <a:t>Track reconstruction would seem to me to be an easy project</a:t>
            </a:r>
          </a:p>
        </p:txBody>
      </p:sp>
    </p:spTree>
    <p:extLst>
      <p:ext uri="{BB962C8B-B14F-4D97-AF65-F5344CB8AC3E}">
        <p14:creationId xmlns:p14="http://schemas.microsoft.com/office/powerpoint/2010/main" val="2282772087"/>
      </p:ext>
    </p:extLst>
  </p:cSld>
  <p:clrMapOvr>
    <a:masterClrMapping/>
  </p:clrMapOvr>
</p:sld>
</file>

<file path=ppt/theme/theme1.xml><?xml version="1.0" encoding="utf-8"?>
<a:theme xmlns:a="http://schemas.openxmlformats.org/drawingml/2006/main" name="LBNF-DUNE-DO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BNF-DUNE-DOE" id="{A5ED00A0-D36D-4C1F-8E08-F30CCC96FCC7}" vid="{AC319CA5-2DE5-4751-8D9D-CD57D77D56FA}"/>
    </a:ext>
  </a:extLst>
</a:theme>
</file>

<file path=ppt/theme/theme2.xml><?xml version="1.0" encoding="utf-8"?>
<a:theme xmlns:a="http://schemas.openxmlformats.org/drawingml/2006/main" name="LBNF Template_051215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LBNF-DUNE-DOE</Template>
  <TotalTime>49164</TotalTime>
  <Words>844</Words>
  <Application>Microsoft Macintosh PowerPoint</Application>
  <PresentationFormat>Widescreen</PresentationFormat>
  <Paragraphs>139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Calibri</vt:lpstr>
      <vt:lpstr>Helvetica</vt:lpstr>
      <vt:lpstr>Helvetica Neue</vt:lpstr>
      <vt:lpstr>Lucida Grande</vt:lpstr>
      <vt:lpstr>LBNF-DUNE-DOE</vt:lpstr>
      <vt:lpstr>LBNF Template_051215</vt:lpstr>
      <vt:lpstr>LBNF Content-Footer Theme</vt:lpstr>
      <vt:lpstr>1_LBNF Content-Footer Theme</vt:lpstr>
      <vt:lpstr>2_LBNF Content-Footer Theme</vt:lpstr>
      <vt:lpstr>3_LBNF Content-Footer Theme</vt:lpstr>
      <vt:lpstr>TMS at DUNE Near Detector</vt:lpstr>
      <vt:lpstr>Outline</vt:lpstr>
      <vt:lpstr>NDLAr and TMS</vt:lpstr>
      <vt:lpstr>TMS Magnet Based on Pre-Assembled Coils</vt:lpstr>
      <vt:lpstr>Detector Planes</vt:lpstr>
      <vt:lpstr>Scope of activities and SLAC roles/responsibilities </vt:lpstr>
      <vt:lpstr>Issues, challenges in design, prototyping, and physics studies</vt:lpstr>
      <vt:lpstr>Upcoming major activities, milestones, decision points</vt:lpstr>
      <vt:lpstr>Needs/opportunities of more SLAC (or other) engagement</vt:lpstr>
      <vt:lpstr>TMS Coils Based on MINOS Plank Design Vendor fabricated and pre-tested</vt:lpstr>
      <vt:lpstr>Coil Corner Details</vt:lpstr>
      <vt:lpstr>Flux Return Bridged by “Lap Joints”</vt:lpstr>
      <vt:lpstr>Fiber to Fiber-Plug  Design</vt:lpstr>
      <vt:lpstr>Module End Concept: Tom Chase UMN 5/30/24</vt:lpstr>
      <vt:lpstr>PPT Detail View of Fiber-SiPM Interface</vt:lpstr>
      <vt:lpstr>Front End Readout: Commercial</vt:lpstr>
      <vt:lpstr>Examples of Cables and Connectors</vt:lpstr>
    </vt:vector>
  </TitlesOfParts>
  <Company>Lawrence Berkeley National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TPC Installation</dc:title>
  <dc:creator>Andrew R. Lambert</dc:creator>
  <cp:lastModifiedBy>Markiewicz, Thomas</cp:lastModifiedBy>
  <cp:revision>447</cp:revision>
  <dcterms:created xsi:type="dcterms:W3CDTF">2020-12-01T05:45:47Z</dcterms:created>
  <dcterms:modified xsi:type="dcterms:W3CDTF">2024-07-12T23:16:20Z</dcterms:modified>
</cp:coreProperties>
</file>