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2"/>
    <p:restoredTop sz="94681"/>
  </p:normalViewPr>
  <p:slideViewPr>
    <p:cSldViewPr snapToGrid="0">
      <p:cViewPr>
        <p:scale>
          <a:sx n="124" d="100"/>
          <a:sy n="124" d="100"/>
        </p:scale>
        <p:origin x="144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70B55-7B95-42A4-7D32-FC130697E8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4F47A0-093B-5282-7439-477F15DB24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AA289B-7B57-3C9B-A8E0-C354ADF17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D1CD-4423-544B-82FA-AA9EFE8E7A6F}" type="datetimeFigureOut">
              <a:rPr lang="en-US" smtClean="0"/>
              <a:t>7/11/24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B9B921-543A-6230-5114-CC6AD2252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53F4FE-EC53-1181-AD84-250F98AF7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E5FC-4946-3B45-B778-E5DE22A90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296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301BD-0E7F-7E21-1913-544378A6B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19D5D-08AB-E3B6-9A1B-8947DCFCC3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A6F634-8E5F-55FA-1547-9D556C012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D1CD-4423-544B-82FA-AA9EFE8E7A6F}" type="datetimeFigureOut">
              <a:rPr lang="en-US" smtClean="0"/>
              <a:t>7/11/24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13147-5EDB-926D-1D6A-8608C3C18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E73FD-9AFB-039C-899E-2B598A18E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E5FC-4946-3B45-B778-E5DE22A90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776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467897-5306-1169-011B-E419AEDCE4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E9366E-3574-5A0C-7318-6D7941465C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3B9650-8D7B-B1CD-7ACC-6A3517681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D1CD-4423-544B-82FA-AA9EFE8E7A6F}" type="datetimeFigureOut">
              <a:rPr lang="en-US" smtClean="0"/>
              <a:t>7/11/24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9077A3-B453-0D94-78D9-912E6DBDA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925F1B-236B-0B43-2D94-89DA42D26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E5FC-4946-3B45-B778-E5DE22A90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384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227B7-9058-4FF7-C2A6-CD2675F56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C6C06-919C-FF89-F832-0D99582E0E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2ECD16-AABD-357A-89B9-30365DC3B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D1CD-4423-544B-82FA-AA9EFE8E7A6F}" type="datetimeFigureOut">
              <a:rPr lang="en-US" smtClean="0"/>
              <a:t>7/11/24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FF5B4-24C7-CA59-0AA1-6A41ED9AC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F7867C-25EF-DBAD-01F5-F083EC4C3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E5FC-4946-3B45-B778-E5DE22A90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006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AD3FE-92B7-0893-3867-F95BF446D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F56C4B-34A3-FDDC-7B27-865A0FBAC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612E53-A61F-26F4-30B3-2632B673A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D1CD-4423-544B-82FA-AA9EFE8E7A6F}" type="datetimeFigureOut">
              <a:rPr lang="en-US" smtClean="0"/>
              <a:t>7/11/24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FB8120-A634-1F6E-0873-99DD173E5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F0194-3E05-D55A-5AF5-7A67F0E06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E5FC-4946-3B45-B778-E5DE22A90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502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89EF9-0B4A-A731-14AA-530A278E8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3E6FA-7E11-C6E1-127B-01F63B5B96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415D8E-EC2F-5779-956C-69592D6C4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D3A728-C21B-FBD9-4CAA-1D3B8B097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D1CD-4423-544B-82FA-AA9EFE8E7A6F}" type="datetimeFigureOut">
              <a:rPr lang="en-US" smtClean="0"/>
              <a:t>7/11/24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A2CA24-58B6-75D6-C459-05E6732A5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0C0D36-3C7F-865E-6BAB-13D696A7F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E5FC-4946-3B45-B778-E5DE22A90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90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98582-171B-0ED0-83C6-97AF7CADB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5B883E-5DB0-7888-AC93-1F257FBD3B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B8312C-B614-52D7-D535-6468D4ACA7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84E942-6303-BDBF-7F37-622BC09C68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53317F-6530-B858-6E42-28A7A11BF8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43B860-C566-2F4C-30DB-8B8707961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D1CD-4423-544B-82FA-AA9EFE8E7A6F}" type="datetimeFigureOut">
              <a:rPr lang="en-US" smtClean="0"/>
              <a:t>7/11/24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5A3ABC-F058-C117-F3EF-D6DF8DDC3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798E71-E413-4307-D507-63932F3CA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E5FC-4946-3B45-B778-E5DE22A90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354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88697-1577-0843-7032-4CB556D5A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018321-2A6B-C147-2285-2F1DC03BC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D1CD-4423-544B-82FA-AA9EFE8E7A6F}" type="datetimeFigureOut">
              <a:rPr lang="en-US" smtClean="0"/>
              <a:t>7/11/24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0C2711-8FD5-AF99-5C3E-4ECD738AA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2877DD-43AC-978E-48EA-1F25EC449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E5FC-4946-3B45-B778-E5DE22A90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43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3A7585-562A-43C8-95A6-0CC12F760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D1CD-4423-544B-82FA-AA9EFE8E7A6F}" type="datetimeFigureOut">
              <a:rPr lang="en-US" smtClean="0"/>
              <a:t>7/11/24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C268A9-4881-77B5-22B0-07BCFA808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BDF50B-15B5-DBCE-732D-36858EC6A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E5FC-4946-3B45-B778-E5DE22A90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484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B2939-B2EE-1C7A-ECFF-5C4E83D5F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3F700-8B66-CBF7-2870-B332BBF32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F24471-1BEA-C682-8DE5-38397F0261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65E164-35FF-85A9-913A-567DCED7D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D1CD-4423-544B-82FA-AA9EFE8E7A6F}" type="datetimeFigureOut">
              <a:rPr lang="en-US" smtClean="0"/>
              <a:t>7/11/24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10F617-18D2-C1E5-B11A-F5FA10F64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2E7E01-7389-AE99-B208-513FA0146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E5FC-4946-3B45-B778-E5DE22A90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655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D2ADD-23B6-4F82-2B51-3802469CE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3E584F-88AE-DF40-6E4A-E04F82C976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6923CB-F5D6-DA2C-9C85-AE4115BF80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A28FE-DD90-295B-077C-77D3556A4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D1CD-4423-544B-82FA-AA9EFE8E7A6F}" type="datetimeFigureOut">
              <a:rPr lang="en-US" smtClean="0"/>
              <a:t>7/11/24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7A0475-4422-DF1F-865F-836F5D77F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0CEA15-4708-70E1-7BBA-E684C7FA9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E5FC-4946-3B45-B778-E5DE22A90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93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BFFA71-983D-E0D1-D991-11D101655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45DAC9-F10D-FF03-003F-66332DCB94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958A1F-FEA8-8364-1996-914549EFA7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C7D1CD-4423-544B-82FA-AA9EFE8E7A6F}" type="datetimeFigureOut">
              <a:rPr lang="en-US" smtClean="0"/>
              <a:t>7/11/24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C38741-BE32-018D-A29F-D28098F764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ACC192-3F4E-8316-BEE8-86BBDDEB68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617E5FC-4946-3B45-B778-E5DE22A90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273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40444-C84C-BF16-DAAE-158E2A7544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SLAC Neutrino Group: How did it get started?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D80EB1-9914-7EAD-EE2B-FFE6A7687D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118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D1207-9459-74E2-6F70-55AFA03CA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A91043-AADD-3FE4-D8FF-7BCE2FC1D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0536" cy="466725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BaBar</a:t>
            </a:r>
            <a:r>
              <a:rPr lang="en-US" dirty="0"/>
              <a:t> ends data-taking in 2008</a:t>
            </a:r>
          </a:p>
          <a:p>
            <a:pPr lvl="1"/>
            <a:r>
              <a:rPr lang="en-US" dirty="0"/>
              <a:t>Higher luminosity PEP-II upgrade?</a:t>
            </a:r>
          </a:p>
          <a:p>
            <a:pPr lvl="2"/>
            <a:r>
              <a:rPr lang="en-US" dirty="0"/>
              <a:t>Nope, SLAC will do LCLS. HEP-&gt;BES</a:t>
            </a:r>
          </a:p>
          <a:p>
            <a:pPr lvl="1"/>
            <a:r>
              <a:rPr lang="en-US" dirty="0"/>
              <a:t>2012: Italian Super-B? </a:t>
            </a:r>
          </a:p>
          <a:p>
            <a:pPr lvl="2"/>
            <a:r>
              <a:rPr lang="en-US" dirty="0"/>
              <a:t>Nope, Berlusconi says no (I think)</a:t>
            </a:r>
          </a:p>
          <a:p>
            <a:pPr lvl="1"/>
            <a:r>
              <a:rPr lang="en-US" dirty="0"/>
              <a:t>Join Belle-II? </a:t>
            </a:r>
          </a:p>
          <a:p>
            <a:pPr lvl="2"/>
            <a:r>
              <a:rPr lang="en-US" dirty="0"/>
              <a:t>Nope,  Italy or nothing for SLAC</a:t>
            </a:r>
          </a:p>
          <a:p>
            <a:r>
              <a:rPr lang="en-US" dirty="0"/>
              <a:t>What will SLAC do in the (recently defined) Intensity Frontier? </a:t>
            </a:r>
          </a:p>
          <a:p>
            <a:pPr lvl="1"/>
            <a:r>
              <a:rPr lang="en-US" dirty="0"/>
              <a:t>September 2011, retreat held to identify options:</a:t>
            </a:r>
          </a:p>
          <a:p>
            <a:pPr lvl="2"/>
            <a:r>
              <a:rPr lang="en-US" dirty="0"/>
              <a:t>Super-B, Belle-II, rare K Decays, Mu2E, LBNE, EXO, HPS, etc.</a:t>
            </a:r>
          </a:p>
          <a:p>
            <a:pPr lvl="2"/>
            <a:r>
              <a:rPr lang="en-US" dirty="0"/>
              <a:t>LBNE selected: ”Go to it, Mark!”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77D57C-D717-08F5-AA20-7750CC338D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7904" y="2181263"/>
            <a:ext cx="4024449" cy="4044877"/>
          </a:xfrm>
          <a:prstGeom prst="rect">
            <a:avLst/>
          </a:prstGeom>
        </p:spPr>
      </p:pic>
      <p:sp>
        <p:nvSpPr>
          <p:cNvPr id="5" name="Oval Callout 4">
            <a:extLst>
              <a:ext uri="{FF2B5EF4-FFF2-40B4-BE49-F238E27FC236}">
                <a16:creationId xmlns:a16="http://schemas.microsoft.com/office/drawing/2014/main" id="{5BE2FC12-5D60-296F-2010-F9EE509D0686}"/>
              </a:ext>
            </a:extLst>
          </p:cNvPr>
          <p:cNvSpPr/>
          <p:nvPr/>
        </p:nvSpPr>
        <p:spPr>
          <a:xfrm>
            <a:off x="8259065" y="1404715"/>
            <a:ext cx="3230701" cy="1062521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Wait, we just finished installing 600 muon chambers!</a:t>
            </a:r>
          </a:p>
        </p:txBody>
      </p:sp>
    </p:spTree>
    <p:extLst>
      <p:ext uri="{BB962C8B-B14F-4D97-AF65-F5344CB8AC3E}">
        <p14:creationId xmlns:p14="http://schemas.microsoft.com/office/powerpoint/2010/main" val="369382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4BFD7-C000-0EC3-B480-165CCF7DE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Developments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615B4-499E-54D1-28C4-D1E0C4159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182" y="1453485"/>
            <a:ext cx="6104860" cy="5181231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December 2011, Matt Graham, Charlie Young and I  attended our first LBNE meeting at Argonne</a:t>
            </a:r>
          </a:p>
          <a:p>
            <a:pPr lvl="1"/>
            <a:r>
              <a:rPr lang="en-US" dirty="0"/>
              <a:t>The committee to select the FD technology announces its decision</a:t>
            </a:r>
          </a:p>
          <a:p>
            <a:pPr lvl="2"/>
            <a:r>
              <a:rPr lang="en-US" dirty="0"/>
              <a:t>H20 Cherenkov!!</a:t>
            </a:r>
          </a:p>
          <a:p>
            <a:pPr lvl="1"/>
            <a:r>
              <a:rPr lang="en-US" dirty="0"/>
              <a:t>We’re not LBNE members yet, but called in for a meeting a few weeks later</a:t>
            </a:r>
          </a:p>
          <a:p>
            <a:pPr lvl="2"/>
            <a:r>
              <a:rPr lang="en-US" dirty="0"/>
              <a:t>After 30 minutes we start asking each other why everyone’s talking about </a:t>
            </a:r>
            <a:r>
              <a:rPr lang="en-US" dirty="0" err="1"/>
              <a:t>LArTPC</a:t>
            </a:r>
            <a:r>
              <a:rPr lang="en-US" dirty="0"/>
              <a:t>? </a:t>
            </a:r>
          </a:p>
          <a:p>
            <a:pPr lvl="2"/>
            <a:r>
              <a:rPr lang="en-US" dirty="0"/>
              <a:t>Unbeknownst to us, the  FD decision had been changed to </a:t>
            </a:r>
            <a:r>
              <a:rPr lang="en-US" dirty="0" err="1"/>
              <a:t>LArTPC</a:t>
            </a:r>
            <a:r>
              <a:rPr lang="en-US" dirty="0"/>
              <a:t>!</a:t>
            </a:r>
          </a:p>
          <a:p>
            <a:pPr lvl="1"/>
            <a:r>
              <a:rPr lang="en-US" dirty="0" err="1"/>
              <a:t>Spring</a:t>
            </a:r>
            <a:r>
              <a:rPr lang="en-US" dirty="0"/>
              <a:t> 2012, We’re admitted to LBNE</a:t>
            </a:r>
          </a:p>
          <a:p>
            <a:pPr lvl="2"/>
            <a:r>
              <a:rPr lang="en-US" dirty="0"/>
              <a:t>Initial involvement in DAQ and 35-ton </a:t>
            </a:r>
            <a:r>
              <a:rPr lang="en-US" dirty="0" err="1"/>
              <a:t>LArTPC</a:t>
            </a:r>
            <a:r>
              <a:rPr lang="en-US" dirty="0"/>
              <a:t> Prototype</a:t>
            </a:r>
          </a:p>
          <a:p>
            <a:r>
              <a:rPr lang="en-US" dirty="0"/>
              <a:t>Summer 2012: OMG, LBNE won’t have data until 2024, we need a near-term physics plan!</a:t>
            </a:r>
          </a:p>
          <a:p>
            <a:pPr lvl="1"/>
            <a:r>
              <a:rPr lang="en-US" dirty="0"/>
              <a:t>Another retreat: considered </a:t>
            </a:r>
            <a:r>
              <a:rPr lang="en-US" dirty="0" err="1"/>
              <a:t>NOvA</a:t>
            </a:r>
            <a:r>
              <a:rPr lang="en-US" dirty="0"/>
              <a:t>, </a:t>
            </a:r>
            <a:r>
              <a:rPr lang="en-US" dirty="0" err="1"/>
              <a:t>MicroBooNE</a:t>
            </a:r>
            <a:r>
              <a:rPr lang="en-US" dirty="0"/>
              <a:t>, and </a:t>
            </a:r>
            <a:r>
              <a:rPr lang="en-US" dirty="0" err="1"/>
              <a:t>MINERvA</a:t>
            </a:r>
            <a:endParaRPr lang="en-US" dirty="0"/>
          </a:p>
          <a:p>
            <a:pPr lvl="1"/>
            <a:r>
              <a:rPr lang="en-US" dirty="0"/>
              <a:t>Decision to join </a:t>
            </a:r>
            <a:r>
              <a:rPr lang="en-US" dirty="0" err="1"/>
              <a:t>MicroBooNE</a:t>
            </a:r>
            <a:r>
              <a:rPr lang="en-US" dirty="0"/>
              <a:t> -&gt; I go to FNAL in May 2013 to present our petition</a:t>
            </a:r>
          </a:p>
          <a:p>
            <a:pPr lvl="1"/>
            <a:r>
              <a:rPr lang="en-US" dirty="0"/>
              <a:t>But, what do we bring? Tracy!! After some negotiations, we’re accepted into collaboration</a:t>
            </a:r>
          </a:p>
          <a:p>
            <a:r>
              <a:rPr lang="en-US" dirty="0"/>
              <a:t>Subsequent major steps:</a:t>
            </a:r>
          </a:p>
          <a:p>
            <a:pPr lvl="1"/>
            <a:r>
              <a:rPr lang="en-US" dirty="0"/>
              <a:t>LBNE-&gt;DUNE (2015)</a:t>
            </a:r>
          </a:p>
          <a:p>
            <a:pPr lvl="1"/>
            <a:r>
              <a:rPr lang="en-US" dirty="0"/>
              <a:t>New people joining, new efforts started:</a:t>
            </a:r>
          </a:p>
          <a:p>
            <a:pPr lvl="2"/>
            <a:r>
              <a:rPr lang="en-US" dirty="0"/>
              <a:t>DUNE ND, ML </a:t>
            </a:r>
            <a:r>
              <a:rPr lang="en-US" dirty="0" err="1"/>
              <a:t>Reco</a:t>
            </a:r>
            <a:r>
              <a:rPr lang="en-US" dirty="0"/>
              <a:t> 3D, </a:t>
            </a:r>
            <a:r>
              <a:rPr lang="en-US" dirty="0" err="1"/>
              <a:t>LArTPC</a:t>
            </a:r>
            <a:r>
              <a:rPr lang="en-US" dirty="0"/>
              <a:t> R&amp;D, ICARUS, …</a:t>
            </a:r>
          </a:p>
          <a:p>
            <a:pPr lvl="2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87340A-FFEC-B99B-B69A-E7DE90873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5748" y="927980"/>
            <a:ext cx="3440426" cy="25272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669E3F-4A3E-8E4B-9421-302E5D7F8031}"/>
              </a:ext>
            </a:extLst>
          </p:cNvPr>
          <p:cNvSpPr txBox="1"/>
          <p:nvPr/>
        </p:nvSpPr>
        <p:spPr>
          <a:xfrm>
            <a:off x="10716910" y="3379862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June 2012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128625-F7FC-45D2-1D4B-47C8A5DAC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2555" y="3822091"/>
            <a:ext cx="3380198" cy="25272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B365424-2C48-33AB-F481-3B2DEC062D3D}"/>
              </a:ext>
            </a:extLst>
          </p:cNvPr>
          <p:cNvSpPr txBox="1"/>
          <p:nvPr/>
        </p:nvSpPr>
        <p:spPr>
          <a:xfrm>
            <a:off x="10555257" y="5904091"/>
            <a:ext cx="1134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May 2013</a:t>
            </a:r>
          </a:p>
        </p:txBody>
      </p:sp>
    </p:spTree>
    <p:extLst>
      <p:ext uri="{BB962C8B-B14F-4D97-AF65-F5344CB8AC3E}">
        <p14:creationId xmlns:p14="http://schemas.microsoft.com/office/powerpoint/2010/main" val="3281139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1374</TotalTime>
  <Words>306</Words>
  <Application>Microsoft Macintosh PowerPoint</Application>
  <PresentationFormat>Widescreen</PresentationFormat>
  <Paragraphs>33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SLAC Neutrino Group: How did it get started?</vt:lpstr>
      <vt:lpstr>Pre-History</vt:lpstr>
      <vt:lpstr>Early Developments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Convery, Mark R.</dc:creator>
  <cp:lastModifiedBy>Convery, Mark R.</cp:lastModifiedBy>
  <cp:revision>3</cp:revision>
  <dcterms:created xsi:type="dcterms:W3CDTF">2024-07-11T19:04:58Z</dcterms:created>
  <dcterms:modified xsi:type="dcterms:W3CDTF">2024-07-12T18:20:43Z</dcterms:modified>
</cp:coreProperties>
</file>