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E0E3F-ABF5-43B2-8098-E5BB26B90B2B}" type="datetimeFigureOut">
              <a:rPr lang="it-IT" smtClean="0"/>
              <a:t>07/11/2024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CE728-7F6F-43D8-9ABB-63175099200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14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AE96FC-9569-4F61-8869-DFA78BED3CB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975" y="650875"/>
            <a:ext cx="5791200" cy="32575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Marcello Piccolo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CA4A-3AFB-4570-95AA-7AFB03173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</p:grp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203201" y="314326"/>
            <a:ext cx="1132417" cy="6543675"/>
            <a:chOff x="96" y="198"/>
            <a:chExt cx="534" cy="412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5400000" flipH="1">
              <a:off x="81" y="1994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rot="5400000" flipH="1">
              <a:off x="81" y="2588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 rot="5400000" flipH="1">
              <a:off x="81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90551" y="0"/>
            <a:ext cx="366183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flipH="1">
            <a:off x="730251" y="2717800"/>
            <a:ext cx="11461749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577851" y="2697164"/>
            <a:ext cx="3937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618067" y="2700338"/>
            <a:ext cx="2159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12316884" y="2697164"/>
            <a:ext cx="404283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647700" y="2760663"/>
            <a:ext cx="11669184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grpSp>
        <p:nvGrpSpPr>
          <p:cNvPr id="21" name="Group 24"/>
          <p:cNvGrpSpPr>
            <a:grpSpLocks/>
          </p:cNvGrpSpPr>
          <p:nvPr/>
        </p:nvGrpSpPr>
        <p:grpSpPr bwMode="auto">
          <a:xfrm>
            <a:off x="201084" y="0"/>
            <a:ext cx="1134533" cy="6858000"/>
            <a:chOff x="95" y="0"/>
            <a:chExt cx="535" cy="4320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 rot="-5400000">
              <a:off x="81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7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27200" y="1524000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727200" y="6248400"/>
            <a:ext cx="2540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978400" y="6248400"/>
            <a:ext cx="38608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/>
              <a:t>Marcello Piccolo</a:t>
            </a:r>
          </a:p>
        </p:txBody>
      </p:sp>
      <p:sp>
        <p:nvSpPr>
          <p:cNvPr id="32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50400" y="6248400"/>
            <a:ext cx="254000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FB208B-CED3-4C72-A9F6-A0138E8A98E3}" type="slidenum">
              <a:rPr lang="en-US"/>
              <a:pPr>
                <a:defRPr/>
              </a:pPr>
              <a:t>‹#›</a:t>
            </a:fld>
            <a:r>
              <a:rPr lang="en-US" dirty="0"/>
              <a:t>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4191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057400"/>
            <a:ext cx="103632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34067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kumimoji="0" sz="1400">
                <a:effectLst/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85267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kumimoji="0" sz="1400">
                <a:effectLst/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/>
              <a:t>Marcello Piccolo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7267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  <a:defRPr kumimoji="0" sz="1400">
                <a:effectLst/>
                <a:latin typeface="Arial Narrow" pitchFamily="34" charset="0"/>
              </a:defRPr>
            </a:lvl1pPr>
          </a:lstStyle>
          <a:p>
            <a:pPr>
              <a:defRPr/>
            </a:pPr>
            <a:fld id="{9AD72EC9-74C8-47AE-8A82-FD20191994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203201" y="314326"/>
            <a:ext cx="1132417" cy="6543675"/>
            <a:chOff x="96" y="198"/>
            <a:chExt cx="534" cy="4122"/>
          </a:xfrm>
        </p:grpSpPr>
        <p:sp>
          <p:nvSpPr>
            <p:cNvPr id="2056" name="AutoShape 8"/>
            <p:cNvSpPr>
              <a:spLocks noChangeArrowheads="1"/>
            </p:cNvSpPr>
            <p:nvPr/>
          </p:nvSpPr>
          <p:spPr bwMode="auto">
            <a:xfrm rot="5400000" flipH="1">
              <a:off x="81" y="1994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57" name="AutoShape 9"/>
            <p:cNvSpPr>
              <a:spLocks noChangeArrowheads="1"/>
            </p:cNvSpPr>
            <p:nvPr/>
          </p:nvSpPr>
          <p:spPr bwMode="auto">
            <a:xfrm rot="5400000" flipH="1">
              <a:off x="81" y="2588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58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60" name="AutoShape 12"/>
            <p:cNvSpPr>
              <a:spLocks noChangeArrowheads="1"/>
            </p:cNvSpPr>
            <p:nvPr/>
          </p:nvSpPr>
          <p:spPr bwMode="auto">
            <a:xfrm rot="5400000" flipH="1">
              <a:off x="81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62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</p:grp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590551" y="0"/>
            <a:ext cx="366183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 flipH="1">
            <a:off x="730251" y="1703388"/>
            <a:ext cx="11461749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2065" name="Oval 17"/>
          <p:cNvSpPr>
            <a:spLocks noChangeArrowheads="1"/>
          </p:cNvSpPr>
          <p:nvPr/>
        </p:nvSpPr>
        <p:spPr bwMode="auto">
          <a:xfrm>
            <a:off x="615951" y="1706564"/>
            <a:ext cx="391583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618067" y="1912938"/>
            <a:ext cx="2540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2067" name="Oval 19"/>
          <p:cNvSpPr>
            <a:spLocks noChangeArrowheads="1"/>
          </p:cNvSpPr>
          <p:nvPr/>
        </p:nvSpPr>
        <p:spPr bwMode="auto">
          <a:xfrm>
            <a:off x="12280900" y="1676400"/>
            <a:ext cx="4064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609601" y="1739900"/>
            <a:ext cx="11671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grpSp>
        <p:nvGrpSpPr>
          <p:cNvPr id="9230" name="Group 21"/>
          <p:cNvGrpSpPr>
            <a:grpSpLocks/>
          </p:cNvGrpSpPr>
          <p:nvPr/>
        </p:nvGrpSpPr>
        <p:grpSpPr bwMode="auto">
          <a:xfrm>
            <a:off x="201084" y="0"/>
            <a:ext cx="1134533" cy="6858000"/>
            <a:chOff x="95" y="0"/>
            <a:chExt cx="535" cy="4320"/>
          </a:xfrm>
        </p:grpSpPr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 rot="-5400000">
              <a:off x="81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74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75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68" r:id="rId2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/>
      <p:bldP spid="2067" grpId="0" animBg="1"/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b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hyperlink" Target="https://journals.aps.org/search/field/author/G%20S%20M%20Spinetti" TargetMode="External"/><Relationship Id="rId18" Type="http://schemas.openxmlformats.org/officeDocument/2006/relationships/hyperlink" Target="https://journals.aps.org/search/field/author/D%20Bisello" TargetMode="External"/><Relationship Id="rId26" Type="http://schemas.openxmlformats.org/officeDocument/2006/relationships/hyperlink" Target="https://journals.aps.org/search/field/author/M%20Piccolo" TargetMode="External"/><Relationship Id="rId39" Type="http://schemas.openxmlformats.org/officeDocument/2006/relationships/hyperlink" Target="https://journals.aps.org/search/field/author/P%20Parascandalo" TargetMode="External"/><Relationship Id="rId21" Type="http://schemas.openxmlformats.org/officeDocument/2006/relationships/hyperlink" Target="https://journals.aps.org/search/field/author/P%20Monacelli" TargetMode="External"/><Relationship Id="rId34" Type="http://schemas.openxmlformats.org/officeDocument/2006/relationships/hyperlink" Target="https://journals.aps.org/search/field/author/R%20Biancastelli" TargetMode="External"/><Relationship Id="rId42" Type="http://schemas.openxmlformats.org/officeDocument/2006/relationships/hyperlink" Target="https://journals.aps.org/search/field/author/L%20Tortora" TargetMode="External"/><Relationship Id="rId47" Type="http://schemas.openxmlformats.org/officeDocument/2006/relationships/hyperlink" Target="https://journals.aps.org/search/field/author/G%20Capon" TargetMode="External"/><Relationship Id="rId50" Type="http://schemas.openxmlformats.org/officeDocument/2006/relationships/hyperlink" Target="https://journals.aps.org/search/field/author/M%20Spinetti" TargetMode="External"/><Relationship Id="rId55" Type="http://schemas.openxmlformats.org/officeDocument/2006/relationships/hyperlink" Target="https://journals.aps.org/search/field/author/S%20Patricelli" TargetMode="External"/><Relationship Id="rId7" Type="http://schemas.openxmlformats.org/officeDocument/2006/relationships/hyperlink" Target="https://journals.aps.org/search/field/author/M%20Grilli" TargetMode="External"/><Relationship Id="rId2" Type="http://schemas.openxmlformats.org/officeDocument/2006/relationships/hyperlink" Target="https://journals.aps.org/search/field/author/C%20Bacci" TargetMode="External"/><Relationship Id="rId16" Type="http://schemas.openxmlformats.org/officeDocument/2006/relationships/hyperlink" Target="https://journals.aps.org/search/field/author/V%20Valente" TargetMode="External"/><Relationship Id="rId29" Type="http://schemas.openxmlformats.org/officeDocument/2006/relationships/hyperlink" Target="https://journals.aps.org/search/field/author/L%20Trasatti" TargetMode="External"/><Relationship Id="rId11" Type="http://schemas.openxmlformats.org/officeDocument/2006/relationships/hyperlink" Target="https://journals.aps.org/search/field/author/G%20P%20Murtas" TargetMode="External"/><Relationship Id="rId24" Type="http://schemas.openxmlformats.org/officeDocument/2006/relationships/hyperlink" Target="https://journals.aps.org/search/field/author/I%20Peruzzi" TargetMode="External"/><Relationship Id="rId32" Type="http://schemas.openxmlformats.org/officeDocument/2006/relationships/hyperlink" Target="https://journals.aps.org/search/field/author/G%20Barbiellini" TargetMode="External"/><Relationship Id="rId37" Type="http://schemas.openxmlformats.org/officeDocument/2006/relationships/hyperlink" Target="https://journals.aps.org/search/field/author/F%20Costantini" TargetMode="External"/><Relationship Id="rId40" Type="http://schemas.openxmlformats.org/officeDocument/2006/relationships/hyperlink" Target="https://journals.aps.org/search/field/author/E%20Sassi" TargetMode="External"/><Relationship Id="rId45" Type="http://schemas.openxmlformats.org/officeDocument/2006/relationships/hyperlink" Target="https://journals.aps.org/search/field/author/R%20Baldini%20Celio" TargetMode="External"/><Relationship Id="rId53" Type="http://schemas.openxmlformats.org/officeDocument/2006/relationships/hyperlink" Target="https://journals.aps.org/search/field/author/M%20Calvetti" TargetMode="External"/><Relationship Id="rId5" Type="http://schemas.openxmlformats.org/officeDocument/2006/relationships/hyperlink" Target="https://journals.aps.org/search/field/author/G%20Caton" TargetMode="External"/><Relationship Id="rId10" Type="http://schemas.openxmlformats.org/officeDocument/2006/relationships/hyperlink" Target="https://journals.aps.org/search/field/author/C%20Mencuccini" TargetMode="External"/><Relationship Id="rId19" Type="http://schemas.openxmlformats.org/officeDocument/2006/relationships/hyperlink" Target="https://journals.aps.org/search/field/author/B%20Esposito" TargetMode="External"/><Relationship Id="rId31" Type="http://schemas.openxmlformats.org/officeDocument/2006/relationships/hyperlink" Target="https://journals.aps.org/search/field/author/G%20Barbarino" TargetMode="External"/><Relationship Id="rId44" Type="http://schemas.openxmlformats.org/officeDocument/2006/relationships/hyperlink" Target="https://journals.aps.org/search/field/author/S%20Vitale" TargetMode="External"/><Relationship Id="rId52" Type="http://schemas.openxmlformats.org/officeDocument/2006/relationships/hyperlink" Target="https://journals.aps.org/search/field/author/G%20Piano%20Mortari" TargetMode="External"/><Relationship Id="rId4" Type="http://schemas.openxmlformats.org/officeDocument/2006/relationships/hyperlink" Target="https://journals.aps.org/search/field/author/M%20BernaRodini" TargetMode="External"/><Relationship Id="rId9" Type="http://schemas.openxmlformats.org/officeDocument/2006/relationships/hyperlink" Target="https://journals.aps.org/search/field/author/M%20Locci" TargetMode="External"/><Relationship Id="rId14" Type="http://schemas.openxmlformats.org/officeDocument/2006/relationships/hyperlink" Target="https://journals.aps.org/search/field/author/M%20Spano" TargetMode="External"/><Relationship Id="rId22" Type="http://schemas.openxmlformats.org/officeDocument/2006/relationships/hyperlink" Target="https://journals.aps.org/search/field/author/M%20Nigro" TargetMode="External"/><Relationship Id="rId27" Type="http://schemas.openxmlformats.org/officeDocument/2006/relationships/hyperlink" Target="https://journals.aps.org/search/field/author/F%20Ronga" TargetMode="External"/><Relationship Id="rId30" Type="http://schemas.openxmlformats.org/officeDocument/2006/relationships/hyperlink" Target="https://journals.aps.org/search/field/author/F%20Vanoli" TargetMode="External"/><Relationship Id="rId35" Type="http://schemas.openxmlformats.org/officeDocument/2006/relationships/hyperlink" Target="https://journals.aps.org/search/field/author/F%20Cevenini" TargetMode="External"/><Relationship Id="rId43" Type="http://schemas.openxmlformats.org/officeDocument/2006/relationships/hyperlink" Target="https://journals.aps.org/search/field/author/U%20Troya" TargetMode="External"/><Relationship Id="rId48" Type="http://schemas.openxmlformats.org/officeDocument/2006/relationships/hyperlink" Target="https://journals.aps.org/search/field/author/L%20Jones" TargetMode="External"/><Relationship Id="rId8" Type="http://schemas.openxmlformats.org/officeDocument/2006/relationships/hyperlink" Target="https://journals.aps.org/search/field/author/E%20Iarocci" TargetMode="External"/><Relationship Id="rId51" Type="http://schemas.openxmlformats.org/officeDocument/2006/relationships/hyperlink" Target="https://journals.aps.org/search/field/author/L%20Paoluzi" TargetMode="External"/><Relationship Id="rId3" Type="http://schemas.openxmlformats.org/officeDocument/2006/relationships/hyperlink" Target="https://journals.aps.org/search/field/author/R%20Balbini%20Celio" TargetMode="External"/><Relationship Id="rId12" Type="http://schemas.openxmlformats.org/officeDocument/2006/relationships/hyperlink" Target="https://journals.aps.org/search/field/author/G%20Penso" TargetMode="External"/><Relationship Id="rId17" Type="http://schemas.openxmlformats.org/officeDocument/2006/relationships/hyperlink" Target="https://journals.aps.org/search/field/author/B%20Bartoli" TargetMode="External"/><Relationship Id="rId25" Type="http://schemas.openxmlformats.org/officeDocument/2006/relationships/hyperlink" Target="https://journals.aps.org/search/field/author/G%20Piano%20Mortemi" TargetMode="External"/><Relationship Id="rId33" Type="http://schemas.openxmlformats.org/officeDocument/2006/relationships/hyperlink" Target="https://journals.aps.org/search/field/author/C%20Bemporad" TargetMode="External"/><Relationship Id="rId38" Type="http://schemas.openxmlformats.org/officeDocument/2006/relationships/hyperlink" Target="https://journals.aps.org/search/field/author/P%20Lariccia" TargetMode="External"/><Relationship Id="rId46" Type="http://schemas.openxmlformats.org/officeDocument/2006/relationships/hyperlink" Target="https://journals.aps.org/search/field/author/M%20Bernardini" TargetMode="External"/><Relationship Id="rId20" Type="http://schemas.openxmlformats.org/officeDocument/2006/relationships/hyperlink" Target="https://journals.aps.org/search/field/author/F%20Felicetti" TargetMode="External"/><Relationship Id="rId41" Type="http://schemas.openxmlformats.org/officeDocument/2006/relationships/hyperlink" Target="https://journals.aps.org/search/field/author/C%20Spencer" TargetMode="External"/><Relationship Id="rId54" Type="http://schemas.openxmlformats.org/officeDocument/2006/relationships/hyperlink" Target="https://journals.aps.org/search/field/author/M%20Castellan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ournals.aps.org/search/field/author/R%20Del%20Fabbro" TargetMode="External"/><Relationship Id="rId15" Type="http://schemas.openxmlformats.org/officeDocument/2006/relationships/hyperlink" Target="https://journals.aps.org/search/field/author/B%20Stella" TargetMode="External"/><Relationship Id="rId23" Type="http://schemas.openxmlformats.org/officeDocument/2006/relationships/hyperlink" Target="https://journals.aps.org/search/field/author/L%20Paolufi" TargetMode="External"/><Relationship Id="rId28" Type="http://schemas.openxmlformats.org/officeDocument/2006/relationships/hyperlink" Target="https://journals.aps.org/search/field/author/F%20Sebastiani" TargetMode="External"/><Relationship Id="rId36" Type="http://schemas.openxmlformats.org/officeDocument/2006/relationships/hyperlink" Target="https://journals.aps.org/search/field/author/M%20Celvetti" TargetMode="External"/><Relationship Id="rId49" Type="http://schemas.openxmlformats.org/officeDocument/2006/relationships/hyperlink" Target="https://journals.aps.org/search/field/author/G%20Salvin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28813" y="1003300"/>
            <a:ext cx="8383587" cy="1143000"/>
          </a:xfrm>
        </p:spPr>
        <p:txBody>
          <a:bodyPr anchor="t"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(re)discovery of the “charmed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f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” </a:t>
            </a: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Frascati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46400" y="4495801"/>
            <a:ext cx="6400800" cy="1981200"/>
          </a:xfrm>
        </p:spPr>
        <p:txBody>
          <a:bodyPr/>
          <a:lstStyle/>
          <a:p>
            <a:pPr algn="ctr">
              <a:defRPr/>
            </a:pPr>
            <a:br>
              <a:rPr lang="en-US" sz="2400" dirty="0">
                <a:solidFill>
                  <a:srgbClr val="FF0066"/>
                </a:solidFill>
              </a:rPr>
            </a:br>
            <a:endParaRPr lang="en-US" sz="16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Marcello Piccolo  </a:t>
            </a:r>
          </a:p>
          <a:p>
            <a:pPr algn="ctr">
              <a:defRPr/>
            </a:pP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Laboratori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Nazionali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di Frascati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dell’I.N.F.N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ct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SLAC  11/8/2024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894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2EEF4-90FC-0D71-B969-FD84D1F91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36CD-34BE-E647-E5F1-96478EC3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Second generation experiments at ADONE</a:t>
            </a:r>
            <a:br>
              <a:rPr lang="en-US" dirty="0"/>
            </a:br>
            <a:r>
              <a:rPr lang="en-US" dirty="0"/>
              <a:t>gamma </a:t>
            </a:r>
            <a:r>
              <a:rPr lang="en-US" dirty="0" err="1"/>
              <a:t>gamma</a:t>
            </a:r>
            <a:r>
              <a:rPr lang="en-US" dirty="0"/>
              <a:t> 2 </a:t>
            </a:r>
            <a:endParaRPr lang="it-IT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E7A1E4-04D2-1A2C-8A96-158DFA18C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716" y="2132012"/>
            <a:ext cx="6306618" cy="41163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C6F93-1FD5-5720-986A-331E4079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07370-A71D-373F-D167-951E4764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45A504-E2F3-9A35-9C95-9A9841F37922}"/>
              </a:ext>
            </a:extLst>
          </p:cNvPr>
          <p:cNvSpPr txBox="1"/>
          <p:nvPr/>
        </p:nvSpPr>
        <p:spPr>
          <a:xfrm flipH="1">
            <a:off x="8163982" y="2132013"/>
            <a:ext cx="38608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Calorimetric apparatus optimized to detect neutrals.</a:t>
            </a:r>
          </a:p>
          <a:p>
            <a:r>
              <a:rPr lang="en-US" sz="1200" dirty="0"/>
              <a:t>Symmetry axis perpendicular to beam direction. Such choice dictated by the use of optical spark chambers .</a:t>
            </a:r>
          </a:p>
          <a:p>
            <a:r>
              <a:rPr lang="en-US" sz="1200" dirty="0"/>
              <a:t>Solid angle coverage (point source) 66%*4</a:t>
            </a:r>
            <a:r>
              <a:rPr lang="en-US" sz="1200" dirty="0">
                <a:latin typeface="Symbol" panose="05050102010706020507" pitchFamily="18" charset="2"/>
              </a:rPr>
              <a:t>p.</a:t>
            </a:r>
          </a:p>
          <a:p>
            <a:r>
              <a:rPr lang="en-US" sz="1200" dirty="0"/>
              <a:t>Minimum energy to trigger for a </a:t>
            </a:r>
            <a:r>
              <a:rPr lang="en-US" sz="1200" dirty="0">
                <a:latin typeface="Symbol" panose="05050102010706020507" pitchFamily="18" charset="2"/>
              </a:rPr>
              <a:t>p</a:t>
            </a:r>
            <a:r>
              <a:rPr lang="en-US" sz="1200" dirty="0"/>
              <a:t>  120 MeV.</a:t>
            </a:r>
          </a:p>
          <a:p>
            <a:r>
              <a:rPr lang="en-US" sz="1200" dirty="0"/>
              <a:t>Minimum energy to trigger for a </a:t>
            </a:r>
            <a:r>
              <a:rPr lang="en-US" sz="1200" dirty="0">
                <a:latin typeface="Symbol" panose="05050102010706020507" pitchFamily="18" charset="2"/>
              </a:rPr>
              <a:t>g</a:t>
            </a:r>
            <a:r>
              <a:rPr lang="en-US" sz="1200" dirty="0"/>
              <a:t>    40 MeV.</a:t>
            </a:r>
          </a:p>
          <a:p>
            <a:r>
              <a:rPr lang="en-US" sz="1200" dirty="0"/>
              <a:t>Trigger 1 “</a:t>
            </a:r>
            <a:r>
              <a:rPr lang="en-US" sz="1200" dirty="0">
                <a:latin typeface="Symbol" panose="05050102010706020507" pitchFamily="18" charset="2"/>
              </a:rPr>
              <a:t>p</a:t>
            </a:r>
            <a:r>
              <a:rPr lang="en-US" sz="1200" dirty="0"/>
              <a:t>” (120 MeV) or photon(s) with a low energy “p” (40 MeV).</a:t>
            </a:r>
          </a:p>
          <a:p>
            <a:endParaRPr lang="en-US" sz="1600" dirty="0"/>
          </a:p>
          <a:p>
            <a:r>
              <a:rPr lang="en-US" sz="1600" dirty="0"/>
              <a:t> </a:t>
            </a:r>
            <a:endParaRPr lang="it-IT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844A085-7166-0B9B-6778-FCD8E6020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628" y="3849658"/>
            <a:ext cx="207765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679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3EE14-B5FB-5977-28B2-38FEB4368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59A8D-8A29-69B5-10BC-200602451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Second generation experiments at ADONE M.(</a:t>
            </a:r>
            <a:r>
              <a:rPr lang="en-US" dirty="0" err="1"/>
              <a:t>agnete</a:t>
            </a:r>
            <a:r>
              <a:rPr lang="en-US" dirty="0"/>
              <a:t>)E.(</a:t>
            </a:r>
            <a:r>
              <a:rPr lang="en-US" dirty="0" err="1"/>
              <a:t>sperienze</a:t>
            </a:r>
            <a:r>
              <a:rPr lang="en-US" dirty="0"/>
              <a:t>)A.(DONE)</a:t>
            </a:r>
            <a:endParaRPr lang="it-IT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9791E12-DF94-BB5F-9855-CDBFEAD12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766" y="2132012"/>
            <a:ext cx="4947843" cy="41163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1D34E9-ED35-BE61-4C66-CB5C8E7C4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C32AE-6BBE-708C-9437-8483AB0D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33C95-6F50-ADB9-DC0C-02F27E44B0CB}"/>
              </a:ext>
            </a:extLst>
          </p:cNvPr>
          <p:cNvSpPr txBox="1"/>
          <p:nvPr/>
        </p:nvSpPr>
        <p:spPr>
          <a:xfrm>
            <a:off x="6550395" y="2319193"/>
            <a:ext cx="494784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Magnetic apparatus: operational B-field 2.5 KG</a:t>
            </a:r>
          </a:p>
          <a:p>
            <a:r>
              <a:rPr lang="en-US" sz="1200" dirty="0"/>
              <a:t>Symmetry axis perpendicular to beam direction. Such choice dictated by the use of optical spark chambers .</a:t>
            </a:r>
          </a:p>
          <a:p>
            <a:r>
              <a:rPr lang="en-US" sz="1200" dirty="0"/>
              <a:t>Solid angle coverage (point source) 40%*4</a:t>
            </a:r>
            <a:r>
              <a:rPr lang="en-US" sz="1200" dirty="0">
                <a:latin typeface="Symbol" panose="05050102010706020507" pitchFamily="18" charset="2"/>
              </a:rPr>
              <a:t>p.</a:t>
            </a:r>
          </a:p>
          <a:p>
            <a:r>
              <a:rPr lang="en-US" sz="1200" dirty="0"/>
              <a:t>(momentum measurement)</a:t>
            </a:r>
          </a:p>
          <a:p>
            <a:r>
              <a:rPr lang="en-US" sz="1200" dirty="0"/>
              <a:t>Minimum energy to trigger for a </a:t>
            </a:r>
            <a:r>
              <a:rPr lang="en-US" sz="1200" dirty="0">
                <a:latin typeface="Symbol" panose="05050102010706020507" pitchFamily="18" charset="2"/>
              </a:rPr>
              <a:t>p</a:t>
            </a:r>
            <a:r>
              <a:rPr lang="en-US" sz="1200" dirty="0"/>
              <a:t>  130 MeV.</a:t>
            </a:r>
          </a:p>
          <a:p>
            <a:r>
              <a:rPr lang="en-US" sz="1200" dirty="0"/>
              <a:t>Beams interaction with detector B-field somehow critical. Compensation needed to few parts 10</a:t>
            </a:r>
            <a:r>
              <a:rPr lang="en-US" sz="1200" baseline="30000" dirty="0"/>
              <a:t>-4</a:t>
            </a:r>
            <a:r>
              <a:rPr lang="en-US" sz="1200" dirty="0"/>
              <a:t>.</a:t>
            </a:r>
          </a:p>
          <a:p>
            <a:r>
              <a:rPr lang="en-US" sz="1200" dirty="0"/>
              <a:t>Trigger 2 “</a:t>
            </a:r>
            <a:r>
              <a:rPr lang="en-US" sz="1200" dirty="0">
                <a:latin typeface="Symbol" panose="05050102010706020507" pitchFamily="18" charset="2"/>
              </a:rPr>
              <a:t>p</a:t>
            </a:r>
            <a:r>
              <a:rPr lang="en-US" sz="1200" dirty="0"/>
              <a:t>” 130 MeV each.</a:t>
            </a:r>
          </a:p>
          <a:p>
            <a:endParaRPr lang="en-US" sz="1600" dirty="0"/>
          </a:p>
          <a:p>
            <a:endParaRPr lang="en-US" sz="1800" dirty="0"/>
          </a:p>
          <a:p>
            <a:r>
              <a:rPr lang="en-US" sz="1800" dirty="0"/>
              <a:t> </a:t>
            </a:r>
            <a:endParaRPr lang="it-IT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72B06A-A4EE-6A4C-A32C-AAD742F8E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724" y="3959338"/>
            <a:ext cx="2958957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8BB26C-DB0B-869B-E1B2-110AF6332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629" y="4190206"/>
            <a:ext cx="269507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6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67C75-C7C7-6B86-834B-CF3EBEF6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news of the “charmed </a:t>
            </a:r>
            <a:r>
              <a:rPr lang="en-US" dirty="0">
                <a:latin typeface="Symbol" panose="05050102010706020507" pitchFamily="18" charset="2"/>
              </a:rPr>
              <a:t>f </a:t>
            </a:r>
            <a:r>
              <a:rPr lang="en-US" dirty="0">
                <a:latin typeface="+mn-lt"/>
              </a:rPr>
              <a:t>“</a:t>
            </a:r>
            <a:endParaRPr lang="it-IT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F0CE7-B64D-D51F-C9DE-1960B8C3D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Nov. 11</a:t>
            </a:r>
            <a:r>
              <a:rPr lang="en-US" baseline="30000" dirty="0"/>
              <a:t>th</a:t>
            </a:r>
            <a:r>
              <a:rPr lang="en-US" dirty="0"/>
              <a:t> 1974, in Frascati we were told that a new particle had been found by the S.C.C. Ting group in Brookhaven and by the SLAC-LBL collaboration, Mark I at SPEAR.</a:t>
            </a:r>
          </a:p>
          <a:p>
            <a:r>
              <a:rPr lang="en-US" dirty="0"/>
              <a:t>The mass of this new resonance was higher than the nominal max. energy for ADONE (3 GeV), but we set up to look for it pushing the </a:t>
            </a:r>
            <a:r>
              <a:rPr lang="en-US" dirty="0" err="1"/>
              <a:t>Adone</a:t>
            </a:r>
            <a:r>
              <a:rPr lang="en-US" dirty="0"/>
              <a:t> magnet some 100 MeV above the limit.</a:t>
            </a:r>
          </a:p>
          <a:p>
            <a:r>
              <a:rPr lang="en-US" dirty="0"/>
              <a:t>It took us three days to find it, as we were having some B-field saturation, but in the night of Nov. 14</a:t>
            </a:r>
            <a:r>
              <a:rPr lang="en-US" baseline="30000" dirty="0"/>
              <a:t>th</a:t>
            </a:r>
            <a:r>
              <a:rPr lang="en-US" dirty="0"/>
              <a:t>  we found it.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298D4E-2499-CD2D-59D7-AFCA60AD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4CD54-C405-F9D9-7081-C83577B3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06209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4017-A1B1-8D17-2952-690C661F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There it was 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95E2F-5BDE-09A1-140F-B6AD08408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Around 11 P.M. I was running the n-</a:t>
            </a:r>
            <a:r>
              <a:rPr lang="en-US" sz="2000" dirty="0" err="1"/>
              <a:t>th</a:t>
            </a:r>
            <a:r>
              <a:rPr lang="en-US" sz="2000" dirty="0"/>
              <a:t> energy scan with my experiment (MEA) when the trigger beeper went berserk…. </a:t>
            </a:r>
          </a:p>
          <a:p>
            <a:r>
              <a:rPr lang="en-US" sz="2000" dirty="0"/>
              <a:t>We had a typical trigger counting rate of about 1 every couple of minutes: all of a sudden we had  1 trigger every few tens seconds.</a:t>
            </a:r>
          </a:p>
          <a:p>
            <a:r>
              <a:rPr lang="en-US" sz="2000" dirty="0"/>
              <a:t>We were almost on top of the resonance.</a:t>
            </a:r>
          </a:p>
          <a:p>
            <a:r>
              <a:rPr lang="en-US" sz="2000" dirty="0"/>
              <a:t>Prof. Giorgio Salvini, running his shift on the gamma gamma2 experiment, had the machine operators open the machine access door  (the access door for </a:t>
            </a:r>
            <a:r>
              <a:rPr lang="en-US" sz="2000" dirty="0" err="1"/>
              <a:t>Adone</a:t>
            </a:r>
            <a:r>
              <a:rPr lang="en-US" sz="2000" dirty="0"/>
              <a:t> was few meters above the vacuum pipe) and started  looking at the spark chambers of his experiment: they looked like a Christmas tree with a counting rate for multi-particles events never seen before.</a:t>
            </a:r>
          </a:p>
          <a:p>
            <a:r>
              <a:rPr lang="en-US" sz="2000" dirty="0"/>
              <a:t>We kept logging events all night and, comes the morning,  most of the high energy physicists in the Rome area appeared in the ADONE counting rooms.</a:t>
            </a:r>
            <a:endParaRPr lang="it-IT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B56AF-A406-798E-49AC-1FA3EA5B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EF16C-402C-205D-A2AF-067B4622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17902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623D-6B06-633D-DB62-AA03A1DB2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results 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38D33-04A2-9CFD-1D10-B98ECC425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057400"/>
            <a:ext cx="10363200" cy="1371600"/>
          </a:xfrm>
        </p:spPr>
        <p:txBody>
          <a:bodyPr/>
          <a:lstStyle/>
          <a:p>
            <a:r>
              <a:rPr lang="en-US" dirty="0"/>
              <a:t>In few days we recorded and analyzed/scanned few hundred events; on Nov. 18</a:t>
            </a:r>
            <a:r>
              <a:rPr lang="en-US" baseline="30000" dirty="0"/>
              <a:t>th</a:t>
            </a:r>
            <a:r>
              <a:rPr lang="en-US" dirty="0"/>
              <a:t> a joint paper  from ADONE experiments was published on PRL.</a:t>
            </a:r>
          </a:p>
          <a:p>
            <a:endParaRPr lang="en-US" dirty="0"/>
          </a:p>
          <a:p>
            <a:endParaRPr lang="en-US" dirty="0"/>
          </a:p>
          <a:p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45003-A907-347A-6AA1-89D3D0CA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C8F66-DF46-50D9-1889-3A87BC1A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8114D0-7B2E-403A-E689-00D898F2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7525881" y="3429000"/>
            <a:ext cx="3313573" cy="297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49FC12-234D-706A-943C-977872E37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749" y="3429000"/>
            <a:ext cx="235723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615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E3CEA-75EC-8C69-E46C-CB9E112C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Few odds and ends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4538-C0FA-0C8F-F20B-635D8E7D9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PRL paper was dictated over the phone by Giorgio </a:t>
            </a:r>
            <a:r>
              <a:rPr lang="en-US" dirty="0" err="1"/>
              <a:t>Bellettini</a:t>
            </a:r>
            <a:r>
              <a:rPr lang="en-US" dirty="0"/>
              <a:t> (then director of the Laboratory).</a:t>
            </a:r>
          </a:p>
          <a:p>
            <a:r>
              <a:rPr lang="en-US" dirty="0"/>
              <a:t>It took quite a while, as the words had to be spelled one by one by Giorgio.</a:t>
            </a:r>
          </a:p>
          <a:p>
            <a:r>
              <a:rPr lang="en-US" dirty="0"/>
              <a:t>The result was quite a disaster regarding the spelling of the Authors’ names…..</a:t>
            </a:r>
          </a:p>
          <a:p>
            <a:r>
              <a:rPr lang="en-US" dirty="0"/>
              <a:t>The original paper was dated Nov. 18</a:t>
            </a:r>
            <a:r>
              <a:rPr lang="en-US" baseline="30000" dirty="0"/>
              <a:t>th</a:t>
            </a:r>
            <a:r>
              <a:rPr lang="en-US" dirty="0"/>
              <a:t> ….but a new version with the right authors’ names was released on Dec. 2</a:t>
            </a:r>
            <a:r>
              <a:rPr lang="en-US" baseline="30000" dirty="0"/>
              <a:t>nd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43CE2-D379-E1DB-165E-0BB61E02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D3DFE-EDD4-5D4B-BF42-8050AC27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59248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18F4-FE21-1C45-A7B1-2E6F0579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original (and amended) author list from PRL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59305-92E3-A76B-22FA-69ADF0FB3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269" y="2094721"/>
            <a:ext cx="5411755" cy="3690257"/>
          </a:xfrm>
        </p:spPr>
        <p:txBody>
          <a:bodyPr/>
          <a:lstStyle/>
          <a:p>
            <a:pPr algn="l"/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"/>
              </a:rPr>
              <a:t>C. Bacci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</a:t>
            </a:r>
            <a:r>
              <a:rPr lang="it-IT" sz="16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Helvetica Neue"/>
              </a:rPr>
              <a:t>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highlight>
                  <a:srgbClr val="FFFF00"/>
                </a:highlight>
                <a:latin typeface="Helvetica Neue"/>
                <a:hlinkClick r:id="rId3"/>
              </a:rPr>
              <a:t>R. Balbini Celio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highlight>
                  <a:srgbClr val="FFFF00"/>
                </a:highlight>
                <a:latin typeface="Helvetica Neue"/>
                <a:hlinkClick r:id="rId4"/>
              </a:rPr>
              <a:t>M. Berna-</a:t>
            </a:r>
            <a:r>
              <a:rPr lang="it-IT" sz="1600" b="0" i="0" u="none" strike="noStrike" dirty="0" err="1">
                <a:solidFill>
                  <a:srgbClr val="034CDD"/>
                </a:solidFill>
                <a:effectLst/>
                <a:highlight>
                  <a:srgbClr val="FFFF00"/>
                </a:highlight>
                <a:latin typeface="Helvetica Neue"/>
                <a:hlinkClick r:id="rId4"/>
              </a:rPr>
              <a:t>Rodini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highlight>
                  <a:srgbClr val="FFFF00"/>
                </a:highlight>
                <a:latin typeface="Helvetica Neue"/>
                <a:hlinkClick r:id="rId5"/>
              </a:rPr>
              <a:t>G. </a:t>
            </a:r>
            <a:r>
              <a:rPr lang="it-IT" sz="1600" b="0" i="0" u="none" strike="noStrike" dirty="0" err="1">
                <a:solidFill>
                  <a:srgbClr val="034CDD"/>
                </a:solidFill>
                <a:effectLst/>
                <a:highlight>
                  <a:srgbClr val="FFFF00"/>
                </a:highlight>
                <a:latin typeface="Helvetica Neue"/>
                <a:hlinkClick r:id="rId5"/>
              </a:rPr>
              <a:t>Caton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6"/>
              </a:rPr>
              <a:t>R. Del Fabbro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7"/>
              </a:rPr>
              <a:t>M. Grilli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8"/>
              </a:rPr>
              <a:t>E. </a:t>
            </a:r>
            <a:r>
              <a:rPr lang="it-IT" sz="1600" b="0" i="0" u="none" strike="noStrike" dirty="0" err="1">
                <a:solidFill>
                  <a:srgbClr val="034CDD"/>
                </a:solidFill>
                <a:effectLst/>
                <a:latin typeface="Helvetica Neue"/>
                <a:hlinkClick r:id="rId8"/>
              </a:rPr>
              <a:t>Iarocci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9"/>
              </a:rPr>
              <a:t>M. Locci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0"/>
              </a:rPr>
              <a:t>C. </a:t>
            </a:r>
            <a:r>
              <a:rPr lang="it-IT" sz="1600" b="0" i="0" u="none" strike="noStrike" dirty="0" err="1">
                <a:solidFill>
                  <a:srgbClr val="034CDD"/>
                </a:solidFill>
                <a:effectLst/>
                <a:latin typeface="Helvetica Neue"/>
                <a:hlinkClick r:id="rId10"/>
              </a:rPr>
              <a:t>Mencuccini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1"/>
              </a:rPr>
              <a:t>G. P. Murtas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2"/>
              </a:rPr>
              <a:t>G. Penso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</a:t>
            </a:r>
            <a:r>
              <a:rPr lang="it-IT" sz="16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Helvetica Neue"/>
              </a:rPr>
              <a:t>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highlight>
                  <a:srgbClr val="FFFF00"/>
                </a:highlight>
                <a:latin typeface="Helvetica Neue"/>
                <a:hlinkClick r:id="rId13"/>
              </a:rPr>
              <a:t>G. S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3"/>
              </a:rPr>
              <a:t>. M. Spinetti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4"/>
              </a:rPr>
              <a:t>M. Spano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5"/>
              </a:rPr>
              <a:t>B. Stella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 and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6"/>
              </a:rPr>
              <a:t>V. Valente</a:t>
            </a:r>
            <a:endParaRPr lang="it-IT" sz="1600" b="0" i="0" dirty="0">
              <a:solidFill>
                <a:srgbClr val="222222"/>
              </a:solidFill>
              <a:effectLst/>
              <a:latin typeface="Helvetica Neue"/>
            </a:endParaRPr>
          </a:p>
          <a:p>
            <a:pPr algn="l"/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7"/>
              </a:rPr>
              <a:t>B. Bartoli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8"/>
              </a:rPr>
              <a:t>D. Bisello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9"/>
              </a:rPr>
              <a:t>B. Esposito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0"/>
              </a:rPr>
              <a:t>F. Felicetti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1"/>
              </a:rPr>
              <a:t>P. Monacelli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2"/>
              </a:rPr>
              <a:t>M. Nigro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highlight>
                  <a:srgbClr val="FFFF00"/>
                </a:highlight>
                <a:latin typeface="Helvetica Neue"/>
                <a:hlinkClick r:id="rId23"/>
              </a:rPr>
              <a:t>L. </a:t>
            </a:r>
            <a:r>
              <a:rPr lang="it-IT" sz="1600" b="0" i="0" u="none" strike="noStrike" dirty="0" err="1">
                <a:solidFill>
                  <a:srgbClr val="034CDD"/>
                </a:solidFill>
                <a:effectLst/>
                <a:highlight>
                  <a:srgbClr val="FFFF00"/>
                </a:highlight>
                <a:latin typeface="Helvetica Neue"/>
                <a:hlinkClick r:id="rId23"/>
              </a:rPr>
              <a:t>Paolufi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4"/>
              </a:rPr>
              <a:t>I. Peruzzi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</a:t>
            </a:r>
            <a:r>
              <a:rPr lang="it-IT" sz="16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Helvetica Neue"/>
              </a:rPr>
              <a:t>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highlight>
                  <a:srgbClr val="FFFF00"/>
                </a:highlight>
                <a:latin typeface="Helvetica Neue"/>
                <a:hlinkClick r:id="rId25"/>
              </a:rPr>
              <a:t>G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5"/>
              </a:rPr>
              <a:t>. 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highlight>
                  <a:srgbClr val="FFFF00"/>
                </a:highlight>
                <a:latin typeface="Helvetica Neue"/>
                <a:hlinkClick r:id="rId25"/>
              </a:rPr>
              <a:t>Piano Mortemi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6"/>
              </a:rPr>
              <a:t>M. Piccolo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7"/>
              </a:rPr>
              <a:t>F. Ronga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8"/>
              </a:rPr>
              <a:t>F. Sebastiani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9"/>
              </a:rPr>
              <a:t>L. Trasatti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 and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0"/>
              </a:rPr>
              <a:t>F. Vanoli</a:t>
            </a:r>
            <a:endParaRPr lang="it-IT" sz="1600" b="0" i="0" dirty="0">
              <a:solidFill>
                <a:srgbClr val="222222"/>
              </a:solidFill>
              <a:effectLst/>
              <a:latin typeface="Helvetica Neue"/>
            </a:endParaRPr>
          </a:p>
          <a:p>
            <a:pPr algn="l"/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1"/>
              </a:rPr>
              <a:t>G. Barbarino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2"/>
              </a:rPr>
              <a:t>G. </a:t>
            </a:r>
            <a:r>
              <a:rPr lang="it-IT" sz="1600" b="0" i="0" u="none" strike="noStrike" dirty="0" err="1">
                <a:solidFill>
                  <a:srgbClr val="034CDD"/>
                </a:solidFill>
                <a:effectLst/>
                <a:latin typeface="Helvetica Neue"/>
                <a:hlinkClick r:id="rId32"/>
              </a:rPr>
              <a:t>Barbiellini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3"/>
              </a:rPr>
              <a:t>C. Bemporad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4"/>
              </a:rPr>
              <a:t>R. </a:t>
            </a:r>
            <a:r>
              <a:rPr lang="it-IT" sz="1600" b="0" i="0" u="none" strike="noStrike" dirty="0" err="1">
                <a:solidFill>
                  <a:srgbClr val="034CDD"/>
                </a:solidFill>
                <a:effectLst/>
                <a:latin typeface="Helvetica Neue"/>
                <a:hlinkClick r:id="rId34"/>
              </a:rPr>
              <a:t>Biancastelli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5"/>
              </a:rPr>
              <a:t>F. Cevenini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highlight>
                  <a:srgbClr val="FFFF00"/>
                </a:highlight>
                <a:latin typeface="Helvetica Neue"/>
                <a:hlinkClick r:id="rId36"/>
              </a:rPr>
              <a:t>M. </a:t>
            </a:r>
            <a:r>
              <a:rPr lang="it-IT" sz="1600" b="0" i="0" u="none" strike="noStrike" dirty="0" err="1">
                <a:solidFill>
                  <a:srgbClr val="034CDD"/>
                </a:solidFill>
                <a:effectLst/>
                <a:highlight>
                  <a:srgbClr val="FFFF00"/>
                </a:highlight>
                <a:latin typeface="Helvetica Neue"/>
                <a:hlinkClick r:id="rId36"/>
              </a:rPr>
              <a:t>Celvetti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7"/>
              </a:rPr>
              <a:t>F. Costantini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8"/>
              </a:rPr>
              <a:t>P. Lariccia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9"/>
              </a:rPr>
              <a:t>P. </a:t>
            </a:r>
            <a:r>
              <a:rPr lang="it-IT" sz="1600" b="0" i="0" u="none" strike="noStrike" dirty="0" err="1">
                <a:solidFill>
                  <a:srgbClr val="034CDD"/>
                </a:solidFill>
                <a:effectLst/>
                <a:latin typeface="Helvetica Neue"/>
                <a:hlinkClick r:id="rId39"/>
              </a:rPr>
              <a:t>Parascandalo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40"/>
              </a:rPr>
              <a:t>E. Sassi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41"/>
              </a:rPr>
              <a:t>C. Spencer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42"/>
              </a:rPr>
              <a:t>L. Tortora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43"/>
              </a:rPr>
              <a:t>U. Troya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 and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44"/>
              </a:rPr>
              <a:t>S. Vitale</a:t>
            </a:r>
            <a:endParaRPr lang="it-IT" sz="1600" b="0" i="0" dirty="0">
              <a:solidFill>
                <a:srgbClr val="222222"/>
              </a:solidFill>
              <a:effectLst/>
              <a:latin typeface="Helvetica Neue"/>
            </a:endParaRPr>
          </a:p>
          <a:p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3ACBF3-6836-7191-0222-EF248B2D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Marcello Piccolo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072A2-CCEE-05B5-963E-7EEA8639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1F15F-F315-26E4-5BF1-7FEE9AC6135E}"/>
              </a:ext>
            </a:extLst>
          </p:cNvPr>
          <p:cNvSpPr txBox="1"/>
          <p:nvPr/>
        </p:nvSpPr>
        <p:spPr>
          <a:xfrm>
            <a:off x="7072603" y="2094721"/>
            <a:ext cx="491619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"/>
              </a:rPr>
              <a:t>C. Bacci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45"/>
              </a:rPr>
              <a:t>R. Baldini Celio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46"/>
              </a:rPr>
              <a:t>M. Bernardini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47"/>
              </a:rPr>
              <a:t>G. Capon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6"/>
              </a:rPr>
              <a:t>R. Del Fabbro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7"/>
              </a:rPr>
              <a:t>M. Grilli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8"/>
              </a:rPr>
              <a:t>E. </a:t>
            </a:r>
            <a:r>
              <a:rPr lang="it-IT" sz="1600" b="0" i="0" u="none" strike="noStrike" dirty="0" err="1">
                <a:solidFill>
                  <a:srgbClr val="034CDD"/>
                </a:solidFill>
                <a:effectLst/>
                <a:latin typeface="Helvetica Neue"/>
                <a:hlinkClick r:id="rId8"/>
              </a:rPr>
              <a:t>Iarocci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48"/>
              </a:rPr>
              <a:t>L. Jones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9"/>
              </a:rPr>
              <a:t>M. Locci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0"/>
              </a:rPr>
              <a:t>C. </a:t>
            </a:r>
            <a:r>
              <a:rPr lang="it-IT" sz="1600" b="0" i="0" u="none" strike="noStrike" dirty="0" err="1">
                <a:solidFill>
                  <a:srgbClr val="034CDD"/>
                </a:solidFill>
                <a:effectLst/>
                <a:latin typeface="Helvetica Neue"/>
                <a:hlinkClick r:id="rId10"/>
              </a:rPr>
              <a:t>Mencuccini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1"/>
              </a:rPr>
              <a:t>G. P. Murtas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2"/>
              </a:rPr>
              <a:t>G. Penso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49"/>
              </a:rPr>
              <a:t>G. Salvini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4"/>
              </a:rPr>
              <a:t>M. Spano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50"/>
              </a:rPr>
              <a:t>M. Spinetti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5"/>
              </a:rPr>
              <a:t>B. Stella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6"/>
              </a:rPr>
              <a:t>V. Valente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</a:t>
            </a:r>
          </a:p>
          <a:p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7"/>
              </a:rPr>
              <a:t>B. Bartoli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8"/>
              </a:rPr>
              <a:t>D. Bisello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19"/>
              </a:rPr>
              <a:t>B. Esposito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0"/>
              </a:rPr>
              <a:t>F. Felicetti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1"/>
              </a:rPr>
              <a:t>P. Monacelli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2"/>
              </a:rPr>
              <a:t>M. Nigro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51"/>
              </a:rPr>
              <a:t>L. </a:t>
            </a:r>
            <a:r>
              <a:rPr lang="it-IT" sz="1600" b="0" i="0" u="none" strike="noStrike" dirty="0" err="1">
                <a:solidFill>
                  <a:srgbClr val="034CDD"/>
                </a:solidFill>
                <a:effectLst/>
                <a:latin typeface="Helvetica Neue"/>
                <a:hlinkClick r:id="rId51"/>
              </a:rPr>
              <a:t>Paoluzi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4"/>
              </a:rPr>
              <a:t>I. Peruzzi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52"/>
              </a:rPr>
              <a:t>G. Piano Mortari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6"/>
              </a:rPr>
              <a:t>M. Piccolo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7"/>
              </a:rPr>
              <a:t>F. Ronga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8"/>
              </a:rPr>
              <a:t>F. Sebastiani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29"/>
              </a:rPr>
              <a:t>L. Trasatti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0"/>
              </a:rPr>
              <a:t>F. Vanoli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</a:t>
            </a:r>
          </a:p>
          <a:p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1"/>
              </a:rPr>
              <a:t>G. Barbarino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2"/>
              </a:rPr>
              <a:t>G. </a:t>
            </a:r>
            <a:r>
              <a:rPr lang="it-IT" sz="1600" b="0" i="0" u="none" strike="noStrike" dirty="0" err="1">
                <a:solidFill>
                  <a:srgbClr val="034CDD"/>
                </a:solidFill>
                <a:effectLst/>
                <a:latin typeface="Helvetica Neue"/>
                <a:hlinkClick r:id="rId32"/>
              </a:rPr>
              <a:t>Barbiellini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3"/>
              </a:rPr>
              <a:t>C. Bemporad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4"/>
              </a:rPr>
              <a:t>R. </a:t>
            </a:r>
            <a:r>
              <a:rPr lang="it-IT" sz="1600" b="0" i="0" u="none" strike="noStrike" dirty="0" err="1">
                <a:solidFill>
                  <a:srgbClr val="034CDD"/>
                </a:solidFill>
                <a:effectLst/>
                <a:latin typeface="Helvetica Neue"/>
                <a:hlinkClick r:id="rId34"/>
              </a:rPr>
              <a:t>Biancastelli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53"/>
              </a:rPr>
              <a:t>M. Calvetti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54"/>
              </a:rPr>
              <a:t>M. Castellano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5"/>
              </a:rPr>
              <a:t>F. Cevenini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7"/>
              </a:rPr>
              <a:t>F. Costantini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8"/>
              </a:rPr>
              <a:t>P. Lariccia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55"/>
              </a:rPr>
              <a:t>S. Patricelli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39"/>
              </a:rPr>
              <a:t>P. </a:t>
            </a:r>
            <a:r>
              <a:rPr lang="it-IT" sz="1600" b="0" i="0" u="none" strike="noStrike" dirty="0" err="1">
                <a:solidFill>
                  <a:srgbClr val="034CDD"/>
                </a:solidFill>
                <a:effectLst/>
                <a:latin typeface="Helvetica Neue"/>
                <a:hlinkClick r:id="rId39"/>
              </a:rPr>
              <a:t>Parascandalo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40"/>
              </a:rPr>
              <a:t>E. Sassi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41"/>
              </a:rPr>
              <a:t>C. Spencer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42"/>
              </a:rPr>
              <a:t>L. Tortora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43"/>
              </a:rPr>
              <a:t>U. Troya</a:t>
            </a:r>
            <a:r>
              <a:rPr lang="it-IT" sz="1600" b="0" i="0" dirty="0">
                <a:solidFill>
                  <a:srgbClr val="222222"/>
                </a:solidFill>
                <a:effectLst/>
                <a:latin typeface="Helvetica Neue"/>
              </a:rPr>
              <a:t>, and </a:t>
            </a:r>
            <a:r>
              <a:rPr lang="it-IT" sz="1600" b="0" i="0" u="none" strike="noStrike" dirty="0">
                <a:solidFill>
                  <a:srgbClr val="034CDD"/>
                </a:solidFill>
                <a:effectLst/>
                <a:latin typeface="Helvetica Neue"/>
                <a:hlinkClick r:id="rId44"/>
              </a:rPr>
              <a:t>S. Vitale</a:t>
            </a:r>
            <a:endParaRPr lang="it-IT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8E735-A63B-9F57-A075-41126E65266A}"/>
              </a:ext>
            </a:extLst>
          </p:cNvPr>
          <p:cNvSpPr txBox="1"/>
          <p:nvPr/>
        </p:nvSpPr>
        <p:spPr>
          <a:xfrm>
            <a:off x="1971674" y="5413710"/>
            <a:ext cx="3343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Usually: S as in </a:t>
            </a:r>
            <a:r>
              <a:rPr lang="en-US" dirty="0" err="1">
                <a:solidFill>
                  <a:srgbClr val="FF0000"/>
                </a:solidFill>
              </a:rPr>
              <a:t>sierra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Giorgio spelling:  S as in Salvini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683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D4E2E-BC98-8193-C6A2-69B23A2B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Interpretation(s)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F464F-7FD2-34EF-0D85-EB5B2A347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057400"/>
            <a:ext cx="10363200" cy="2671763"/>
          </a:xfrm>
        </p:spPr>
        <p:txBody>
          <a:bodyPr/>
          <a:lstStyle/>
          <a:p>
            <a:r>
              <a:rPr lang="en-US" sz="2400" dirty="0"/>
              <a:t>The end of 1974 was a hectic period for the theoreticians, who  were trying to assess the nature of  “3.1” particle.</a:t>
            </a:r>
          </a:p>
          <a:p>
            <a:pPr lvl="1"/>
            <a:r>
              <a:rPr lang="en-US" sz="2000" dirty="0"/>
              <a:t>A colored state </a:t>
            </a:r>
          </a:p>
          <a:p>
            <a:pPr lvl="1"/>
            <a:r>
              <a:rPr lang="en-US" sz="2000" dirty="0"/>
              <a:t>A new quantum number ground state</a:t>
            </a:r>
          </a:p>
          <a:p>
            <a:pPr lvl="1"/>
            <a:r>
              <a:rPr lang="en-US" sz="2000" dirty="0"/>
              <a:t>A vector boson ( …. careful not the Z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r>
              <a:rPr lang="en-US" sz="2000" baseline="-25000" dirty="0"/>
              <a:t> </a:t>
            </a:r>
          </a:p>
          <a:p>
            <a:r>
              <a:rPr lang="it-IT" sz="2400" dirty="0"/>
              <a:t>We tested the last hypotesis looking at the charge asymmetry in the </a:t>
            </a:r>
            <a:r>
              <a:rPr lang="it-IT" sz="2400" dirty="0">
                <a:latin typeface="Symbol" panose="05050102010706020507" pitchFamily="18" charset="2"/>
              </a:rPr>
              <a:t>m</a:t>
            </a:r>
            <a:r>
              <a:rPr lang="it-IT" sz="2400" baseline="30000" dirty="0"/>
              <a:t>+</a:t>
            </a:r>
            <a:r>
              <a:rPr lang="it-IT" sz="2400">
                <a:latin typeface="Symbol" panose="05050102010706020507" pitchFamily="18" charset="2"/>
              </a:rPr>
              <a:t>m</a:t>
            </a:r>
            <a:r>
              <a:rPr lang="it-IT" sz="2400" baseline="30000"/>
              <a:t>-   </a:t>
            </a:r>
            <a:r>
              <a:rPr lang="it-IT" sz="2400"/>
              <a:t>channel.</a:t>
            </a:r>
            <a:endParaRPr lang="it-IT" sz="2400" dirty="0"/>
          </a:p>
          <a:p>
            <a:pPr marL="0" indent="0" algn="l">
              <a:buNone/>
            </a:pPr>
            <a:br>
              <a:rPr lang="it-IT" sz="2400" b="0" i="0" dirty="0">
                <a:solidFill>
                  <a:srgbClr val="FF0000"/>
                </a:solidFill>
                <a:effectLst/>
                <a:latin typeface="-apple-system"/>
              </a:rPr>
            </a:b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22181-39E9-BFF3-6EF3-C89A7DA8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Marcello Piccolo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FB7BD-612C-70D5-564E-D46D9B67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9FFE2-B6E0-EA76-6CCE-3578CB37D962}"/>
              </a:ext>
            </a:extLst>
          </p:cNvPr>
          <p:cNvSpPr txBox="1"/>
          <p:nvPr/>
        </p:nvSpPr>
        <p:spPr>
          <a:xfrm>
            <a:off x="2843213" y="5048071"/>
            <a:ext cx="7446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800" b="0" i="0" dirty="0" err="1">
                <a:solidFill>
                  <a:srgbClr val="FF0000"/>
                </a:solidFill>
                <a:effectLst/>
                <a:latin typeface="-apple-system"/>
              </a:rPr>
              <a:t>Is</a:t>
            </a:r>
            <a:r>
              <a:rPr lang="it-IT" sz="1800" b="0" i="0" dirty="0">
                <a:solidFill>
                  <a:srgbClr val="FF0000"/>
                </a:solidFill>
                <a:effectLst/>
                <a:latin typeface="-apple-system"/>
              </a:rPr>
              <a:t> the 3104-MeV </a:t>
            </a:r>
            <a:r>
              <a:rPr lang="it-IT" sz="1800" b="0" i="0" dirty="0" err="1">
                <a:solidFill>
                  <a:srgbClr val="FF0000"/>
                </a:solidFill>
                <a:effectLst/>
                <a:latin typeface="-apple-system"/>
              </a:rPr>
              <a:t>Vector</a:t>
            </a:r>
            <a:r>
              <a:rPr lang="it-IT" sz="1800" b="0" i="0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it-IT" sz="1800" b="0" i="0" dirty="0" err="1">
                <a:solidFill>
                  <a:srgbClr val="FF0000"/>
                </a:solidFill>
                <a:effectLst/>
                <a:latin typeface="-apple-system"/>
              </a:rPr>
              <a:t>Meson</a:t>
            </a:r>
            <a:r>
              <a:rPr lang="it-IT" sz="1800" b="0" i="0" dirty="0">
                <a:solidFill>
                  <a:srgbClr val="FF0000"/>
                </a:solidFill>
                <a:effectLst/>
                <a:latin typeface="-apple-system"/>
              </a:rPr>
              <a:t> the </a:t>
            </a:r>
            <a:r>
              <a:rPr lang="el-GR" sz="1800" b="0" i="0" dirty="0">
                <a:solidFill>
                  <a:srgbClr val="FF0000"/>
                </a:solidFill>
                <a:effectLst/>
                <a:latin typeface="KaTeX_Main"/>
              </a:rPr>
              <a:t>ϕ</a:t>
            </a:r>
            <a:r>
              <a:rPr lang="it-IT" sz="1800" baseline="-25000" dirty="0">
                <a:solidFill>
                  <a:srgbClr val="FF0000"/>
                </a:solidFill>
                <a:effectLst/>
                <a:latin typeface="KaTeX_Main"/>
              </a:rPr>
              <a:t>c </a:t>
            </a:r>
            <a:r>
              <a:rPr lang="it-IT" sz="1800" dirty="0">
                <a:solidFill>
                  <a:srgbClr val="FF0000"/>
                </a:solidFill>
                <a:effectLst/>
                <a:latin typeface="KaTeX_Main"/>
              </a:rPr>
              <a:t>or the W</a:t>
            </a:r>
            <a:r>
              <a:rPr lang="it-IT" sz="1800" baseline="-25000" dirty="0">
                <a:solidFill>
                  <a:srgbClr val="FF0000"/>
                </a:solidFill>
                <a:effectLst/>
                <a:latin typeface="KaTeX_Main"/>
              </a:rPr>
              <a:t>0</a:t>
            </a:r>
            <a:r>
              <a:rPr lang="it-IT" sz="1800" dirty="0">
                <a:solidFill>
                  <a:srgbClr val="FF0000"/>
                </a:solidFill>
                <a:effectLst/>
                <a:latin typeface="KaTeX_Main"/>
              </a:rPr>
              <a:t> ?  </a:t>
            </a:r>
          </a:p>
          <a:p>
            <a:pPr algn="l"/>
            <a:r>
              <a:rPr lang="it-IT" sz="1800" dirty="0">
                <a:solidFill>
                  <a:srgbClr val="FF0000"/>
                </a:solidFill>
                <a:effectLst/>
                <a:latin typeface="KaTeX_Main"/>
              </a:rPr>
              <a:t>G. </a:t>
            </a:r>
            <a:r>
              <a:rPr lang="it-IT" sz="1800" dirty="0" err="1">
                <a:solidFill>
                  <a:srgbClr val="FF0000"/>
                </a:solidFill>
                <a:effectLst/>
                <a:latin typeface="KaTeX_Main"/>
              </a:rPr>
              <a:t>Altarelli</a:t>
            </a:r>
            <a:r>
              <a:rPr lang="it-IT" sz="1800" dirty="0">
                <a:solidFill>
                  <a:srgbClr val="FF0000"/>
                </a:solidFill>
                <a:effectLst/>
                <a:latin typeface="KaTeX_Main"/>
              </a:rPr>
              <a:t>, N. Cabibbo R. </a:t>
            </a:r>
            <a:r>
              <a:rPr lang="it-IT" sz="1800" dirty="0" err="1">
                <a:solidFill>
                  <a:srgbClr val="FF0000"/>
                </a:solidFill>
                <a:effectLst/>
                <a:latin typeface="KaTeX_Main"/>
              </a:rPr>
              <a:t>Petronzio</a:t>
            </a:r>
            <a:r>
              <a:rPr lang="it-IT" sz="1800" dirty="0">
                <a:solidFill>
                  <a:srgbClr val="FF0000"/>
                </a:solidFill>
                <a:effectLst/>
                <a:latin typeface="KaTeX_Main"/>
              </a:rPr>
              <a:t> (Rome Un.),L. Maiani (ISS), G. Parisi (LNF) </a:t>
            </a:r>
          </a:p>
          <a:p>
            <a:pPr algn="l"/>
            <a:r>
              <a:rPr lang="it-IT" sz="1800" b="0" i="1" dirty="0" err="1">
                <a:solidFill>
                  <a:srgbClr val="FF0000"/>
                </a:solidFill>
                <a:effectLst/>
                <a:latin typeface="-apple-system"/>
              </a:rPr>
              <a:t>Lett.Nuovo</a:t>
            </a:r>
            <a:r>
              <a:rPr lang="it-IT" sz="1800" b="0" i="1" dirty="0">
                <a:solidFill>
                  <a:srgbClr val="FF0000"/>
                </a:solidFill>
                <a:effectLst/>
                <a:latin typeface="-apple-system"/>
              </a:rPr>
              <a:t> </a:t>
            </a:r>
            <a:r>
              <a:rPr lang="it-IT" sz="1800" b="0" i="1" dirty="0" err="1">
                <a:solidFill>
                  <a:srgbClr val="FF0000"/>
                </a:solidFill>
                <a:effectLst/>
                <a:latin typeface="-apple-system"/>
              </a:rPr>
              <a:t>Cim</a:t>
            </a:r>
            <a:r>
              <a:rPr lang="it-IT" sz="1800" b="0" i="1" dirty="0">
                <a:solidFill>
                  <a:srgbClr val="FF0000"/>
                </a:solidFill>
                <a:effectLst/>
                <a:latin typeface="-apple-system"/>
              </a:rPr>
              <a:t>.</a:t>
            </a:r>
            <a:r>
              <a:rPr lang="it-IT" sz="1800" b="0" i="0" dirty="0">
                <a:solidFill>
                  <a:srgbClr val="FF0000"/>
                </a:solidFill>
                <a:effectLst/>
                <a:latin typeface="-apple-system"/>
              </a:rPr>
              <a:t> 11 (1974) 14, 609-612</a:t>
            </a:r>
            <a:endParaRPr lang="it-IT" sz="1800" b="0" i="0" baseline="-25000" dirty="0">
              <a:solidFill>
                <a:srgbClr val="FF0000"/>
              </a:solidFill>
              <a:effectLst/>
              <a:latin typeface="-apple-system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42970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F2314-41BF-42A8-DA55-9E7805846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 the end of the year….. 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7869B-94DA-6AC9-2680-C73942D5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what we found :</a:t>
            </a:r>
            <a:endParaRPr lang="it-IT" sz="1800" dirty="0">
              <a:latin typeface="Fd194032-Identity-H"/>
            </a:endParaRPr>
          </a:p>
          <a:p>
            <a:r>
              <a:rPr lang="en-US" dirty="0"/>
              <a:t>        Aver. asymmetry = (49-53)/(49+53) = -.04 ± .1</a:t>
            </a:r>
          </a:p>
          <a:p>
            <a:r>
              <a:rPr lang="en-US" b="1" dirty="0">
                <a:solidFill>
                  <a:srgbClr val="FF0000"/>
                </a:solidFill>
              </a:rPr>
              <a:t>Unfortunately</a:t>
            </a:r>
            <a:r>
              <a:rPr lang="en-US" dirty="0"/>
              <a:t>, we decide to split the measurement vs. energy and we ended up with an unexplainable result:</a:t>
            </a:r>
          </a:p>
          <a:p>
            <a:r>
              <a:rPr lang="en-US" dirty="0"/>
              <a:t>In the 2 MeV before the peak we found:</a:t>
            </a:r>
          </a:p>
          <a:p>
            <a:r>
              <a:rPr lang="en-US" dirty="0"/>
              <a:t>                  Asymmetry = (32-16)/(32+16) =  .33 ± .14</a:t>
            </a:r>
          </a:p>
          <a:p>
            <a:r>
              <a:rPr lang="en-US" dirty="0"/>
              <a:t>In the 2 MeV after the peak we found:</a:t>
            </a:r>
          </a:p>
          <a:p>
            <a:r>
              <a:rPr lang="en-US" dirty="0"/>
              <a:t>                  Asymmetry = (12-28)/(12+28) = -.40± .14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6B461F-8950-14EE-4E56-E38A0967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86EC4-DC6A-9AFA-C940-FC71B289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22181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7C144-3597-9BBD-CA84-34637BD17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Sometimes statistics hit you hard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2D9B1-414D-690E-B799-4BF31424C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And this was the case :</a:t>
            </a:r>
          </a:p>
          <a:p>
            <a:r>
              <a:rPr lang="en-US" sz="2400" dirty="0"/>
              <a:t>It took one year of data taking to smooth out the fluctuation…</a:t>
            </a:r>
            <a:endParaRPr lang="it-IT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B0B33-BAD6-E5B7-43E8-1FB870B30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94DBF-6F8A-9790-ABF3-64B1134F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B5586-E2FC-FE71-DE05-4358C9CD7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792" y="3505200"/>
            <a:ext cx="4239275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256BA7-D7D6-6ACA-F85E-87D0F6ED2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142" y="3505200"/>
            <a:ext cx="4650562" cy="2743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02700F-6FBF-CB9A-4897-EF20885A5589}"/>
              </a:ext>
            </a:extLst>
          </p:cNvPr>
          <p:cNvSpPr txBox="1"/>
          <p:nvPr/>
        </p:nvSpPr>
        <p:spPr>
          <a:xfrm>
            <a:off x="3071813" y="3135868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End 1974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964BD3-010F-167B-9B64-3F456010B252}"/>
              </a:ext>
            </a:extLst>
          </p:cNvPr>
          <p:cNvSpPr txBox="1"/>
          <p:nvPr/>
        </p:nvSpPr>
        <p:spPr>
          <a:xfrm>
            <a:off x="8492860" y="3059668"/>
            <a:ext cx="192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Beginning 1976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37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Today’s menu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Few words concerning the birth of the Frascati  Laboratory and the Physics program in the early ‘70.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The storage ring operation at that time.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Second generation experiments running at </a:t>
            </a:r>
            <a:r>
              <a:rPr lang="en-US" sz="2800" dirty="0" err="1"/>
              <a:t>Adone</a:t>
            </a:r>
            <a:r>
              <a:rPr lang="en-US" sz="2800" dirty="0"/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The night of the (re) discovery.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The PRL paper.</a:t>
            </a:r>
          </a:p>
          <a:p>
            <a:pPr lvl="2">
              <a:buNone/>
            </a:pPr>
            <a:endParaRPr lang="en-US" sz="2800" dirty="0"/>
          </a:p>
          <a:p>
            <a:pPr lvl="2">
              <a:buNone/>
            </a:pPr>
            <a:r>
              <a:rPr lang="en-US" sz="2800" dirty="0"/>
              <a:t> </a:t>
            </a:r>
          </a:p>
          <a:p>
            <a:pPr lvl="2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Marcello Piccolo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B03E9-ADDA-B3BB-E21E-321D098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 was really a revolution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A0EE0-486D-3652-7BA1-8E7E5E1C7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057400"/>
            <a:ext cx="10363200" cy="4191000"/>
          </a:xfrm>
        </p:spPr>
        <p:txBody>
          <a:bodyPr/>
          <a:lstStyle/>
          <a:p>
            <a:r>
              <a:rPr lang="en-US" dirty="0"/>
              <a:t>At the 1974 ICHEP conference in London, Burt Richter gave a rapporteur talk on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 physics. It was difficult to understand the R-ratio </a:t>
            </a:r>
            <a:r>
              <a:rPr lang="en-US" dirty="0" err="1"/>
              <a:t>behaviour</a:t>
            </a:r>
            <a:r>
              <a:rPr lang="en-US" dirty="0"/>
              <a:t>: ( here is an excerpt )  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4C8CC-C921-2682-5764-3E33BE15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AAA8E-4A08-A376-9189-DCD9D8F2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251B72-880E-109A-DC36-9304BBCDB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031" y="3505200"/>
            <a:ext cx="3118104" cy="274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B6A4C6-EF83-0F3B-8AD8-5F0200B036DA}"/>
              </a:ext>
            </a:extLst>
          </p:cNvPr>
          <p:cNvSpPr txBox="1"/>
          <p:nvPr/>
        </p:nvSpPr>
        <p:spPr>
          <a:xfrm>
            <a:off x="6815666" y="3686385"/>
            <a:ext cx="42942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example here describes a model  with a linearly increasing (vs. E</a:t>
            </a:r>
            <a:r>
              <a:rPr lang="en-US" sz="2000" baseline="30000" dirty="0"/>
              <a:t>2</a:t>
            </a:r>
            <a:r>
              <a:rPr lang="en-US" sz="2000" dirty="0"/>
              <a:t>) </a:t>
            </a:r>
            <a:r>
              <a:rPr lang="en-US" sz="2000" dirty="0" err="1"/>
              <a:t>e</a:t>
            </a:r>
            <a:r>
              <a:rPr lang="en-US" sz="2000" baseline="30000" dirty="0" err="1"/>
              <a:t>+</a:t>
            </a:r>
            <a:r>
              <a:rPr lang="en-US" sz="2000" dirty="0" err="1"/>
              <a:t>e</a:t>
            </a:r>
            <a:r>
              <a:rPr lang="en-US" sz="2000" baseline="30000" dirty="0"/>
              <a:t>-</a:t>
            </a:r>
            <a:r>
              <a:rPr lang="en-US" sz="2000" dirty="0"/>
              <a:t> multi-hadronic  cross section…Now we know that thresholds were opening around 4 GeV and the first hint was really the “charmed</a:t>
            </a:r>
            <a:r>
              <a:rPr lang="en-US" sz="2000" dirty="0">
                <a:latin typeface="Symbol" panose="05050102010706020507" pitchFamily="18" charset="2"/>
              </a:rPr>
              <a:t> f </a:t>
            </a:r>
            <a:r>
              <a:rPr lang="en-US" sz="2000" dirty="0"/>
              <a:t>“.(confirmation came soon after with the </a:t>
            </a:r>
            <a:r>
              <a:rPr lang="en-US" sz="2000" dirty="0">
                <a:latin typeface="Symbol" panose="05050102010706020507" pitchFamily="18" charset="2"/>
              </a:rPr>
              <a:t>y</a:t>
            </a:r>
            <a:r>
              <a:rPr lang="en-US" sz="2000" dirty="0"/>
              <a:t>’) 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448067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F7D75-7B65-4D18-E169-9A330B88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FD79E-3CF4-EF7D-3F69-FBC034045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generation of physicists that was professionally active at the time of the charm discovery lived through a very exciting time….</a:t>
            </a:r>
          </a:p>
          <a:p>
            <a:r>
              <a:rPr lang="en-US" dirty="0"/>
              <a:t>I was one of the lucky bunch.</a:t>
            </a:r>
          </a:p>
          <a:p>
            <a:r>
              <a:rPr lang="en-US" dirty="0"/>
              <a:t>I remember my first presentation at an international conference in February1975 (rencontres de </a:t>
            </a:r>
            <a:r>
              <a:rPr lang="en-US" dirty="0" err="1"/>
              <a:t>Moriond</a:t>
            </a:r>
            <a:r>
              <a:rPr lang="en-US" dirty="0"/>
              <a:t>), where I met people with whom I worked for most of my scientific carrier. </a:t>
            </a:r>
          </a:p>
          <a:p>
            <a:r>
              <a:rPr lang="en-US" dirty="0"/>
              <a:t>Sadly, several of them are not with us anymore.   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BD96F-5670-54EC-22D5-4A79C0DC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8DD49-457C-95E2-2EFD-D41F2586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643842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F4E96-0BC7-1134-A7E8-85118D6C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Frascati National Laboratory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9E95E-A131-DE5A-3C90-328DCD8AC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057400"/>
            <a:ext cx="10363200" cy="3557588"/>
          </a:xfrm>
        </p:spPr>
        <p:txBody>
          <a:bodyPr/>
          <a:lstStyle/>
          <a:p>
            <a:r>
              <a:rPr lang="en-US" sz="2000" dirty="0"/>
              <a:t>Born in 1954 by the effort of (few) Enrico Fermi’s co-workers: Edoardo </a:t>
            </a:r>
            <a:r>
              <a:rPr lang="en-US" sz="2000" dirty="0" err="1"/>
              <a:t>Amaldi</a:t>
            </a:r>
            <a:r>
              <a:rPr lang="en-US" sz="2000" dirty="0"/>
              <a:t>, Gilberto Bernardini et. al.</a:t>
            </a:r>
          </a:p>
          <a:p>
            <a:r>
              <a:rPr lang="en-US" sz="2000" dirty="0"/>
              <a:t>First operational director G. Salvini.</a:t>
            </a:r>
          </a:p>
          <a:p>
            <a:r>
              <a:rPr lang="en-US" sz="2000" dirty="0"/>
              <a:t>First accelerator to be built: electron synchrotron of 1100 MeV.</a:t>
            </a:r>
          </a:p>
          <a:p>
            <a:r>
              <a:rPr lang="en-US" sz="2000" dirty="0"/>
              <a:t>The first accelerator started its Physics program in 1959.</a:t>
            </a:r>
          </a:p>
          <a:p>
            <a:r>
              <a:rPr lang="en-US" sz="2000" dirty="0"/>
              <a:t>In February 1960 Bruno </a:t>
            </a:r>
            <a:r>
              <a:rPr lang="en-US" sz="2000" dirty="0" err="1"/>
              <a:t>Toushek</a:t>
            </a:r>
            <a:r>
              <a:rPr lang="en-US" sz="2000" dirty="0"/>
              <a:t> proposed on the basis of discussions with Rolf </a:t>
            </a:r>
            <a:r>
              <a:rPr lang="en-US" sz="2000" dirty="0" err="1"/>
              <a:t>Wideroe</a:t>
            </a:r>
            <a:r>
              <a:rPr lang="en-US" sz="2000" dirty="0"/>
              <a:t> (some fifteen years back) the colliding electron-positron ring.</a:t>
            </a:r>
          </a:p>
          <a:p>
            <a:r>
              <a:rPr lang="en-US" sz="2000" dirty="0"/>
              <a:t>Such technique, for protons and electrons, was also proposed around the same date by Gerald O’ Neil and Burton Richter. Parallel efforts were also carried out in Russia by Gersh </a:t>
            </a:r>
            <a:r>
              <a:rPr lang="en-US" sz="2000" dirty="0" err="1"/>
              <a:t>Budker</a:t>
            </a:r>
            <a:r>
              <a:rPr lang="en-US" sz="2000" dirty="0"/>
              <a:t> and collaborators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9716F-340E-6095-08A2-AFC71133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68E6C0-BED2-0140-5C40-13C530AC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94632-BAEC-EE12-3928-411903DF2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original proposal to build an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/>
              <a:t>-</a:t>
            </a:r>
            <a:r>
              <a:rPr lang="en-US" dirty="0"/>
              <a:t> storage ring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D74CE-70E6-CA11-0335-44B46C1F6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820EF-CF23-28F8-0519-8B4F0A39B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D47DD-DF4E-5BC1-4782-577D0F2872E1}"/>
              </a:ext>
            </a:extLst>
          </p:cNvPr>
          <p:cNvSpPr txBox="1"/>
          <p:nvPr/>
        </p:nvSpPr>
        <p:spPr>
          <a:xfrm>
            <a:off x="7055893" y="3070746"/>
            <a:ext cx="4121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name ADA was always thought being the Italian acronym of storage ring ( </a:t>
            </a:r>
            <a:r>
              <a:rPr lang="en-US" dirty="0" err="1"/>
              <a:t>Anello</a:t>
            </a:r>
            <a:r>
              <a:rPr lang="en-US" dirty="0"/>
              <a:t> Di </a:t>
            </a:r>
            <a:r>
              <a:rPr lang="en-US" dirty="0" err="1"/>
              <a:t>Accumulazione</a:t>
            </a:r>
            <a:r>
              <a:rPr lang="en-US" dirty="0"/>
              <a:t>), but, if you asked Bruno </a:t>
            </a:r>
            <a:r>
              <a:rPr lang="en-US" dirty="0" err="1"/>
              <a:t>Toushek</a:t>
            </a:r>
            <a:r>
              <a:rPr lang="en-US" dirty="0"/>
              <a:t>, he would tell you the machine was named after his aunt Ada, living in Rome as a dealer of a German company selling submersible pumps.</a:t>
            </a:r>
            <a:endParaRPr lang="it-IT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D8174B-6501-A87A-9698-D2238EB84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0" y="2132012"/>
            <a:ext cx="4121622" cy="4116388"/>
          </a:xfrm>
        </p:spPr>
      </p:pic>
    </p:spTree>
    <p:extLst>
      <p:ext uri="{BB962C8B-B14F-4D97-AF65-F5344CB8AC3E}">
        <p14:creationId xmlns:p14="http://schemas.microsoft.com/office/powerpoint/2010/main" val="39684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5D00-113D-FB7A-FE14-FCE10724F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Here is ADA in one of her first runs</a:t>
            </a:r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3C1B9-7A0A-4217-7C24-EE7ADB0D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19342-6D53-83F8-90FE-E3D1B9EB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A3BC0DB-1BE2-CD4A-77E0-B4D61EA9914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875423"/>
              </p:ext>
            </p:extLst>
          </p:nvPr>
        </p:nvGraphicFramePr>
        <p:xfrm>
          <a:off x="1100745" y="2076450"/>
          <a:ext cx="290717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39" imgH="8019880" progId="Acrobat.Document.DC">
                  <p:embed/>
                </p:oleObj>
              </mc:Choice>
              <mc:Fallback>
                <p:oleObj name="Acrobat Document" r:id="rId2" imgW="5667139" imgH="80198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00745" y="2076450"/>
                        <a:ext cx="2907178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9E44402-074D-8B07-E915-85549701F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484964"/>
              </p:ext>
            </p:extLst>
          </p:nvPr>
        </p:nvGraphicFramePr>
        <p:xfrm>
          <a:off x="3579950" y="2076450"/>
          <a:ext cx="2907969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139" imgH="8019880" progId="Acrobat.Document.DC">
                  <p:embed/>
                </p:oleObj>
              </mc:Choice>
              <mc:Fallback>
                <p:oleObj name="Acrobat Document" r:id="rId4" imgW="5667139" imgH="80198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9950" y="2076450"/>
                        <a:ext cx="2907969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E5F9501-37E5-7A34-64CE-E1138638ABAD}"/>
              </a:ext>
            </a:extLst>
          </p:cNvPr>
          <p:cNvSpPr txBox="1"/>
          <p:nvPr/>
        </p:nvSpPr>
        <p:spPr>
          <a:xfrm>
            <a:off x="9089298" y="3905250"/>
            <a:ext cx="2907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written version of the presentation at the “International  Conference on High Energy Physics Accelerators “(Brookhaven 1961)</a:t>
            </a:r>
            <a:endParaRPr lang="it-IT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37BA65-EC54-9AAF-DA6A-A4D018A5E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2051" y="2076450"/>
            <a:ext cx="3376749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45A777-4110-B4E8-9419-51D0406E7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5558" y="4419600"/>
            <a:ext cx="246610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61683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051CC-3D48-B208-CCFF-FC9CBB790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And after ADA there was big ADA -&gt; ADONE 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2D5B7-B601-CE35-BC38-30FA8A9A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In Italian when you want to ‘enlarge’ you add the suffix “one” to the word…. so a big ADA would be ADONE. </a:t>
            </a:r>
          </a:p>
          <a:p>
            <a:r>
              <a:rPr lang="en-US" sz="1600" dirty="0"/>
              <a:t>The word (in Italian) is also the name of the mythological lover of Aphrodite and Persephone (ADONIS); and has been always believed to be the standard for male  beauty.</a:t>
            </a:r>
          </a:p>
          <a:p>
            <a:r>
              <a:rPr lang="en-US" sz="1600" dirty="0"/>
              <a:t>The legend says that the Aphrodite’s tears mixed with his blood, when he was mangled by a wild boar, became the anemone flower.   </a:t>
            </a:r>
          </a:p>
          <a:p>
            <a:endParaRPr lang="it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9D8CBC-3403-F0CE-518B-47622693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05B3C-D46F-9562-1D87-E59A533D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A9DD5B-7E23-B6E8-2594-2495F507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75" y="3467894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156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2F2DA-D94D-218F-6409-046FF47FD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0F64-99F2-CA3E-B4EB-37C86B40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ADONE physics running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7D358-37E5-0862-C5DD-EFD182E44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057400"/>
            <a:ext cx="10363200" cy="4191000"/>
          </a:xfrm>
        </p:spPr>
        <p:txBody>
          <a:bodyPr/>
          <a:lstStyle/>
          <a:p>
            <a:r>
              <a:rPr lang="en-US" sz="2000" dirty="0"/>
              <a:t>ADONE started physics runs in 1969, the startup was difficult. The machine was designed with an angle crossing, but a head–tail instability on the electrodes  (so interpreted by Claudio Pellegrini) prevented such type of running. </a:t>
            </a:r>
          </a:p>
          <a:p>
            <a:r>
              <a:rPr lang="en-US" sz="2000" dirty="0"/>
              <a:t>As a result, the beam spot was a bit less than a meter long reducing substantially the detectors’ acceptances.</a:t>
            </a:r>
          </a:p>
          <a:p>
            <a:r>
              <a:rPr lang="en-US" sz="2000" dirty="0"/>
              <a:t>Nevertheless, the multi-hadronic production was discovered; the R-ratio measured by three of the four  first generation experiments was around 2, substantially higher than expected at that time. </a:t>
            </a:r>
          </a:p>
          <a:p>
            <a:r>
              <a:rPr lang="en-US" sz="2000" dirty="0"/>
              <a:t>About at the same time, the second generation experiments were designed and built ,  three different experiments were installed in the straight sections of the machine : 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Baryon-antibaryon: as the name says devoted to heavy particles production.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Gamma-gamma2 : calorimetric device with good neutral detection.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MEA : a magnetic detector with B-field running perpendicular to the beams’ directions</a:t>
            </a:r>
            <a:r>
              <a:rPr lang="en-US" sz="1600" dirty="0"/>
              <a:t>.</a:t>
            </a:r>
            <a:endParaRPr lang="it-IT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BFA29-8300-56CE-340F-DC78EF83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15021-1997-B1DE-CA43-CEE8EC57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98574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70E-785E-2B74-72A1-59819ECA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Adone</a:t>
            </a:r>
            <a:r>
              <a:rPr lang="en-US" dirty="0"/>
              <a:t> parameters (end 1974)</a:t>
            </a:r>
            <a:endParaRPr lang="it-IT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9E2FB72-BBD6-E8D9-5242-B171D4339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0" y="2322512"/>
            <a:ext cx="4902989" cy="41163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85C242-0CBF-D66B-6C30-F3EADCCA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C0AF9-0DF4-0191-F120-6869BC7C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58947C-EC79-2582-25E3-DC3C0B908C99}"/>
              </a:ext>
            </a:extLst>
          </p:cNvPr>
          <p:cNvSpPr txBox="1"/>
          <p:nvPr/>
        </p:nvSpPr>
        <p:spPr>
          <a:xfrm>
            <a:off x="7046564" y="2036664"/>
            <a:ext cx="48214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Total length                               104. m</a:t>
            </a:r>
          </a:p>
          <a:p>
            <a:r>
              <a:rPr lang="en-US" sz="1200" dirty="0"/>
              <a:t>Energy (total)                            2.2 – 3.1 GeV</a:t>
            </a:r>
          </a:p>
          <a:p>
            <a:r>
              <a:rPr lang="en-US" sz="1200" dirty="0"/>
              <a:t>Luminosity (@ 3.1 GeV)           ~3* 10</a:t>
            </a:r>
            <a:r>
              <a:rPr lang="en-US" sz="1200" baseline="30000" dirty="0"/>
              <a:t>29</a:t>
            </a:r>
            <a:r>
              <a:rPr lang="en-US" sz="1200" dirty="0"/>
              <a:t>cm</a:t>
            </a:r>
            <a:r>
              <a:rPr lang="en-US" sz="1200" baseline="30000" dirty="0"/>
              <a:t>-2</a:t>
            </a:r>
            <a:r>
              <a:rPr lang="en-US" sz="1200" dirty="0"/>
              <a:t> sec</a:t>
            </a:r>
            <a:r>
              <a:rPr lang="en-US" sz="1200" baseline="30000" dirty="0"/>
              <a:t>-1</a:t>
            </a:r>
          </a:p>
          <a:p>
            <a:r>
              <a:rPr lang="en-US" sz="1200" dirty="0"/>
              <a:t>Lum. Region   long. (FWHM)       40* E</a:t>
            </a:r>
            <a:r>
              <a:rPr lang="en-US" sz="1200" baseline="30000" dirty="0"/>
              <a:t>3/2</a:t>
            </a:r>
            <a:r>
              <a:rPr lang="en-US" sz="1200" baseline="-25000" dirty="0"/>
              <a:t>beam </a:t>
            </a:r>
            <a:r>
              <a:rPr lang="en-US" sz="1200" dirty="0"/>
              <a:t>cm</a:t>
            </a:r>
          </a:p>
          <a:p>
            <a:r>
              <a:rPr lang="en-US" sz="1200" dirty="0"/>
              <a:t>Lum. Region (</a:t>
            </a:r>
            <a:r>
              <a:rPr lang="en-US" sz="1200" dirty="0" err="1"/>
              <a:t>transv</a:t>
            </a:r>
            <a:r>
              <a:rPr lang="en-US" sz="1200" dirty="0"/>
              <a:t>.)                    1. x 0.1 cm</a:t>
            </a:r>
            <a:r>
              <a:rPr lang="en-US" sz="1200" baseline="30000" dirty="0"/>
              <a:t>2</a:t>
            </a:r>
          </a:p>
          <a:p>
            <a:r>
              <a:rPr lang="en-US" sz="1200" dirty="0"/>
              <a:t>Lum. Lifetime	           few hours</a:t>
            </a:r>
          </a:p>
          <a:p>
            <a:r>
              <a:rPr lang="en-US" sz="1200" dirty="0"/>
              <a:t>Injection and ramping times           ½ hour</a:t>
            </a:r>
          </a:p>
          <a:p>
            <a:r>
              <a:rPr lang="en-US" sz="1200" dirty="0"/>
              <a:t>Energy width (</a:t>
            </a:r>
            <a:r>
              <a:rPr lang="en-US" sz="1200" dirty="0">
                <a:latin typeface="Symbol" panose="05050102010706020507" pitchFamily="18" charset="2"/>
              </a:rPr>
              <a:t>s</a:t>
            </a:r>
            <a:r>
              <a:rPr lang="en-US" sz="1200" dirty="0"/>
              <a:t>)                   0.3*E</a:t>
            </a:r>
            <a:r>
              <a:rPr lang="en-US" sz="1200" baseline="30000" dirty="0"/>
              <a:t>2</a:t>
            </a:r>
            <a:r>
              <a:rPr lang="en-US" sz="1200" baseline="-25000" dirty="0"/>
              <a:t>CM </a:t>
            </a:r>
            <a:r>
              <a:rPr lang="en-US" sz="1200" dirty="0"/>
              <a:t>(in GeV)MeV</a:t>
            </a:r>
          </a:p>
          <a:p>
            <a:r>
              <a:rPr lang="en-US" sz="1200" dirty="0"/>
              <a:t>Energy calibration ( abs.)               2 MeV</a:t>
            </a:r>
          </a:p>
          <a:p>
            <a:r>
              <a:rPr lang="en-US" sz="1200" dirty="0"/>
              <a:t>Energy (re) setting                       0.3 MeV</a:t>
            </a:r>
          </a:p>
          <a:p>
            <a:r>
              <a:rPr lang="en-US" sz="1200" dirty="0"/>
              <a:t># of bunches/beam                       3 </a:t>
            </a:r>
          </a:p>
          <a:p>
            <a:r>
              <a:rPr lang="en-US" sz="1200" dirty="0"/>
              <a:t>Typical integrated luminosity            1 nb</a:t>
            </a:r>
            <a:r>
              <a:rPr lang="en-US" sz="1200" baseline="30000" dirty="0"/>
              <a:t>-1</a:t>
            </a:r>
            <a:r>
              <a:rPr lang="en-US" sz="1200" dirty="0"/>
              <a:t>/day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A30B5E-0C9D-B6CA-62B2-BDEF1564C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508" y="4344988"/>
            <a:ext cx="339951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6111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8AFF-C59A-C8AB-BEBB-C6B3FF54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Second generation experiments at ADONE</a:t>
            </a:r>
            <a:br>
              <a:rPr lang="en-US" dirty="0"/>
            </a:br>
            <a:r>
              <a:rPr lang="en-US" dirty="0"/>
              <a:t>Baryon-antibaryon </a:t>
            </a:r>
            <a:endParaRPr lang="it-IT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8D4B52-541B-4654-8D9F-EAFBF3613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600" y="2132012"/>
            <a:ext cx="5976203" cy="41163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526A3-0967-45A3-9AD7-55009D0A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Marcello Piccolo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9E0923-A9D0-70B3-4EB1-B3B34DEA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ACA4A-3AFB-4570-95AA-7AFB031730B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48002E-A9FE-31C4-F3F2-A4DB23190EE6}"/>
              </a:ext>
            </a:extLst>
          </p:cNvPr>
          <p:cNvSpPr txBox="1"/>
          <p:nvPr/>
        </p:nvSpPr>
        <p:spPr>
          <a:xfrm>
            <a:off x="7709903" y="2132012"/>
            <a:ext cx="4412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High quality calorimetric apparatus,</a:t>
            </a:r>
          </a:p>
          <a:p>
            <a:r>
              <a:rPr lang="en-US" sz="1200" dirty="0"/>
              <a:t>Completely digital .</a:t>
            </a:r>
          </a:p>
          <a:p>
            <a:r>
              <a:rPr lang="en-US" sz="1200" dirty="0"/>
              <a:t>Optimized to detect heavy particles.</a:t>
            </a:r>
          </a:p>
          <a:p>
            <a:r>
              <a:rPr lang="en-US" sz="1200" dirty="0"/>
              <a:t>Symmetry axis parallel to beam direction.</a:t>
            </a:r>
          </a:p>
          <a:p>
            <a:r>
              <a:rPr lang="en-US" sz="1200" dirty="0"/>
              <a:t>Solid angle coverage (point source) 70%*4</a:t>
            </a:r>
            <a:r>
              <a:rPr lang="en-US" sz="1200" dirty="0">
                <a:latin typeface="Symbol" panose="05050102010706020507" pitchFamily="18" charset="2"/>
              </a:rPr>
              <a:t>p</a:t>
            </a:r>
          </a:p>
          <a:p>
            <a:r>
              <a:rPr lang="en-US" sz="1200" dirty="0"/>
              <a:t> Liquid scintillator for heavy particle energy measurement.</a:t>
            </a:r>
          </a:p>
          <a:p>
            <a:r>
              <a:rPr lang="en-US" sz="1200" dirty="0"/>
              <a:t>Minimum energy to trigger for  a </a:t>
            </a:r>
            <a:r>
              <a:rPr lang="en-US" sz="1200" dirty="0">
                <a:latin typeface="Symbol" panose="05050102010706020507" pitchFamily="18" charset="2"/>
              </a:rPr>
              <a:t>p</a:t>
            </a:r>
            <a:r>
              <a:rPr lang="en-US" sz="1200" dirty="0"/>
              <a:t> ~ 60 MeV.</a:t>
            </a:r>
          </a:p>
          <a:p>
            <a:r>
              <a:rPr lang="en-US" sz="1200" dirty="0"/>
              <a:t>Trigger at least 2 “</a:t>
            </a:r>
            <a:r>
              <a:rPr lang="en-US" sz="1200" dirty="0">
                <a:latin typeface="Symbol" panose="05050102010706020507" pitchFamily="18" charset="2"/>
              </a:rPr>
              <a:t>p</a:t>
            </a:r>
            <a:r>
              <a:rPr lang="en-US" sz="1200" dirty="0"/>
              <a:t>” </a:t>
            </a:r>
            <a:endParaRPr lang="it-IT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5D7B0-D6A0-570C-D80F-DFE114726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8837" y="3733800"/>
            <a:ext cx="209843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290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igh voltage">
  <a:themeElements>
    <a:clrScheme name="">
      <a:dk1>
        <a:srgbClr val="0000FF"/>
      </a:dk1>
      <a:lt1>
        <a:srgbClr val="F6FBFE"/>
      </a:lt1>
      <a:dk2>
        <a:srgbClr val="CC00CC"/>
      </a:dk2>
      <a:lt2>
        <a:srgbClr val="001932"/>
      </a:lt2>
      <a:accent1>
        <a:srgbClr val="CCFFFF"/>
      </a:accent1>
      <a:accent2>
        <a:srgbClr val="01B0FF"/>
      </a:accent2>
      <a:accent3>
        <a:srgbClr val="FAFDFE"/>
      </a:accent3>
      <a:accent4>
        <a:srgbClr val="0000DA"/>
      </a:accent4>
      <a:accent5>
        <a:srgbClr val="E2FFFF"/>
      </a:accent5>
      <a:accent6>
        <a:srgbClr val="019FE7"/>
      </a:accent6>
      <a:hlink>
        <a:srgbClr val="6666FF"/>
      </a:hlink>
      <a:folHlink>
        <a:srgbClr val="1C6D9A"/>
      </a:folHlink>
    </a:clrScheme>
    <a:fontScheme name="high voltage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5000"/>
          <a:buFont typeface="Monotype Sorts" pitchFamily="2" charset="2"/>
          <a:buChar char="b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75000"/>
          <a:buFont typeface="Monotype Sorts" pitchFamily="2" charset="2"/>
          <a:buChar char="b"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high voltage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igh voltage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 voltage 9">
        <a:dk1>
          <a:srgbClr val="0000FF"/>
        </a:dk1>
        <a:lt1>
          <a:srgbClr val="E6F4FC"/>
        </a:lt1>
        <a:dk2>
          <a:srgbClr val="CC00CC"/>
        </a:dk2>
        <a:lt2>
          <a:srgbClr val="001932"/>
        </a:lt2>
        <a:accent1>
          <a:srgbClr val="FBFFFF"/>
        </a:accent1>
        <a:accent2>
          <a:srgbClr val="01B0FF"/>
        </a:accent2>
        <a:accent3>
          <a:srgbClr val="F0F8FD"/>
        </a:accent3>
        <a:accent4>
          <a:srgbClr val="0000DA"/>
        </a:accent4>
        <a:accent5>
          <a:srgbClr val="FDFFFF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">
    <a:dk1>
      <a:srgbClr val="0000FF"/>
    </a:dk1>
    <a:lt1>
      <a:srgbClr val="E6F4FC"/>
    </a:lt1>
    <a:dk2>
      <a:srgbClr val="CC00CC"/>
    </a:dk2>
    <a:lt2>
      <a:srgbClr val="001932"/>
    </a:lt2>
    <a:accent1>
      <a:srgbClr val="F0FCFE"/>
    </a:accent1>
    <a:accent2>
      <a:srgbClr val="01B0FF"/>
    </a:accent2>
    <a:accent3>
      <a:srgbClr val="F0F8FD"/>
    </a:accent3>
    <a:accent4>
      <a:srgbClr val="0000DA"/>
    </a:accent4>
    <a:accent5>
      <a:srgbClr val="F6FDFE"/>
    </a:accent5>
    <a:accent6>
      <a:srgbClr val="019FE7"/>
    </a:accent6>
    <a:hlink>
      <a:srgbClr val="6666FF"/>
    </a:hlink>
    <a:folHlink>
      <a:srgbClr val="1C6D9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14459</TotalTime>
  <Words>2162</Words>
  <Application>Microsoft Office PowerPoint</Application>
  <PresentationFormat>Widescreen</PresentationFormat>
  <Paragraphs>178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-apple-system</vt:lpstr>
      <vt:lpstr>Aptos</vt:lpstr>
      <vt:lpstr>Arial</vt:lpstr>
      <vt:lpstr>Arial Narrow</vt:lpstr>
      <vt:lpstr>Comic Sans MS</vt:lpstr>
      <vt:lpstr>Fd194032-Identity-H</vt:lpstr>
      <vt:lpstr>Helvetica Neue</vt:lpstr>
      <vt:lpstr>KaTeX_Main</vt:lpstr>
      <vt:lpstr>Monotype Sorts</vt:lpstr>
      <vt:lpstr>Symbol</vt:lpstr>
      <vt:lpstr>Tahoma</vt:lpstr>
      <vt:lpstr>high voltage</vt:lpstr>
      <vt:lpstr>Acrobat Document</vt:lpstr>
      <vt:lpstr>The (re)discovery of the “charmed f” in Frascati</vt:lpstr>
      <vt:lpstr>Today’s menu</vt:lpstr>
      <vt:lpstr>The Frascati National Laboratory</vt:lpstr>
      <vt:lpstr>The original proposal to build an e+e- storage ring</vt:lpstr>
      <vt:lpstr>Here is ADA in one of her first runs</vt:lpstr>
      <vt:lpstr>And after ADA there was big ADA -&gt; ADONE </vt:lpstr>
      <vt:lpstr>The ADONE physics running</vt:lpstr>
      <vt:lpstr>Adone parameters (end 1974)</vt:lpstr>
      <vt:lpstr>Second generation experiments at ADONE Baryon-antibaryon </vt:lpstr>
      <vt:lpstr>Second generation experiments at ADONE gamma gamma 2 </vt:lpstr>
      <vt:lpstr>Second generation experiments at ADONE M.(agnete)E.(sperienze)A.(DONE)</vt:lpstr>
      <vt:lpstr>The news of the “charmed f “</vt:lpstr>
      <vt:lpstr>There it was </vt:lpstr>
      <vt:lpstr>The results </vt:lpstr>
      <vt:lpstr>Few odds and ends</vt:lpstr>
      <vt:lpstr>The original (and amended) author list from PRL</vt:lpstr>
      <vt:lpstr>Interpretation(s)</vt:lpstr>
      <vt:lpstr>At the end of the year….. </vt:lpstr>
      <vt:lpstr>Sometimes statistics hit you hard</vt:lpstr>
      <vt:lpstr>It was really a revolution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Marcello Piccolo</dc:creator>
  <cp:lastModifiedBy>Marcello Piccolo</cp:lastModifiedBy>
  <cp:revision>38</cp:revision>
  <dcterms:created xsi:type="dcterms:W3CDTF">2024-09-19T07:25:52Z</dcterms:created>
  <dcterms:modified xsi:type="dcterms:W3CDTF">2024-11-07T13:32:45Z</dcterms:modified>
</cp:coreProperties>
</file>