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1" r:id="rId4"/>
    <p:sldId id="270" r:id="rId5"/>
    <p:sldId id="273" r:id="rId6"/>
    <p:sldId id="288" r:id="rId7"/>
    <p:sldId id="286" r:id="rId8"/>
    <p:sldId id="282" r:id="rId9"/>
    <p:sldId id="283" r:id="rId10"/>
    <p:sldId id="276" r:id="rId11"/>
    <p:sldId id="284" r:id="rId12"/>
    <p:sldId id="280" r:id="rId13"/>
    <p:sldId id="267" r:id="rId14"/>
    <p:sldId id="268" r:id="rId15"/>
    <p:sldId id="285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D910-B14D-2EEE-A2E2-78490E459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8EC2B-FA22-0C24-9A40-274E76E76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4B5F-21A4-691A-8844-1CFAE95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58306-A4BC-0F15-279E-A4FB4FAC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947F-D936-8CA8-F6B3-21A1359A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9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4287-E7A5-D052-9493-2F7C60D5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A321E-C431-85B7-2DF8-625B01B4F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9513-8CA2-9E20-050C-17CC2167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ABCF8-02EC-D21C-22D8-0B42B3BB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272FD-BFE2-B844-BB86-9A861758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97D8B-4AA8-7FA5-FDE7-A6F754066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A2031-9388-478D-AA01-CEC605723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51EAE-21C5-8BC0-E698-34D3C7EB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8FDE7-9B89-43EF-4743-488971F8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70ACB-A733-EC08-E94B-6E317DF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ECAF-8076-EC07-471A-FFF8769A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5322-E5A0-726E-C78F-2D2BCAAD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7ABD-09FB-7346-6358-2040BC5B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320B8-C378-3B53-106E-E1B5E7BC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FB53A-35E8-79C7-DA04-2FE38EF3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36D2-4D53-76EC-1CEB-17A49BEC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EFCC7-5F2B-7D68-52EF-03C37344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A410-5C42-DEEA-E2A2-40302C0C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ADA3-595B-C88C-BD40-27649305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1FC9-999D-5499-DD7B-A2A179E7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C04F-7580-538D-FB48-C0F1FB99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6BE6-F84E-FAF0-B6A8-0FB0EFAB3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49C30-4FF0-B5FF-3EAE-E1D032E8C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F4DF8-A3B1-A73E-B89B-BFCCB531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825DB-C886-B930-2E42-867CC573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18B9-AEA2-5916-DBB3-E993761A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2AE0-A1B2-894A-440A-C0A1FDB1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8E53-9679-D140-9E37-670F8302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3F4A6-16D3-817B-C3F7-4F1C3C02A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07F6A-A586-ECA2-8EFE-FBF49858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DAAED-72A6-8DF6-D9D8-59DD4BC57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5892C-8900-CD1A-FB59-D798516B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9E504-2335-B2CB-B037-D59BDE30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2123D-788C-F34C-CA02-A01F6B48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C668-D870-E73F-04AF-0FB00479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9C465-26E3-74A0-1080-307DCCDB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940CF-385B-BAD6-AAA4-6ADDDB47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C0C7B-94FC-433D-ABEA-76B98A13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CE309-8739-D380-530D-EB97F10D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E7A8E-5805-4046-5EEA-5599A63C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F11F8-C0D9-EEBB-15F5-B56FE0D5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E159-54A7-DD8F-63E1-45CBB0EB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6C9F-6A4A-CEA5-E761-A40A3BAF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14630-A9EE-3384-250C-E5F314973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76051-9A31-0D76-950F-7E56EB96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1A2B-CE67-B118-821B-4A6AA5D8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11E5C-9198-4673-89F3-7D802837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189C-74AB-59DD-AE0C-B489662D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0E33-5198-EB78-AA16-3DB43ECDE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31B36-2101-41C0-E807-830E893B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DAA63-883A-1ED3-515F-0821A544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45FA8-645F-B702-9FCF-38B93EEE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8DA92-E7E8-ECB3-5414-FC158E3B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B7290-DCA5-775A-34A6-C931F484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DD53-3AE9-8093-6370-6213ABF26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3EA7-511C-D108-75B6-BAB8B02CC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8C54-DB58-C74F-83E1-42DA0FB7CBD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D87B-E29B-5A39-522F-6DC8C73A8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D2B37-D3D6-2BD6-5389-282BCFB0C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93B8-2356-BF47-9F1A-62A80509A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D3ED-D613-B53A-B1BC-4AC426A20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What have we heard?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What new results are probably publishable?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CCA0C-0D6E-A500-0342-819109663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83" y="4088925"/>
            <a:ext cx="11329059" cy="2387599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Personal opinions : C. Joshi</a:t>
            </a:r>
          </a:p>
          <a:p>
            <a:r>
              <a:rPr lang="en-US" sz="5800" dirty="0"/>
              <a:t>Discussion : All</a:t>
            </a:r>
          </a:p>
          <a:p>
            <a:endParaRPr lang="en-US" sz="4500" dirty="0"/>
          </a:p>
          <a:p>
            <a:r>
              <a:rPr lang="en-US" sz="4500" dirty="0"/>
              <a:t>General comment: </a:t>
            </a:r>
            <a:r>
              <a:rPr lang="en-US" sz="4500" dirty="0" err="1"/>
              <a:t>Publications:We</a:t>
            </a:r>
            <a:r>
              <a:rPr lang="en-US" sz="4500" dirty="0"/>
              <a:t> need to up our game.</a:t>
            </a:r>
          </a:p>
          <a:p>
            <a:r>
              <a:rPr lang="en-US" sz="4500" dirty="0"/>
              <a:t>I will restrict my comments to physics outcomes at PRL or higher level and offer my help to make it happen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4F0C2-A1E2-1B41-E6A7-65640600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79" y="47458"/>
            <a:ext cx="2921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1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312302-27AB-671F-79CF-A1752BDBD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89" y="189501"/>
            <a:ext cx="11521042" cy="641377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08E4F-4188-DF96-798C-83F0EA53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515" y="254723"/>
            <a:ext cx="1225485" cy="5627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25F85-F93A-76F3-000B-099A7C8BFC90}"/>
              </a:ext>
            </a:extLst>
          </p:cNvPr>
          <p:cNvSpPr/>
          <p:nvPr/>
        </p:nvSpPr>
        <p:spPr>
          <a:xfrm>
            <a:off x="4861367" y="6285052"/>
            <a:ext cx="4354071" cy="57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Energy loss increase and narrowing of the beam slices as matching is approached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A49E2-C602-C647-926B-F1B63FF4B600}"/>
              </a:ext>
            </a:extLst>
          </p:cNvPr>
          <p:cNvSpPr txBox="1"/>
          <p:nvPr/>
        </p:nvSpPr>
        <p:spPr>
          <a:xfrm>
            <a:off x="2686048" y="4757732"/>
            <a:ext cx="2167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Halo formation due </a:t>
            </a:r>
          </a:p>
          <a:p>
            <a:r>
              <a:rPr lang="en-US" dirty="0"/>
              <a:t>To phase mixing of </a:t>
            </a:r>
          </a:p>
          <a:p>
            <a:r>
              <a:rPr lang="en-US" dirty="0"/>
              <a:t>different longitudinal</a:t>
            </a:r>
          </a:p>
          <a:p>
            <a:r>
              <a:rPr lang="en-US" dirty="0"/>
              <a:t>slices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4DF8C-623F-57EB-D047-C71D002CEC0F}"/>
              </a:ext>
            </a:extLst>
          </p:cNvPr>
          <p:cNvSpPr txBox="1"/>
          <p:nvPr/>
        </p:nvSpPr>
        <p:spPr>
          <a:xfrm>
            <a:off x="9644063" y="6285052"/>
            <a:ext cx="25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mixing broadening </a:t>
            </a:r>
          </a:p>
          <a:p>
            <a:r>
              <a:rPr lang="en-US" dirty="0"/>
              <a:t> the bean 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B837E-22EF-0CA2-85E9-80B30E8A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" y="5958061"/>
            <a:ext cx="2921000" cy="87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44CFE-7AF3-A14E-E2E5-A11074ED5F32}"/>
              </a:ext>
            </a:extLst>
          </p:cNvPr>
          <p:cNvSpPr txBox="1"/>
          <p:nvPr/>
        </p:nvSpPr>
        <p:spPr>
          <a:xfrm>
            <a:off x="251460" y="3211830"/>
            <a:ext cx="199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Chaojie’s</a:t>
            </a:r>
            <a:r>
              <a:rPr lang="en-US" dirty="0"/>
              <a:t> talk today</a:t>
            </a:r>
          </a:p>
        </p:txBody>
      </p:sp>
    </p:spTree>
    <p:extLst>
      <p:ext uri="{BB962C8B-B14F-4D97-AF65-F5344CB8AC3E}">
        <p14:creationId xmlns:p14="http://schemas.microsoft.com/office/powerpoint/2010/main" val="171778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80EAD-C871-DD3F-2557-EADD808B95AA}"/>
              </a:ext>
            </a:extLst>
          </p:cNvPr>
          <p:cNvSpPr txBox="1"/>
          <p:nvPr/>
        </p:nvSpPr>
        <p:spPr>
          <a:xfrm>
            <a:off x="843148" y="1472540"/>
            <a:ext cx="108530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Question:</a:t>
            </a:r>
          </a:p>
          <a:p>
            <a:endParaRPr lang="en-US" sz="2400" dirty="0"/>
          </a:p>
          <a:p>
            <a:r>
              <a:rPr lang="en-US" sz="2400" dirty="0"/>
              <a:t>Is there any corroborating evidence from the betatron X-ray yield </a:t>
            </a:r>
          </a:p>
          <a:p>
            <a:r>
              <a:rPr lang="en-US" sz="2400" dirty="0"/>
              <a:t>for these shots? </a:t>
            </a:r>
          </a:p>
          <a:p>
            <a:endParaRPr lang="en-US" sz="2400" dirty="0"/>
          </a:p>
          <a:p>
            <a:r>
              <a:rPr lang="en-US" sz="2400" dirty="0"/>
              <a:t>Chan: How will we know if we have matched the beam aside from assuming that little</a:t>
            </a:r>
          </a:p>
          <a:p>
            <a:r>
              <a:rPr lang="en-US" sz="2400" dirty="0"/>
              <a:t> or no emittance growth must be one consequence of beam matching.</a:t>
            </a:r>
          </a:p>
          <a:p>
            <a:endParaRPr lang="en-US" sz="2400" dirty="0"/>
          </a:p>
          <a:p>
            <a:r>
              <a:rPr lang="en-US" sz="2400" dirty="0"/>
              <a:t>Suppose we are not measuring the emittance growth yet?</a:t>
            </a:r>
          </a:p>
          <a:p>
            <a:r>
              <a:rPr lang="en-US" sz="2400" dirty="0"/>
              <a:t>Can we make a case for having matched the beam?</a:t>
            </a:r>
          </a:p>
          <a:p>
            <a:endParaRPr lang="en-US" sz="2400" dirty="0"/>
          </a:p>
          <a:p>
            <a:r>
              <a:rPr lang="en-US" sz="2400" dirty="0"/>
              <a:t>Possible journal:  Physical Review Letters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4C1DA-0861-974B-7ABC-D992B48A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79" y="47458"/>
            <a:ext cx="29210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54E1D-9C78-EAC3-BE23-3B5B0C3C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5" y="204246"/>
            <a:ext cx="1225485" cy="5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0090-589A-3EB2-DBD6-C950CDB6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695"/>
            <a:ext cx="11243872" cy="57122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700" dirty="0">
                <a:solidFill>
                  <a:srgbClr val="0070C0"/>
                </a:solidFill>
              </a:rPr>
              <a:t>3) Optimization of E300 by Machine Learning</a:t>
            </a:r>
          </a:p>
          <a:p>
            <a:endParaRPr lang="en-US" sz="4000" b="1" dirty="0"/>
          </a:p>
          <a:p>
            <a:r>
              <a:rPr lang="en-US" sz="3300" dirty="0"/>
              <a:t>Modern accelerators are complex machines with 100s of parameters that must be optimized to obtain and maintain optimum performance.</a:t>
            </a:r>
          </a:p>
          <a:p>
            <a:endParaRPr lang="en-US" sz="3300" dirty="0"/>
          </a:p>
          <a:p>
            <a:r>
              <a:rPr lang="en-US" sz="3300" dirty="0"/>
              <a:t>Different parameters must be optimized for different applications.</a:t>
            </a:r>
          </a:p>
          <a:p>
            <a:endParaRPr lang="en-US" sz="3300" dirty="0"/>
          </a:p>
          <a:p>
            <a:r>
              <a:rPr lang="en-US" sz="3300" dirty="0"/>
              <a:t>The collider and X-FEL are the two applications with the most stringent beam performance criteria.</a:t>
            </a:r>
          </a:p>
          <a:p>
            <a:endParaRPr lang="en-US" sz="3300" dirty="0"/>
          </a:p>
          <a:p>
            <a:r>
              <a:rPr lang="en-US" sz="3300" dirty="0"/>
              <a:t>PWFA introduces further constraints on beam parameters </a:t>
            </a:r>
          </a:p>
          <a:p>
            <a:endParaRPr lang="en-US" sz="3300" dirty="0"/>
          </a:p>
          <a:p>
            <a:r>
              <a:rPr lang="en-US" sz="3300" dirty="0"/>
              <a:t>Machine learning can help to zero in on optimization saving hours if not days of operator assisted tuning of the machine.</a:t>
            </a:r>
          </a:p>
          <a:p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3111B-2F0A-692A-8FDF-5604C8C4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077" y="6176963"/>
            <a:ext cx="1225485" cy="56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92820-07CB-C4D1-6035-08E20257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8" y="5955155"/>
            <a:ext cx="29210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F4B2D2-249D-D4F5-5718-EA826CCC2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669" y="70146"/>
            <a:ext cx="1401410" cy="8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7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6A6364-3B60-50F9-916B-DFA330A6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07" y="277427"/>
            <a:ext cx="11417764" cy="6473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D0D909-B289-B54C-925E-7252873E4204}"/>
              </a:ext>
            </a:extLst>
          </p:cNvPr>
          <p:cNvSpPr/>
          <p:nvPr/>
        </p:nvSpPr>
        <p:spPr>
          <a:xfrm>
            <a:off x="400050" y="18887"/>
            <a:ext cx="1053346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Machine learning optimization of E300 increased the charge-density delivered at the IP  by automated </a:t>
            </a:r>
            <a:r>
              <a:rPr lang="en-US" sz="2800" dirty="0" err="1">
                <a:solidFill>
                  <a:schemeClr val="accent1"/>
                </a:solidFill>
              </a:rPr>
              <a:t>sextupole</a:t>
            </a:r>
            <a:r>
              <a:rPr lang="en-US" sz="2800" dirty="0">
                <a:solidFill>
                  <a:schemeClr val="accent1"/>
                </a:solidFill>
              </a:rPr>
              <a:t> tuning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54935-0F32-D916-76C7-D18065BAC960}"/>
              </a:ext>
            </a:extLst>
          </p:cNvPr>
          <p:cNvSpPr txBox="1"/>
          <p:nvPr/>
        </p:nvSpPr>
        <p:spPr>
          <a:xfrm>
            <a:off x="5086353" y="2071690"/>
            <a:ext cx="1222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Chromatic </a:t>
            </a:r>
          </a:p>
          <a:p>
            <a:r>
              <a:rPr lang="en-US" dirty="0"/>
              <a:t>aberration </a:t>
            </a:r>
          </a:p>
          <a:p>
            <a:r>
              <a:rPr lang="en-US" dirty="0"/>
              <a:t>blurring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D649E-97EA-4303-250F-BFF802A9EF40}"/>
              </a:ext>
            </a:extLst>
          </p:cNvPr>
          <p:cNvSpPr txBox="1"/>
          <p:nvPr/>
        </p:nvSpPr>
        <p:spPr>
          <a:xfrm>
            <a:off x="10415581" y="1643062"/>
            <a:ext cx="1272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Particles of </a:t>
            </a:r>
          </a:p>
          <a:p>
            <a:r>
              <a:rPr lang="en-US" dirty="0"/>
              <a:t>Different</a:t>
            </a:r>
          </a:p>
          <a:p>
            <a:r>
              <a:rPr lang="en-US" dirty="0"/>
              <a:t>Energies </a:t>
            </a:r>
          </a:p>
          <a:p>
            <a:r>
              <a:rPr lang="en-US" dirty="0"/>
              <a:t>Brought to</a:t>
            </a:r>
          </a:p>
          <a:p>
            <a:r>
              <a:rPr lang="en-US" dirty="0"/>
              <a:t>Same focus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739B9-72E5-C4B6-6E94-7F86AEAB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9" y="6188693"/>
            <a:ext cx="1225485" cy="562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8DB5B1-10A1-38F5-AA53-EF7398AA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599" y="6100997"/>
            <a:ext cx="2460387" cy="738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6C02F-F408-D996-508B-6E90BC148CA9}"/>
              </a:ext>
            </a:extLst>
          </p:cNvPr>
          <p:cNvSpPr txBox="1"/>
          <p:nvPr/>
        </p:nvSpPr>
        <p:spPr>
          <a:xfrm>
            <a:off x="3243263" y="3394462"/>
            <a:ext cx="847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focus optics consists of 3 quadrupoles and 4 </a:t>
            </a:r>
            <a:r>
              <a:rPr lang="en-US" dirty="0" err="1"/>
              <a:t>sextupole</a:t>
            </a:r>
            <a:r>
              <a:rPr lang="en-US" dirty="0"/>
              <a:t> magnets, </a:t>
            </a:r>
            <a:r>
              <a:rPr lang="en-US" dirty="0" err="1"/>
              <a:t>Sextupole</a:t>
            </a:r>
            <a:r>
              <a:rPr lang="en-US" dirty="0"/>
              <a:t> steering</a:t>
            </a:r>
          </a:p>
          <a:p>
            <a:r>
              <a:rPr lang="en-US" dirty="0"/>
              <a:t>Allows correcting for chromatic aberrations thereby improving the wake amplitude.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F8732-117A-E959-EFCC-5D73EFB8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918" y="356503"/>
            <a:ext cx="1401410" cy="8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B7E66-0577-407B-7F74-E7519224B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576" y="652028"/>
            <a:ext cx="10121327" cy="550588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79BFF-4486-DDFD-C4EC-1A44B2436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65" y="700088"/>
            <a:ext cx="1225485" cy="562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35F46A-0C79-5DB1-501F-D73518043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8" y="5955155"/>
            <a:ext cx="29210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FA4D5-E9F3-A20E-6524-8F91CDB2F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" y="26545"/>
            <a:ext cx="1401410" cy="8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CE94-A51D-4438-4CB4-BAD00829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add 1 or 2 more observable variables to this study to turn it into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2749-749F-2D60-000C-B2DF8ACC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Candidates are</a:t>
            </a:r>
          </a:p>
          <a:p>
            <a:endParaRPr lang="en-US" dirty="0"/>
          </a:p>
          <a:p>
            <a:r>
              <a:rPr lang="en-US" dirty="0"/>
              <a:t>1) machine learning algorithm control (either maximize or minimize) of the excess charge emanating from the plasma </a:t>
            </a:r>
          </a:p>
          <a:p>
            <a:r>
              <a:rPr lang="en-US" dirty="0"/>
              <a:t>2) can machine learning help us match the beam faster via optimization of vacuum spot position for a given beta?</a:t>
            </a:r>
          </a:p>
          <a:p>
            <a:pPr marL="0" indent="0">
              <a:buNone/>
            </a:pPr>
            <a:r>
              <a:rPr lang="en-US" dirty="0"/>
              <a:t>There may be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Possible Journal: Nature Machine Intelligence: IF 23.8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AI, robotics, AI and cognitive science, human-robot interaction, machine learning, deep learning, reinforcement learning, robot learning, artificial neural networks, symbolic reasoning, computer vision, natural language processing, genetic and evolutionary computing, neuro-inspired computing, humanoid robots, swarm robotics, bio-inspired robotics, soft robotics, multi-agent systems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9B5B0-51A0-123C-E13D-B5B5E6ED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3108"/>
            <a:ext cx="1401410" cy="844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1FA39-28AD-3263-D04F-A85E3C5C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515" y="16295"/>
            <a:ext cx="1225485" cy="562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602D1-633A-D52E-4060-E6AD2437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6054725"/>
            <a:ext cx="2921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CB81-63BE-CDA7-83F3-B57C9390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 Efficiency of energy transfer from the drive bunch to the wake generated in a pre-formed versus beam, ionized plasma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BD4B-C37F-F598-F6A4-465644AE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 We have seen pump energy depleted wake formation in both laser-ionized and self-ionized plasmas</a:t>
            </a:r>
          </a:p>
          <a:p>
            <a:r>
              <a:rPr lang="en-US" dirty="0"/>
              <a:t>2 The participating charge that couples its energy to the wake increased in the case of laser-ionized plasma? Can we quantify it? </a:t>
            </a:r>
          </a:p>
          <a:p>
            <a:r>
              <a:rPr lang="en-US" dirty="0"/>
              <a:t>3 In both cases, some electrons are energy depleted down to &lt; 1 GeV</a:t>
            </a:r>
          </a:p>
          <a:p>
            <a:r>
              <a:rPr lang="en-US" dirty="0"/>
              <a:t>Can we quantify ionization distance vs pump depletion distance?</a:t>
            </a:r>
          </a:p>
          <a:p>
            <a:pPr marL="0" indent="0">
              <a:buNone/>
            </a:pPr>
            <a:r>
              <a:rPr lang="en-US" dirty="0"/>
              <a:t> Is the coupling efficiency the same in laser </a:t>
            </a:r>
            <a:r>
              <a:rPr lang="en-US" dirty="0" err="1"/>
              <a:t>preionized</a:t>
            </a:r>
            <a:r>
              <a:rPr lang="en-US" dirty="0"/>
              <a:t> beam ionized cases?</a:t>
            </a:r>
          </a:p>
          <a:p>
            <a:r>
              <a:rPr lang="en-US" dirty="0"/>
              <a:t>5 What can we say about evidence for a nonevolving wake?</a:t>
            </a:r>
          </a:p>
          <a:p>
            <a:r>
              <a:rPr lang="en-US" dirty="0"/>
              <a:t>6 What do the 2 bunch experiments tell us in hydrogen plasma?</a:t>
            </a:r>
          </a:p>
          <a:p>
            <a:endParaRPr lang="en-US" dirty="0"/>
          </a:p>
          <a:p>
            <a:r>
              <a:rPr lang="en-US" dirty="0"/>
              <a:t>Do we have enough for a publication? Where do we publish this?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FE191-8F3A-EAA7-72B7-AE14BC422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6054725"/>
            <a:ext cx="29210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D1A0B-6A55-BD5A-7474-8E7E3802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515" y="16295"/>
            <a:ext cx="1225485" cy="5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A586-E3A7-DBE2-39A8-47D537E7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           Messaging at the AAC: Highlights of the First            latest results from FACET II (plenary talk)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BFA7-9FD4-E4EC-7D83-9796D2A7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1) Pump depletion of the drive beam accomplished.</a:t>
            </a:r>
          </a:p>
          <a:p>
            <a:r>
              <a:rPr lang="en-US" dirty="0">
                <a:solidFill>
                  <a:srgbClr val="002060"/>
                </a:solidFill>
              </a:rPr>
              <a:t>2) Drive-bunch to the wake energy transfer efficiency without any shaping of the beam has been measured.</a:t>
            </a:r>
          </a:p>
          <a:p>
            <a:r>
              <a:rPr lang="en-US" dirty="0">
                <a:solidFill>
                  <a:srgbClr val="002060"/>
                </a:solidFill>
              </a:rPr>
              <a:t>3) Preliminary data obtained on the matching of a single beam to the high density plasma wake.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This should be highlighted in the plenary talk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4) </a:t>
            </a:r>
            <a:r>
              <a:rPr lang="en-US" dirty="0">
                <a:solidFill>
                  <a:srgbClr val="130C42"/>
                </a:solidFill>
              </a:rPr>
              <a:t>Meter-scale plasmas in hydrogen, needed for high rep rate future work have been formed and multiple useful correlations have been noted.</a:t>
            </a:r>
          </a:p>
          <a:p>
            <a:r>
              <a:rPr lang="en-US" dirty="0">
                <a:solidFill>
                  <a:srgbClr val="130C42"/>
                </a:solidFill>
              </a:rPr>
              <a:t>5) </a:t>
            </a:r>
            <a:r>
              <a:rPr lang="en-US" dirty="0" err="1">
                <a:solidFill>
                  <a:srgbClr val="130C42"/>
                </a:solidFill>
              </a:rPr>
              <a:t>Downramp</a:t>
            </a:r>
            <a:r>
              <a:rPr lang="en-US" dirty="0">
                <a:solidFill>
                  <a:srgbClr val="130C42"/>
                </a:solidFill>
              </a:rPr>
              <a:t> and ionization injection trapping experiments have been carried out with the intention of getting high-brightness beams</a:t>
            </a:r>
          </a:p>
          <a:p>
            <a:r>
              <a:rPr lang="en-US" dirty="0">
                <a:solidFill>
                  <a:srgbClr val="130C42"/>
                </a:solidFill>
              </a:rPr>
              <a:t>6) Introduce machine learning to optimize experimental outcomes faster.</a:t>
            </a:r>
          </a:p>
          <a:p>
            <a:r>
              <a:rPr lang="en-US" dirty="0">
                <a:solidFill>
                  <a:srgbClr val="130C42"/>
                </a:solidFill>
              </a:rPr>
              <a:t>7) Excellent progress in utilizing the TCAV and EOS diagnostics </a:t>
            </a:r>
          </a:p>
          <a:p>
            <a:r>
              <a:rPr lang="en-US" dirty="0">
                <a:solidFill>
                  <a:srgbClr val="130C42"/>
                </a:solidFill>
              </a:rPr>
              <a:t>8) An opportunity to quantify the beam head erosion issue with two IP gases, different betas at IP and different emittance beams.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E85FB-5DD4-2445-1D42-0DE9059A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"/>
            <a:ext cx="1225485" cy="56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02C13-5D88-5FDC-3BBF-9F76F2B7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479" y="47458"/>
            <a:ext cx="2921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23BCB-1C8D-7E7E-C9C4-BE4B5603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5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1) High Brightness, Multi-GeV Beam Generation (ongoing work) </a:t>
            </a:r>
          </a:p>
          <a:p>
            <a:endParaRPr lang="en-US" sz="3600" dirty="0"/>
          </a:p>
          <a:p>
            <a:r>
              <a:rPr lang="en-US" dirty="0"/>
              <a:t>i)  Ionization Injection of He followed by acceleration in Li plasma</a:t>
            </a:r>
          </a:p>
          <a:p>
            <a:pPr marL="0" indent="0">
              <a:buNone/>
            </a:pPr>
            <a:r>
              <a:rPr lang="en-US" dirty="0"/>
              <a:t>       Could add some old , unpublished results by Neil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ii)  </a:t>
            </a:r>
            <a:r>
              <a:rPr lang="en-US" dirty="0" err="1"/>
              <a:t>Downramp</a:t>
            </a:r>
            <a:r>
              <a:rPr lang="en-US" dirty="0"/>
              <a:t> Injection followed by acceleration in a meter scale hydrogen plasma – can we claim a brightness increase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1DD76-99C0-8500-718E-CEA954AA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8" y="5955155"/>
            <a:ext cx="29210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C8144-3DD9-E3A5-8A36-DE790B5D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328" y="111208"/>
            <a:ext cx="1450943" cy="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30DD2-84FE-8087-4383-7A9FE3A1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7" y="183395"/>
            <a:ext cx="11313736" cy="6446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CF2B1-8E81-1678-4DFF-646EED77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490" y="342900"/>
            <a:ext cx="1225485" cy="562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2635E2-9647-32EB-7712-E3918874AD33}"/>
              </a:ext>
            </a:extLst>
          </p:cNvPr>
          <p:cNvSpPr txBox="1"/>
          <p:nvPr/>
        </p:nvSpPr>
        <p:spPr>
          <a:xfrm>
            <a:off x="7329488" y="342900"/>
            <a:ext cx="256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(ONGOING WORK)</a:t>
            </a:r>
          </a:p>
        </p:txBody>
      </p:sp>
    </p:spTree>
    <p:extLst>
      <p:ext uri="{BB962C8B-B14F-4D97-AF65-F5344CB8AC3E}">
        <p14:creationId xmlns:p14="http://schemas.microsoft.com/office/powerpoint/2010/main" val="21424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6915D-F018-CAAB-1007-3F1B4DC1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98" y="281361"/>
            <a:ext cx="10501458" cy="596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3A62A-9A29-2E38-A02E-274B410C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371" y="5800725"/>
            <a:ext cx="1225485" cy="562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6560BE-D459-0CFA-0AA6-13D91C412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8" y="6050467"/>
            <a:ext cx="2603292" cy="78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9C419-38A9-79F9-205D-6EAAD99A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79" y="47458"/>
            <a:ext cx="2921000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F7129-18E0-0E91-7F66-128099C60AAF}"/>
              </a:ext>
            </a:extLst>
          </p:cNvPr>
          <p:cNvSpPr txBox="1"/>
          <p:nvPr/>
        </p:nvSpPr>
        <p:spPr>
          <a:xfrm>
            <a:off x="3886200" y="6363448"/>
            <a:ext cx="199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Chaojie’s</a:t>
            </a:r>
            <a:r>
              <a:rPr lang="en-US" dirty="0"/>
              <a:t> talk today</a:t>
            </a:r>
          </a:p>
        </p:txBody>
      </p:sp>
    </p:spTree>
    <p:extLst>
      <p:ext uri="{BB962C8B-B14F-4D97-AF65-F5344CB8AC3E}">
        <p14:creationId xmlns:p14="http://schemas.microsoft.com/office/powerpoint/2010/main" val="93368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34A0-B617-0CCD-A2A4-C4CDC8BC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657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E895C9-7F03-DE97-5B7C-BE878210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000" y="909431"/>
            <a:ext cx="10646189" cy="594856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7E87A-116A-0DA5-67C4-A15DFC1C1F09}"/>
              </a:ext>
            </a:extLst>
          </p:cNvPr>
          <p:cNvSpPr txBox="1"/>
          <p:nvPr/>
        </p:nvSpPr>
        <p:spPr>
          <a:xfrm>
            <a:off x="1474470" y="274320"/>
            <a:ext cx="96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Loaded Transformer ratio&gt;2, small emittance?, Is the brightness of the trapped bunch&gt; initial bunch?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AE3C5-CF7A-4CF7-A9B5-32EAB2009FCB}"/>
              </a:ext>
            </a:extLst>
          </p:cNvPr>
          <p:cNvSpPr txBox="1"/>
          <p:nvPr/>
        </p:nvSpPr>
        <p:spPr>
          <a:xfrm>
            <a:off x="4389120" y="6195060"/>
            <a:ext cx="20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Chaojie’s</a:t>
            </a:r>
            <a:r>
              <a:rPr lang="en-US" dirty="0"/>
              <a:t> talk today</a:t>
            </a:r>
          </a:p>
        </p:txBody>
      </p:sp>
    </p:spTree>
    <p:extLst>
      <p:ext uri="{BB962C8B-B14F-4D97-AF65-F5344CB8AC3E}">
        <p14:creationId xmlns:p14="http://schemas.microsoft.com/office/powerpoint/2010/main" val="15570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E631-5C95-D455-7AD7-895CFA59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26C3-F126-A95B-2BFC-3C11687F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Possible journals: Nature Communications /PRL / PRR if we can show a slice or projected brightness increase. </a:t>
            </a:r>
          </a:p>
        </p:txBody>
      </p:sp>
    </p:spTree>
    <p:extLst>
      <p:ext uri="{BB962C8B-B14F-4D97-AF65-F5344CB8AC3E}">
        <p14:creationId xmlns:p14="http://schemas.microsoft.com/office/powerpoint/2010/main" val="37675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5098-2042-F8EC-5EC1-D30F631B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01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2) First experiments on  beam matching  to a Li density </a:t>
            </a:r>
            <a:r>
              <a:rPr lang="en-US" sz="4000" dirty="0" err="1">
                <a:solidFill>
                  <a:srgbClr val="7030A0"/>
                </a:solidFill>
              </a:rPr>
              <a:t>upramp</a:t>
            </a:r>
            <a:r>
              <a:rPr lang="en-US" sz="4000" dirty="0">
                <a:solidFill>
                  <a:srgbClr val="7030A0"/>
                </a:solidFill>
              </a:rPr>
              <a:t>. (ongoing work)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sz="3600" dirty="0"/>
          </a:p>
          <a:p>
            <a:r>
              <a:rPr lang="en-US" sz="3600" dirty="0"/>
              <a:t>Two many parameters can affect beam matching </a:t>
            </a:r>
          </a:p>
          <a:p>
            <a:r>
              <a:rPr lang="en-US" sz="3600" dirty="0"/>
              <a:t>Beam emittance</a:t>
            </a:r>
          </a:p>
          <a:p>
            <a:r>
              <a:rPr lang="en-US" sz="3600" dirty="0"/>
              <a:t>Beam beta</a:t>
            </a:r>
          </a:p>
          <a:p>
            <a:r>
              <a:rPr lang="en-US" sz="3600" dirty="0"/>
              <a:t>Position of vacuum spot size relative to plasma density ramp</a:t>
            </a:r>
          </a:p>
          <a:p>
            <a:r>
              <a:rPr lang="en-US" sz="3600" dirty="0"/>
              <a:t>Density ramp profile</a:t>
            </a:r>
          </a:p>
          <a:p>
            <a:r>
              <a:rPr lang="en-US" sz="3600" dirty="0"/>
              <a:t>Actual density at the vacuum focus</a:t>
            </a:r>
          </a:p>
          <a:p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C47A5-7434-460F-67BE-F6644212B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057" y="118314"/>
            <a:ext cx="1225485" cy="562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80C45-A602-049C-A974-D1AFAEC1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8" y="0"/>
            <a:ext cx="2921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0F748-39E7-2DC6-5954-31C60F675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260" y="998237"/>
            <a:ext cx="8076175" cy="57324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8CE2C-8872-3EF6-4612-910D41E61C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Spot size evolution of the beam is extremely sensitive to the vacuum focus position relative to the density ramp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17C6E-0635-FCDC-334D-887D7B97FC7C}"/>
              </a:ext>
            </a:extLst>
          </p:cNvPr>
          <p:cNvSpPr txBox="1"/>
          <p:nvPr/>
        </p:nvSpPr>
        <p:spPr>
          <a:xfrm>
            <a:off x="5856790" y="2500132"/>
            <a:ext cx="96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Density</a:t>
            </a:r>
          </a:p>
          <a:p>
            <a:r>
              <a:rPr lang="en-US" b="1" dirty="0" err="1"/>
              <a:t>Upramp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7DC4D-E88E-7ADF-4154-E05D12F6F7E0}"/>
              </a:ext>
            </a:extLst>
          </p:cNvPr>
          <p:cNvSpPr txBox="1"/>
          <p:nvPr/>
        </p:nvSpPr>
        <p:spPr>
          <a:xfrm>
            <a:off x="9213448" y="2349661"/>
            <a:ext cx="161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</a:t>
            </a:r>
          </a:p>
          <a:p>
            <a:r>
              <a:rPr lang="en-US" b="1" dirty="0"/>
              <a:t>Density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F1E76-8951-4B47-766C-7A3082EC8E12}"/>
              </a:ext>
            </a:extLst>
          </p:cNvPr>
          <p:cNvSpPr txBox="1"/>
          <p:nvPr/>
        </p:nvSpPr>
        <p:spPr>
          <a:xfrm>
            <a:off x="4247909" y="3541853"/>
            <a:ext cx="100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Vacuum </a:t>
            </a:r>
          </a:p>
          <a:p>
            <a:r>
              <a:rPr lang="en-US" b="1" dirty="0"/>
              <a:t>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C84A2-CD46-C362-207E-063D46E431D7}"/>
              </a:ext>
            </a:extLst>
          </p:cNvPr>
          <p:cNvSpPr txBox="1"/>
          <p:nvPr/>
        </p:nvSpPr>
        <p:spPr>
          <a:xfrm>
            <a:off x="9769033" y="5301205"/>
            <a:ext cx="108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Matched </a:t>
            </a:r>
          </a:p>
          <a:p>
            <a:r>
              <a:rPr lang="en-US" b="1" dirty="0"/>
              <a:t>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4C871-F502-B21C-D4B2-02D4B62C402C}"/>
              </a:ext>
            </a:extLst>
          </p:cNvPr>
          <p:cNvSpPr txBox="1"/>
          <p:nvPr/>
        </p:nvSpPr>
        <p:spPr>
          <a:xfrm>
            <a:off x="7245752" y="4282633"/>
            <a:ext cx="22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Poorly matched beam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42C7A-5664-AA31-E616-FEC10ACE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869" y="6266863"/>
            <a:ext cx="1225485" cy="562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E2CEB-E07D-5661-4650-E899B27D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7536"/>
            <a:ext cx="2921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6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917</Words>
  <Application>Microsoft Macintosh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Office Theme</vt:lpstr>
      <vt:lpstr>What have we heard? What new results are probably publishable?</vt:lpstr>
      <vt:lpstr>            Messaging at the AAC: Highlights of the First            latest results from FACET II (plenary talk)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Spot size evolution of the beam is extremely sensitive to the vacuum focus position relative to the density ramp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to add 1 or 2 more observable variables to this study to turn it into publication</vt:lpstr>
      <vt:lpstr>4 Efficiency of energy transfer from the drive bunch to the wake generated in a pre-formed versus beam, ionized plasma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heard? What new results are probably publishable?</dc:title>
  <dc:creator>Microsoft Office User</dc:creator>
  <cp:lastModifiedBy>Microsoft Office User</cp:lastModifiedBy>
  <cp:revision>4</cp:revision>
  <dcterms:created xsi:type="dcterms:W3CDTF">2024-06-19T17:33:40Z</dcterms:created>
  <dcterms:modified xsi:type="dcterms:W3CDTF">2024-06-24T23:40:17Z</dcterms:modified>
</cp:coreProperties>
</file>