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639" r:id="rId4"/>
    <p:sldId id="633" r:id="rId5"/>
    <p:sldId id="634" r:id="rId6"/>
    <p:sldId id="635" r:id="rId7"/>
    <p:sldId id="636" r:id="rId8"/>
    <p:sldId id="640" r:id="rId9"/>
    <p:sldId id="258" r:id="rId10"/>
    <p:sldId id="641" r:id="rId11"/>
    <p:sldId id="642" r:id="rId12"/>
    <p:sldId id="5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4660"/>
  </p:normalViewPr>
  <p:slideViewPr>
    <p:cSldViewPr snapToGrid="0">
      <p:cViewPr varScale="1">
        <p:scale>
          <a:sx n="43" d="100"/>
          <a:sy n="43" d="100"/>
        </p:scale>
        <p:origin x="12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774F1-D11C-BF08-5391-0266F591F5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07E3C1-F312-DC6E-4BE7-240A4683DB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A0E33-B2F2-4A5C-0EE9-D08EE9656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BF71-C890-4C00-97D3-AEFF4608686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9C811-4281-E626-A931-21725FA29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27897-C94E-0CC7-5675-9986C09F4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B9E4-42CB-43B1-9929-30039C3D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3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0A6CB-9DBF-C7D5-8FBE-BF603FF8C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78C8CC-CF8C-C2BA-B708-C895E4124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F6FC8-92E1-27B7-2782-C635B0C91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BF71-C890-4C00-97D3-AEFF4608686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433A4-54D8-063F-4FC4-9C8B8649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E5E0D-B171-97C6-D2D3-72D777EE6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B9E4-42CB-43B1-9929-30039C3D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1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0EBC6A-3C87-CFA6-D148-6155856B9C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238BBA-4691-7C65-EC50-8EA6903BF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8C2CD-5EE6-8B7E-1234-B9FDD49D7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BF71-C890-4C00-97D3-AEFF4608686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64D52-5C11-C81B-95CC-BD5BCD394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F6741-346C-BA34-8634-0341F60C5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B9E4-42CB-43B1-9929-30039C3D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76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6A9E9-F472-A1A4-6AAB-D3B912FA3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792A9-1B59-0B22-84A7-E4A867FD7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5251B-0998-8F61-FB97-25129030A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BF71-C890-4C00-97D3-AEFF4608686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E9836-FCB8-D70B-0AA5-E79DEBED5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0B1D0-7C22-FC8F-CCD4-901CDB775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B9E4-42CB-43B1-9929-30039C3D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2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C6E75-F72E-5117-3A50-ACE458B30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DD0F5-1587-A507-0D4F-81F30275F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3F7A5-AAA2-B4CD-3A2A-ED2A3E85B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BF71-C890-4C00-97D3-AEFF4608686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B7B04-B222-8C2F-4414-EFB1A2A38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650FD-91D3-8713-1E60-CCAF00138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B9E4-42CB-43B1-9929-30039C3D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50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9C435-DA2F-8A29-501B-E82719CD1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1CAF8-523A-4426-0475-1CCF64B99B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86C4C3-3347-127D-95FB-CE2C0003C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16AC23-9868-2403-616D-DB2C6357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BF71-C890-4C00-97D3-AEFF4608686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F27528-B01C-70D7-51DC-8C8F6851E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113A5-6B16-9745-03C0-BF8A548E3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B9E4-42CB-43B1-9929-30039C3D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96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6A223-3A21-8C81-FAFF-3CF356885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61D2A9-B990-786D-A764-ECB1CABB7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FEE7FB-B04F-2352-0473-F2695A422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D917DD-3D71-11A8-419E-6C07D4DF2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A5B8C5-4C22-6911-2AA1-600C03A3A6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720DCA-0DCA-AC22-0BE6-4CC4F4144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BF71-C890-4C00-97D3-AEFF4608686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7278EE-0904-3A25-0EF1-B1F8E2836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AE1CB-C54B-1DD5-3B49-AF4B52EBA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B9E4-42CB-43B1-9929-30039C3D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0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67B0A-BA63-67B8-2984-6FA459C35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DB5BF2-1228-0D5E-E26B-2D14BE089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BF71-C890-4C00-97D3-AEFF4608686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A0A061-C2AB-1597-548D-D42FCED8F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E32D7A-FCEE-BC97-C73A-9E7B06D07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B9E4-42CB-43B1-9929-30039C3D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1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339B67-A112-0CB0-2AB3-C94E7538C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BF71-C890-4C00-97D3-AEFF4608686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1F5862-41AA-490D-0679-D93B98123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CD664-D1D4-4E30-3961-21BFDF483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B9E4-42CB-43B1-9929-30039C3D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93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42F14-1C6D-B67D-7FBC-37A4129E3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5A1CB-60FD-AD98-2497-E281392F1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9455B4-79AC-3870-277E-5A5AF3ABA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DC0A9-7ED6-0625-3CB9-11B7DAD79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BF71-C890-4C00-97D3-AEFF4608686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BA9527-D068-663B-2F6C-7AE2408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43B99-835E-44A3-B88E-A8FC318EE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B9E4-42CB-43B1-9929-30039C3D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11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5BCB4-69AA-E852-14B0-4AD3CAD42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E3E225-C960-F8AF-066B-D2EB8A4F9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6406F-2C3A-1A32-0E74-6247013048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0953E-5EF7-6B8E-2D8B-2FF4EB78A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BF71-C890-4C00-97D3-AEFF4608686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10BC81-47DD-9F1B-956C-1D70AE6A5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25C8-8A95-A9D5-11D1-C838466CC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B9E4-42CB-43B1-9929-30039C3D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20596A-0308-CEE8-893C-9C8F56BEB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F0C0F-FDAB-2E0A-4316-94B56B943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44136-9385-A39E-4F33-57704D0D14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8BF71-C890-4C00-97D3-AEFF4608686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5F0B1-AB09-1D84-0165-5BA5677670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0EAE1-8DDE-047A-51F0-A181D8C78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3B9E4-42CB-43B1-9929-30039C3D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8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pi.com/2079-9292/8/5/496" TargetMode="External"/><Relationship Id="rId2" Type="http://schemas.openxmlformats.org/officeDocument/2006/relationships/hyperlink" Target="https://www1.grc.nasa.gov/research-and-engineering/silicon-carbide-electronics-and-sensor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uropractice-ic.com/technologies/compound-semiconductors/fraunhofer-iisb/" TargetMode="External"/><Relationship Id="rId4" Type="http://schemas.openxmlformats.org/officeDocument/2006/relationships/hyperlink" Target="https://www.ozarkic.com/our-services/high-temperatur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03C6A-B443-1692-A50E-7C131B9F4B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Wide Band Gap Materials for 4D Tracking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4B50BC-1022-D9E3-A6BD-0DFBA423BA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Carl Haber</a:t>
            </a:r>
          </a:p>
          <a:p>
            <a:r>
              <a:rPr lang="en-US" sz="4000" dirty="0"/>
              <a:t>Lawrence Berkeley National Laboratory</a:t>
            </a:r>
          </a:p>
        </p:txBody>
      </p:sp>
    </p:spTree>
    <p:extLst>
      <p:ext uri="{BB962C8B-B14F-4D97-AF65-F5344CB8AC3E}">
        <p14:creationId xmlns:p14="http://schemas.microsoft.com/office/powerpoint/2010/main" val="281871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85C36-FCF0-12E4-A920-4D91C67E6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LBNL/NCSU/BNL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6D21C-6213-B9E4-00B2-BB6F9DB48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24148" cy="4351338"/>
          </a:xfrm>
        </p:spPr>
        <p:txBody>
          <a:bodyPr/>
          <a:lstStyle/>
          <a:p>
            <a:r>
              <a:rPr lang="en-US" dirty="0"/>
              <a:t>Tao Yang, Carl Haber. Steve Holland</a:t>
            </a:r>
          </a:p>
          <a:p>
            <a:r>
              <a:rPr lang="en-US" dirty="0"/>
              <a:t>Ben </a:t>
            </a:r>
            <a:r>
              <a:rPr lang="en-US" dirty="0" err="1"/>
              <a:t>Sekely</a:t>
            </a:r>
            <a:r>
              <a:rPr lang="en-US" dirty="0"/>
              <a:t>, </a:t>
            </a:r>
            <a:r>
              <a:rPr lang="en-US" dirty="0" err="1"/>
              <a:t>Yashas</a:t>
            </a:r>
            <a:r>
              <a:rPr lang="en-US" dirty="0"/>
              <a:t> </a:t>
            </a:r>
            <a:r>
              <a:rPr lang="en-US" dirty="0" err="1"/>
              <a:t>Satapathy</a:t>
            </a:r>
            <a:r>
              <a:rPr lang="en-US" dirty="0"/>
              <a:t>, Greg </a:t>
            </a:r>
            <a:r>
              <a:rPr lang="en-US" dirty="0" err="1"/>
              <a:t>Allion</a:t>
            </a:r>
            <a:r>
              <a:rPr lang="en-US" dirty="0"/>
              <a:t>, Philip Barletta, John F. Muth, Spyridon </a:t>
            </a:r>
            <a:r>
              <a:rPr lang="en-US" dirty="0" err="1"/>
              <a:t>Pavlidis</a:t>
            </a:r>
            <a:r>
              <a:rPr lang="en-US" dirty="0"/>
              <a:t>, </a:t>
            </a:r>
          </a:p>
          <a:p>
            <a:r>
              <a:rPr lang="en-US" dirty="0"/>
              <a:t>Stefania </a:t>
            </a:r>
            <a:r>
              <a:rPr lang="en-US" dirty="0" err="1"/>
              <a:t>Stucci</a:t>
            </a:r>
            <a:r>
              <a:rPr lang="en-US" dirty="0"/>
              <a:t>, Abe </a:t>
            </a:r>
            <a:r>
              <a:rPr lang="en-US" dirty="0" err="1"/>
              <a:t>Tishleman</a:t>
            </a:r>
            <a:r>
              <a:rPr lang="en-US" dirty="0"/>
              <a:t>-Charny</a:t>
            </a:r>
          </a:p>
        </p:txBody>
      </p:sp>
    </p:spTree>
    <p:extLst>
      <p:ext uri="{BB962C8B-B14F-4D97-AF65-F5344CB8AC3E}">
        <p14:creationId xmlns:p14="http://schemas.microsoft.com/office/powerpoint/2010/main" val="3373404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CEE5B-5559-F98A-5841-EBF417B3C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up</a:t>
            </a:r>
          </a:p>
        </p:txBody>
      </p:sp>
    </p:spTree>
    <p:extLst>
      <p:ext uri="{BB962C8B-B14F-4D97-AF65-F5344CB8AC3E}">
        <p14:creationId xmlns:p14="http://schemas.microsoft.com/office/powerpoint/2010/main" val="1273358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A9CE51-10BF-CA7D-C227-B4B18B1A54BE}"/>
              </a:ext>
            </a:extLst>
          </p:cNvPr>
          <p:cNvSpPr/>
          <p:nvPr/>
        </p:nvSpPr>
        <p:spPr>
          <a:xfrm>
            <a:off x="3784821" y="3350180"/>
            <a:ext cx="874643" cy="310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7DF987-7EF0-F930-3118-8714B25C19B3}"/>
              </a:ext>
            </a:extLst>
          </p:cNvPr>
          <p:cNvSpPr/>
          <p:nvPr/>
        </p:nvSpPr>
        <p:spPr>
          <a:xfrm>
            <a:off x="4659463" y="3061175"/>
            <a:ext cx="2132277" cy="310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1AB1E1-B3CC-41D0-9398-2E4C5B874DD2}"/>
              </a:ext>
            </a:extLst>
          </p:cNvPr>
          <p:cNvSpPr/>
          <p:nvPr/>
        </p:nvSpPr>
        <p:spPr>
          <a:xfrm>
            <a:off x="4659463" y="4260098"/>
            <a:ext cx="1057525" cy="2551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8B9D81-E287-8FC2-5F9E-486D5602B64B}"/>
              </a:ext>
            </a:extLst>
          </p:cNvPr>
          <p:cNvSpPr/>
          <p:nvPr/>
        </p:nvSpPr>
        <p:spPr>
          <a:xfrm>
            <a:off x="3784821" y="5018567"/>
            <a:ext cx="1932167" cy="2551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BE74DB-D960-D2B8-50C8-6485FC404B26}"/>
              </a:ext>
            </a:extLst>
          </p:cNvPr>
          <p:cNvSpPr/>
          <p:nvPr/>
        </p:nvSpPr>
        <p:spPr>
          <a:xfrm>
            <a:off x="3784821" y="6092142"/>
            <a:ext cx="1932167" cy="2551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C6A07B-E5AC-B47D-C66F-D6A076709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58" y="629314"/>
            <a:ext cx="6420683" cy="5727036"/>
          </a:xfrm>
          <a:prstGeom prst="rect">
            <a:avLst/>
          </a:prstGeom>
        </p:spPr>
      </p:pic>
      <p:sp>
        <p:nvSpPr>
          <p:cNvPr id="43" name="Content Placeholder 42">
            <a:extLst>
              <a:ext uri="{FF2B5EF4-FFF2-40B4-BE49-F238E27FC236}">
                <a16:creationId xmlns:a16="http://schemas.microsoft.com/office/drawing/2014/main" id="{665BB4E0-0425-8718-B611-0D20D4480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33108" y="3705893"/>
            <a:ext cx="4787832" cy="2471069"/>
          </a:xfrm>
        </p:spPr>
        <p:txBody>
          <a:bodyPr/>
          <a:lstStyle/>
          <a:p>
            <a:r>
              <a:rPr lang="en-US" dirty="0"/>
              <a:t>Establish HV operation, full depletion</a:t>
            </a:r>
          </a:p>
          <a:p>
            <a:r>
              <a:rPr lang="en-US" dirty="0"/>
              <a:t>Junction termination</a:t>
            </a:r>
          </a:p>
          <a:p>
            <a:r>
              <a:rPr lang="en-US" dirty="0"/>
              <a:t>Radiation studies</a:t>
            </a:r>
          </a:p>
          <a:p>
            <a:r>
              <a:rPr lang="en-US" dirty="0"/>
              <a:t>Fine segmentation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6DAF66-D7A4-FDC7-F75A-1D8CBE354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1055-07D5-448D-A269-CF4CFF6CA242}" type="datetime1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38EE96-AA49-03A9-B1BD-BC14364F8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History of Particle Detectors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01305-5561-8756-170A-635699A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565C-AC42-4562-B079-01F81A1B8B3F}" type="slidenum">
              <a:rPr lang="en-US" smtClean="0"/>
              <a:t>12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947EFA-51A4-C593-375D-257A5CF2CF3C}"/>
              </a:ext>
            </a:extLst>
          </p:cNvPr>
          <p:cNvSpPr/>
          <p:nvPr/>
        </p:nvSpPr>
        <p:spPr>
          <a:xfrm>
            <a:off x="10480558" y="1435100"/>
            <a:ext cx="1346200" cy="13423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F237B0-4E57-9771-7FEF-23312569FDF2}"/>
              </a:ext>
            </a:extLst>
          </p:cNvPr>
          <p:cNvSpPr/>
          <p:nvPr/>
        </p:nvSpPr>
        <p:spPr>
          <a:xfrm>
            <a:off x="10480558" y="1270000"/>
            <a:ext cx="1346200" cy="165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A26F02-7341-FAAE-5B28-7BA4E9B80D6A}"/>
              </a:ext>
            </a:extLst>
          </p:cNvPr>
          <p:cNvSpPr/>
          <p:nvPr/>
        </p:nvSpPr>
        <p:spPr>
          <a:xfrm>
            <a:off x="10480558" y="1098550"/>
            <a:ext cx="1346200" cy="1651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1B3B83-907F-552D-A496-B329E0BE4B57}"/>
              </a:ext>
            </a:extLst>
          </p:cNvPr>
          <p:cNvSpPr/>
          <p:nvPr/>
        </p:nvSpPr>
        <p:spPr>
          <a:xfrm>
            <a:off x="8892989" y="1244600"/>
            <a:ext cx="1346200" cy="7975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BD22FFA-9356-2F00-A3D6-15EB46E4801E}"/>
              </a:ext>
            </a:extLst>
          </p:cNvPr>
          <p:cNvSpPr/>
          <p:nvPr/>
        </p:nvSpPr>
        <p:spPr>
          <a:xfrm>
            <a:off x="8891773" y="1094708"/>
            <a:ext cx="1346200" cy="165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6EEC64-D76B-07C3-01E7-F436615D73F7}"/>
              </a:ext>
            </a:extLst>
          </p:cNvPr>
          <p:cNvSpPr/>
          <p:nvPr/>
        </p:nvSpPr>
        <p:spPr>
          <a:xfrm>
            <a:off x="8891773" y="923258"/>
            <a:ext cx="1346200" cy="1651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AC4935-6024-E486-AA21-7311DD0588E5}"/>
              </a:ext>
            </a:extLst>
          </p:cNvPr>
          <p:cNvSpPr txBox="1"/>
          <p:nvPr/>
        </p:nvSpPr>
        <p:spPr>
          <a:xfrm>
            <a:off x="8891713" y="373867"/>
            <a:ext cx="1371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n++/p+/p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5FC5ED-DDDE-C13F-8278-F71DA0929BB8}"/>
              </a:ext>
            </a:extLst>
          </p:cNvPr>
          <p:cNvSpPr txBox="1"/>
          <p:nvPr/>
        </p:nvSpPr>
        <p:spPr>
          <a:xfrm>
            <a:off x="10480558" y="461593"/>
            <a:ext cx="1371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p++/n+/n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98C49B-8C0E-40C0-DB69-625C716448B6}"/>
              </a:ext>
            </a:extLst>
          </p:cNvPr>
          <p:cNvSpPr/>
          <p:nvPr/>
        </p:nvSpPr>
        <p:spPr>
          <a:xfrm>
            <a:off x="7177273" y="1073151"/>
            <a:ext cx="1346200" cy="247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8FD2CB0-F3E1-DE7E-9585-9F93D0236D5F}"/>
              </a:ext>
            </a:extLst>
          </p:cNvPr>
          <p:cNvSpPr/>
          <p:nvPr/>
        </p:nvSpPr>
        <p:spPr>
          <a:xfrm>
            <a:off x="7177273" y="910558"/>
            <a:ext cx="1346200" cy="1651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538D3C-5EC2-FAFA-63A4-6C1D3143ED39}"/>
              </a:ext>
            </a:extLst>
          </p:cNvPr>
          <p:cNvSpPr txBox="1"/>
          <p:nvPr/>
        </p:nvSpPr>
        <p:spPr>
          <a:xfrm>
            <a:off x="7422992" y="373081"/>
            <a:ext cx="937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n++/p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5DCE544-5CCC-2AEA-7BF2-C7546CC55CE8}"/>
              </a:ext>
            </a:extLst>
          </p:cNvPr>
          <p:cNvCxnSpPr/>
          <p:nvPr/>
        </p:nvCxnSpPr>
        <p:spPr>
          <a:xfrm>
            <a:off x="8039100" y="1094708"/>
            <a:ext cx="0" cy="244859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lowchart: Punched Tape 31">
            <a:extLst>
              <a:ext uri="{FF2B5EF4-FFF2-40B4-BE49-F238E27FC236}">
                <a16:creationId xmlns:a16="http://schemas.microsoft.com/office/drawing/2014/main" id="{A25D7FD4-660E-6441-5C4C-4D58E7B5A57E}"/>
              </a:ext>
            </a:extLst>
          </p:cNvPr>
          <p:cNvSpPr/>
          <p:nvPr/>
        </p:nvSpPr>
        <p:spPr>
          <a:xfrm>
            <a:off x="7177272" y="2086666"/>
            <a:ext cx="1433327" cy="365125"/>
          </a:xfrm>
          <a:prstGeom prst="flowChartPunched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75BC2F4-3FD7-8864-9E2F-123453921852}"/>
              </a:ext>
            </a:extLst>
          </p:cNvPr>
          <p:cNvCxnSpPr>
            <a:cxnSpLocks/>
          </p:cNvCxnSpPr>
          <p:nvPr/>
        </p:nvCxnSpPr>
        <p:spPr>
          <a:xfrm>
            <a:off x="9918700" y="1259808"/>
            <a:ext cx="0" cy="79759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7692A60-6DB4-444C-3E17-8B507B129411}"/>
              </a:ext>
            </a:extLst>
          </p:cNvPr>
          <p:cNvSpPr txBox="1"/>
          <p:nvPr/>
        </p:nvSpPr>
        <p:spPr>
          <a:xfrm rot="16200000">
            <a:off x="7187999" y="2038395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300 </a:t>
            </a:r>
            <a:r>
              <a:rPr lang="en-US" sz="2400" dirty="0">
                <a:latin typeface="Symbol" panose="05050102010706020507" pitchFamily="18" charset="2"/>
              </a:rPr>
              <a:t>m</a:t>
            </a:r>
            <a:r>
              <a:rPr lang="en-US" sz="2400" dirty="0"/>
              <a:t>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6F83266-C500-7D10-BE7D-EAA1A4A89C14}"/>
              </a:ext>
            </a:extLst>
          </p:cNvPr>
          <p:cNvSpPr txBox="1"/>
          <p:nvPr/>
        </p:nvSpPr>
        <p:spPr>
          <a:xfrm rot="16200000">
            <a:off x="9009832" y="1331397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50 </a:t>
            </a:r>
            <a:r>
              <a:rPr lang="en-US" sz="2400" dirty="0">
                <a:latin typeface="Symbol" panose="05050102010706020507" pitchFamily="18" charset="2"/>
              </a:rPr>
              <a:t>m</a:t>
            </a:r>
            <a:r>
              <a:rPr lang="en-US" sz="2400" dirty="0"/>
              <a:t>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7F269D3-C27A-2C0B-D522-77A7664221B1}"/>
              </a:ext>
            </a:extLst>
          </p:cNvPr>
          <p:cNvSpPr txBox="1"/>
          <p:nvPr/>
        </p:nvSpPr>
        <p:spPr>
          <a:xfrm>
            <a:off x="7459440" y="88044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Si-PIN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86F00C8-75B1-D62E-5C22-05D376ED1496}"/>
              </a:ext>
            </a:extLst>
          </p:cNvPr>
          <p:cNvSpPr txBox="1"/>
          <p:nvPr/>
        </p:nvSpPr>
        <p:spPr>
          <a:xfrm>
            <a:off x="8964867" y="102529"/>
            <a:ext cx="1174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Si-LGAD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3BD38D9-7378-0809-11AF-20937E9AA86B}"/>
              </a:ext>
            </a:extLst>
          </p:cNvPr>
          <p:cNvSpPr txBox="1"/>
          <p:nvPr/>
        </p:nvSpPr>
        <p:spPr>
          <a:xfrm>
            <a:off x="10308143" y="120854"/>
            <a:ext cx="1597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WBG-LGAD</a:t>
            </a:r>
          </a:p>
        </p:txBody>
      </p: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93D765B5-46DD-1FCA-868E-6C8C85CA87DA}"/>
              </a:ext>
            </a:extLst>
          </p:cNvPr>
          <p:cNvSpPr/>
          <p:nvPr/>
        </p:nvSpPr>
        <p:spPr>
          <a:xfrm>
            <a:off x="6984804" y="5991225"/>
            <a:ext cx="518928" cy="3651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59DEED0-1F87-A712-C06C-ADD66CC53E0C}"/>
              </a:ext>
            </a:extLst>
          </p:cNvPr>
          <p:cNvCxnSpPr>
            <a:cxnSpLocks/>
          </p:cNvCxnSpPr>
          <p:nvPr/>
        </p:nvCxnSpPr>
        <p:spPr>
          <a:xfrm>
            <a:off x="11328400" y="1435099"/>
            <a:ext cx="0" cy="134236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4B3C72E6-CCE5-0B78-2376-D0CE77FF6622}"/>
              </a:ext>
            </a:extLst>
          </p:cNvPr>
          <p:cNvSpPr txBox="1"/>
          <p:nvPr/>
        </p:nvSpPr>
        <p:spPr>
          <a:xfrm rot="16200000">
            <a:off x="10455043" y="1852234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75 </a:t>
            </a:r>
            <a:r>
              <a:rPr lang="en-US" sz="2400" dirty="0">
                <a:latin typeface="Symbol" panose="05050102010706020507" pitchFamily="18" charset="2"/>
              </a:rPr>
              <a:t>m</a:t>
            </a:r>
            <a:r>
              <a:rPr lang="en-US" sz="2400" dirty="0"/>
              <a:t>m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ED19BC6-FBA6-4385-8F18-307591E270AC}"/>
              </a:ext>
            </a:extLst>
          </p:cNvPr>
          <p:cNvSpPr txBox="1"/>
          <p:nvPr/>
        </p:nvSpPr>
        <p:spPr>
          <a:xfrm>
            <a:off x="8087738" y="3051198"/>
            <a:ext cx="1162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Few x 10</a:t>
            </a:r>
            <a:r>
              <a:rPr lang="en-US" baseline="30000" dirty="0"/>
              <a:t>12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D808487-DE88-5350-AFDC-542CCD364200}"/>
              </a:ext>
            </a:extLst>
          </p:cNvPr>
          <p:cNvSpPr txBox="1"/>
          <p:nvPr/>
        </p:nvSpPr>
        <p:spPr>
          <a:xfrm>
            <a:off x="10544535" y="2886226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~2-5 x 10</a:t>
            </a:r>
            <a:r>
              <a:rPr lang="en-US" baseline="30000" dirty="0"/>
              <a:t>14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52886B-6923-231D-6E40-8853173DCC26}"/>
              </a:ext>
            </a:extLst>
          </p:cNvPr>
          <p:cNvSpPr/>
          <p:nvPr/>
        </p:nvSpPr>
        <p:spPr>
          <a:xfrm>
            <a:off x="10655300" y="5273748"/>
            <a:ext cx="1346200" cy="13423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1847A4-CB26-7045-FC20-50DE45F5E3D5}"/>
              </a:ext>
            </a:extLst>
          </p:cNvPr>
          <p:cNvSpPr/>
          <p:nvPr/>
        </p:nvSpPr>
        <p:spPr>
          <a:xfrm>
            <a:off x="10655300" y="5108648"/>
            <a:ext cx="1346200" cy="165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0D00FCD-2886-829F-E666-7C5D5714512F}"/>
              </a:ext>
            </a:extLst>
          </p:cNvPr>
          <p:cNvSpPr/>
          <p:nvPr/>
        </p:nvSpPr>
        <p:spPr>
          <a:xfrm>
            <a:off x="10655300" y="4937198"/>
            <a:ext cx="1346200" cy="1651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943B493-1539-1B97-DC79-05C9A7C6DB77}"/>
              </a:ext>
            </a:extLst>
          </p:cNvPr>
          <p:cNvCxnSpPr>
            <a:cxnSpLocks/>
          </p:cNvCxnSpPr>
          <p:nvPr/>
        </p:nvCxnSpPr>
        <p:spPr>
          <a:xfrm>
            <a:off x="11503142" y="5273747"/>
            <a:ext cx="0" cy="134236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4D23B42-14CD-E027-4319-2740DCA3659E}"/>
              </a:ext>
            </a:extLst>
          </p:cNvPr>
          <p:cNvSpPr txBox="1"/>
          <p:nvPr/>
        </p:nvSpPr>
        <p:spPr>
          <a:xfrm rot="16200000">
            <a:off x="10629785" y="5690882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75 </a:t>
            </a:r>
            <a:r>
              <a:rPr lang="en-US" sz="2400" dirty="0">
                <a:latin typeface="Symbol" panose="05050102010706020507" pitchFamily="18" charset="2"/>
              </a:rPr>
              <a:t>m</a:t>
            </a:r>
            <a:r>
              <a:rPr lang="en-US" sz="2400" dirty="0"/>
              <a:t>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3D46CB-A834-E1A9-285F-1600B12E04F1}"/>
              </a:ext>
            </a:extLst>
          </p:cNvPr>
          <p:cNvSpPr/>
          <p:nvPr/>
        </p:nvSpPr>
        <p:spPr>
          <a:xfrm>
            <a:off x="7178838" y="746712"/>
            <a:ext cx="1346200" cy="1651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15298CE-B154-067D-36E4-A93B885601CD}"/>
              </a:ext>
            </a:extLst>
          </p:cNvPr>
          <p:cNvSpPr/>
          <p:nvPr/>
        </p:nvSpPr>
        <p:spPr>
          <a:xfrm>
            <a:off x="8891743" y="759412"/>
            <a:ext cx="1346200" cy="1651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953136-1A9E-2FD8-ED4A-04FDB405B6B9}"/>
              </a:ext>
            </a:extLst>
          </p:cNvPr>
          <p:cNvSpPr/>
          <p:nvPr/>
        </p:nvSpPr>
        <p:spPr>
          <a:xfrm>
            <a:off x="10479688" y="924075"/>
            <a:ext cx="1346200" cy="1651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3C60CAC-A477-2BDA-FADC-5E7ACD3677AC}"/>
              </a:ext>
            </a:extLst>
          </p:cNvPr>
          <p:cNvSpPr/>
          <p:nvPr/>
        </p:nvSpPr>
        <p:spPr>
          <a:xfrm>
            <a:off x="10651956" y="4774391"/>
            <a:ext cx="1346200" cy="1651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7BC099F-072A-8FCA-EBD3-8DADF70CC3E9}"/>
              </a:ext>
            </a:extLst>
          </p:cNvPr>
          <p:cNvSpPr/>
          <p:nvPr/>
        </p:nvSpPr>
        <p:spPr>
          <a:xfrm>
            <a:off x="10798814" y="4444726"/>
            <a:ext cx="268246" cy="1651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DD08687-1D92-50AA-C64D-8360E82D9D18}"/>
              </a:ext>
            </a:extLst>
          </p:cNvPr>
          <p:cNvSpPr/>
          <p:nvPr/>
        </p:nvSpPr>
        <p:spPr>
          <a:xfrm>
            <a:off x="10653561" y="4609587"/>
            <a:ext cx="1346200" cy="1651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36C8D26-0621-1A1D-2CAA-5FB4DDAB3360}"/>
              </a:ext>
            </a:extLst>
          </p:cNvPr>
          <p:cNvSpPr/>
          <p:nvPr/>
        </p:nvSpPr>
        <p:spPr>
          <a:xfrm>
            <a:off x="11190175" y="4444965"/>
            <a:ext cx="268246" cy="1651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DD44070-9B24-9C2F-C906-0E39DB33D3A3}"/>
              </a:ext>
            </a:extLst>
          </p:cNvPr>
          <p:cNvSpPr/>
          <p:nvPr/>
        </p:nvSpPr>
        <p:spPr>
          <a:xfrm>
            <a:off x="11613917" y="4444726"/>
            <a:ext cx="268246" cy="1651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06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0351C-6919-FA86-465D-5E03DEAE4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0627"/>
          </a:xfrm>
        </p:spPr>
        <p:txBody>
          <a:bodyPr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E6B17-F967-C78D-4DFD-836CCE1F8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666" y="1390909"/>
            <a:ext cx="11377534" cy="51019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LBNL/North Carolina State Univ/BNL have a collaboration aimed at developing 4H-SiC LGADs</a:t>
            </a:r>
          </a:p>
          <a:p>
            <a:r>
              <a:rPr lang="en-US" dirty="0"/>
              <a:t>Other collaborations in : China, Japan, Austria, Slovenia, Czech Republic, and growing</a:t>
            </a:r>
          </a:p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Able to run at high temperature to lower the mass of cooling and support</a:t>
            </a:r>
          </a:p>
          <a:p>
            <a:pPr lvl="1"/>
            <a:r>
              <a:rPr lang="en-US" dirty="0"/>
              <a:t>Possibility of enhanced radiation resistance</a:t>
            </a:r>
          </a:p>
          <a:p>
            <a:pPr lvl="1"/>
            <a:r>
              <a:rPr lang="en-US" dirty="0"/>
              <a:t>Theoretically 2x faster than Si-LGAD (but electronics may be the limiting factor)</a:t>
            </a:r>
          </a:p>
          <a:p>
            <a:r>
              <a:rPr lang="en-US" dirty="0"/>
              <a:t>Status</a:t>
            </a:r>
          </a:p>
          <a:p>
            <a:pPr lvl="1"/>
            <a:r>
              <a:rPr lang="en-US" dirty="0"/>
              <a:t>Have developed models and simulations which give us design insight</a:t>
            </a:r>
          </a:p>
          <a:p>
            <a:pPr lvl="1"/>
            <a:r>
              <a:rPr lang="en-US" dirty="0"/>
              <a:t>Have fabricated devices which demonstrate charge gain and good time resolution</a:t>
            </a:r>
          </a:p>
          <a:p>
            <a:pPr lvl="1"/>
            <a:r>
              <a:rPr lang="en-US" dirty="0"/>
              <a:t>Considerable testing and characterization infrastructure now in place</a:t>
            </a:r>
          </a:p>
          <a:p>
            <a:pPr lvl="1"/>
            <a:r>
              <a:rPr lang="en-US" dirty="0"/>
              <a:t>Have fabricated AC coupled multi-segment devices which show charge sharing</a:t>
            </a:r>
          </a:p>
          <a:p>
            <a:pPr lvl="1"/>
            <a:r>
              <a:rPr lang="en-US" dirty="0"/>
              <a:t>Main issue is breakdown voltage too low to fully deplete – we have reached ~50% depletion</a:t>
            </a:r>
          </a:p>
        </p:txBody>
      </p:sp>
    </p:spTree>
    <p:extLst>
      <p:ext uri="{BB962C8B-B14F-4D97-AF65-F5344CB8AC3E}">
        <p14:creationId xmlns:p14="http://schemas.microsoft.com/office/powerpoint/2010/main" val="1256388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BC751B-309F-0CD8-60E0-58F1E2BA2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064" y="136794"/>
            <a:ext cx="10515600" cy="1325563"/>
          </a:xfrm>
        </p:spPr>
        <p:txBody>
          <a:bodyPr/>
          <a:lstStyle/>
          <a:p>
            <a:r>
              <a:rPr lang="en-US" dirty="0"/>
              <a:t>Method: Compare LGAD to PIN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87B8A8D-DA40-C468-06FF-57C6B9F6C85E}"/>
              </a:ext>
            </a:extLst>
          </p:cNvPr>
          <p:cNvGrpSpPr/>
          <p:nvPr/>
        </p:nvGrpSpPr>
        <p:grpSpPr>
          <a:xfrm>
            <a:off x="769064" y="2082454"/>
            <a:ext cx="5106799" cy="4518660"/>
            <a:chOff x="-74884" y="548640"/>
            <a:chExt cx="6181110" cy="57607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E70892A-1347-5815-8665-9481BB85F270}"/>
                    </a:ext>
                  </a:extLst>
                </p:cNvPr>
                <p:cNvSpPr txBox="1"/>
                <p:nvPr/>
              </p:nvSpPr>
              <p:spPr>
                <a:xfrm>
                  <a:off x="-74884" y="764349"/>
                  <a:ext cx="2056973" cy="5847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</a:rPr>
                    <a:t>N+ Gain layer </a:t>
                  </a:r>
                </a:p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</a:rPr>
                    <a:t>0.5</a:t>
                  </a:r>
                  <a:r>
                    <a:rPr kumimoji="0" lang="en-US" altLang="zh-CN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</a:rPr>
                    <a:t> µm</a:t>
                  </a:r>
                  <a:r>
                    <a:rPr kumimoji="0" lang="en-US" altLang="zh-CN" sz="1600" b="1" i="0" u="none" strike="noStrike" kern="0" cap="none" spc="0" normalizeH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</a:rPr>
                    <a:t> </a:t>
                  </a:r>
                  <a:r>
                    <a:rPr kumimoji="0" lang="en-US" altLang="zh-CN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</a:rPr>
                    <a:t> 3</a:t>
                  </a:r>
                  <a14:m>
                    <m:oMath xmlns:m="http://schemas.openxmlformats.org/officeDocument/2006/math">
                      <m:r>
                        <a:rPr kumimoji="0" lang="en-US" altLang="zh-CN" sz="16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kumimoji="0" lang="en-US" altLang="zh-CN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</a:rPr>
                    <a:t>10</a:t>
                  </a:r>
                  <a:r>
                    <a:rPr kumimoji="0" lang="en-US" altLang="zh-CN" sz="1600" b="1" i="0" u="none" strike="noStrike" kern="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</a:rPr>
                    <a:t>17</a:t>
                  </a:r>
                  <a:r>
                    <a:rPr kumimoji="0" lang="en-US" altLang="zh-CN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</a:rPr>
                    <a:t> cm</a:t>
                  </a:r>
                  <a:r>
                    <a:rPr kumimoji="0" lang="en-US" altLang="zh-CN" sz="1600" b="1" i="0" u="none" strike="noStrike" kern="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</a:rPr>
                    <a:t>-3</a:t>
                  </a:r>
                  <a:endParaRPr kumimoji="0" lang="en-US" sz="1600" b="1" i="0" u="none" strike="noStrike" kern="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E70892A-1347-5815-8665-9481BB85F2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74884" y="764349"/>
                  <a:ext cx="2056973" cy="584776"/>
                </a:xfrm>
                <a:prstGeom prst="rect">
                  <a:avLst/>
                </a:prstGeom>
                <a:blipFill>
                  <a:blip r:embed="rId2"/>
                  <a:stretch>
                    <a:fillRect l="-11470" t="-3947" r="-9319" b="-42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FE030F8-BC98-73D1-28F0-C567A1604667}"/>
                </a:ext>
              </a:extLst>
            </p:cNvPr>
            <p:cNvGrpSpPr/>
            <p:nvPr/>
          </p:nvGrpSpPr>
          <p:grpSpPr>
            <a:xfrm>
              <a:off x="836123" y="709587"/>
              <a:ext cx="5260405" cy="5230366"/>
              <a:chOff x="836123" y="709587"/>
              <a:chExt cx="5260405" cy="5230366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01369838-F41A-9975-D0FE-551A1335CD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6920" t="809" r="5303" b="-1"/>
              <a:stretch/>
            </p:blipFill>
            <p:spPr>
              <a:xfrm>
                <a:off x="836123" y="1042737"/>
                <a:ext cx="4688166" cy="4897216"/>
              </a:xfrm>
              <a:prstGeom prst="rect">
                <a:avLst/>
              </a:prstGeom>
            </p:spPr>
          </p:pic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87DE1D98-9D3F-FB53-0033-AB150D915E0B}"/>
                  </a:ext>
                </a:extLst>
              </p:cNvPr>
              <p:cNvSpPr/>
              <p:nvPr/>
            </p:nvSpPr>
            <p:spPr>
              <a:xfrm>
                <a:off x="3553909" y="1522169"/>
                <a:ext cx="1172576" cy="774700"/>
              </a:xfrm>
              <a:custGeom>
                <a:avLst/>
                <a:gdLst>
                  <a:gd name="connsiteX0" fmla="*/ 1504950 w 1504950"/>
                  <a:gd name="connsiteY0" fmla="*/ 0 h 774700"/>
                  <a:gd name="connsiteX1" fmla="*/ 755650 w 1504950"/>
                  <a:gd name="connsiteY1" fmla="*/ 520700 h 774700"/>
                  <a:gd name="connsiteX2" fmla="*/ 0 w 1504950"/>
                  <a:gd name="connsiteY2" fmla="*/ 774700 h 774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04950" h="774700">
                    <a:moveTo>
                      <a:pt x="1504950" y="0"/>
                    </a:moveTo>
                    <a:cubicBezTo>
                      <a:pt x="1255712" y="195791"/>
                      <a:pt x="1006475" y="391583"/>
                      <a:pt x="755650" y="520700"/>
                    </a:cubicBezTo>
                    <a:cubicBezTo>
                      <a:pt x="504825" y="649817"/>
                      <a:pt x="252412" y="712258"/>
                      <a:pt x="0" y="774700"/>
                    </a:cubicBezTo>
                  </a:path>
                </a:pathLst>
              </a:custGeom>
              <a:noFill/>
              <a:ln w="5715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0BF7993E-5EF5-D5E5-7BF9-B1CCA6FD95A8}"/>
                  </a:ext>
                </a:extLst>
              </p:cNvPr>
              <p:cNvGrpSpPr/>
              <p:nvPr/>
            </p:nvGrpSpPr>
            <p:grpSpPr>
              <a:xfrm>
                <a:off x="3784151" y="2228093"/>
                <a:ext cx="1658233" cy="1869211"/>
                <a:chOff x="3500839" y="2131289"/>
                <a:chExt cx="1658233" cy="1869211"/>
              </a:xfrm>
            </p:grpSpPr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4EECD9A4-F937-E2F0-DACC-7ABE1C4C82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500839" y="2131289"/>
                  <a:ext cx="11426" cy="1869211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tailEnd type="triangle"/>
                </a:ln>
                <a:effectLst/>
              </p:spPr>
            </p:cxnSp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252D4E68-1393-30A4-B97C-5D155C4F13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00839" y="2137639"/>
                  <a:ext cx="1658233" cy="562162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tailEnd type="triangle"/>
                </a:ln>
                <a:effectLst/>
              </p:spPr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61AB4057-36D4-B1EC-0D0F-71B02EE9B9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23692" y="2241550"/>
                  <a:ext cx="1041958" cy="4000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4B0DCE55-3C6C-88D9-7F0C-529E3207ED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76092" y="2546876"/>
                  <a:ext cx="889558" cy="9472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F6ACAB87-83BE-CBE2-3F44-3AB351CF71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97275" y="2546876"/>
                  <a:ext cx="78817" cy="1126599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AE372FB1-42CD-0994-19BA-646EB7CA09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12265" y="3673475"/>
                  <a:ext cx="85010" cy="1016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</p:cxn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3A63931-C04B-21B3-6D31-03890FD45B7B}"/>
                  </a:ext>
                </a:extLst>
              </p:cNvPr>
              <p:cNvSpPr txBox="1"/>
              <p:nvPr/>
            </p:nvSpPr>
            <p:spPr>
              <a:xfrm rot="1158602">
                <a:off x="1705419" y="5129375"/>
                <a:ext cx="9605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</a:rPr>
                  <a:t>Ti/Ni/Au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1156EB-C42E-2815-FC60-7D0E0A3B63FC}"/>
                  </a:ext>
                </a:extLst>
              </p:cNvPr>
              <p:cNvSpPr txBox="1"/>
              <p:nvPr/>
            </p:nvSpPr>
            <p:spPr>
              <a:xfrm rot="1158602">
                <a:off x="1957252" y="4983324"/>
                <a:ext cx="6303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</a:rPr>
                  <a:t>Ti/Ni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A7CFAB1-EA72-C490-33B2-827A460BCD7F}"/>
                  </a:ext>
                </a:extLst>
              </p:cNvPr>
              <p:cNvSpPr txBox="1"/>
              <p:nvPr/>
            </p:nvSpPr>
            <p:spPr>
              <a:xfrm rot="1158602">
                <a:off x="1571095" y="4665738"/>
                <a:ext cx="15760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N++ </a:t>
                </a:r>
                <a:r>
                  <a:rPr kumimoji="0" lang="en-US" altLang="zh-CN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</a:rPr>
                  <a:t>Substrate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6E3F02D-C767-084E-12E8-ACA66A91FAA9}"/>
                  </a:ext>
                </a:extLst>
              </p:cNvPr>
              <p:cNvSpPr txBox="1"/>
              <p:nvPr/>
            </p:nvSpPr>
            <p:spPr>
              <a:xfrm rot="1158602">
                <a:off x="1309836" y="4353795"/>
                <a:ext cx="22605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N+ B</a:t>
                </a:r>
                <a:r>
                  <a:rPr kumimoji="0" lang="en-US" altLang="zh-CN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</a:rPr>
                  <a:t>uffer   </a:t>
                </a:r>
                <a:r>
                  <a:rPr lang="en-US" altLang="zh-CN" sz="1600" b="1" kern="0" dirty="0">
                    <a:solidFill>
                      <a:srgbClr val="000000"/>
                    </a:solidFill>
                    <a:latin typeface="Arial" panose="020B0604020202020204"/>
                    <a:ea typeface="黑体" panose="02010609060101010101" pitchFamily="49" charset="-122"/>
                  </a:rPr>
                  <a:t>~</a:t>
                </a:r>
                <a:r>
                  <a:rPr kumimoji="0" lang="en-US" altLang="zh-CN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</a:rPr>
                  <a:t>10</a:t>
                </a:r>
                <a:r>
                  <a:rPr kumimoji="0" lang="en-US" altLang="zh-CN" sz="1600" b="1" i="0" u="none" strike="noStrike" kern="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</a:rPr>
                  <a:t>18</a:t>
                </a:r>
                <a:r>
                  <a:rPr kumimoji="0" lang="en-US" altLang="zh-CN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</a:rPr>
                  <a:t> cm</a:t>
                </a:r>
                <a:r>
                  <a:rPr kumimoji="0" lang="en-US" altLang="zh-CN" sz="1600" b="1" i="0" u="none" strike="noStrike" kern="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</a:rPr>
                  <a:t>-3</a:t>
                </a:r>
                <a:endParaRPr kumimoji="0" lang="en-US" sz="1600" b="1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5A40CB97-446B-9321-359F-8F81983505A2}"/>
                      </a:ext>
                    </a:extLst>
                  </p:cNvPr>
                  <p:cNvSpPr txBox="1"/>
                  <p:nvPr/>
                </p:nvSpPr>
                <p:spPr>
                  <a:xfrm rot="1158602">
                    <a:off x="865033" y="3345608"/>
                    <a:ext cx="152638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</a:rPr>
                      <a:t>N- </a:t>
                    </a:r>
                    <a:r>
                      <a:rPr kumimoji="0" lang="en-US" altLang="zh-CN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</a:rPr>
                      <a:t>Drift</a:t>
                    </a:r>
                    <a:r>
                      <a:rPr lang="en-US" altLang="zh-CN" sz="1600" b="1" kern="0" dirty="0">
                        <a:solidFill>
                          <a:srgbClr val="000000"/>
                        </a:solidFill>
                        <a:latin typeface="Arial" panose="020B0604020202020204"/>
                        <a:ea typeface="黑体" panose="02010609060101010101" pitchFamily="49" charset="-122"/>
                      </a:rPr>
                      <a:t> </a:t>
                    </a:r>
                    <a:r>
                      <a:rPr kumimoji="0" lang="en-US" altLang="zh-CN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</a:rPr>
                      <a:t>75 µm</a:t>
                    </a:r>
                    <a:endParaRPr lang="en-US" altLang="zh-CN" sz="1600" b="1" kern="0" dirty="0">
                      <a:solidFill>
                        <a:srgbClr val="000000"/>
                      </a:solidFill>
                      <a:latin typeface="Arial" panose="020B0604020202020204"/>
                      <a:ea typeface="黑体" panose="02010609060101010101" pitchFamily="49" charset="-122"/>
                    </a:endParaRPr>
                  </a:p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600" b="1" i="0" u="none" strike="noStrike" kern="0" cap="none" spc="0" normalizeH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</a:rPr>
                      <a:t>~</a:t>
                    </a:r>
                    <a:r>
                      <a:rPr kumimoji="0" lang="en-US" altLang="zh-CN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</a:rPr>
                      <a:t>2</a:t>
                    </a:r>
                    <a14:m>
                      <m:oMath xmlns:m="http://schemas.openxmlformats.org/officeDocument/2006/math">
                        <m:r>
                          <a:rPr kumimoji="0" lang="en-US" altLang="zh-CN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a14:m>
                    <a:r>
                      <a:rPr kumimoji="0" lang="en-US" altLang="zh-CN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</a:rPr>
                      <a:t>10</a:t>
                    </a:r>
                    <a:r>
                      <a:rPr kumimoji="0" lang="en-US" altLang="zh-CN" sz="1600" b="1" i="0" u="none" strike="noStrike" kern="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</a:rPr>
                      <a:t>14</a:t>
                    </a:r>
                    <a:r>
                      <a:rPr kumimoji="0" lang="en-US" altLang="zh-CN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</a:rPr>
                      <a:t> cm</a:t>
                    </a:r>
                    <a:r>
                      <a:rPr kumimoji="0" lang="en-US" altLang="zh-CN" sz="1600" b="1" i="0" u="none" strike="noStrike" kern="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黑体" panose="02010609060101010101" pitchFamily="49" charset="-122"/>
                      </a:rPr>
                      <a:t>-3</a:t>
                    </a:r>
                    <a:endParaRPr kumimoji="0" lang="en-US" sz="1600" b="1" i="0" u="none" strike="noStrike" kern="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</a:endParaRPr>
                  </a:p>
                </p:txBody>
              </p:sp>
            </mc:Choice>
            <mc:Fallback xmlns="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719B7A6C-797C-11F2-749E-F23D8E3303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158602">
                    <a:off x="865033" y="3345608"/>
                    <a:ext cx="1526380" cy="58477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2299" r="-1115" b="-114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2B74814-84F9-5EDB-F81E-E72096F15F38}"/>
                  </a:ext>
                </a:extLst>
              </p:cNvPr>
              <p:cNvSpPr txBox="1"/>
              <p:nvPr/>
            </p:nvSpPr>
            <p:spPr>
              <a:xfrm>
                <a:off x="1309147" y="2460513"/>
                <a:ext cx="6142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</a:rPr>
                  <a:t>SiO</a:t>
                </a:r>
                <a:r>
                  <a:rPr kumimoji="0" lang="en-US" altLang="zh-CN" sz="1600" b="1" i="0" u="none" strike="noStrike" kern="0" cap="none" spc="0" normalizeH="0" baseline="-2500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</a:rPr>
                  <a:t>2</a:t>
                </a:r>
                <a:endParaRPr kumimoji="0" lang="en-US" sz="1600" b="1" i="0" u="none" strike="noStrike" kern="0" cap="none" spc="0" normalizeH="0" baseline="30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12707E0-A052-48EA-108C-05DEF4C5C715}"/>
                  </a:ext>
                </a:extLst>
              </p:cNvPr>
              <p:cNvSpPr txBox="1"/>
              <p:nvPr/>
            </p:nvSpPr>
            <p:spPr>
              <a:xfrm>
                <a:off x="2973272" y="1453935"/>
                <a:ext cx="38985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</a:rPr>
                  <a:t>Al</a:t>
                </a:r>
                <a:endParaRPr kumimoji="0" lang="en-US" sz="1600" b="1" i="0" u="none" strike="noStrike" kern="0" cap="none" spc="0" normalizeH="0" baseline="30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D43240-FF71-19E5-60BD-57000E474B2B}"/>
                  </a:ext>
                </a:extLst>
              </p:cNvPr>
              <p:cNvSpPr txBox="1"/>
              <p:nvPr/>
            </p:nvSpPr>
            <p:spPr>
              <a:xfrm rot="1040507">
                <a:off x="3083165" y="1971939"/>
                <a:ext cx="5725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</a:rPr>
                  <a:t>Ti/Al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B61F91E-3FD8-D47A-0F76-91AE2CA6875B}"/>
                  </a:ext>
                </a:extLst>
              </p:cNvPr>
              <p:cNvSpPr txBox="1"/>
              <p:nvPr/>
            </p:nvSpPr>
            <p:spPr>
              <a:xfrm rot="1092339">
                <a:off x="3911807" y="2201462"/>
                <a:ext cx="16209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4">
                        <a:lumMod val="20000"/>
                        <a:lumOff val="80000"/>
                      </a:schemeClr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</a:rPr>
                  <a:t>Electric Field</a:t>
                </a:r>
                <a:endPara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56503B8-830A-0CC0-A2A4-81A679497872}"/>
                  </a:ext>
                </a:extLst>
              </p:cNvPr>
              <p:cNvSpPr txBox="1"/>
              <p:nvPr/>
            </p:nvSpPr>
            <p:spPr>
              <a:xfrm>
                <a:off x="4179015" y="709587"/>
                <a:ext cx="1917513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P++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0.3</a:t>
                </a:r>
                <a:r>
                  <a:rPr kumimoji="0" lang="en-US" altLang="zh-CN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</a:rPr>
                  <a:t> µm</a:t>
                </a:r>
                <a:r>
                  <a:rPr kumimoji="0" lang="en-US" altLang="zh-CN" sz="1600" b="1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</a:rPr>
                  <a:t> </a:t>
                </a:r>
                <a:r>
                  <a:rPr kumimoji="0" lang="en-US" altLang="zh-CN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</a:rPr>
                  <a:t> </a:t>
                </a:r>
                <a:r>
                  <a:rPr kumimoji="0" lang="en-US" altLang="zh-CN" sz="1600" b="1" i="0" u="none" strike="noStrike" kern="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</a:rPr>
                  <a:t>~</a:t>
                </a:r>
                <a:r>
                  <a:rPr kumimoji="0" lang="en-US" altLang="zh-CN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</a:rPr>
                  <a:t>10</a:t>
                </a:r>
                <a:r>
                  <a:rPr lang="en-US" altLang="zh-CN" sz="1600" b="1" kern="0" baseline="30000" dirty="0">
                    <a:solidFill>
                      <a:srgbClr val="000000"/>
                    </a:solidFill>
                    <a:latin typeface="Arial" panose="020B0604020202020204"/>
                    <a:ea typeface="黑体" panose="02010609060101010101" pitchFamily="49" charset="-122"/>
                  </a:rPr>
                  <a:t>20</a:t>
                </a:r>
                <a:r>
                  <a:rPr kumimoji="0" lang="en-US" altLang="zh-CN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</a:rPr>
                  <a:t> cm</a:t>
                </a:r>
                <a:r>
                  <a:rPr kumimoji="0" lang="en-US" altLang="zh-CN" sz="1600" b="1" i="0" u="none" strike="noStrike" kern="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</a:rPr>
                  <a:t>-3</a:t>
                </a:r>
                <a:endParaRPr kumimoji="0" lang="en-US" sz="1600" b="1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80F2EE2-CE93-E640-F5AF-B9A9C34C87C6}"/>
                  </a:ext>
                </a:extLst>
              </p:cNvPr>
              <p:cNvSpPr/>
              <p:nvPr/>
            </p:nvSpPr>
            <p:spPr>
              <a:xfrm>
                <a:off x="1191762" y="1818051"/>
                <a:ext cx="1579956" cy="881747"/>
              </a:xfrm>
              <a:custGeom>
                <a:avLst/>
                <a:gdLst>
                  <a:gd name="connsiteX0" fmla="*/ 0 w 1168400"/>
                  <a:gd name="connsiteY0" fmla="*/ 0 h 971550"/>
                  <a:gd name="connsiteX1" fmla="*/ 387350 w 1168400"/>
                  <a:gd name="connsiteY1" fmla="*/ 647700 h 971550"/>
                  <a:gd name="connsiteX2" fmla="*/ 1168400 w 1168400"/>
                  <a:gd name="connsiteY2" fmla="*/ 971550 h 971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8400" h="971550">
                    <a:moveTo>
                      <a:pt x="0" y="0"/>
                    </a:moveTo>
                    <a:cubicBezTo>
                      <a:pt x="96308" y="242887"/>
                      <a:pt x="192617" y="485775"/>
                      <a:pt x="387350" y="647700"/>
                    </a:cubicBezTo>
                    <a:cubicBezTo>
                      <a:pt x="582083" y="809625"/>
                      <a:pt x="875241" y="890587"/>
                      <a:pt x="1168400" y="971550"/>
                    </a:cubicBezTo>
                  </a:path>
                </a:pathLst>
              </a:custGeom>
              <a:noFill/>
              <a:ln w="57150" cap="flat" cmpd="sng" algn="ctr">
                <a:solidFill>
                  <a:srgbClr val="E04E38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303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8DD232F-659C-E5FF-D205-45BBF4D06C16}"/>
                </a:ext>
              </a:extLst>
            </p:cNvPr>
            <p:cNvSpPr/>
            <p:nvPr/>
          </p:nvSpPr>
          <p:spPr>
            <a:xfrm>
              <a:off x="345506" y="548640"/>
              <a:ext cx="5760720" cy="57607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C26021-757C-5376-4E5C-6A17E3B275EE}"/>
              </a:ext>
            </a:extLst>
          </p:cNvPr>
          <p:cNvGrpSpPr/>
          <p:nvPr/>
        </p:nvGrpSpPr>
        <p:grpSpPr>
          <a:xfrm>
            <a:off x="6719355" y="1839602"/>
            <a:ext cx="4966956" cy="4518660"/>
            <a:chOff x="6170284" y="610985"/>
            <a:chExt cx="6011849" cy="576072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675E475-6247-8FE0-719A-51E4AA570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21412" y="1028883"/>
              <a:ext cx="5149309" cy="5048624"/>
            </a:xfrm>
            <a:prstGeom prst="rect">
              <a:avLst/>
            </a:prstGeom>
          </p:spPr>
        </p:pic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6492AD7-EBDC-7E72-066B-352EA5AA7609}"/>
                </a:ext>
              </a:extLst>
            </p:cNvPr>
            <p:cNvSpPr/>
            <p:nvPr/>
          </p:nvSpPr>
          <p:spPr>
            <a:xfrm>
              <a:off x="9296483" y="1801691"/>
              <a:ext cx="1172576" cy="774700"/>
            </a:xfrm>
            <a:custGeom>
              <a:avLst/>
              <a:gdLst>
                <a:gd name="connsiteX0" fmla="*/ 1504950 w 1504950"/>
                <a:gd name="connsiteY0" fmla="*/ 0 h 774700"/>
                <a:gd name="connsiteX1" fmla="*/ 755650 w 1504950"/>
                <a:gd name="connsiteY1" fmla="*/ 520700 h 774700"/>
                <a:gd name="connsiteX2" fmla="*/ 0 w 1504950"/>
                <a:gd name="connsiteY2" fmla="*/ 77470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4950" h="774700">
                  <a:moveTo>
                    <a:pt x="1504950" y="0"/>
                  </a:moveTo>
                  <a:cubicBezTo>
                    <a:pt x="1255712" y="195791"/>
                    <a:pt x="1006475" y="391583"/>
                    <a:pt x="755650" y="520700"/>
                  </a:cubicBezTo>
                  <a:cubicBezTo>
                    <a:pt x="504825" y="649817"/>
                    <a:pt x="252412" y="712258"/>
                    <a:pt x="0" y="774700"/>
                  </a:cubicBezTo>
                </a:path>
              </a:pathLst>
            </a:custGeom>
            <a:noFill/>
            <a:ln w="5715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5F71A0E-8A67-41D6-335F-49AB14B9BA01}"/>
                </a:ext>
              </a:extLst>
            </p:cNvPr>
            <p:cNvGrpSpPr/>
            <p:nvPr/>
          </p:nvGrpSpPr>
          <p:grpSpPr>
            <a:xfrm>
              <a:off x="9596152" y="2496628"/>
              <a:ext cx="1658233" cy="1869211"/>
              <a:chOff x="3500839" y="2131289"/>
              <a:chExt cx="1658233" cy="1869211"/>
            </a:xfrm>
          </p:grpSpPr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AEF5D492-083D-6B36-0AA7-3A90C9EC4A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00839" y="2131289"/>
                <a:ext cx="11426" cy="1869211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118EE30D-6F3F-1546-4479-C69DB0435C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0839" y="2137639"/>
                <a:ext cx="1658233" cy="562162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95AFF5A4-E390-11F4-1352-7DF4400BDC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12265" y="2226301"/>
                <a:ext cx="170759" cy="192419"/>
              </a:xfrm>
              <a:prstGeom prst="line">
                <a:avLst/>
              </a:prstGeom>
              <a:noFill/>
              <a:ln w="38100" cap="flat" cmpd="sng" algn="ctr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effectLst/>
            </p:spPr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D7B2160-23F4-2E21-27EB-450882900C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06085" y="2383903"/>
                <a:ext cx="70007" cy="1155778"/>
              </a:xfrm>
              <a:prstGeom prst="line">
                <a:avLst/>
              </a:prstGeom>
              <a:noFill/>
              <a:ln w="38100" cap="flat" cmpd="sng" algn="ctr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effectLst/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C90ECD1-DCA5-DC48-F473-5FB5019C97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12265" y="3539681"/>
                <a:ext cx="85010" cy="101600"/>
              </a:xfrm>
              <a:prstGeom prst="line">
                <a:avLst/>
              </a:prstGeom>
              <a:noFill/>
              <a:ln w="38100" cap="flat" cmpd="sng" algn="ctr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effectLst/>
            </p:spPr>
          </p:cxn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4E872B4-3A50-F98B-B167-6DA8004891BB}"/>
                </a:ext>
              </a:extLst>
            </p:cNvPr>
            <p:cNvSpPr txBox="1"/>
            <p:nvPr/>
          </p:nvSpPr>
          <p:spPr>
            <a:xfrm rot="1092339">
              <a:off x="9683412" y="2482188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</a:rPr>
                <a:t>Electric Field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19F9144-2AC1-2BF8-F07E-CF070F2D57C3}"/>
                </a:ext>
              </a:extLst>
            </p:cNvPr>
            <p:cNvSpPr txBox="1"/>
            <p:nvPr/>
          </p:nvSpPr>
          <p:spPr>
            <a:xfrm rot="1158602">
              <a:off x="7492211" y="5241825"/>
              <a:ext cx="9605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</a:rPr>
                <a:t>Ti/Ni/Au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A43150A-A18E-38E6-D87F-58390B25C9A2}"/>
                </a:ext>
              </a:extLst>
            </p:cNvPr>
            <p:cNvSpPr txBox="1"/>
            <p:nvPr/>
          </p:nvSpPr>
          <p:spPr>
            <a:xfrm rot="1158602">
              <a:off x="7706489" y="5088293"/>
              <a:ext cx="6303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</a:rPr>
                <a:t>Ti/Ni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9620730-FD0D-C4F9-5C4F-F647E254100F}"/>
                </a:ext>
              </a:extLst>
            </p:cNvPr>
            <p:cNvSpPr txBox="1"/>
            <p:nvPr/>
          </p:nvSpPr>
          <p:spPr>
            <a:xfrm rot="1158602">
              <a:off x="7330177" y="4746826"/>
              <a:ext cx="15760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rPr>
                <a:t>N++ 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</a:rPr>
                <a:t>Substrate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B605ED1-5B70-F875-3C11-CE282236F29D}"/>
                </a:ext>
              </a:extLst>
            </p:cNvPr>
            <p:cNvSpPr txBox="1"/>
            <p:nvPr/>
          </p:nvSpPr>
          <p:spPr>
            <a:xfrm rot="1158602">
              <a:off x="7084105" y="4446342"/>
              <a:ext cx="22028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rPr>
                <a:t>N+ B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</a:rPr>
                <a:t>uffer  ~10</a:t>
              </a:r>
              <a:r>
                <a:rPr kumimoji="0" lang="en-US" altLang="zh-CN" sz="1600" b="1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</a:rPr>
                <a:t>18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</a:rPr>
                <a:t> cm</a:t>
              </a:r>
              <a:r>
                <a:rPr kumimoji="0" lang="en-US" altLang="zh-CN" sz="1600" b="1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</a:rPr>
                <a:t>-3</a:t>
              </a:r>
              <a:endPara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BA34B24D-41D3-BF2C-1E2B-97761A5D6739}"/>
                    </a:ext>
                  </a:extLst>
                </p:cNvPr>
                <p:cNvSpPr txBox="1"/>
                <p:nvPr/>
              </p:nvSpPr>
              <p:spPr>
                <a:xfrm rot="1158602">
                  <a:off x="6670047" y="3508563"/>
                  <a:ext cx="158408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</a:rPr>
                    <a:t>N- </a:t>
                  </a:r>
                  <a:r>
                    <a:rPr kumimoji="0" lang="en-US" altLang="zh-CN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</a:rPr>
                    <a:t>Drift 75 µm</a:t>
                  </a:r>
                  <a:r>
                    <a:rPr kumimoji="0" lang="en-US" altLang="zh-CN" sz="1600" b="1" i="0" u="none" strike="noStrike" kern="0" cap="none" spc="0" normalizeH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</a:rPr>
                    <a:t> </a:t>
                  </a:r>
                  <a:endParaRPr lang="en-US" altLang="zh-CN" sz="1600" b="1" kern="0" dirty="0">
                    <a:solidFill>
                      <a:srgbClr val="000000"/>
                    </a:solidFill>
                    <a:latin typeface="Arial" panose="020B0604020202020204"/>
                    <a:ea typeface="黑体" panose="02010609060101010101" pitchFamily="49" charset="-122"/>
                  </a:endParaRPr>
                </a:p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</a:rPr>
                    <a:t>~2</a:t>
                  </a:r>
                  <a14:m>
                    <m:oMath xmlns:m="http://schemas.openxmlformats.org/officeDocument/2006/math">
                      <m:r>
                        <a:rPr kumimoji="0" lang="en-US" altLang="zh-CN" sz="16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kumimoji="0" lang="en-US" altLang="zh-CN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</a:rPr>
                    <a:t>10</a:t>
                  </a:r>
                  <a:r>
                    <a:rPr kumimoji="0" lang="en-US" altLang="zh-CN" sz="1600" b="1" i="0" u="none" strike="noStrike" kern="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</a:rPr>
                    <a:t>14</a:t>
                  </a:r>
                  <a:r>
                    <a:rPr kumimoji="0" lang="en-US" altLang="zh-CN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</a:rPr>
                    <a:t> cm</a:t>
                  </a:r>
                  <a:r>
                    <a:rPr kumimoji="0" lang="en-US" altLang="zh-CN" sz="1600" b="1" i="0" u="none" strike="noStrike" kern="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</a:rPr>
                    <a:t>-3</a:t>
                  </a:r>
                  <a:endParaRPr kumimoji="0" lang="en-US" sz="1600" b="1" i="0" u="none" strike="noStrike" kern="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13B1B973-A22C-956C-4D9D-CBCF820890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158602">
                  <a:off x="6670047" y="3508563"/>
                  <a:ext cx="1584088" cy="584775"/>
                </a:xfrm>
                <a:prstGeom prst="rect">
                  <a:avLst/>
                </a:prstGeom>
                <a:blipFill>
                  <a:blip r:embed="rId6"/>
                  <a:stretch>
                    <a:fillRect t="-2260" b="-5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2F43B29-69D4-6776-3895-4AC03CD34BD1}"/>
                </a:ext>
              </a:extLst>
            </p:cNvPr>
            <p:cNvSpPr txBox="1"/>
            <p:nvPr/>
          </p:nvSpPr>
          <p:spPr>
            <a:xfrm>
              <a:off x="7182564" y="2547716"/>
              <a:ext cx="614272" cy="502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</a:rPr>
                <a:t>SiO</a:t>
              </a:r>
              <a:r>
                <a:rPr kumimoji="0" lang="en-US" altLang="zh-CN" sz="1600" b="1" i="0" u="none" strike="noStrike" kern="0" cap="none" spc="0" normalizeH="0" baseline="-25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</a:rPr>
                <a:t>2</a:t>
              </a:r>
              <a:endPara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0F8B1F2-4EC6-CBCE-3732-C0858E805A01}"/>
                </a:ext>
              </a:extLst>
            </p:cNvPr>
            <p:cNvSpPr txBox="1"/>
            <p:nvPr/>
          </p:nvSpPr>
          <p:spPr>
            <a:xfrm rot="1070654">
              <a:off x="8860197" y="2212300"/>
              <a:ext cx="6303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</a:rPr>
                <a:t>Ti/Al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9D0AD6F-1802-802A-C144-A57AFB9B622A}"/>
                </a:ext>
              </a:extLst>
            </p:cNvPr>
            <p:cNvSpPr txBox="1"/>
            <p:nvPr/>
          </p:nvSpPr>
          <p:spPr>
            <a:xfrm>
              <a:off x="10115542" y="829019"/>
              <a:ext cx="2066591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rPr>
                <a:t>P++ 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rPr>
                <a:t>0.3</a:t>
              </a:r>
              <a:r>
                <a:rPr kumimoji="0" lang="en-US" altLang="zh-CN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</a:rPr>
                <a:t> µm </a:t>
              </a:r>
              <a:r>
                <a:rPr kumimoji="0" lang="en-US" altLang="zh-CN" b="1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</a:rPr>
                <a:t>~</a:t>
              </a:r>
              <a:r>
                <a:rPr kumimoji="0" lang="en-US" altLang="zh-CN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</a:rPr>
                <a:t>10</a:t>
              </a:r>
              <a:r>
                <a:rPr lang="en-US" altLang="zh-CN" b="1" kern="0" baseline="30000" noProof="0" dirty="0">
                  <a:solidFill>
                    <a:srgbClr val="000000"/>
                  </a:solidFill>
                  <a:latin typeface="Arial" panose="020B0604020202020204"/>
                  <a:ea typeface="黑体" panose="02010609060101010101" pitchFamily="49" charset="-122"/>
                </a:rPr>
                <a:t>20</a:t>
              </a:r>
              <a:r>
                <a:rPr kumimoji="0" lang="en-US" altLang="zh-CN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</a:rPr>
                <a:t> cm</a:t>
              </a:r>
              <a:r>
                <a:rPr kumimoji="0" lang="en-US" altLang="zh-CN" b="1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</a:rPr>
                <a:t>-3</a:t>
              </a:r>
              <a:endParaRPr kumimoji="0" lang="en-US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920537E-2D17-C099-0DE1-9B88F7014FAC}"/>
                </a:ext>
              </a:extLst>
            </p:cNvPr>
            <p:cNvSpPr txBox="1"/>
            <p:nvPr/>
          </p:nvSpPr>
          <p:spPr>
            <a:xfrm>
              <a:off x="8785497" y="1724320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</a:rPr>
                <a:t>Al</a:t>
              </a:r>
              <a:endPara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6D3BD3D-0644-EEF8-ED73-F8F65251DC43}"/>
                </a:ext>
              </a:extLst>
            </p:cNvPr>
            <p:cNvSpPr/>
            <p:nvPr/>
          </p:nvSpPr>
          <p:spPr>
            <a:xfrm>
              <a:off x="6170284" y="610985"/>
              <a:ext cx="5760720" cy="57607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1478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BE7CF-10D8-9BA4-F60D-23578EE2E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7467"/>
          </a:xfrm>
        </p:spPr>
        <p:txBody>
          <a:bodyPr>
            <a:normAutofit fontScale="90000"/>
          </a:bodyPr>
          <a:lstStyle/>
          <a:p>
            <a:r>
              <a:rPr lang="en-US" dirty="0"/>
              <a:t>Processing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63B1C0-D80A-0BD8-175B-0D175B526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8266"/>
            <a:ext cx="10515600" cy="176653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We designed a broad set of devices and test structures </a:t>
            </a:r>
          </a:p>
          <a:p>
            <a:r>
              <a:rPr lang="en-US" dirty="0"/>
              <a:t>Size, shape, segmentation, metallization, field control, process monitor</a:t>
            </a:r>
          </a:p>
          <a:p>
            <a:r>
              <a:rPr lang="en-US" dirty="0"/>
              <a:t>Process developed and performed in NCSC Nano Fab center on campus</a:t>
            </a:r>
          </a:p>
          <a:p>
            <a:r>
              <a:rPr lang="en-US" dirty="0"/>
              <a:t>This is a second iteration of the fabrication process</a:t>
            </a:r>
          </a:p>
          <a:p>
            <a:r>
              <a:rPr lang="en-US" dirty="0"/>
              <a:t>Later iterations are under design to include ion implantation – off site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AAEC97-E7AB-5067-8C7A-FE742073A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5200" y="2742018"/>
            <a:ext cx="3269704" cy="3442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54DE7B-DC9B-9DFB-7937-94BE387AA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96" y="2973933"/>
            <a:ext cx="7364229" cy="321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46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024F0-27F2-FE4B-02B8-4FAD08035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24560"/>
            <a:ext cx="10515600" cy="772626"/>
          </a:xfrm>
        </p:spPr>
        <p:txBody>
          <a:bodyPr/>
          <a:lstStyle/>
          <a:p>
            <a:r>
              <a:rPr lang="en-US" dirty="0"/>
              <a:t>Bench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33FA8-288F-A40E-021D-F54261F11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413" y="897076"/>
            <a:ext cx="6721928" cy="26208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Full depletion around 1200 V, now at 600 V</a:t>
            </a:r>
          </a:p>
          <a:p>
            <a:r>
              <a:rPr lang="en-US" dirty="0"/>
              <a:t>At present we cannot fully deplete the drift layer, so cannot fully measure MIP signal</a:t>
            </a:r>
          </a:p>
          <a:p>
            <a:r>
              <a:rPr lang="en-US" dirty="0"/>
              <a:t>Need to reach full depletion before breakdown</a:t>
            </a:r>
          </a:p>
          <a:p>
            <a:r>
              <a:rPr lang="en-US" dirty="0"/>
              <a:t>Now use alpha particles which lose all energy in </a:t>
            </a:r>
            <a:r>
              <a:rPr lang="en-US" b="1" dirty="0"/>
              <a:t>~15 microns </a:t>
            </a:r>
            <a:r>
              <a:rPr lang="en-US" dirty="0"/>
              <a:t>to test gain performance</a:t>
            </a:r>
          </a:p>
          <a:p>
            <a:r>
              <a:rPr lang="en-US" dirty="0"/>
              <a:t>Use UV laser to study timing 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A9DD8C5-5DAD-50A2-8C4E-5A9D7F69AF79}"/>
              </a:ext>
            </a:extLst>
          </p:cNvPr>
          <p:cNvGrpSpPr/>
          <p:nvPr/>
        </p:nvGrpSpPr>
        <p:grpSpPr>
          <a:xfrm>
            <a:off x="770751" y="3288434"/>
            <a:ext cx="3693391" cy="3204441"/>
            <a:chOff x="0" y="0"/>
            <a:chExt cx="6220691" cy="6220691"/>
          </a:xfrm>
        </p:grpSpPr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DE64C251-8986-506D-DD3E-7D4FF3213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0"/>
              <a:ext cx="6220691" cy="6220691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C172BBA-F87A-05D0-2A78-273334B7552F}"/>
                </a:ext>
              </a:extLst>
            </p:cNvPr>
            <p:cNvSpPr txBox="1"/>
            <p:nvPr/>
          </p:nvSpPr>
          <p:spPr>
            <a:xfrm>
              <a:off x="2735524" y="1737951"/>
              <a:ext cx="1293944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FFFF00"/>
                  </a:solidFill>
                </a:rPr>
                <a:t>PiN</a:t>
              </a:r>
              <a:r>
                <a:rPr lang="en-US" dirty="0">
                  <a:solidFill>
                    <a:srgbClr val="FFFF00"/>
                  </a:solidFill>
                </a:rPr>
                <a:t> @600V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B723377-C181-D0FF-34DC-F6363117F434}"/>
              </a:ext>
            </a:extLst>
          </p:cNvPr>
          <p:cNvGrpSpPr/>
          <p:nvPr/>
        </p:nvGrpSpPr>
        <p:grpSpPr>
          <a:xfrm>
            <a:off x="4241600" y="3288434"/>
            <a:ext cx="3693391" cy="3204441"/>
            <a:chOff x="6207714" y="-1"/>
            <a:chExt cx="6220691" cy="6220691"/>
          </a:xfrm>
        </p:grpSpPr>
        <p:pic>
          <p:nvPicPr>
            <p:cNvPr id="53" name="Graphic 52">
              <a:extLst>
                <a:ext uri="{FF2B5EF4-FFF2-40B4-BE49-F238E27FC236}">
                  <a16:creationId xmlns:a16="http://schemas.microsoft.com/office/drawing/2014/main" id="{B9FE6A7E-7329-8BB3-9DEF-E86443590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07714" y="-1"/>
              <a:ext cx="6220691" cy="6220691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7B29214-1C8D-CAE0-45EE-434F7260E100}"/>
                </a:ext>
              </a:extLst>
            </p:cNvPr>
            <p:cNvSpPr txBox="1"/>
            <p:nvPr/>
          </p:nvSpPr>
          <p:spPr>
            <a:xfrm>
              <a:off x="8564550" y="1588416"/>
              <a:ext cx="1507016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LGAD @600V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9EF04A7-7DBD-D4C5-7EB9-5844F1A6A3A5}"/>
              </a:ext>
            </a:extLst>
          </p:cNvPr>
          <p:cNvGrpSpPr/>
          <p:nvPr/>
        </p:nvGrpSpPr>
        <p:grpSpPr>
          <a:xfrm>
            <a:off x="8944266" y="3288434"/>
            <a:ext cx="3445634" cy="3280449"/>
            <a:chOff x="6096000" y="0"/>
            <a:chExt cx="6234545" cy="6234545"/>
          </a:xfrm>
        </p:grpSpPr>
        <p:pic>
          <p:nvPicPr>
            <p:cNvPr id="56" name="Graphic 55">
              <a:extLst>
                <a:ext uri="{FF2B5EF4-FFF2-40B4-BE49-F238E27FC236}">
                  <a16:creationId xmlns:a16="http://schemas.microsoft.com/office/drawing/2014/main" id="{FD82EEF3-D713-D733-D735-5717EFF3B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96000" y="0"/>
              <a:ext cx="6234545" cy="6234545"/>
            </a:xfrm>
            <a:prstGeom prst="rect">
              <a:avLst/>
            </a:prstGeom>
          </p:spPr>
        </p:pic>
        <p:sp>
          <p:nvSpPr>
            <p:cNvPr id="57" name="Arrow: Right 56">
              <a:extLst>
                <a:ext uri="{FF2B5EF4-FFF2-40B4-BE49-F238E27FC236}">
                  <a16:creationId xmlns:a16="http://schemas.microsoft.com/office/drawing/2014/main" id="{9A079C6C-E5FC-A6ED-AB57-806BFD8F3B3B}"/>
                </a:ext>
              </a:extLst>
            </p:cNvPr>
            <p:cNvSpPr/>
            <p:nvPr/>
          </p:nvSpPr>
          <p:spPr>
            <a:xfrm rot="20112994">
              <a:off x="8424423" y="1815554"/>
              <a:ext cx="1287790" cy="267406"/>
            </a:xfrm>
            <a:prstGeom prst="rightArrow">
              <a:avLst/>
            </a:prstGeom>
            <a:noFill/>
            <a:ln>
              <a:solidFill>
                <a:srgbClr val="BE1F2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row: Right 57">
              <a:extLst>
                <a:ext uri="{FF2B5EF4-FFF2-40B4-BE49-F238E27FC236}">
                  <a16:creationId xmlns:a16="http://schemas.microsoft.com/office/drawing/2014/main" id="{2B390D79-BFA7-AEA0-01D6-510A007A61CB}"/>
                </a:ext>
              </a:extLst>
            </p:cNvPr>
            <p:cNvSpPr/>
            <p:nvPr/>
          </p:nvSpPr>
          <p:spPr>
            <a:xfrm>
              <a:off x="8421167" y="3161594"/>
              <a:ext cx="1287790" cy="267406"/>
            </a:xfrm>
            <a:prstGeom prst="rightArrow">
              <a:avLst/>
            </a:prstGeom>
            <a:noFill/>
            <a:ln>
              <a:solidFill>
                <a:srgbClr val="01497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497C"/>
                </a:solidFill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FCDF651-63F4-11B2-14E7-7C09120FA713}"/>
              </a:ext>
            </a:extLst>
          </p:cNvPr>
          <p:cNvGrpSpPr/>
          <p:nvPr/>
        </p:nvGrpSpPr>
        <p:grpSpPr>
          <a:xfrm>
            <a:off x="8519476" y="16842"/>
            <a:ext cx="3672524" cy="3219124"/>
            <a:chOff x="0" y="0"/>
            <a:chExt cx="6234545" cy="6234545"/>
          </a:xfrm>
        </p:grpSpPr>
        <p:pic>
          <p:nvPicPr>
            <p:cNvPr id="60" name="Graphic 59">
              <a:extLst>
                <a:ext uri="{FF2B5EF4-FFF2-40B4-BE49-F238E27FC236}">
                  <a16:creationId xmlns:a16="http://schemas.microsoft.com/office/drawing/2014/main" id="{2A725E65-F2E0-0FB2-21E5-713E217A4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0" y="0"/>
              <a:ext cx="6234545" cy="6234545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EF718FE-B43B-32BE-1F3A-085345F406A2}"/>
                </a:ext>
              </a:extLst>
            </p:cNvPr>
            <p:cNvSpPr txBox="1"/>
            <p:nvPr/>
          </p:nvSpPr>
          <p:spPr>
            <a:xfrm>
              <a:off x="2902527" y="4017817"/>
              <a:ext cx="1983493" cy="598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BE1F21"/>
                  </a:solidFill>
                </a:rPr>
                <a:t>LGAD @600V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AABB492-F42D-814E-5277-66ECDCB9F29B}"/>
                </a:ext>
              </a:extLst>
            </p:cNvPr>
            <p:cNvSpPr txBox="1"/>
            <p:nvPr/>
          </p:nvSpPr>
          <p:spPr>
            <a:xfrm>
              <a:off x="1233055" y="1503217"/>
              <a:ext cx="1659299" cy="598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1497C"/>
                  </a:solidFill>
                </a:rPr>
                <a:t>PiN@600V</a:t>
              </a:r>
            </a:p>
          </p:txBody>
        </p:sp>
      </p:grpSp>
      <p:pic>
        <p:nvPicPr>
          <p:cNvPr id="63" name="Picture 62">
            <a:extLst>
              <a:ext uri="{FF2B5EF4-FFF2-40B4-BE49-F238E27FC236}">
                <a16:creationId xmlns:a16="http://schemas.microsoft.com/office/drawing/2014/main" id="{6BB4534C-85DE-9EF6-A2C5-9EC1CC2F97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59950" y="897076"/>
            <a:ext cx="1359526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52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F75C4-0ED6-32EC-78F5-AE628DE8D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3301"/>
          </a:xfrm>
        </p:spPr>
        <p:txBody>
          <a:bodyPr>
            <a:normAutofit fontScale="90000"/>
          </a:bodyPr>
          <a:lstStyle/>
          <a:p>
            <a:r>
              <a:rPr lang="en-US" dirty="0"/>
              <a:t>Segmentation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056BB-00BD-6FCB-4B9C-21965C589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360" y="985569"/>
            <a:ext cx="10515600" cy="1362077"/>
          </a:xfrm>
        </p:spPr>
        <p:txBody>
          <a:bodyPr>
            <a:normAutofit/>
          </a:bodyPr>
          <a:lstStyle/>
          <a:p>
            <a:r>
              <a:rPr lang="en-US" dirty="0"/>
              <a:t>We included some AC coupled devices on wafer</a:t>
            </a:r>
          </a:p>
          <a:p>
            <a:r>
              <a:rPr lang="en-US" dirty="0"/>
              <a:t>Can already see charge sharing with 4 AC coupled pads with alphas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144566-E3C8-5F0B-702F-7B3CA7A35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360" y="4583926"/>
            <a:ext cx="1576374" cy="1790586"/>
          </a:xfrm>
          <a:prstGeom prst="rect">
            <a:avLst/>
          </a:prstGeom>
        </p:spPr>
      </p:pic>
      <p:pic>
        <p:nvPicPr>
          <p:cNvPr id="5" name="Picture 4" descr="A screen shot of a computer&#10;&#10;Description automatically generated">
            <a:extLst>
              <a:ext uri="{FF2B5EF4-FFF2-40B4-BE49-F238E27FC236}">
                <a16:creationId xmlns:a16="http://schemas.microsoft.com/office/drawing/2014/main" id="{077F64AE-30F8-542E-ECF9-A13CAA969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462" y="2347646"/>
            <a:ext cx="2177353" cy="1634076"/>
          </a:xfrm>
          <a:prstGeom prst="rect">
            <a:avLst/>
          </a:prstGeom>
        </p:spPr>
      </p:pic>
      <p:pic>
        <p:nvPicPr>
          <p:cNvPr id="6" name="Picture 5" descr="A screen shot of a computer&#10;&#10;Description automatically generated">
            <a:extLst>
              <a:ext uri="{FF2B5EF4-FFF2-40B4-BE49-F238E27FC236}">
                <a16:creationId xmlns:a16="http://schemas.microsoft.com/office/drawing/2014/main" id="{06B9B686-89F1-6B29-F0E3-6B6BACC20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5317" y="2347646"/>
            <a:ext cx="2177353" cy="1634076"/>
          </a:xfrm>
          <a:prstGeom prst="rect">
            <a:avLst/>
          </a:prstGeom>
        </p:spPr>
      </p:pic>
      <p:pic>
        <p:nvPicPr>
          <p:cNvPr id="7" name="Picture 6" descr="A screen shot of a computer&#10;&#10;Description automatically generated">
            <a:extLst>
              <a:ext uri="{FF2B5EF4-FFF2-40B4-BE49-F238E27FC236}">
                <a16:creationId xmlns:a16="http://schemas.microsoft.com/office/drawing/2014/main" id="{11EF0ED0-B4EF-D810-DEF8-D21DAB8C5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5547" y="4178359"/>
            <a:ext cx="2177353" cy="1634076"/>
          </a:xfrm>
          <a:prstGeom prst="rect">
            <a:avLst/>
          </a:prstGeom>
        </p:spPr>
      </p:pic>
      <p:pic>
        <p:nvPicPr>
          <p:cNvPr id="8" name="Picture 7" descr="A screen shot of a computer&#10;&#10;Description automatically generated">
            <a:extLst>
              <a:ext uri="{FF2B5EF4-FFF2-40B4-BE49-F238E27FC236}">
                <a16:creationId xmlns:a16="http://schemas.microsoft.com/office/drawing/2014/main" id="{8F7353EF-0833-EBCC-E134-4B8308D33A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6710" y="4178359"/>
            <a:ext cx="2177353" cy="16340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62BAA9-5904-E6D6-7728-8FFBAD33CA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5360" y="2976154"/>
            <a:ext cx="1576375" cy="9307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4D759F-48D9-AD4D-222C-C93E703DC89E}"/>
              </a:ext>
            </a:extLst>
          </p:cNvPr>
          <p:cNvSpPr txBox="1"/>
          <p:nvPr/>
        </p:nvSpPr>
        <p:spPr>
          <a:xfrm>
            <a:off x="4581221" y="2662172"/>
            <a:ext cx="5870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Charge sharing in ac-coupling pads with different hits </a:t>
            </a:r>
            <a:endParaRPr lang="en-US" sz="1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1D96DC-1C96-C064-7C4D-E2EF04D221DE}"/>
              </a:ext>
            </a:extLst>
          </p:cNvPr>
          <p:cNvSpPr txBox="1"/>
          <p:nvPr/>
        </p:nvSpPr>
        <p:spPr>
          <a:xfrm>
            <a:off x="1220936" y="2544283"/>
            <a:ext cx="2525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4-</a:t>
            </a:r>
            <a:r>
              <a:rPr lang="en-US" altLang="zh-CN" sz="1600" b="1" dirty="0"/>
              <a:t>channels TIA board</a:t>
            </a:r>
            <a:endParaRPr lang="en-US" sz="16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44C041-94F8-56FB-65CC-4E66DA796409}"/>
              </a:ext>
            </a:extLst>
          </p:cNvPr>
          <p:cNvSpPr txBox="1"/>
          <p:nvPr/>
        </p:nvSpPr>
        <p:spPr>
          <a:xfrm>
            <a:off x="1220936" y="4000203"/>
            <a:ext cx="2016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</a:t>
            </a:r>
            <a:r>
              <a:rPr lang="en-US" altLang="zh-CN" sz="1600" b="1" dirty="0"/>
              <a:t>mm*1mm </a:t>
            </a:r>
            <a:r>
              <a:rPr lang="en-US" sz="1600" b="1" dirty="0"/>
              <a:t>4</a:t>
            </a:r>
            <a:r>
              <a:rPr lang="en-US" altLang="zh-CN" sz="1600" b="1" dirty="0"/>
              <a:t>H-SiC AC-LGAD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245979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24945-99EA-9B02-2829-A18F396F0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537"/>
            <a:ext cx="10515600" cy="6334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Field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30DF0-4010-25BA-6104-EE0B26A78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220" y="4058382"/>
            <a:ext cx="7918294" cy="237596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Angle of mesa has strong effect on edge fields and therefore breakdown voltage</a:t>
            </a:r>
          </a:p>
          <a:p>
            <a:r>
              <a:rPr lang="en-US" dirty="0"/>
              <a:t>Best are small or obtuse angles (not practical) or ~90</a:t>
            </a:r>
            <a:r>
              <a:rPr lang="en-US" baseline="30000" dirty="0"/>
              <a:t>o</a:t>
            </a:r>
            <a:r>
              <a:rPr lang="en-US" dirty="0"/>
              <a:t> (</a:t>
            </a:r>
            <a:r>
              <a:rPr lang="en-US" dirty="0" err="1"/>
              <a:t>a,b</a:t>
            </a:r>
            <a:r>
              <a:rPr lang="en-US" dirty="0"/>
              <a:t>)</a:t>
            </a:r>
          </a:p>
          <a:p>
            <a:r>
              <a:rPr lang="en-US" dirty="0"/>
              <a:t>But still may be insufficient</a:t>
            </a:r>
          </a:p>
          <a:p>
            <a:r>
              <a:rPr lang="en-US" dirty="0"/>
              <a:t>Metal coverage adds additional control (</a:t>
            </a:r>
            <a:r>
              <a:rPr lang="en-US" dirty="0" err="1"/>
              <a:t>c,d</a:t>
            </a:r>
            <a:r>
              <a:rPr lang="en-US" dirty="0"/>
              <a:t>)</a:t>
            </a:r>
          </a:p>
          <a:p>
            <a:r>
              <a:rPr lang="en-US" dirty="0"/>
              <a:t>Further study required to see if we can reach full depletion using field control, otherwise will purse ion implanted JTE structures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03176D-7780-629B-033A-FF6949F10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20" y="681874"/>
            <a:ext cx="11520307" cy="359562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E31D904-17EE-EBBC-6733-77E35457D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69139" y="3670826"/>
            <a:ext cx="3151079" cy="315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83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8AEE9-E906-20E3-FF09-2ABF22B7C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Outlook Relative to the 4D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45B95-45BF-CD63-C0FB-9CA1E0FBF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Our present mesa design will likely evolve to use implanted junction termination structure and achieve high breakdown</a:t>
            </a:r>
          </a:p>
          <a:p>
            <a:r>
              <a:rPr lang="en-US" dirty="0"/>
              <a:t>AC coupling results are very encouraging and may offer a route to fine segmentation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irradiation campaign at BNL but no test results yet – cooldown</a:t>
            </a:r>
          </a:p>
          <a:p>
            <a:r>
              <a:rPr lang="en-US" dirty="0"/>
              <a:t>A major additional development – outside our present scope – would be to develop front end readout electronics in a </a:t>
            </a:r>
            <a:r>
              <a:rPr lang="en-US" dirty="0" err="1"/>
              <a:t>SiC</a:t>
            </a:r>
            <a:r>
              <a:rPr lang="en-US" dirty="0"/>
              <a:t> high temperature process</a:t>
            </a:r>
          </a:p>
          <a:p>
            <a:r>
              <a:rPr lang="en-US" dirty="0"/>
              <a:t>Emerging processes do not have the bandwidth we require but can evolve as Si did – note </a:t>
            </a:r>
            <a:r>
              <a:rPr lang="en-US" dirty="0" err="1"/>
              <a:t>SiC</a:t>
            </a:r>
            <a:r>
              <a:rPr lang="en-US" dirty="0"/>
              <a:t> is intrinsically fast</a:t>
            </a:r>
          </a:p>
          <a:p>
            <a:r>
              <a:rPr lang="en-US" dirty="0"/>
              <a:t>See this as a major opportunity of our colleagues in microelectronics and ASIC design!!!</a:t>
            </a:r>
          </a:p>
        </p:txBody>
      </p:sp>
    </p:spTree>
    <p:extLst>
      <p:ext uri="{BB962C8B-B14F-4D97-AF65-F5344CB8AC3E}">
        <p14:creationId xmlns:p14="http://schemas.microsoft.com/office/powerpoint/2010/main" val="1075155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3E40B-809D-109B-2EBE-4D5F645D0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Emerging </a:t>
            </a:r>
            <a:r>
              <a:rPr lang="en-US" sz="4000" dirty="0" err="1"/>
              <a:t>SiC</a:t>
            </a:r>
            <a:r>
              <a:rPr lang="en-US" sz="4000" dirty="0"/>
              <a:t> IC Processes Aimed at High Temperature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C0BE0-1FB8-70A1-30B6-E70411079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NASA Glenn Research Center </a:t>
            </a:r>
            <a:r>
              <a:rPr lang="en-US" dirty="0"/>
              <a:t>– high temperature JFET IC process</a:t>
            </a:r>
          </a:p>
          <a:p>
            <a:r>
              <a:rPr lang="en-US" dirty="0">
                <a:hlinkClick r:id="rId2"/>
              </a:rPr>
              <a:t>https://www1.grc.nasa.gov/research-and-engineering/silicon-carbide-electronics-and-sensors/</a:t>
            </a:r>
            <a:endParaRPr lang="en-US" dirty="0"/>
          </a:p>
          <a:p>
            <a:r>
              <a:rPr lang="en-US" dirty="0"/>
              <a:t>Significant documentation and design resources are posted</a:t>
            </a:r>
          </a:p>
          <a:p>
            <a:r>
              <a:rPr lang="en-US" b="1" dirty="0"/>
              <a:t>KTH Sweden</a:t>
            </a:r>
          </a:p>
          <a:p>
            <a:r>
              <a:rPr lang="en-US" dirty="0">
                <a:hlinkClick r:id="rId3"/>
              </a:rPr>
              <a:t>https://www.mdpi.com/2079-9292/8/5/496</a:t>
            </a:r>
            <a:endParaRPr lang="en-US" dirty="0"/>
          </a:p>
          <a:p>
            <a:r>
              <a:rPr lang="en-US" dirty="0"/>
              <a:t>PDK and process flow available</a:t>
            </a:r>
          </a:p>
          <a:p>
            <a:r>
              <a:rPr lang="en-US" b="1" dirty="0"/>
              <a:t>Ozark Integrated Circuits</a:t>
            </a:r>
          </a:p>
          <a:p>
            <a:r>
              <a:rPr lang="en-US" dirty="0">
                <a:hlinkClick r:id="rId4"/>
              </a:rPr>
              <a:t>https://www.ozarkic.com/our-services/high-temperature/</a:t>
            </a:r>
            <a:endParaRPr lang="en-US" dirty="0"/>
          </a:p>
          <a:p>
            <a:r>
              <a:rPr lang="en-US" b="1" dirty="0"/>
              <a:t>Fraunhofer IISB Germany</a:t>
            </a:r>
          </a:p>
          <a:p>
            <a:r>
              <a:rPr lang="en-US" dirty="0">
                <a:hlinkClick r:id="rId5"/>
              </a:rPr>
              <a:t>https://europractice-ic.com/technologies/compound-semiconductors/fraunhofer-iisb/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106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746</Words>
  <Application>Microsoft Office PowerPoint</Application>
  <PresentationFormat>Widescreen</PresentationFormat>
  <Paragraphs>113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Symbol</vt:lpstr>
      <vt:lpstr>Office Theme</vt:lpstr>
      <vt:lpstr>Wide Band Gap Materials for 4D Tracking</vt:lpstr>
      <vt:lpstr>Introduction</vt:lpstr>
      <vt:lpstr>Method: Compare LGAD to PIN</vt:lpstr>
      <vt:lpstr>Processing</vt:lpstr>
      <vt:lpstr>Bench Tests</vt:lpstr>
      <vt:lpstr>Segmentation</vt:lpstr>
      <vt:lpstr>Field Control</vt:lpstr>
      <vt:lpstr>Outlook Relative to the 4D Project</vt:lpstr>
      <vt:lpstr>Emerging SiC IC Processes Aimed at High Temperature Operation</vt:lpstr>
      <vt:lpstr>LBNL/NCSU/BNL Collaboration</vt:lpstr>
      <vt:lpstr>Back 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Carl Haber</dc:creator>
  <cp:lastModifiedBy>Carl Haber</cp:lastModifiedBy>
  <cp:revision>4</cp:revision>
  <dcterms:created xsi:type="dcterms:W3CDTF">2024-11-06T02:55:48Z</dcterms:created>
  <dcterms:modified xsi:type="dcterms:W3CDTF">2024-11-07T06:01:04Z</dcterms:modified>
</cp:coreProperties>
</file>