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4"/>
  </p:sldMasterIdLst>
  <p:notesMasterIdLst>
    <p:notesMasterId r:id="rId7"/>
  </p:notesMasterIdLst>
  <p:handoutMasterIdLst>
    <p:handoutMasterId r:id="rId8"/>
  </p:handoutMasterIdLst>
  <p:sldIdLst>
    <p:sldId id="300" r:id="rId5"/>
    <p:sldId id="299" r:id="rId6"/>
  </p:sldIdLst>
  <p:sldSz cx="9144000" cy="6858000" type="screen4x3"/>
  <p:notesSz cx="6858000" cy="9144000"/>
  <p:custDataLst>
    <p:tags r:id="rId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6">
          <p15:clr>
            <a:srgbClr val="A4A3A4"/>
          </p15:clr>
        </p15:guide>
        <p15:guide id="2" orient="horz" pos="1294">
          <p15:clr>
            <a:srgbClr val="A4A3A4"/>
          </p15:clr>
        </p15:guide>
        <p15:guide id="3" orient="horz" pos="3745">
          <p15:clr>
            <a:srgbClr val="A4A3A4"/>
          </p15:clr>
        </p15:guide>
        <p15:guide id="4" orient="horz" pos="3980">
          <p15:clr>
            <a:srgbClr val="A4A3A4"/>
          </p15:clr>
        </p15:guide>
        <p15:guide id="5" orient="horz" pos="1052">
          <p15:clr>
            <a:srgbClr val="A4A3A4"/>
          </p15:clr>
        </p15:guide>
        <p15:guide id="6" orient="horz" pos="1741">
          <p15:clr>
            <a:srgbClr val="A4A3A4"/>
          </p15:clr>
        </p15:guide>
        <p15:guide id="7" orient="horz" pos="4183">
          <p15:clr>
            <a:srgbClr val="A4A3A4"/>
          </p15:clr>
        </p15:guide>
        <p15:guide id="8" orient="horz" pos="566">
          <p15:clr>
            <a:srgbClr val="A4A3A4"/>
          </p15:clr>
        </p15:guide>
        <p15:guide id="9" orient="horz" pos="2808">
          <p15:clr>
            <a:srgbClr val="A4A3A4"/>
          </p15:clr>
        </p15:guide>
        <p15:guide id="10" pos="2880">
          <p15:clr>
            <a:srgbClr val="A4A3A4"/>
          </p15:clr>
        </p15:guide>
        <p15:guide id="11" pos="363">
          <p15:clr>
            <a:srgbClr val="A4A3A4"/>
          </p15:clr>
        </p15:guide>
        <p15:guide id="12" pos="5396">
          <p15:clr>
            <a:srgbClr val="A4A3A4"/>
          </p15:clr>
        </p15:guide>
        <p15:guide id="13" pos="282">
          <p15:clr>
            <a:srgbClr val="A4A3A4"/>
          </p15:clr>
        </p15:guide>
        <p15:guide id="14" pos="3784">
          <p15:clr>
            <a:srgbClr val="A4A3A4"/>
          </p15:clr>
        </p15:guide>
        <p15:guide id="15" pos="3736">
          <p15:clr>
            <a:srgbClr val="A4A3A4"/>
          </p15:clr>
        </p15:guide>
        <p15:guide id="16" pos="2179">
          <p15:clr>
            <a:srgbClr val="A4A3A4"/>
          </p15:clr>
        </p15:guide>
        <p15:guide id="17" pos="5464">
          <p15:clr>
            <a:srgbClr val="A4A3A4"/>
          </p15:clr>
        </p15:guide>
        <p15:guide id="18" pos="386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1E3"/>
    <a:srgbClr val="F5EDE0"/>
    <a:srgbClr val="981E32"/>
    <a:srgbClr val="FF0066"/>
    <a:srgbClr val="C75B12"/>
    <a:srgbClr val="FFFFFF"/>
    <a:srgbClr val="E17000"/>
    <a:srgbClr val="5B8F22"/>
    <a:srgbClr val="D2C295"/>
    <a:srgbClr val="A79E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631" autoAdjust="0"/>
    <p:restoredTop sz="82536" autoAdjust="0"/>
  </p:normalViewPr>
  <p:slideViewPr>
    <p:cSldViewPr snapToObjects="1" showGuides="1">
      <p:cViewPr>
        <p:scale>
          <a:sx n="74" d="100"/>
          <a:sy n="74" d="100"/>
        </p:scale>
        <p:origin x="1616" y="-8"/>
      </p:cViewPr>
      <p:guideLst>
        <p:guide orient="horz" pos="326"/>
        <p:guide orient="horz" pos="1294"/>
        <p:guide orient="horz" pos="3745"/>
        <p:guide orient="horz" pos="3980"/>
        <p:guide orient="horz" pos="1052"/>
        <p:guide orient="horz" pos="1741"/>
        <p:guide orient="horz" pos="4183"/>
        <p:guide orient="horz" pos="566"/>
        <p:guide orient="horz" pos="2808"/>
        <p:guide pos="2880"/>
        <p:guide pos="363"/>
        <p:guide pos="5396"/>
        <p:guide pos="282"/>
        <p:guide pos="3784"/>
        <p:guide pos="3736"/>
        <p:guide pos="2179"/>
        <p:guide pos="5464"/>
        <p:guide pos="386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 showGuides="1">
      <p:cViewPr varScale="1">
        <p:scale>
          <a:sx n="85" d="100"/>
          <a:sy n="85" d="100"/>
        </p:scale>
        <p:origin x="-313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tags" Target="tags/tag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EBF33E-D9A7-42CC-B598-9AD8356CBB5A}" type="datetimeFigureOut">
              <a:rPr lang="en-US" smtClean="0"/>
              <a:pPr/>
              <a:t>2/9/24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EAAB5D-0CC4-45A8-B4B6-0B8B738A4E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16481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B58700-9FA2-48CE-AC88-D71D45EB490A}" type="datetimeFigureOut">
              <a:rPr lang="en-US" smtClean="0"/>
              <a:pPr/>
              <a:t>2/9/24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9BC4E5-2BC1-4F43-85DD-A1B8F74CB7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00429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8434" y="6196867"/>
            <a:ext cx="2275566" cy="6611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0195"/>
            <a:ext cx="1973584" cy="7178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7213" y="536575"/>
            <a:ext cx="8008937" cy="2246313"/>
          </a:xfrm>
        </p:spPr>
        <p:txBody>
          <a:bodyPr anchor="b" anchorCtr="0">
            <a:noAutofit/>
          </a:bodyPr>
          <a:lstStyle>
            <a:lvl1pPr>
              <a:defRPr sz="43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7213" y="3646170"/>
            <a:ext cx="7989887" cy="2187702"/>
          </a:xfrm>
        </p:spPr>
        <p:txBody>
          <a:bodyPr>
            <a:noAutofit/>
          </a:bodyPr>
          <a:lstStyle>
            <a:lvl1pPr marL="0" indent="0" algn="l">
              <a:lnSpc>
                <a:spcPct val="110000"/>
              </a:lnSpc>
              <a:buNone/>
              <a:defRPr sz="16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557213" y="2755011"/>
            <a:ext cx="8008937" cy="635889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42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CA" dirty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3500"/>
            <a:ext cx="9158400" cy="686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751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2527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" y="934933"/>
            <a:ext cx="8685251" cy="202691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4"/>
          </p:nvPr>
        </p:nvSpPr>
        <p:spPr>
          <a:xfrm>
            <a:off x="457200" y="1243584"/>
            <a:ext cx="8108950" cy="5065522"/>
          </a:xfrm>
        </p:spPr>
        <p:txBody>
          <a:bodyPr/>
          <a:lstStyle>
            <a:lvl1pPr>
              <a:buClr>
                <a:srgbClr val="981E32"/>
              </a:buClr>
              <a:defRPr/>
            </a:lvl1pPr>
            <a:lvl2pPr>
              <a:buClr>
                <a:srgbClr val="981E32"/>
              </a:buClr>
              <a:buSzPct val="120000"/>
              <a:defRPr/>
            </a:lvl2pPr>
            <a:lvl3pPr>
              <a:buClr>
                <a:srgbClr val="981E32"/>
              </a:buClr>
              <a:buSzPct val="120000"/>
              <a:defRPr b="0"/>
            </a:lvl3pPr>
            <a:lvl4pPr>
              <a:buClr>
                <a:srgbClr val="981E32"/>
              </a:buClr>
              <a:buSzPct val="120000"/>
              <a:defRPr/>
            </a:lvl4pPr>
            <a:lvl5pPr>
              <a:buClr>
                <a:srgbClr val="981E32"/>
              </a:buClr>
              <a:buSzPct val="120000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03237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2527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" y="934933"/>
            <a:ext cx="8685251" cy="202691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4"/>
          </p:nvPr>
        </p:nvSpPr>
        <p:spPr>
          <a:xfrm>
            <a:off x="457200" y="1243584"/>
            <a:ext cx="3886200" cy="5065522"/>
          </a:xfrm>
        </p:spPr>
        <p:txBody>
          <a:bodyPr/>
          <a:lstStyle>
            <a:lvl1pPr>
              <a:buClr>
                <a:srgbClr val="981E32"/>
              </a:buClr>
              <a:defRPr/>
            </a:lvl1pPr>
            <a:lvl2pPr>
              <a:buClr>
                <a:srgbClr val="981E32"/>
              </a:buClr>
              <a:buSzPct val="120000"/>
              <a:defRPr/>
            </a:lvl2pPr>
            <a:lvl3pPr>
              <a:buClr>
                <a:srgbClr val="981E32"/>
              </a:buClr>
              <a:buSzPct val="120000"/>
              <a:defRPr/>
            </a:lvl3pPr>
            <a:lvl4pPr>
              <a:buClr>
                <a:srgbClr val="981E32"/>
              </a:buClr>
              <a:buSzPct val="120000"/>
              <a:defRPr/>
            </a:lvl4pPr>
            <a:lvl5pPr>
              <a:buClr>
                <a:srgbClr val="981E32"/>
              </a:buClr>
              <a:buSzPct val="120000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11" name="Content Placeholder 15"/>
          <p:cNvSpPr>
            <a:spLocks noGrp="1"/>
          </p:cNvSpPr>
          <p:nvPr>
            <p:ph sz="quarter" idx="15"/>
          </p:nvPr>
        </p:nvSpPr>
        <p:spPr>
          <a:xfrm>
            <a:off x="4648200" y="1252729"/>
            <a:ext cx="3886200" cy="5065522"/>
          </a:xfrm>
        </p:spPr>
        <p:txBody>
          <a:bodyPr/>
          <a:lstStyle>
            <a:lvl1pPr>
              <a:buClr>
                <a:srgbClr val="981E32"/>
              </a:buClr>
              <a:defRPr/>
            </a:lvl1pPr>
            <a:lvl2pPr>
              <a:buClr>
                <a:srgbClr val="981E32"/>
              </a:buClr>
              <a:buSzPct val="120000"/>
              <a:defRPr/>
            </a:lvl2pPr>
            <a:lvl3pPr>
              <a:buClr>
                <a:srgbClr val="981E32"/>
              </a:buClr>
              <a:buSzPct val="120000"/>
              <a:defRPr/>
            </a:lvl3pPr>
            <a:lvl4pPr>
              <a:buClr>
                <a:srgbClr val="981E32"/>
              </a:buClr>
              <a:buSzPct val="120000"/>
              <a:defRPr/>
            </a:lvl4pPr>
            <a:lvl5pPr>
              <a:buClr>
                <a:srgbClr val="981E32"/>
              </a:buClr>
              <a:buSzPct val="120000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03237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line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2527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" y="934933"/>
            <a:ext cx="8685251" cy="202691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3646488" y="1252728"/>
            <a:ext cx="2442340" cy="2481072"/>
          </a:xfrm>
        </p:spPr>
        <p:txBody>
          <a:bodyPr/>
          <a:lstStyle/>
          <a:p>
            <a:r>
              <a:rPr lang="en-US" dirty="0"/>
              <a:t>Click icon to add picture</a:t>
            </a:r>
            <a:endParaRPr lang="en-CA" dirty="0"/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3646488" y="3886200"/>
            <a:ext cx="2442340" cy="2432050"/>
          </a:xfrm>
        </p:spPr>
        <p:txBody>
          <a:bodyPr/>
          <a:lstStyle/>
          <a:p>
            <a:r>
              <a:rPr lang="en-US" dirty="0"/>
              <a:t>Click icon to add picture</a:t>
            </a:r>
            <a:endParaRPr lang="en-CA" dirty="0"/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7"/>
          </p:nvPr>
        </p:nvSpPr>
        <p:spPr>
          <a:xfrm>
            <a:off x="6242954" y="1243584"/>
            <a:ext cx="2442340" cy="5065522"/>
          </a:xfrm>
        </p:spPr>
        <p:txBody>
          <a:bodyPr/>
          <a:lstStyle/>
          <a:p>
            <a:r>
              <a:rPr lang="en-US" dirty="0"/>
              <a:t>Click icon to add picture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8"/>
          </p:nvPr>
        </p:nvSpPr>
        <p:spPr>
          <a:xfrm>
            <a:off x="457200" y="1243584"/>
            <a:ext cx="3013075" cy="5065522"/>
          </a:xfrm>
        </p:spPr>
        <p:txBody>
          <a:bodyPr/>
          <a:lstStyle>
            <a:lvl2pPr>
              <a:buSzPct val="120000"/>
              <a:defRPr/>
            </a:lvl2pPr>
            <a:lvl3pPr>
              <a:buSzPct val="120000"/>
              <a:defRPr/>
            </a:lvl3pPr>
            <a:lvl4pPr>
              <a:buSzPct val="120000"/>
              <a:defRPr/>
            </a:lvl4pPr>
            <a:lvl5pPr>
              <a:buSzPct val="120000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69646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Chart on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2527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" y="934933"/>
            <a:ext cx="8685251" cy="202691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3" name="Chart Placeholder 2"/>
          <p:cNvSpPr>
            <a:spLocks noGrp="1"/>
          </p:cNvSpPr>
          <p:nvPr>
            <p:ph type="chart" sz="quarter" idx="15"/>
          </p:nvPr>
        </p:nvSpPr>
        <p:spPr>
          <a:xfrm>
            <a:off x="6007100" y="1243584"/>
            <a:ext cx="2667000" cy="5065522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6"/>
          </p:nvPr>
        </p:nvSpPr>
        <p:spPr>
          <a:xfrm>
            <a:off x="457200" y="1243584"/>
            <a:ext cx="5484812" cy="5065522"/>
          </a:xfrm>
        </p:spPr>
        <p:txBody>
          <a:bodyPr/>
          <a:lstStyle>
            <a:lvl2pPr>
              <a:buSzPct val="120000"/>
              <a:defRPr/>
            </a:lvl2pPr>
            <a:lvl3pPr>
              <a:buSzPct val="120000"/>
              <a:defRPr/>
            </a:lvl3pPr>
            <a:lvl4pPr>
              <a:buSzPct val="120000"/>
              <a:defRPr/>
            </a:lvl4pPr>
            <a:lvl5pPr>
              <a:buSzPct val="120000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95472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 lIns="432000"/>
          <a:lstStyle>
            <a:lvl1pPr>
              <a:defRPr b="1" baseline="0">
                <a:solidFill>
                  <a:srgbClr val="FF0000"/>
                </a:solidFill>
              </a:defRPr>
            </a:lvl1pPr>
          </a:lstStyle>
          <a:p>
            <a:br>
              <a:rPr lang="en-CA" dirty="0"/>
            </a:br>
            <a:br>
              <a:rPr lang="en-CA" dirty="0"/>
            </a:br>
            <a:br>
              <a:rPr lang="en-CA" dirty="0"/>
            </a:br>
            <a:br>
              <a:rPr lang="en-CA" dirty="0"/>
            </a:br>
            <a:br>
              <a:rPr lang="en-CA" dirty="0"/>
            </a:br>
            <a:br>
              <a:rPr lang="en-CA" dirty="0"/>
            </a:br>
            <a:r>
              <a:rPr lang="en-CA" dirty="0"/>
              <a:t>***INSTRUCTIONS ON HOW TO APPLY IMAGE MASKING TO SLIDE LAYOUT***</a:t>
            </a:r>
            <a:br>
              <a:rPr lang="en-CA" dirty="0"/>
            </a:br>
            <a:r>
              <a:rPr lang="en-CA" dirty="0"/>
              <a:t>STEP 1: Click icon to insert image</a:t>
            </a:r>
            <a:br>
              <a:rPr lang="en-CA" dirty="0"/>
            </a:br>
            <a:r>
              <a:rPr lang="en-CA" dirty="0"/>
              <a:t>STEP 2: Once image is inserted, right-click image, and choose ‘Send to Back’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7691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1822" y="129091"/>
            <a:ext cx="8103570" cy="75303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43584"/>
            <a:ext cx="8109919" cy="5029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66150" y="6318251"/>
            <a:ext cx="318932" cy="539750"/>
          </a:xfrm>
          <a:prstGeom prst="rect">
            <a:avLst/>
          </a:prstGeom>
        </p:spPr>
        <p:txBody>
          <a:bodyPr vert="horz" lIns="72000" tIns="57600" rIns="72000" bIns="45720" rtlCol="0" anchor="ctr"/>
          <a:lstStyle>
            <a:lvl1pPr algn="l">
              <a:defRPr sz="11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5BD36294-2849-48A8-8531-5354CF3095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531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0" r:id="rId2"/>
    <p:sldLayoutId id="2147483674" r:id="rId3"/>
    <p:sldLayoutId id="2147483671" r:id="rId4"/>
    <p:sldLayoutId id="2147483672" r:id="rId5"/>
    <p:sldLayoutId id="2147483673" r:id="rId6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chemeClr val="bg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0"/>
        </a:spcBef>
        <a:spcAft>
          <a:spcPts val="300"/>
        </a:spcAft>
        <a:buClr>
          <a:schemeClr val="tx1"/>
        </a:buClr>
        <a:buFont typeface="Arial" pitchFamily="34" charset="0"/>
        <a:buNone/>
        <a:defRPr sz="2400" b="0" kern="1200" baseline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457200" indent="-223838" algn="l" defTabSz="914400" rtl="0" eaLnBrk="1" latinLnBrk="0" hangingPunct="1">
        <a:lnSpc>
          <a:spcPct val="120000"/>
        </a:lnSpc>
        <a:spcBef>
          <a:spcPts val="0"/>
        </a:spcBef>
        <a:spcAft>
          <a:spcPts val="0"/>
        </a:spcAft>
        <a:buClr>
          <a:schemeClr val="bg2"/>
        </a:buClr>
        <a:buSzPct val="120000"/>
        <a:buFont typeface="Arial" pitchFamily="34" charset="0"/>
        <a:buChar char="•"/>
        <a:defRPr sz="2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690563" indent="-233363" algn="l" defTabSz="914400" rtl="0" eaLnBrk="1" latinLnBrk="0" hangingPunct="1">
        <a:lnSpc>
          <a:spcPct val="120000"/>
        </a:lnSpc>
        <a:spcBef>
          <a:spcPts val="0"/>
        </a:spcBef>
        <a:buClr>
          <a:schemeClr val="bg2"/>
        </a:buClr>
        <a:buSzPct val="120000"/>
        <a:buFont typeface="Arial" pitchFamily="34" charset="0"/>
        <a:buChar char="-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914400" indent="-223838" algn="l" defTabSz="914400" rtl="0" eaLnBrk="1" latinLnBrk="0" hangingPunct="1">
        <a:lnSpc>
          <a:spcPct val="120000"/>
        </a:lnSpc>
        <a:spcBef>
          <a:spcPts val="0"/>
        </a:spcBef>
        <a:buClr>
          <a:schemeClr val="bg2"/>
        </a:buClr>
        <a:buSzPct val="120000"/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1147763" indent="-233363" algn="l" defTabSz="914400" rtl="0" eaLnBrk="1" latinLnBrk="0" hangingPunct="1">
        <a:lnSpc>
          <a:spcPct val="120000"/>
        </a:lnSpc>
        <a:spcBef>
          <a:spcPts val="0"/>
        </a:spcBef>
        <a:buClr>
          <a:schemeClr val="bg2"/>
        </a:buClr>
        <a:buSzPct val="120000"/>
        <a:buFont typeface="Arial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A86CE-DB96-33BB-133A-58761AEA05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7687" y="801687"/>
            <a:ext cx="8008937" cy="2246313"/>
          </a:xfrm>
        </p:spPr>
        <p:txBody>
          <a:bodyPr/>
          <a:lstStyle/>
          <a:p>
            <a:br>
              <a:rPr lang="en-US" sz="3200" dirty="0">
                <a:solidFill>
                  <a:schemeClr val="bg2"/>
                </a:solidFill>
                <a:latin typeface="Source Sans Pro" panose="020F0502020204030204" pitchFamily="34" charset="0"/>
                <a:ea typeface="Source Sans Pro" panose="020F0502020204030204" pitchFamily="34" charset="0"/>
              </a:rPr>
            </a:br>
            <a:r>
              <a:rPr lang="en-US" sz="3200" dirty="0">
                <a:solidFill>
                  <a:schemeClr val="bg2"/>
                </a:solidFill>
                <a:latin typeface="Source Sans Pro" panose="020F0502020204030204" pitchFamily="34" charset="0"/>
                <a:ea typeface="Source Sans Pro" panose="020F0502020204030204" pitchFamily="34" charset="0"/>
              </a:rPr>
              <a:t>SLAC + Penn AD Trigger Weekly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CAD97B-9103-FAAA-759D-6F2D5DA435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5181" y="3536943"/>
            <a:ext cx="7989887" cy="1719072"/>
          </a:xfrm>
        </p:spPr>
        <p:txBody>
          <a:bodyPr/>
          <a:lstStyle/>
          <a:p>
            <a:r>
              <a:rPr lang="en-US" b="1" dirty="0"/>
              <a:t>Paul Gontard, Stanford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589382-01AB-E8C3-4B0E-FD16B824BAD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8163" y="3048000"/>
            <a:ext cx="8008937" cy="635889"/>
          </a:xfrm>
        </p:spPr>
        <p:txBody>
          <a:bodyPr/>
          <a:lstStyle/>
          <a:p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A4001D"/>
                </a:solidFill>
                <a:effectLst/>
                <a:uLnTx/>
                <a:uFillTx/>
                <a:latin typeface="Source Sans Pro" panose="020F0502020204030204" pitchFamily="34" charset="0"/>
                <a:ea typeface="Source Sans Pro" panose="020F0502020204030204" pitchFamily="34" charset="0"/>
                <a:cs typeface="Arial" pitchFamily="34" charset="0"/>
              </a:rPr>
              <a:t>2/9/2024 - </a:t>
            </a:r>
            <a:r>
              <a:rPr lang="en-US" sz="2500" b="1" dirty="0">
                <a:latin typeface="Source Sans Pro SemiBold" panose="020B0503030403020204" pitchFamily="34" charset="0"/>
                <a:ea typeface="Source Sans Pro SemiBold" panose="020B0503030403020204" pitchFamily="34" charset="0"/>
              </a:rPr>
              <a:t>RA Progress Update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8B0E82-D469-28C8-F38A-C410E9B3A236}"/>
              </a:ext>
            </a:extLst>
          </p:cNvPr>
          <p:cNvSpPr/>
          <p:nvPr/>
        </p:nvSpPr>
        <p:spPr>
          <a:xfrm>
            <a:off x="0" y="0"/>
            <a:ext cx="9144000" cy="1447800"/>
          </a:xfrm>
          <a:prstGeom prst="rect">
            <a:avLst/>
          </a:prstGeom>
          <a:pattFill prst="wdDnDiag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680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285D49A-6CC0-DBF6-E47B-78AE55553F7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718F097-E282-2ABA-BD7A-F51155849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29091"/>
            <a:ext cx="7793392" cy="753033"/>
          </a:xfrm>
        </p:spPr>
        <p:txBody>
          <a:bodyPr/>
          <a:lstStyle/>
          <a:p>
            <a:r>
              <a:rPr lang="en-US" dirty="0"/>
              <a:t>Code Verification &amp; Plot Reproduction</a:t>
            </a:r>
          </a:p>
        </p:txBody>
      </p:sp>
      <p:pic>
        <p:nvPicPr>
          <p:cNvPr id="6" name="Content Placeholder 5" descr="A graph of a number and a diagram&#10;&#10;Description automatically generated with medium confidence">
            <a:extLst>
              <a:ext uri="{FF2B5EF4-FFF2-40B4-BE49-F238E27FC236}">
                <a16:creationId xmlns:a16="http://schemas.microsoft.com/office/drawing/2014/main" id="{43DA32F9-B902-9DC3-EE49-7E3B8D6E05A7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617426" y="4052820"/>
            <a:ext cx="3645154" cy="2608969"/>
          </a:xfrm>
        </p:spPr>
      </p:pic>
      <p:pic>
        <p:nvPicPr>
          <p:cNvPr id="8" name="Picture 7" descr="A screen shot of a graph&#10;&#10;Description automatically generated">
            <a:extLst>
              <a:ext uri="{FF2B5EF4-FFF2-40B4-BE49-F238E27FC236}">
                <a16:creationId xmlns:a16="http://schemas.microsoft.com/office/drawing/2014/main" id="{82793D80-D1B6-35CD-6F80-374CA0DC24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426" y="1447800"/>
            <a:ext cx="3645154" cy="260502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A87A42C-48E0-AFDE-C2B6-52BBD411A26C}"/>
              </a:ext>
            </a:extLst>
          </p:cNvPr>
          <p:cNvSpPr/>
          <p:nvPr/>
        </p:nvSpPr>
        <p:spPr>
          <a:xfrm>
            <a:off x="4800535" y="1674674"/>
            <a:ext cx="3815378" cy="1373326"/>
          </a:xfrm>
          <a:prstGeom prst="rect">
            <a:avLst/>
          </a:prstGeom>
          <a:solidFill>
            <a:srgbClr val="F5EDE0">
              <a:alpha val="69862"/>
            </a:srgb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D53244-F212-242A-A737-41D4B7680AFF}"/>
              </a:ext>
            </a:extLst>
          </p:cNvPr>
          <p:cNvSpPr txBox="1"/>
          <p:nvPr/>
        </p:nvSpPr>
        <p:spPr>
          <a:xfrm>
            <a:off x="4907418" y="1732020"/>
            <a:ext cx="3645154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Reproduced plots</a:t>
            </a:r>
          </a:p>
          <a:p>
            <a:endParaRPr lang="en-US" sz="500" b="1" dirty="0">
              <a:solidFill>
                <a:schemeClr val="bg2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r>
              <a:rPr lang="en-US" dirty="0">
                <a:solidFill>
                  <a:schemeClr val="bg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Trained new model and successfully reproduced histograms and ROC plots in main branch of repository </a:t>
            </a:r>
          </a:p>
          <a:p>
            <a:endParaRPr lang="en-US" sz="1800" dirty="0">
              <a:solidFill>
                <a:schemeClr val="bg2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384C86-27BB-770D-118C-EF4E8CC08984}"/>
              </a:ext>
            </a:extLst>
          </p:cNvPr>
          <p:cNvSpPr/>
          <p:nvPr/>
        </p:nvSpPr>
        <p:spPr>
          <a:xfrm>
            <a:off x="4800534" y="3286292"/>
            <a:ext cx="3815378" cy="3031959"/>
          </a:xfrm>
          <a:prstGeom prst="rect">
            <a:avLst/>
          </a:prstGeom>
          <a:solidFill>
            <a:srgbClr val="F5EDE0">
              <a:alpha val="62747"/>
            </a:srgb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477D42C-D1D5-594A-849C-09008704E832}"/>
              </a:ext>
            </a:extLst>
          </p:cNvPr>
          <p:cNvSpPr txBox="1"/>
          <p:nvPr/>
        </p:nvSpPr>
        <p:spPr>
          <a:xfrm>
            <a:off x="4907418" y="3419774"/>
            <a:ext cx="3460749" cy="2662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Transferability issues</a:t>
            </a:r>
          </a:p>
          <a:p>
            <a:endParaRPr lang="en-US" sz="500" b="1" dirty="0">
              <a:solidFill>
                <a:schemeClr val="bg2"/>
              </a:solidFill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File configuration error with Version 1 of 40MHz data files, need to use “filtered” V2 files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Unable to use pretrained model from repo (unknown error), but was successful with new model trained using 40MHz trainer defaults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8C1203A-E755-0DD8-6425-3D03550E4400}"/>
              </a:ext>
            </a:extLst>
          </p:cNvPr>
          <p:cNvSpPr/>
          <p:nvPr/>
        </p:nvSpPr>
        <p:spPr>
          <a:xfrm>
            <a:off x="6934199" y="1905000"/>
            <a:ext cx="1681713" cy="45719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9E32DFD-3F60-6F66-42E9-B6289D26889C}"/>
              </a:ext>
            </a:extLst>
          </p:cNvPr>
          <p:cNvSpPr/>
          <p:nvPr/>
        </p:nvSpPr>
        <p:spPr>
          <a:xfrm>
            <a:off x="7289400" y="3602581"/>
            <a:ext cx="1300712" cy="45719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06929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ESENTER_VERSION" val="6"/>
  <p:tag name="ARTICULATE_PROJECT_CHECK" val="0"/>
  <p:tag name="ARTICULATE_PROJECT_OPEN" val="0"/>
</p:tagLst>
</file>

<file path=ppt/theme/theme1.xml><?xml version="1.0" encoding="utf-8"?>
<a:theme xmlns:a="http://schemas.openxmlformats.org/drawingml/2006/main" name="Blank">
  <a:themeElements>
    <a:clrScheme name="SLAC_RevisedPalette_2012">
      <a:dk1>
        <a:srgbClr val="000000"/>
      </a:dk1>
      <a:lt1>
        <a:sysClr val="window" lastClr="FFFFFF"/>
      </a:lt1>
      <a:dk2>
        <a:srgbClr val="E17000"/>
      </a:dk2>
      <a:lt2>
        <a:srgbClr val="A4001D"/>
      </a:lt2>
      <a:accent1>
        <a:srgbClr val="A4001D"/>
      </a:accent1>
      <a:accent2>
        <a:srgbClr val="E17000"/>
      </a:accent2>
      <a:accent3>
        <a:srgbClr val="4D4F53"/>
      </a:accent3>
      <a:accent4>
        <a:srgbClr val="545455"/>
      </a:accent4>
      <a:accent5>
        <a:srgbClr val="0099CC"/>
      </a:accent5>
      <a:accent6>
        <a:srgbClr val="69BE28"/>
      </a:accent6>
      <a:hlink>
        <a:srgbClr val="A4001D"/>
      </a:hlink>
      <a:folHlink>
        <a:srgbClr val="A4001D"/>
      </a:folHlink>
    </a:clrScheme>
    <a:fontScheme name="TH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309C022A5BACE4D8A86646BFE6F373A" ma:contentTypeVersion="6" ma:contentTypeDescription="Create a new document." ma:contentTypeScope="" ma:versionID="fa09eca8e9885d653412965b564ef40e">
  <xsd:schema xmlns:xsd="http://www.w3.org/2001/XMLSchema" xmlns:xs="http://www.w3.org/2001/XMLSchema" xmlns:p="http://schemas.microsoft.com/office/2006/metadata/properties" xmlns:ns1="http://schemas.microsoft.com/sharepoint/v3" xmlns:ns2="be4c3ea6-cad5-4867-91d9-7216788d6e80" targetNamespace="http://schemas.microsoft.com/office/2006/metadata/properties" ma:root="true" ma:fieldsID="5e650a32204f281424193f6b0635a9f5" ns1:_="" ns2:_="">
    <xsd:import namespace="http://schemas.microsoft.com/sharepoint/v3"/>
    <xsd:import namespace="be4c3ea6-cad5-4867-91d9-7216788d6e80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AreasOfScience" minOccurs="0"/>
                <xsd:element ref="ns2:Instruments" minOccurs="0"/>
                <xsd:element ref="ns2:ContentCategory1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4c3ea6-cad5-4867-91d9-7216788d6e80" elementFormDefault="qualified">
    <xsd:import namespace="http://schemas.microsoft.com/office/2006/documentManagement/types"/>
    <xsd:import namespace="http://schemas.microsoft.com/office/infopath/2007/PartnerControls"/>
    <xsd:element name="AreasOfScience" ma:index="10" nillable="true" ma:displayName="AreasOfScience" ma:list="{e1f02b6c-c9b2-4349-9939-471bf3a1aa7d}" ma:internalName="AreasOfScience" ma:showField="Title" ma:web="be4c3ea6-cad5-4867-91d9-7216788d6e8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Instruments" ma:index="11" nillable="true" ma:displayName="Instruments" ma:list="{b890da74-bd63-4911-b17a-af6e8f3c956b}" ma:internalName="Instruments" ma:showField="Title" ma:web="be4c3ea6-cad5-4867-91d9-7216788d6e80" ma:requiredMultiChoice="tru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ntentCategory1" ma:index="12" nillable="true" ma:displayName="ContentCategory" ma:format="Dropdown" ma:internalName="ContentCategory1">
      <xsd:simpleType>
        <xsd:restriction base="dms:Choice">
          <xsd:enumeration value="Articles"/>
          <xsd:enumeration value="Design Documents"/>
          <xsd:enumeration value="Posters"/>
          <xsd:enumeration value="Talks"/>
          <xsd:enumeration value="XFEL Facilities"/>
          <xsd:enumeration value="X-Ray Interest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reasOfScience xmlns="be4c3ea6-cad5-4867-91d9-7216788d6e80"/>
    <ContentCategory1 xmlns="be4c3ea6-cad5-4867-91d9-7216788d6e80">Talks</ContentCategory1>
    <PublishingExpirationDate xmlns="http://schemas.microsoft.com/sharepoint/v3" xsi:nil="true"/>
    <Instruments xmlns="be4c3ea6-cad5-4867-91d9-7216788d6e80">
      <Value>7</Value>
    </Instruments>
    <PublishingStartDate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20C2239-B20E-4DE6-814B-AECCA40A80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be4c3ea6-cad5-4867-91d9-7216788d6e8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5DC465C-0AFA-4B02-8D00-CB14DF55DD98}">
  <ds:schemaRefs>
    <ds:schemaRef ds:uri="http://schemas.microsoft.com/office/infopath/2007/PartnerControls"/>
    <ds:schemaRef ds:uri="http://schemas.microsoft.com/sharepoint/v3"/>
    <ds:schemaRef ds:uri="http://purl.org/dc/elements/1.1/"/>
    <ds:schemaRef ds:uri="be4c3ea6-cad5-4867-91d9-7216788d6e80"/>
    <ds:schemaRef ds:uri="http://purl.org/dc/dcmitype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0D38D205-A273-4ABA-A83A-77DB3B1F880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SLAC_PPT_052412</Template>
  <TotalTime>0</TotalTime>
  <Words>82</Words>
  <Application>Microsoft Macintosh PowerPoint</Application>
  <PresentationFormat>On-screen Show (4:3)</PresentationFormat>
  <Paragraphs>12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Source Sans Pro</vt:lpstr>
      <vt:lpstr>Source Sans Pro SemiBold</vt:lpstr>
      <vt:lpstr>Blank</vt:lpstr>
      <vt:lpstr> SLAC + Penn AD Trigger Weekly</vt:lpstr>
      <vt:lpstr>Code Verification &amp; Plot Reproduction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SLAC Presentation Template - White</dc:title>
  <dc:creator/>
  <cp:lastModifiedBy/>
  <cp:revision>1</cp:revision>
  <dcterms:created xsi:type="dcterms:W3CDTF">2012-06-11T23:50:00Z</dcterms:created>
  <dcterms:modified xsi:type="dcterms:W3CDTF">2024-02-09T19:29:34Z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0x0101003309C022A5BACE4D8A86646BFE6F373A</vt:lpwstr>
  </property>
</Properties>
</file>