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5" r:id="rId4"/>
    <p:sldMasterId id="214748366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b39cf4778a_1_43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2b39cf4778a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40+ attendees from Labs (typically 2 per Lab) , ESnet (typically 5-10), and invited vendor technical folks (Bro – Security, Cisco &amp; Aruba – wireless, Amazon – cloud) to provide input on the major topics for the meeting</a:t>
            </a:r>
            <a:endParaRPr sz="1400"/>
          </a:p>
        </p:txBody>
      </p:sp>
      <p:sp>
        <p:nvSpPr>
          <p:cNvPr id="96" name="Google Shape;96;g2b39cf4778a_1_4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39cf4778a_1_54:notes"/>
          <p:cNvSpPr/>
          <p:nvPr>
            <p:ph idx="2" type="sldImg"/>
          </p:nvPr>
        </p:nvSpPr>
        <p:spPr>
          <a:xfrm>
            <a:off x="397565" y="685488"/>
            <a:ext cx="606287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b39cf4778a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Plasma wakefield acceleration has a 10TW laser</a:t>
            </a:r>
            <a:endParaRPr sz="1400"/>
          </a:p>
        </p:txBody>
      </p:sp>
      <p:sp>
        <p:nvSpPr>
          <p:cNvPr id="145" name="Google Shape;145;g2b39cf4778a_1_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b39cf4778a_1_61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2b39cf4778a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Plasma wakefield acceleration has a 10TW laser</a:t>
            </a:r>
            <a:endParaRPr sz="1400"/>
          </a:p>
        </p:txBody>
      </p:sp>
      <p:sp>
        <p:nvSpPr>
          <p:cNvPr id="156" name="Google Shape;156;g2b39cf4778a_1_6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355e19a52_0_33:notes"/>
          <p:cNvSpPr/>
          <p:nvPr>
            <p:ph idx="2" type="sldImg"/>
          </p:nvPr>
        </p:nvSpPr>
        <p:spPr>
          <a:xfrm>
            <a:off x="397565" y="685488"/>
            <a:ext cx="6063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2b355e19a52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50" lIns="91325" spcFirstLastPara="1" rIns="91325" wrap="square" tIns="456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Plasma wakefield acceleration has a 10TW laser</a:t>
            </a:r>
            <a:endParaRPr sz="1400"/>
          </a:p>
        </p:txBody>
      </p:sp>
      <p:sp>
        <p:nvSpPr>
          <p:cNvPr id="168" name="Google Shape;168;g2b355e19a52_0_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650" lIns="91325" spcFirstLastPara="1" rIns="91325" wrap="square" tIns="456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/>
              <a:t>‹#›</a:t>
            </a:fld>
            <a:endParaRPr sz="14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868434" y="4647650"/>
            <a:ext cx="1706674" cy="49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605146"/>
            <a:ext cx="1480188" cy="53835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 txBox="1"/>
          <p:nvPr>
            <p:ph type="ctrTitle"/>
          </p:nvPr>
        </p:nvSpPr>
        <p:spPr>
          <a:xfrm>
            <a:off x="557213" y="402431"/>
            <a:ext cx="8008937" cy="168473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  <a:defRPr b="1" sz="4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557213" y="2734628"/>
            <a:ext cx="7989887" cy="1640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2" type="body"/>
          </p:nvPr>
        </p:nvSpPr>
        <p:spPr>
          <a:xfrm>
            <a:off x="557213" y="2066258"/>
            <a:ext cx="8008937" cy="4769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576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160"/>
              <a:buChar char="•"/>
              <a:defRPr/>
            </a:lvl2pPr>
            <a:lvl3pPr indent="-36576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6576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0" name="Google Shape;6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-32625"/>
            <a:ext cx="6868800" cy="5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" name="Google Shape;65;p15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457200" y="932688"/>
            <a:ext cx="810895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 b="0"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6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457200" y="932688"/>
            <a:ext cx="38862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2" type="body"/>
          </p:nvPr>
        </p:nvSpPr>
        <p:spPr>
          <a:xfrm>
            <a:off x="4648200" y="939547"/>
            <a:ext cx="3886200" cy="3799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rgbClr val="981E32"/>
              </a:buClr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line headline">
  <p:cSld name="2 line headlin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/>
          <p:nvPr>
            <p:ph idx="2" type="pic"/>
          </p:nvPr>
        </p:nvSpPr>
        <p:spPr>
          <a:xfrm>
            <a:off x="3646488" y="939546"/>
            <a:ext cx="1831755" cy="1860804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7"/>
          <p:cNvSpPr/>
          <p:nvPr>
            <p:ph idx="3" type="pic"/>
          </p:nvPr>
        </p:nvSpPr>
        <p:spPr>
          <a:xfrm>
            <a:off x="3646488" y="2914650"/>
            <a:ext cx="1831755" cy="1824038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7"/>
          <p:cNvSpPr/>
          <p:nvPr>
            <p:ph idx="4" type="pic"/>
          </p:nvPr>
        </p:nvSpPr>
        <p:spPr>
          <a:xfrm>
            <a:off x="6242954" y="932688"/>
            <a:ext cx="2442340" cy="3799141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457200" y="932688"/>
            <a:ext cx="3013075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and Chart on right">
  <p:cSld name="Content and Chart on righ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858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" y="701200"/>
            <a:ext cx="6513938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algn="l">
              <a:spcBef>
                <a:spcPts val="0"/>
              </a:spcBef>
              <a:buNone/>
              <a:defRPr/>
            </a:lvl1pPr>
            <a:lvl2pPr indent="0" lvl="1" marL="0" algn="l">
              <a:spcBef>
                <a:spcPts val="0"/>
              </a:spcBef>
              <a:buNone/>
              <a:defRPr/>
            </a:lvl2pPr>
            <a:lvl3pPr indent="0" lvl="2" marL="0" algn="l">
              <a:spcBef>
                <a:spcPts val="0"/>
              </a:spcBef>
              <a:buNone/>
              <a:defRPr/>
            </a:lvl3pPr>
            <a:lvl4pPr indent="0" lvl="3" marL="0" algn="l">
              <a:spcBef>
                <a:spcPts val="0"/>
              </a:spcBef>
              <a:buNone/>
              <a:defRPr/>
            </a:lvl4pPr>
            <a:lvl5pPr indent="0" lvl="4" marL="0" algn="l">
              <a:spcBef>
                <a:spcPts val="0"/>
              </a:spcBef>
              <a:buNone/>
              <a:defRPr/>
            </a:lvl5pPr>
            <a:lvl6pPr indent="0" lvl="5" marL="0" algn="l">
              <a:spcBef>
                <a:spcPts val="0"/>
              </a:spcBef>
              <a:buNone/>
              <a:defRPr/>
            </a:lvl6pPr>
            <a:lvl7pPr indent="0" lvl="6" marL="0" algn="l">
              <a:spcBef>
                <a:spcPts val="0"/>
              </a:spcBef>
              <a:buNone/>
              <a:defRPr/>
            </a:lvl7pPr>
            <a:lvl8pPr indent="0" lvl="7" marL="0" algn="l">
              <a:spcBef>
                <a:spcPts val="0"/>
              </a:spcBef>
              <a:buNone/>
              <a:defRPr/>
            </a:lvl8pPr>
            <a:lvl9pPr indent="0" lvl="8" marL="0" algn="l">
              <a:spcBef>
                <a:spcPts val="0"/>
              </a:spcBef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/>
          <p:nvPr>
            <p:ph idx="2" type="chart"/>
          </p:nvPr>
        </p:nvSpPr>
        <p:spPr>
          <a:xfrm>
            <a:off x="6007100" y="932688"/>
            <a:ext cx="2667000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457200" y="932688"/>
            <a:ext cx="5484812" cy="3799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indent="-39624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2640"/>
              <a:buChar char="•"/>
              <a:defRPr/>
            </a:lvl2pPr>
            <a:lvl3pPr indent="-381000" lvl="2" marL="1371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Char char="-"/>
              <a:defRPr/>
            </a:lvl3pPr>
            <a:lvl4pPr indent="-365760" lvl="3" marL="18288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160"/>
              <a:buChar char="•"/>
              <a:defRPr/>
            </a:lvl4pPr>
            <a:lvl5pPr indent="-350520" lvl="4" marL="22860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20"/>
              <a:buChar char="-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">
  <p:cSld name="Divi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19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932688"/>
            <a:ext cx="8109919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240" lvl="1" marL="914400" marR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264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Char char="-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65760" lvl="3" marL="18288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16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0520" lvl="4" marL="22860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Arial"/>
              <a:buChar char="-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5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ctrTitle"/>
          </p:nvPr>
        </p:nvSpPr>
        <p:spPr>
          <a:xfrm>
            <a:off x="567525" y="289400"/>
            <a:ext cx="6380700" cy="1684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Arial"/>
              <a:buNone/>
            </a:pPr>
            <a:r>
              <a:rPr lang="en"/>
              <a:t>GELATO Update 1/26/24</a:t>
            </a:r>
            <a:endParaRPr/>
          </a:p>
        </p:txBody>
      </p:sp>
      <p:sp>
        <p:nvSpPr>
          <p:cNvPr id="99" name="Google Shape;99;p20"/>
          <p:cNvSpPr txBox="1"/>
          <p:nvPr>
            <p:ph idx="2" type="body"/>
          </p:nvPr>
        </p:nvSpPr>
        <p:spPr>
          <a:xfrm>
            <a:off x="586899" y="1913325"/>
            <a:ext cx="6097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 sz="2000"/>
              <a:t>Liam Sherman</a:t>
            </a:r>
            <a:endParaRPr sz="2000"/>
          </a:p>
        </p:txBody>
      </p:sp>
      <p:sp>
        <p:nvSpPr>
          <p:cNvPr id="100" name="Google Shape;100;p20"/>
          <p:cNvSpPr txBox="1"/>
          <p:nvPr/>
        </p:nvSpPr>
        <p:spPr>
          <a:xfrm>
            <a:off x="3724102" y="4993877"/>
            <a:ext cx="1846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42" y="949592"/>
            <a:ext cx="495700" cy="963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273133" y="4556744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0"/>
          <p:cNvSpPr/>
          <p:nvPr/>
        </p:nvSpPr>
        <p:spPr>
          <a:xfrm>
            <a:off x="483628" y="4556736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/>
          <p:nvPr/>
        </p:nvSpPr>
        <p:spPr>
          <a:xfrm>
            <a:off x="694141" y="4556736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/>
          <p:nvPr/>
        </p:nvSpPr>
        <p:spPr>
          <a:xfrm>
            <a:off x="904645" y="4556744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413564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614469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0"/>
          <p:cNvSpPr/>
          <p:nvPr/>
        </p:nvSpPr>
        <p:spPr>
          <a:xfrm>
            <a:off x="815374" y="4715583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0"/>
          <p:cNvSpPr/>
          <p:nvPr/>
        </p:nvSpPr>
        <p:spPr>
          <a:xfrm>
            <a:off x="537845" y="4874421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/>
          <p:nvPr/>
        </p:nvSpPr>
        <p:spPr>
          <a:xfrm>
            <a:off x="736939" y="4874421"/>
            <a:ext cx="141600" cy="876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1" name="Google Shape;111;p20"/>
          <p:cNvCxnSpPr>
            <a:stCxn id="102" idx="2"/>
          </p:cNvCxnSpPr>
          <p:nvPr/>
        </p:nvCxnSpPr>
        <p:spPr>
          <a:xfrm>
            <a:off x="343933" y="4644344"/>
            <a:ext cx="69300" cy="7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20"/>
          <p:cNvCxnSpPr>
            <a:stCxn id="102" idx="2"/>
            <a:endCxn id="107" idx="1"/>
          </p:cNvCxnSpPr>
          <p:nvPr/>
        </p:nvCxnSpPr>
        <p:spPr>
          <a:xfrm>
            <a:off x="343933" y="4644344"/>
            <a:ext cx="270600" cy="11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" name="Google Shape;113;p20"/>
          <p:cNvCxnSpPr>
            <a:stCxn id="102" idx="2"/>
            <a:endCxn id="108" idx="1"/>
          </p:cNvCxnSpPr>
          <p:nvPr/>
        </p:nvCxnSpPr>
        <p:spPr>
          <a:xfrm>
            <a:off x="343933" y="4644344"/>
            <a:ext cx="471300" cy="11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4" name="Google Shape;114;p20"/>
          <p:cNvCxnSpPr>
            <a:stCxn id="103" idx="2"/>
            <a:endCxn id="106" idx="0"/>
          </p:cNvCxnSpPr>
          <p:nvPr/>
        </p:nvCxnSpPr>
        <p:spPr>
          <a:xfrm flipH="1">
            <a:off x="484228" y="4644336"/>
            <a:ext cx="70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" name="Google Shape;115;p20"/>
          <p:cNvCxnSpPr>
            <a:stCxn id="103" idx="2"/>
            <a:endCxn id="107" idx="0"/>
          </p:cNvCxnSpPr>
          <p:nvPr/>
        </p:nvCxnSpPr>
        <p:spPr>
          <a:xfrm>
            <a:off x="554428" y="4644336"/>
            <a:ext cx="130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" name="Google Shape;116;p20"/>
          <p:cNvCxnSpPr>
            <a:stCxn id="103" idx="2"/>
            <a:endCxn id="108" idx="0"/>
          </p:cNvCxnSpPr>
          <p:nvPr/>
        </p:nvCxnSpPr>
        <p:spPr>
          <a:xfrm>
            <a:off x="554428" y="4644336"/>
            <a:ext cx="331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7" name="Google Shape;117;p20"/>
          <p:cNvCxnSpPr>
            <a:stCxn id="104" idx="2"/>
            <a:endCxn id="106" idx="0"/>
          </p:cNvCxnSpPr>
          <p:nvPr/>
        </p:nvCxnSpPr>
        <p:spPr>
          <a:xfrm flipH="1">
            <a:off x="484441" y="4644336"/>
            <a:ext cx="280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8" name="Google Shape;118;p20"/>
          <p:cNvCxnSpPr>
            <a:stCxn id="104" idx="2"/>
            <a:endCxn id="107" idx="0"/>
          </p:cNvCxnSpPr>
          <p:nvPr/>
        </p:nvCxnSpPr>
        <p:spPr>
          <a:xfrm flipH="1">
            <a:off x="685141" y="4644336"/>
            <a:ext cx="798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20"/>
          <p:cNvCxnSpPr>
            <a:stCxn id="104" idx="2"/>
            <a:endCxn id="108" idx="0"/>
          </p:cNvCxnSpPr>
          <p:nvPr/>
        </p:nvCxnSpPr>
        <p:spPr>
          <a:xfrm>
            <a:off x="764941" y="4644336"/>
            <a:ext cx="121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20"/>
          <p:cNvCxnSpPr>
            <a:stCxn id="105" idx="2"/>
            <a:endCxn id="106" idx="0"/>
          </p:cNvCxnSpPr>
          <p:nvPr/>
        </p:nvCxnSpPr>
        <p:spPr>
          <a:xfrm flipH="1">
            <a:off x="484345" y="4644344"/>
            <a:ext cx="4911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1" name="Google Shape;121;p20"/>
          <p:cNvCxnSpPr>
            <a:stCxn id="105" idx="2"/>
            <a:endCxn id="107" idx="0"/>
          </p:cNvCxnSpPr>
          <p:nvPr/>
        </p:nvCxnSpPr>
        <p:spPr>
          <a:xfrm flipH="1">
            <a:off x="685345" y="4644344"/>
            <a:ext cx="2901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2" name="Google Shape;122;p20"/>
          <p:cNvCxnSpPr>
            <a:stCxn id="105" idx="2"/>
            <a:endCxn id="108" idx="0"/>
          </p:cNvCxnSpPr>
          <p:nvPr/>
        </p:nvCxnSpPr>
        <p:spPr>
          <a:xfrm flipH="1">
            <a:off x="886045" y="4644344"/>
            <a:ext cx="89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20"/>
          <p:cNvCxnSpPr>
            <a:stCxn id="106" idx="2"/>
            <a:endCxn id="109" idx="0"/>
          </p:cNvCxnSpPr>
          <p:nvPr/>
        </p:nvCxnSpPr>
        <p:spPr>
          <a:xfrm>
            <a:off x="484364" y="4803183"/>
            <a:ext cx="1242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4" name="Google Shape;124;p20"/>
          <p:cNvCxnSpPr>
            <a:stCxn id="106" idx="2"/>
            <a:endCxn id="110" idx="0"/>
          </p:cNvCxnSpPr>
          <p:nvPr/>
        </p:nvCxnSpPr>
        <p:spPr>
          <a:xfrm>
            <a:off x="484364" y="4803183"/>
            <a:ext cx="323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5" name="Google Shape;125;p20"/>
          <p:cNvCxnSpPr>
            <a:stCxn id="107" idx="2"/>
            <a:endCxn id="109" idx="0"/>
          </p:cNvCxnSpPr>
          <p:nvPr/>
        </p:nvCxnSpPr>
        <p:spPr>
          <a:xfrm flipH="1">
            <a:off x="608769" y="4803183"/>
            <a:ext cx="76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6" name="Google Shape;126;p20"/>
          <p:cNvCxnSpPr>
            <a:stCxn id="107" idx="2"/>
            <a:endCxn id="110" idx="0"/>
          </p:cNvCxnSpPr>
          <p:nvPr/>
        </p:nvCxnSpPr>
        <p:spPr>
          <a:xfrm>
            <a:off x="685269" y="4803183"/>
            <a:ext cx="1224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20"/>
          <p:cNvCxnSpPr>
            <a:stCxn id="108" idx="2"/>
            <a:endCxn id="109" idx="0"/>
          </p:cNvCxnSpPr>
          <p:nvPr/>
        </p:nvCxnSpPr>
        <p:spPr>
          <a:xfrm flipH="1">
            <a:off x="608674" y="4803183"/>
            <a:ext cx="2775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0"/>
          <p:cNvCxnSpPr>
            <a:stCxn id="108" idx="2"/>
            <a:endCxn id="110" idx="0"/>
          </p:cNvCxnSpPr>
          <p:nvPr/>
        </p:nvCxnSpPr>
        <p:spPr>
          <a:xfrm flipH="1">
            <a:off x="807874" y="4803183"/>
            <a:ext cx="78300" cy="7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0"/>
          <p:cNvCxnSpPr/>
          <p:nvPr/>
        </p:nvCxnSpPr>
        <p:spPr>
          <a:xfrm>
            <a:off x="347289" y="4242041"/>
            <a:ext cx="216000" cy="138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0" name="Google Shape;130;p20"/>
          <p:cNvCxnSpPr/>
          <p:nvPr/>
        </p:nvCxnSpPr>
        <p:spPr>
          <a:xfrm>
            <a:off x="246617" y="4300648"/>
            <a:ext cx="216300" cy="134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1" name="Google Shape;131;p20"/>
          <p:cNvCxnSpPr/>
          <p:nvPr/>
        </p:nvCxnSpPr>
        <p:spPr>
          <a:xfrm>
            <a:off x="177425" y="4400288"/>
            <a:ext cx="316800" cy="15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2" name="Google Shape;132;p20"/>
          <p:cNvCxnSpPr/>
          <p:nvPr/>
        </p:nvCxnSpPr>
        <p:spPr>
          <a:xfrm flipH="1" rot="10800000">
            <a:off x="722208" y="4200928"/>
            <a:ext cx="18480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3" name="Google Shape;133;p20"/>
          <p:cNvCxnSpPr/>
          <p:nvPr/>
        </p:nvCxnSpPr>
        <p:spPr>
          <a:xfrm flipH="1" rot="10800000">
            <a:off x="843585" y="4241887"/>
            <a:ext cx="145500" cy="94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20"/>
          <p:cNvCxnSpPr/>
          <p:nvPr/>
        </p:nvCxnSpPr>
        <p:spPr>
          <a:xfrm flipH="1" rot="10800000">
            <a:off x="841596" y="4294906"/>
            <a:ext cx="222900" cy="142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" name="Google Shape;135;p20"/>
          <p:cNvSpPr/>
          <p:nvPr/>
        </p:nvSpPr>
        <p:spPr>
          <a:xfrm rot="1847833">
            <a:off x="292716" y="4310542"/>
            <a:ext cx="336327" cy="290035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0"/>
          <p:cNvSpPr/>
          <p:nvPr/>
        </p:nvSpPr>
        <p:spPr>
          <a:xfrm rot="-1961712">
            <a:off x="661949" y="4291145"/>
            <a:ext cx="335450" cy="291238"/>
          </a:xfrm>
          <a:prstGeom prst="ellipse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7" name="Google Shape;137;p20"/>
          <p:cNvCxnSpPr/>
          <p:nvPr/>
        </p:nvCxnSpPr>
        <p:spPr>
          <a:xfrm flipH="1">
            <a:off x="745125" y="4001729"/>
            <a:ext cx="17400" cy="156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0"/>
          <p:cNvCxnSpPr/>
          <p:nvPr/>
        </p:nvCxnSpPr>
        <p:spPr>
          <a:xfrm>
            <a:off x="624107" y="3931401"/>
            <a:ext cx="4500" cy="18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0"/>
          <p:cNvCxnSpPr/>
          <p:nvPr/>
        </p:nvCxnSpPr>
        <p:spPr>
          <a:xfrm>
            <a:off x="504571" y="4019319"/>
            <a:ext cx="11700" cy="186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" name="Google Shape;140;p20"/>
          <p:cNvSpPr/>
          <p:nvPr/>
        </p:nvSpPr>
        <p:spPr>
          <a:xfrm rot="5400000">
            <a:off x="492289" y="4065285"/>
            <a:ext cx="305700" cy="3177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0"/>
          <p:cNvSpPr/>
          <p:nvPr/>
        </p:nvSpPr>
        <p:spPr>
          <a:xfrm>
            <a:off x="551501" y="4940795"/>
            <a:ext cx="336636" cy="202716"/>
          </a:xfrm>
          <a:prstGeom prst="cloud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idx="12" type="sldNum"/>
          </p:nvPr>
        </p:nvSpPr>
        <p:spPr>
          <a:xfrm>
            <a:off x="8566150" y="4738688"/>
            <a:ext cx="318932" cy="404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21"/>
          <p:cNvSpPr txBox="1"/>
          <p:nvPr>
            <p:ph type="title"/>
          </p:nvPr>
        </p:nvSpPr>
        <p:spPr>
          <a:xfrm>
            <a:off x="451822" y="96818"/>
            <a:ext cx="8103570" cy="56477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Keras VAE Functional</a:t>
            </a:r>
            <a:endParaRPr/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7788" y="1145426"/>
            <a:ext cx="2377825" cy="17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0950" y="3091250"/>
            <a:ext cx="2244663" cy="160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6689" y="2002541"/>
            <a:ext cx="4026937" cy="1395226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/>
          <p:nvPr/>
        </p:nvSpPr>
        <p:spPr>
          <a:xfrm>
            <a:off x="337700" y="1145425"/>
            <a:ext cx="20868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Model is now trained on unnormalized dataset with only one component of loss used as AD score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VAE now performs in line with 40MHZ paper for MSE loss as AD score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/>
          <p:nvPr>
            <p:ph idx="12" type="sldNum"/>
          </p:nvPr>
        </p:nvSpPr>
        <p:spPr>
          <a:xfrm>
            <a:off x="8566150" y="4738688"/>
            <a:ext cx="3189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" name="Google Shape;159;p22"/>
          <p:cNvSpPr txBox="1"/>
          <p:nvPr>
            <p:ph type="title"/>
          </p:nvPr>
        </p:nvSpPr>
        <p:spPr>
          <a:xfrm>
            <a:off x="451822" y="96818"/>
            <a:ext cx="81036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Current Results</a:t>
            </a:r>
            <a:endParaRPr/>
          </a:p>
        </p:txBody>
      </p:sp>
      <p:sp>
        <p:nvSpPr>
          <p:cNvPr id="160" name="Google Shape;160;p22"/>
          <p:cNvSpPr txBox="1"/>
          <p:nvPr/>
        </p:nvSpPr>
        <p:spPr>
          <a:xfrm>
            <a:off x="337700" y="1145425"/>
            <a:ext cx="20868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Testing with other more </a:t>
            </a:r>
            <a:r>
              <a:rPr lang="en">
                <a:solidFill>
                  <a:schemeClr val="dk1"/>
                </a:solidFill>
              </a:rPr>
              <a:t>useful</a:t>
            </a:r>
            <a:r>
              <a:rPr lang="en">
                <a:solidFill>
                  <a:schemeClr val="dk1"/>
                </a:solidFill>
              </a:rPr>
              <a:t> anomaly scores has shown some issues with the model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The KL AD score results are lower than the 40MHZ paper’s, so that is the avenue of improvement I am going toward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4750" y="1228725"/>
            <a:ext cx="2657425" cy="19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0300" y="3166636"/>
            <a:ext cx="2407306" cy="1720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0128" y="1216286"/>
            <a:ext cx="2657447" cy="19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44550" y="3086939"/>
            <a:ext cx="2303025" cy="1645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idx="12" type="sldNum"/>
          </p:nvPr>
        </p:nvSpPr>
        <p:spPr>
          <a:xfrm>
            <a:off x="8566150" y="4738688"/>
            <a:ext cx="318900" cy="40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72000" spcFirstLastPara="1" rIns="72000" wrap="square" tIns="576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" name="Google Shape;171;p23"/>
          <p:cNvSpPr txBox="1"/>
          <p:nvPr>
            <p:ph type="title"/>
          </p:nvPr>
        </p:nvSpPr>
        <p:spPr>
          <a:xfrm>
            <a:off x="451822" y="96818"/>
            <a:ext cx="81036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</a:pPr>
            <a:r>
              <a:rPr lang="en"/>
              <a:t>Current Results</a:t>
            </a:r>
            <a:endParaRPr/>
          </a:p>
        </p:txBody>
      </p:sp>
      <p:pic>
        <p:nvPicPr>
          <p:cNvPr id="172" name="Google Shape;17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9500" y="2112800"/>
            <a:ext cx="3614501" cy="134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3"/>
          <p:cNvSpPr txBox="1"/>
          <p:nvPr/>
        </p:nvSpPr>
        <p:spPr>
          <a:xfrm>
            <a:off x="337700" y="1145425"/>
            <a:ext cx="2086800" cy="3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I also </a:t>
            </a:r>
            <a:r>
              <a:rPr lang="en">
                <a:solidFill>
                  <a:schemeClr val="dk1"/>
                </a:solidFill>
              </a:rPr>
              <a:t>implemented</a:t>
            </a:r>
            <a:r>
              <a:rPr lang="en">
                <a:solidFill>
                  <a:schemeClr val="dk1"/>
                </a:solidFill>
              </a:rPr>
              <a:t> the ability to test the ‘clipped KL’ AD score that CMS uses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This score was very close to the normal KL score, though this may be an effect of the underlying model issue at the moment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9213" y="969075"/>
            <a:ext cx="2900275" cy="207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58975" y="3113325"/>
            <a:ext cx="2840775" cy="203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lank">
  <a:themeElements>
    <a:clrScheme name="SLAC_RevisedPalette_2012">
      <a:dk1>
        <a:srgbClr val="000000"/>
      </a:dk1>
      <a:lt1>
        <a:srgbClr val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