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Chengxi Ya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3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8-15T17:13:09.233">
    <p:pos x="720" y="687"/>
    <p:text>Shall we put our names of this slide? if the presenter want to?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8-15T05:43:51.485">
    <p:pos x="131" y="305"/>
    <p:text>Usually "reconstruct the Higgs boson" means get the Higgs by measuring its decay products.</p:text>
  </p:cm>
  <p:cm authorId="0" idx="3" dt="2024-08-15T05:43:51.485">
    <p:pos x="131" y="305"/>
    <p:text>I suggest we say "How can one measure the Higgs boson mass without measuring the decay products of the Higgs" or something similar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s.cern.ch/record/2285058/files/ATL-PHYS-SLIDE-2017-797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ki.cern.ch/twiki/bin/view/LHCPhysics/CERNYellowReportPageBR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3036bb3c3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3036bb3c3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2fd68ac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2fd68ac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detailed introduction to this see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https://cds.cern.ch/record/2285058/files/ATL-PHYS-SLIDE-2017-797.pdf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11caafc32_4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811caafc32_4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ff7e79c4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ff7e79c4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3036bb3c3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3036bb3c3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335f7a4d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f335f7a4d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ff7e79c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7ff7e79c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ff7e79c4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7ff7e79c4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ff7e79c4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ff7e79c4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80100eb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80100eb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004ea302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8004ea302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ff7e79c4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7ff7e79c4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f335f7a4d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f335f7a4d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11caafc32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811caafc32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811caafc3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811caafc3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811caafc32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811caafc32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335f7a4d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f335f7a4d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004ea302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004ea302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f335f7a4d5_5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f335f7a4d5_5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11caafc32_4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811caafc32_4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3036bb3c3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f3036bb3c3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7ff887ae7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7ff887ae7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0100ebab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0100ebab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f3036bb3c3_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f3036bb3c3_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Yellow report </a:t>
            </a:r>
            <a:r>
              <a:rPr lang="en" sz="2000" u="sng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https://twiki.cern.ch/twiki/bin/view/LHCPhysics/CERNYellowReportPageBR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33199a8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f33199a8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f3036bb3c3_7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f3036bb3c3_7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012c5891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012c5891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ff7e79c4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ff7e79c4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ff7e79c4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ff7e79c4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3036bb3c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3036bb3c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ff887ae7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ff887ae7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ff7e79c4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ff7e79c4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BES: </a:t>
            </a:r>
            <a:r>
              <a:rPr lang="en" sz="1400">
                <a:solidFill>
                  <a:srgbClr val="595959"/>
                </a:solidFill>
              </a:rPr>
              <a:t>beam energy spread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1090618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3C"/>
              </a:buClr>
              <a:buSzPts val="3000"/>
              <a:buFont typeface="Arial"/>
              <a:buNone/>
              <a:defRPr b="1" sz="3000">
                <a:solidFill>
                  <a:srgbClr val="00313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881318"/>
            <a:ext cx="6858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1143000" y="3042032"/>
            <a:ext cx="68580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 u="none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10221" y="184672"/>
            <a:ext cx="2289828" cy="71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248" y="4357460"/>
            <a:ext cx="2406119" cy="60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4131059"/>
            <a:ext cx="2190333" cy="90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156097"/>
            <a:ext cx="1206503" cy="90487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/>
        </p:nvSpPr>
        <p:spPr>
          <a:xfrm>
            <a:off x="3028950" y="463034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rPr>
              <a:t>2/21/2024</a:t>
            </a:r>
            <a:endParaRPr b="1" i="0" sz="1100" u="none" cap="none" strike="noStrike">
              <a:solidFill>
                <a:srgbClr val="1834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1143000" y="1248682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21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342900" y="335198"/>
            <a:ext cx="8496300" cy="4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1" sz="1200"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i="1" sz="11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type="title"/>
          </p:nvPr>
        </p:nvSpPr>
        <p:spPr>
          <a:xfrm>
            <a:off x="1" y="2"/>
            <a:ext cx="91440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461"/>
              </a:buClr>
              <a:buSzPts val="2100"/>
              <a:buFont typeface="Arial"/>
              <a:buNone/>
              <a:defRPr b="1" sz="2100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461"/>
              </a:buClr>
              <a:buSzPts val="2100"/>
              <a:buFont typeface="Arial"/>
              <a:buNone/>
              <a:defRPr sz="2100">
                <a:solidFill>
                  <a:srgbClr val="18346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365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313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313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31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4100"/>
              <a:buFont typeface="Arial"/>
              <a:buNone/>
              <a:defRPr sz="4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" name="Google Shape;32;p5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 rot="5400000">
            <a:off x="2375307" y="-1472699"/>
            <a:ext cx="4393500" cy="8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664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1936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686050" y="4869656"/>
            <a:ext cx="377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834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6.jpg"/><Relationship Id="rId5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hyperlink" Target="https://indico.cern.ch/event/1077114/attachments/2318206/3994245/DeFilippis_IDEA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39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ndico.cern.ch/event/1077114/attachments/2318206/3994245/DeFilippis_IDEA.pdf" TargetMode="External"/><Relationship Id="rId4" Type="http://schemas.openxmlformats.org/officeDocument/2006/relationships/image" Target="../media/image55.png"/><Relationship Id="rId5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5" Type="http://schemas.openxmlformats.org/officeDocument/2006/relationships/image" Target="../media/image5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46.png"/><Relationship Id="rId6" Type="http://schemas.openxmlformats.org/officeDocument/2006/relationships/image" Target="../media/image5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cds.cern.ch/record/2651299?ln=en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ctrTitle"/>
          </p:nvPr>
        </p:nvSpPr>
        <p:spPr>
          <a:xfrm>
            <a:off x="1143000" y="1090618"/>
            <a:ext cx="6858000" cy="1790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B80C3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0B80C3"/>
                </a:solidFill>
              </a:rPr>
              <a:t>SSI 2024 Project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 at Future Colliders</a:t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4">
            <a:alphaModFix/>
          </a:blip>
          <a:srcRect b="0" l="870" r="1310" t="2085"/>
          <a:stretch/>
        </p:blipFill>
        <p:spPr>
          <a:xfrm>
            <a:off x="2947650" y="2455125"/>
            <a:ext cx="3248700" cy="2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975" y="1079500"/>
            <a:ext cx="1875955" cy="6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Finally, we measure the Higgs mass with a </a:t>
            </a:r>
            <a:r>
              <a:rPr b="1" lang="en" sz="1700"/>
              <a:t>maximum likelihood fit</a:t>
            </a:r>
            <a:endParaRPr b="1" sz="1700"/>
          </a:p>
          <a:p>
            <a:pPr indent="-311150" lvl="1" marL="914400" rtl="0" algn="l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Use Gaussian distribution as the Probability Density Function </a:t>
            </a:r>
            <a:endParaRPr sz="1300"/>
          </a:p>
          <a:p>
            <a:pPr indent="-311150" lvl="1" marL="914400" rtl="0" algn="l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Calculate the likelihood for observed data, and minimize the negative log likelihood (NLL)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499" y="2305975"/>
            <a:ext cx="3579025" cy="265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measurement</a:t>
            </a:r>
            <a:endParaRPr/>
          </a:p>
        </p:txBody>
      </p:sp>
      <p:sp>
        <p:nvSpPr>
          <p:cNvPr id="227" name="Google Shape;227;p37"/>
          <p:cNvSpPr txBox="1"/>
          <p:nvPr/>
        </p:nvSpPr>
        <p:spPr>
          <a:xfrm>
            <a:off x="426250" y="1578300"/>
            <a:ext cx="82914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Assume </a:t>
            </a:r>
            <a:r>
              <a:rPr lang="en" sz="1700">
                <a:solidFill>
                  <a:schemeClr val="dk1"/>
                </a:solidFill>
              </a:rPr>
              <a:t>E</a:t>
            </a:r>
            <a:r>
              <a:rPr baseline="-25000" lang="en" sz="1700">
                <a:solidFill>
                  <a:schemeClr val="dk1"/>
                </a:solidFill>
              </a:rPr>
              <a:t>CM</a:t>
            </a:r>
            <a:r>
              <a:rPr lang="en" sz="1700">
                <a:solidFill>
                  <a:schemeClr val="dk1"/>
                </a:solidFill>
              </a:rPr>
              <a:t>=250 GeV, and</a:t>
            </a:r>
            <a:r>
              <a:rPr lang="en" sz="1700">
                <a:solidFill>
                  <a:schemeClr val="dk1"/>
                </a:solidFill>
              </a:rPr>
              <a:t> integrated lumi to be 5 ab</a:t>
            </a:r>
            <a:r>
              <a:rPr baseline="30000" lang="en" sz="1700">
                <a:solidFill>
                  <a:schemeClr val="dk1"/>
                </a:solidFill>
              </a:rPr>
              <a:t>-1</a:t>
            </a:r>
            <a:endParaRPr sz="17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" sz="1600">
                <a:solidFill>
                  <a:schemeClr val="dk1"/>
                </a:solidFill>
              </a:rPr>
              <a:t>~0.5%</a:t>
            </a:r>
            <a:r>
              <a:rPr lang="en" sz="1600">
                <a:solidFill>
                  <a:schemeClr val="dk1"/>
                </a:solidFill>
              </a:rPr>
              <a:t> muon momentum resolution, and </a:t>
            </a:r>
            <a:r>
              <a:rPr b="1" lang="en" sz="1600">
                <a:solidFill>
                  <a:schemeClr val="dk1"/>
                </a:solidFill>
              </a:rPr>
              <a:t>~0.2%</a:t>
            </a:r>
            <a:r>
              <a:rPr lang="en" sz="1600">
                <a:solidFill>
                  <a:schemeClr val="dk1"/>
                </a:solidFill>
              </a:rPr>
              <a:t> beam energy spread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228" name="Google Shape;228;p37"/>
          <p:cNvCxnSpPr/>
          <p:nvPr/>
        </p:nvCxnSpPr>
        <p:spPr>
          <a:xfrm>
            <a:off x="1277000" y="4361462"/>
            <a:ext cx="307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37"/>
          <p:cNvCxnSpPr/>
          <p:nvPr/>
        </p:nvCxnSpPr>
        <p:spPr>
          <a:xfrm>
            <a:off x="1252886" y="3627434"/>
            <a:ext cx="307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30" name="Google Shape;230;p37"/>
          <p:cNvSpPr txBox="1"/>
          <p:nvPr/>
        </p:nvSpPr>
        <p:spPr>
          <a:xfrm>
            <a:off x="3407836" y="3327672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2</a:t>
            </a:r>
            <a:r>
              <a:rPr lang="en">
                <a:solidFill>
                  <a:schemeClr val="dk1"/>
                </a:solidFill>
              </a:rPr>
              <a:t>σ</a:t>
            </a:r>
            <a:endParaRPr sz="1100"/>
          </a:p>
        </p:txBody>
      </p:sp>
      <p:sp>
        <p:nvSpPr>
          <p:cNvPr id="231" name="Google Shape;231;p37"/>
          <p:cNvSpPr txBox="1"/>
          <p:nvPr/>
        </p:nvSpPr>
        <p:spPr>
          <a:xfrm>
            <a:off x="3431950" y="406170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1σ</a:t>
            </a:r>
            <a:endParaRPr sz="1100"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4351625" y="2435675"/>
            <a:ext cx="4633200" cy="220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rgbClr val="FF9900"/>
                </a:solidFill>
              </a:rPr>
              <a:t>Orange</a:t>
            </a:r>
            <a:r>
              <a:rPr lang="en" sz="1700"/>
              <a:t> curve and </a:t>
            </a:r>
            <a:r>
              <a:rPr b="1" lang="en" sz="1700">
                <a:solidFill>
                  <a:srgbClr val="6AA84F"/>
                </a:solidFill>
              </a:rPr>
              <a:t>green</a:t>
            </a:r>
            <a:r>
              <a:rPr lang="en" sz="1700"/>
              <a:t> curve give </a:t>
            </a:r>
            <a:r>
              <a:rPr b="1" lang="en" sz="1700"/>
              <a:t>similar</a:t>
            </a:r>
            <a:r>
              <a:rPr lang="en" sz="1700"/>
              <a:t> limits at </a:t>
            </a:r>
            <a:r>
              <a:rPr lang="en" sz="1700"/>
              <a:t>1σ, (or say CL=68%)</a:t>
            </a:r>
            <a:endParaRPr sz="1700"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Therefore, given this </a:t>
            </a:r>
            <a:r>
              <a:rPr lang="en" sz="1700"/>
              <a:t>beam energy spread of </a:t>
            </a:r>
            <a:r>
              <a:rPr b="1" lang="en" sz="1700"/>
              <a:t>0.2%</a:t>
            </a:r>
            <a:r>
              <a:rPr lang="en" sz="1700"/>
              <a:t>, a muon momentum resolution about </a:t>
            </a:r>
            <a:r>
              <a:rPr b="1" lang="en" sz="1700"/>
              <a:t>0.5% </a:t>
            </a:r>
            <a:r>
              <a:rPr lang="en" sz="1700"/>
              <a:t>would have similar impact to the mass measurement</a:t>
            </a:r>
            <a:endParaRPr sz="1700"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This supports our result from error propagation with analytical derivation</a:t>
            </a:r>
            <a:endParaRPr b="1" sz="1700"/>
          </a:p>
        </p:txBody>
      </p:sp>
      <p:sp>
        <p:nvSpPr>
          <p:cNvPr id="233" name="Google Shape;233;p37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311700" y="1652875"/>
            <a:ext cx="8520600" cy="139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Part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0" y="0"/>
            <a:ext cx="9144000" cy="594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Part 2</a:t>
            </a:r>
            <a:endParaRPr/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426250" y="770975"/>
            <a:ext cx="4053300" cy="382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Standard Model branching ratio of the Higgs boson to WW* is  ~20% and the branching ratio to ZZ* is approximately an order of magnitude smaller. Consider the hadronic decays of the weak bosons (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“jets”)</a:t>
            </a:r>
            <a:r>
              <a:rPr b="1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2500"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550" y="926175"/>
            <a:ext cx="4512050" cy="3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938" y="2417550"/>
            <a:ext cx="2629200" cy="272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71750"/>
            <a:ext cx="1650449" cy="11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4668600" y="4287600"/>
            <a:ext cx="432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Events with hadronic jets can be messy…</a:t>
            </a:r>
            <a:endParaRPr/>
          </a:p>
        </p:txBody>
      </p:sp>
      <p:sp>
        <p:nvSpPr>
          <p:cNvPr id="250" name="Google Shape;250;p39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Assuming a mass window of +/- 3 sigma around the Z and ignoring all other backgrounds, what jet energy resolution is required to achieve a signal to background ratio of ten based solely on event counting? And for a ratio of 100, 1000 and 10000? </a:t>
            </a:r>
            <a:endParaRPr sz="2600"/>
          </a:p>
        </p:txBody>
      </p:sp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2983">
            <a:off x="2080075" y="1740600"/>
            <a:ext cx="3988602" cy="31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50" y="683477"/>
            <a:ext cx="5387900" cy="41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41"/>
          <p:cNvSpPr txBox="1"/>
          <p:nvPr/>
        </p:nvSpPr>
        <p:spPr>
          <a:xfrm>
            <a:off x="198275" y="233275"/>
            <a:ext cx="59832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183461"/>
                </a:solidFill>
              </a:rPr>
              <a:t>Resolution on the W and Z Boson</a:t>
            </a:r>
            <a:endParaRPr sz="2100" u="sng">
              <a:solidFill>
                <a:srgbClr val="18346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0" y="-1"/>
            <a:ext cx="9144000" cy="749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and Background</a:t>
            </a:r>
            <a:endParaRPr/>
          </a:p>
        </p:txBody>
      </p:sp>
      <p:sp>
        <p:nvSpPr>
          <p:cNvPr id="270" name="Google Shape;270;p42"/>
          <p:cNvSpPr txBox="1"/>
          <p:nvPr>
            <p:ph idx="1" type="body"/>
          </p:nvPr>
        </p:nvSpPr>
        <p:spPr>
          <a:xfrm>
            <a:off x="426300" y="1101600"/>
            <a:ext cx="8291400" cy="352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Estimate contamination with Gaussian approximation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63" y="2521251"/>
            <a:ext cx="7765673" cy="11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0" y="4446600"/>
            <a:ext cx="611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*approximated the Breit-Wigner Distributions as Gaussians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Difference in natural widths: Γ</a:t>
            </a:r>
            <a:r>
              <a:rPr baseline="-25000" lang="en" sz="1300">
                <a:solidFill>
                  <a:schemeClr val="dk1"/>
                </a:solidFill>
              </a:rPr>
              <a:t>Z</a:t>
            </a:r>
            <a:r>
              <a:rPr lang="en" sz="1300">
                <a:solidFill>
                  <a:schemeClr val="dk1"/>
                </a:solidFill>
              </a:rPr>
              <a:t> ~2.5 Gev , Γ</a:t>
            </a:r>
            <a:r>
              <a:rPr baseline="-25000" lang="en" sz="1300">
                <a:solidFill>
                  <a:schemeClr val="dk1"/>
                </a:solidFill>
              </a:rPr>
              <a:t>W</a:t>
            </a:r>
            <a:r>
              <a:rPr lang="en" sz="1300">
                <a:solidFill>
                  <a:schemeClr val="dk1"/>
                </a:solidFill>
              </a:rPr>
              <a:t> ~2 Gev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</a:endParaRPr>
          </a:p>
        </p:txBody>
      </p:sp>
      <p:sp>
        <p:nvSpPr>
          <p:cNvPr id="273" name="Google Shape;273;p42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 Energy Resolution </a:t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575" y="1292975"/>
            <a:ext cx="4493438" cy="33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/>
        </p:nvSpPr>
        <p:spPr>
          <a:xfrm>
            <a:off x="5981179" y="1693908"/>
            <a:ext cx="37965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 and Z resolution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5267832" y="3257816"/>
            <a:ext cx="10764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Resolution limit at the natural width of Z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467150" y="599950"/>
            <a:ext cx="52269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Start with the resolution needed on W and Z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857975" y="4485788"/>
            <a:ext cx="3759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Assumes 𝜎</a:t>
            </a:r>
            <a:r>
              <a:rPr baseline="-25000" lang="en" sz="1800">
                <a:solidFill>
                  <a:schemeClr val="dk1"/>
                </a:solidFill>
              </a:rPr>
              <a:t>W, resolution  </a:t>
            </a:r>
            <a:r>
              <a:rPr lang="en" sz="1800">
                <a:solidFill>
                  <a:schemeClr val="dk1"/>
                </a:solidFill>
              </a:rPr>
              <a:t>= 𝜎</a:t>
            </a:r>
            <a:r>
              <a:rPr baseline="-25000" lang="en" sz="1800">
                <a:solidFill>
                  <a:schemeClr val="dk1"/>
                </a:solidFill>
              </a:rPr>
              <a:t>Z, resolution</a:t>
            </a:r>
            <a:endParaRPr baseline="-25000" sz="1800">
              <a:solidFill>
                <a:schemeClr val="dk1"/>
              </a:solidFill>
            </a:endParaRPr>
          </a:p>
        </p:txBody>
      </p:sp>
      <p:pic>
        <p:nvPicPr>
          <p:cNvPr id="284" name="Google Shape;2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75" y="1292963"/>
            <a:ext cx="4033025" cy="31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Translating W and Z resolution to jet energy resolution</a:t>
            </a:r>
            <a:endParaRPr/>
          </a:p>
        </p:txBody>
      </p:sp>
      <p:sp>
        <p:nvSpPr>
          <p:cNvPr id="291" name="Google Shape;291;p44"/>
          <p:cNvSpPr txBox="1"/>
          <p:nvPr>
            <p:ph idx="1" type="body"/>
          </p:nvPr>
        </p:nvSpPr>
        <p:spPr>
          <a:xfrm>
            <a:off x="426294" y="47640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Apply conservation of 4-momentum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aseline="-25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aseline="-25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Ass</a:t>
            </a:r>
            <a:r>
              <a:rPr lang="en"/>
              <a:t>ume:</a:t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Energy of the jet &gt;&gt; mass of the jet</a:t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Error </a:t>
            </a:r>
            <a:r>
              <a:rPr lang="en"/>
              <a:t>Propagation for the simplest case</a:t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2 jets have equal energy and therefore equal resolution</a:t>
            </a:r>
            <a:endParaRPr/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00" y="1123150"/>
            <a:ext cx="2686650" cy="2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082" y="2458825"/>
            <a:ext cx="3026093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6625" y="4044950"/>
            <a:ext cx="3270750" cy="5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0013" y="624625"/>
            <a:ext cx="2629200" cy="272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638" y="514350"/>
            <a:ext cx="540067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 txBox="1"/>
          <p:nvPr/>
        </p:nvSpPr>
        <p:spPr>
          <a:xfrm>
            <a:off x="6609800" y="2519075"/>
            <a:ext cx="23790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Translates to ~3 𝜎 separation between Z and W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6609800" y="574925"/>
            <a:ext cx="2379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For </a:t>
            </a:r>
            <a:r>
              <a:rPr lang="en" sz="1600"/>
              <a:t>𝛿m/m=5% or S/N~10, </a:t>
            </a:r>
            <a:r>
              <a:rPr lang="en" sz="1600">
                <a:solidFill>
                  <a:srgbClr val="000000"/>
                </a:solidFill>
              </a:rPr>
              <a:t>jet energy resolution needed is</a:t>
            </a:r>
            <a:r>
              <a:rPr lang="en" sz="1600">
                <a:solidFill>
                  <a:srgbClr val="B02B20"/>
                </a:solidFill>
              </a:rPr>
              <a:t> ~3.5%</a:t>
            </a:r>
            <a:r>
              <a:rPr lang="en" sz="1600">
                <a:solidFill>
                  <a:srgbClr val="000000"/>
                </a:solidFill>
              </a:rPr>
              <a:t> for 2 jets with equal momentum (45 GeV) or </a:t>
            </a:r>
            <a:r>
              <a:rPr lang="en" sz="1600">
                <a:solidFill>
                  <a:srgbClr val="B02B20"/>
                </a:solidFill>
              </a:rPr>
              <a:t>~ 25%/√E</a:t>
            </a:r>
            <a:endParaRPr sz="1600">
              <a:solidFill>
                <a:srgbClr val="B02B20"/>
              </a:solidFill>
            </a:endParaRPr>
          </a:p>
        </p:txBody>
      </p:sp>
      <p:sp>
        <p:nvSpPr>
          <p:cNvPr id="304" name="Google Shape;304;p45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97" y="1255575"/>
            <a:ext cx="3197015" cy="294079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6"/>
          <p:cNvSpPr txBox="1"/>
          <p:nvPr/>
        </p:nvSpPr>
        <p:spPr>
          <a:xfrm>
            <a:off x="165226" y="4281396"/>
            <a:ext cx="43011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</a:rPr>
              <a:t>Future Circular Collider Conceptual Design Report Volume 2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11" name="Google Shape;311;p46"/>
          <p:cNvSpPr txBox="1"/>
          <p:nvPr/>
        </p:nvSpPr>
        <p:spPr>
          <a:xfrm>
            <a:off x="4393500" y="1255575"/>
            <a:ext cx="4750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FCCee jet energy resolution  quoted at </a:t>
            </a:r>
            <a:r>
              <a:rPr lang="en">
                <a:solidFill>
                  <a:srgbClr val="0000FF"/>
                </a:solidFill>
              </a:rPr>
              <a:t>~5%</a:t>
            </a:r>
            <a:r>
              <a:rPr lang="en">
                <a:solidFill>
                  <a:srgbClr val="595959"/>
                </a:solidFill>
              </a:rPr>
              <a:t> at 45 GeV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Quoted as </a:t>
            </a:r>
            <a:r>
              <a:rPr lang="en">
                <a:solidFill>
                  <a:srgbClr val="0000FF"/>
                </a:solidFill>
              </a:rPr>
              <a:t> 30-40%/ √E 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https://indico.cern.ch/event/1077114/attachments/2318206/3994245/DeFilippis_IDEA.pdf</a:t>
            </a:r>
            <a:r>
              <a:rPr lang="en">
                <a:solidFill>
                  <a:srgbClr val="595959"/>
                </a:solidFill>
              </a:rPr>
              <a:t>)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For S/N=10 jet energy resolution needed is </a:t>
            </a:r>
            <a:r>
              <a:rPr lang="en">
                <a:solidFill>
                  <a:srgbClr val="B02B20"/>
                </a:solidFill>
              </a:rPr>
              <a:t>~3.5%</a:t>
            </a:r>
            <a:r>
              <a:rPr lang="en">
                <a:solidFill>
                  <a:srgbClr val="595959"/>
                </a:solidFill>
              </a:rPr>
              <a:t> for 45 GeV jets </a:t>
            </a:r>
            <a:r>
              <a:rPr lang="en" sz="1600">
                <a:solidFill>
                  <a:schemeClr val="dk1"/>
                </a:solidFill>
              </a:rPr>
              <a:t>or </a:t>
            </a:r>
            <a:r>
              <a:rPr lang="en" sz="1600">
                <a:solidFill>
                  <a:srgbClr val="B02B20"/>
                </a:solidFill>
              </a:rPr>
              <a:t>~ 25%/√E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Our solution is in agreement with FCC design requirements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12" name="Google Shape;312;p46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1652875"/>
            <a:ext cx="8520600" cy="139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Part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/>
          <p:nvPr/>
        </p:nvSpPr>
        <p:spPr>
          <a:xfrm>
            <a:off x="5632317" y="1189775"/>
            <a:ext cx="3305700" cy="669000"/>
          </a:xfrm>
          <a:prstGeom prst="chevron">
            <a:avLst>
              <a:gd fmla="val 50000" name="adj"/>
            </a:avLst>
          </a:prstGeom>
          <a:solidFill>
            <a:srgbClr val="D837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Compare to FCCee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7"/>
          <p:cNvSpPr/>
          <p:nvPr/>
        </p:nvSpPr>
        <p:spPr>
          <a:xfrm>
            <a:off x="0" y="1189989"/>
            <a:ext cx="3546900" cy="669000"/>
          </a:xfrm>
          <a:prstGeom prst="homePlate">
            <a:avLst>
              <a:gd fmla="val 50000" name="adj"/>
            </a:avLst>
          </a:prstGeom>
          <a:solidFill>
            <a:srgbClr val="801F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W/Z Resolution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7"/>
          <p:cNvSpPr/>
          <p:nvPr/>
        </p:nvSpPr>
        <p:spPr>
          <a:xfrm>
            <a:off x="2944204" y="1189775"/>
            <a:ext cx="3305700" cy="669000"/>
          </a:xfrm>
          <a:prstGeom prst="chevron">
            <a:avLst>
              <a:gd fmla="val 50000" name="adj"/>
            </a:avLst>
          </a:prstGeom>
          <a:solidFill>
            <a:srgbClr val="B02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W/Z → Jet Resolution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00" y="2210300"/>
            <a:ext cx="3286733" cy="2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7"/>
          <p:cNvSpPr txBox="1"/>
          <p:nvPr/>
        </p:nvSpPr>
        <p:spPr>
          <a:xfrm>
            <a:off x="1174419" y="2513758"/>
            <a:ext cx="27768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 and Z resolution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2" name="Google Shape;322;p47"/>
          <p:cNvSpPr txBox="1"/>
          <p:nvPr/>
        </p:nvSpPr>
        <p:spPr>
          <a:xfrm>
            <a:off x="652640" y="3697450"/>
            <a:ext cx="7875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Resolution limit at the natural width of Z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323" name="Google Shape;32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725" y="4196950"/>
            <a:ext cx="2619425" cy="4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9125" y="3342488"/>
            <a:ext cx="2686650" cy="2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/>
          <p:cNvSpPr txBox="1"/>
          <p:nvPr/>
        </p:nvSpPr>
        <p:spPr>
          <a:xfrm>
            <a:off x="3389125" y="2263125"/>
            <a:ext cx="22563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Conservation of 4 momentum, error propagation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6375" y="2011055"/>
            <a:ext cx="2686649" cy="212691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7"/>
          <p:cNvSpPr txBox="1"/>
          <p:nvPr/>
        </p:nvSpPr>
        <p:spPr>
          <a:xfrm>
            <a:off x="6541475" y="3919750"/>
            <a:ext cx="14874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dk1"/>
                </a:solidFill>
              </a:rPr>
              <a:t>Future Circular Collider Conceptual Design Report Volume 2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28" name="Google Shape;328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9132" y="3697988"/>
            <a:ext cx="3026093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 txBox="1"/>
          <p:nvPr/>
        </p:nvSpPr>
        <p:spPr>
          <a:xfrm>
            <a:off x="6541475" y="4290250"/>
            <a:ext cx="2481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For S/N=10 jet energy resolution needed is ~3.5% for 2 jets with equal momentum (45 GeV)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30" name="Google Shape;330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62175" y="2064438"/>
            <a:ext cx="3546900" cy="2807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7"/>
          <p:cNvSpPr txBox="1"/>
          <p:nvPr/>
        </p:nvSpPr>
        <p:spPr>
          <a:xfrm>
            <a:off x="212975" y="212975"/>
            <a:ext cx="85194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For H→WW* or H→ZZ*, what jet energy resolution is needed to distinguish the W and Z for a certain signal to background?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32" name="Google Shape;332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0271" y="1934875"/>
            <a:ext cx="3546900" cy="27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7"/>
          <p:cNvSpPr txBox="1"/>
          <p:nvPr/>
        </p:nvSpPr>
        <p:spPr>
          <a:xfrm>
            <a:off x="2135650" y="4713150"/>
            <a:ext cx="3546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Translates to ~3 𝜎 separation between Z and W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34" name="Google Shape;33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340" name="Google Shape;340;p48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uncertainty of ZZ* branching ratio</a:t>
            </a:r>
            <a:endParaRPr/>
          </a:p>
        </p:txBody>
      </p:sp>
      <p:pic>
        <p:nvPicPr>
          <p:cNvPr id="346" name="Google Shape;34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50" y="710075"/>
            <a:ext cx="7539703" cy="41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9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uncertainty of ZZ* branching ratio</a:t>
            </a:r>
            <a:endParaRPr/>
          </a:p>
        </p:txBody>
      </p:sp>
      <p:pic>
        <p:nvPicPr>
          <p:cNvPr id="353" name="Google Shape;35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838" y="544975"/>
            <a:ext cx="6250329" cy="451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0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Confirmation of Results/Referenced values</a:t>
            </a:r>
            <a:endParaRPr/>
          </a:p>
        </p:txBody>
      </p:sp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Momentum res. result agrees with the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IDEA Detector Resolution Slide 21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1954000"/>
            <a:ext cx="4597725" cy="27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8175" y="2647575"/>
            <a:ext cx="3840174" cy="13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1"/>
          <p:cNvSpPr txBox="1"/>
          <p:nvPr/>
        </p:nvSpPr>
        <p:spPr>
          <a:xfrm>
            <a:off x="5505050" y="4245425"/>
            <a:ext cx="3125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*Notes from FCC slides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364" name="Google Shape;364;p51"/>
          <p:cNvCxnSpPr/>
          <p:nvPr/>
        </p:nvCxnSpPr>
        <p:spPr>
          <a:xfrm flipH="1">
            <a:off x="4536950" y="2064400"/>
            <a:ext cx="2017800" cy="24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51"/>
          <p:cNvSpPr txBox="1"/>
          <p:nvPr/>
        </p:nvSpPr>
        <p:spPr>
          <a:xfrm>
            <a:off x="6554750" y="1807800"/>
            <a:ext cx="19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Errors on the sagitta as the curve becomes a straight line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66" name="Google Shape;366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 Energy Resolution</a:t>
            </a:r>
            <a:endParaRPr/>
          </a:p>
        </p:txBody>
      </p:sp>
      <p:pic>
        <p:nvPicPr>
          <p:cNvPr id="372" name="Google Shape;3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300" y="1262650"/>
            <a:ext cx="5894700" cy="34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75" y="2415206"/>
            <a:ext cx="132162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2"/>
          <p:cNvSpPr txBox="1"/>
          <p:nvPr/>
        </p:nvSpPr>
        <p:spPr>
          <a:xfrm>
            <a:off x="478175" y="845550"/>
            <a:ext cx="22392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Get the energy by counting charged particles, and only accounting for statistical error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75" name="Google Shape;37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900" y="3153863"/>
            <a:ext cx="2721749" cy="6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2"/>
          <p:cNvSpPr txBox="1"/>
          <p:nvPr/>
        </p:nvSpPr>
        <p:spPr>
          <a:xfrm>
            <a:off x="503075" y="4243425"/>
            <a:ext cx="2189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*Assumes Poisson statistics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7" name="Google Shape;377;p52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Derivations</a:t>
            </a:r>
            <a:endParaRPr/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840" y="0"/>
            <a:ext cx="537622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Derivations</a:t>
            </a:r>
            <a:endParaRPr/>
          </a:p>
        </p:txBody>
      </p:sp>
      <p:sp>
        <p:nvSpPr>
          <p:cNvPr id="390" name="Google Shape;390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Error propagation: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Follow the prescription: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91" name="Google Shape;39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75" y="3556100"/>
            <a:ext cx="888561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975" y="2153397"/>
            <a:ext cx="2582050" cy="8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/>
          <p:nvPr>
            <p:ph idx="1" type="body"/>
          </p:nvPr>
        </p:nvSpPr>
        <p:spPr>
          <a:xfrm>
            <a:off x="426250" y="476251"/>
            <a:ext cx="8291400" cy="105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And what is the statistical uncertainty on the ZZ* branching ratio in each case? </a:t>
            </a:r>
            <a:endParaRPr sz="3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398" name="Google Shape;398;p55"/>
          <p:cNvSpPr txBox="1"/>
          <p:nvPr/>
        </p:nvSpPr>
        <p:spPr>
          <a:xfrm>
            <a:off x="429575" y="1096525"/>
            <a:ext cx="82860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9" name="Google Shape;399;p55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With FCC-ee, we can measure the absolute Branching Ratio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Therefore we need to count ee→ZH and (ee→ZH, H→ZZ*) events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Uncertainty of Branching Ratio depends their uncertainties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Specifically, for hadronic decay channels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We’ll consider H→WW process as the only </a:t>
            </a:r>
            <a:r>
              <a:rPr b="1" lang="en"/>
              <a:t>background</a:t>
            </a:r>
            <a:endParaRPr b="1"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We can estimate signal and background yield and calculate uncertainty</a:t>
            </a:r>
            <a:endParaRPr/>
          </a:p>
        </p:txBody>
      </p:sp>
      <p:pic>
        <p:nvPicPr>
          <p:cNvPr id="405" name="Google Shape;40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675" y="2442400"/>
            <a:ext cx="6119800" cy="7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6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uncertainty of ZZ* branching ratio</a:t>
            </a:r>
            <a:endParaRPr/>
          </a:p>
        </p:txBody>
      </p:sp>
      <p:pic>
        <p:nvPicPr>
          <p:cNvPr id="407" name="Google Shape;40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600" y="817850"/>
            <a:ext cx="4068800" cy="8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4">
            <a:alphaModFix/>
          </a:blip>
          <a:srcRect b="0" l="870" r="1310" t="2085"/>
          <a:stretch/>
        </p:blipFill>
        <p:spPr>
          <a:xfrm>
            <a:off x="3978400" y="924675"/>
            <a:ext cx="4561800" cy="313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208050" y="485450"/>
            <a:ext cx="32478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Assume an electron-positron collider: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can one measure the Higgs boson mass from the ZH process without the Higgs decay products?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What resolution on the Z decay products (muons/electrons) is needed to match the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uncertainty on the Higgs mass generated by </a:t>
            </a:r>
            <a:r>
              <a:rPr lang="en" sz="1600">
                <a:solidFill>
                  <a:schemeClr val="dk1"/>
                </a:solidFill>
              </a:rPr>
              <a:t>the</a:t>
            </a:r>
            <a:r>
              <a:rPr lang="en" sz="1600">
                <a:solidFill>
                  <a:schemeClr val="dk1"/>
                </a:solidFill>
              </a:rPr>
              <a:t> beam energy uncertainty?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9" name="Google Shape;159;p30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Part 1</a:t>
            </a:r>
            <a:endParaRPr/>
          </a:p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uncertainty of ZZ* branching ratio</a:t>
            </a:r>
            <a:endParaRPr/>
          </a:p>
        </p:txBody>
      </p:sp>
      <p:sp>
        <p:nvSpPr>
          <p:cNvPr id="414" name="Google Shape;414;p57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Hadronic </a:t>
            </a:r>
            <a:r>
              <a:rPr lang="en"/>
              <a:t>H→ZZ* s</a:t>
            </a:r>
            <a:r>
              <a:rPr lang="en"/>
              <a:t>ignal yield is </a:t>
            </a:r>
            <a:r>
              <a:rPr lang="en"/>
              <a:t>given by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With integrated Lumi to be 5 ab</a:t>
            </a:r>
            <a:r>
              <a:rPr baseline="30000" lang="en"/>
              <a:t>-1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We expect 1 million Higgs produced in ZH mode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2.6% of the Higgs decay to ZZ* [Source: CERN Yellow Report]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70% of the on-shell Z decay hadronically [Source: PDG]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Therefore we expect </a:t>
            </a:r>
            <a:r>
              <a:rPr b="1" lang="en"/>
              <a:t>18k signal events</a:t>
            </a:r>
            <a:endParaRPr b="1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As for H→WW* background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We can estimate this background with Monte Carlo, whereas its normalization is constrained by an </a:t>
            </a:r>
            <a:r>
              <a:rPr i="1" lang="en"/>
              <a:t>auxiliary measurement</a:t>
            </a:r>
            <a:endParaRPr i="1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e.g. an analysis dedicated to measure hadronic H→WW*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Therefore, given this S/B ratio, if there is an auxiliary measurement for this background, the uncertainty contribution from H→WW* is</a:t>
            </a:r>
            <a:r>
              <a:rPr b="1" lang="en"/>
              <a:t> negligible</a:t>
            </a:r>
            <a:endParaRPr b="1" sz="1700"/>
          </a:p>
        </p:txBody>
      </p:sp>
      <p:pic>
        <p:nvPicPr>
          <p:cNvPr id="415" name="Google Shape;4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025" y="850550"/>
            <a:ext cx="4503125" cy="4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7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t/>
            </a:r>
            <a:endParaRPr sz="17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700"/>
              <a:t>N</a:t>
            </a:r>
            <a:r>
              <a:rPr baseline="-25000" lang="en" sz="1700"/>
              <a:t>Data</a:t>
            </a:r>
            <a:r>
              <a:rPr lang="en" sz="1700"/>
              <a:t> ~ Poisson Distribution, therefore σ(N</a:t>
            </a:r>
            <a:r>
              <a:rPr baseline="-25000" lang="en" sz="1700"/>
              <a:t>Data</a:t>
            </a:r>
            <a:r>
              <a:rPr lang="en" sz="1700"/>
              <a:t>)</a:t>
            </a:r>
            <a:r>
              <a:rPr baseline="30000" lang="en" sz="1700"/>
              <a:t>2</a:t>
            </a:r>
            <a:r>
              <a:rPr lang="en" sz="1700"/>
              <a:t> = N</a:t>
            </a:r>
            <a:r>
              <a:rPr baseline="-25000" lang="en" sz="1700"/>
              <a:t>Data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Ignore background modelling uncertainties, then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Finally we have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With 18k H→ZZ* hadronic signal events and 1 million ZH events</a:t>
            </a:r>
            <a:endParaRPr sz="1700"/>
          </a:p>
          <a:p>
            <a:pPr indent="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422" name="Google Shape;42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125" y="1341625"/>
            <a:ext cx="2847244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8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uncertainty of ZZ* branching ratio</a:t>
            </a:r>
            <a:endParaRPr/>
          </a:p>
        </p:txBody>
      </p:sp>
      <p:pic>
        <p:nvPicPr>
          <p:cNvPr id="424" name="Google Shape;42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925" y="476400"/>
            <a:ext cx="4150224" cy="4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0650" y="2275650"/>
            <a:ext cx="6509951" cy="7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9750" y="3682450"/>
            <a:ext cx="3184400" cy="6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8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Cross-section and yield of Higgs boson</a:t>
            </a:r>
            <a:endParaRPr/>
          </a:p>
        </p:txBody>
      </p:sp>
      <p:sp>
        <p:nvSpPr>
          <p:cNvPr id="433" name="Google Shape;433;p59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E</a:t>
            </a:r>
            <a:r>
              <a:rPr baseline="-25000" lang="en"/>
              <a:t>CM</a:t>
            </a:r>
            <a:r>
              <a:rPr lang="en"/>
              <a:t>= 250 GeV, c</a:t>
            </a:r>
            <a:r>
              <a:rPr lang="en"/>
              <a:t>ross section of ZH production: 200 fb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Assume Integrated Luminosity to be 5 ab</a:t>
            </a:r>
            <a:r>
              <a:rPr baseline="30000" lang="en"/>
              <a:t>-1</a:t>
            </a:r>
            <a:endParaRPr baseline="30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About </a:t>
            </a:r>
            <a:r>
              <a:rPr b="1" lang="en"/>
              <a:t>1 million</a:t>
            </a:r>
            <a:r>
              <a:rPr lang="en"/>
              <a:t> Higgs boson from ZH mode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4" name="Google Shape;434;p59"/>
          <p:cNvPicPr preferRelativeResize="0"/>
          <p:nvPr/>
        </p:nvPicPr>
        <p:blipFill rotWithShape="1">
          <a:blip r:embed="rId3">
            <a:alphaModFix/>
          </a:blip>
          <a:srcRect b="0" l="37635" r="3273" t="0"/>
          <a:stretch/>
        </p:blipFill>
        <p:spPr>
          <a:xfrm>
            <a:off x="2179000" y="1748425"/>
            <a:ext cx="4942373" cy="29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9"/>
          <p:cNvSpPr txBox="1"/>
          <p:nvPr/>
        </p:nvSpPr>
        <p:spPr>
          <a:xfrm>
            <a:off x="4572000" y="1348213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Eur. Phys. J. Plus 137, 23 (2022)</a:t>
            </a:r>
            <a:endParaRPr/>
          </a:p>
        </p:txBody>
      </p:sp>
      <p:sp>
        <p:nvSpPr>
          <p:cNvPr id="436" name="Google Shape;436;p59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FCCee and ILC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Future Circular Collider (electron-positron)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International Linear Collider (electron-positron)</a:t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925" y="1551346"/>
            <a:ext cx="4110551" cy="344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50" y="2225000"/>
            <a:ext cx="4110548" cy="205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0" y="150276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Part 1: Higgs Recoil Reconstruction</a:t>
            </a:r>
            <a:endParaRPr u="sng"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450" y="132252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0" y="36725"/>
            <a:ext cx="18033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209200" y="1572625"/>
            <a:ext cx="2734200" cy="18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Key motivation: understanding recoil reconstruction of Higgs is useful to overcome the challenging hadronic decay channel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187600" y="3995925"/>
            <a:ext cx="27774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Figure: ATLAS display for candidate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event.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25" y="4514408"/>
            <a:ext cx="1546725" cy="19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Motivating Detector </a:t>
            </a:r>
            <a:r>
              <a:rPr lang="en" u="sng"/>
              <a:t>Resolution</a:t>
            </a:r>
            <a:endParaRPr u="sng"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0" y="1225200"/>
            <a:ext cx="2924400" cy="396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Physics Goals Drive Detector Design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/>
              <a:t>Tracking is used to measure momentum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Energy</a:t>
            </a:r>
            <a:r>
              <a:rPr lang="en" sz="1600"/>
              <a:t> is measured</a:t>
            </a:r>
            <a:r>
              <a:rPr lang="en" sz="1600">
                <a:solidFill>
                  <a:schemeClr val="dk1"/>
                </a:solidFill>
              </a:rPr>
              <a:t> through calorimeters (Electromagnetic &amp; Hadronic)</a:t>
            </a:r>
            <a:endParaRPr sz="1600"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488" y="1132725"/>
            <a:ext cx="6012511" cy="33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Momentum Resolution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We want sub-percent precision on Higgs mass</a:t>
            </a:r>
            <a:endParaRPr/>
          </a:p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Assume good reconstruction of Higgs and Z, with the following parameters :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Step 5) Error propagation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Then to match beam contribution to uncertainty we need</a:t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00" y="2834174"/>
            <a:ext cx="8867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/>
        </p:nvSpPr>
        <p:spPr>
          <a:xfrm>
            <a:off x="7630450" y="1729225"/>
            <a:ext cx="158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(FCC CDR)</a:t>
            </a:r>
            <a:endParaRPr sz="1500">
              <a:solidFill>
                <a:srgbClr val="595959"/>
              </a:solidFill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0925" y="1729226"/>
            <a:ext cx="5082146" cy="5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2913" y="4305432"/>
            <a:ext cx="1743375" cy="624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/>
        </p:nvSpPr>
        <p:spPr>
          <a:xfrm>
            <a:off x="4778800" y="4305425"/>
            <a:ext cx="4129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Matched beam energy contribution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0" y="1"/>
            <a:ext cx="9144000" cy="47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Comparison to FCC-ee design requirements</a:t>
            </a:r>
            <a:endParaRPr u="sng"/>
          </a:p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Now to compare with desired detector specs from the collaboration: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/>
              <a:t>With beam energy spread of              FCC wants                      for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We are within range!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>
                <a:solidFill>
                  <a:srgbClr val="000000"/>
                </a:solidFill>
              </a:rPr>
              <a:t>Starting from the Lorentz force law we can also derive high energy behavior that is in agreement with expectations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300" y="1194925"/>
            <a:ext cx="1266825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925" y="3908975"/>
            <a:ext cx="1533525" cy="7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8125" y="1268925"/>
            <a:ext cx="731125" cy="2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5725" y="1630027"/>
            <a:ext cx="1723949" cy="2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0" y="0"/>
            <a:ext cx="9144000" cy="682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Monte Carlo 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426244" y="476251"/>
            <a:ext cx="8291400" cy="439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Previously presented results are from a</a:t>
            </a:r>
            <a:r>
              <a:rPr lang="en"/>
              <a:t>nalytical error propagation 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Equations are derived with taylor expansion at 1st order 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C</a:t>
            </a:r>
            <a:r>
              <a:rPr lang="en"/>
              <a:t>orrelations </a:t>
            </a:r>
            <a:r>
              <a:rPr lang="en"/>
              <a:t>are </a:t>
            </a:r>
            <a:r>
              <a:rPr b="1" i="1" lang="en"/>
              <a:t>not</a:t>
            </a:r>
            <a:r>
              <a:rPr lang="en"/>
              <a:t> taken into account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Additionally, we generate Toy MC events with </a:t>
            </a:r>
            <a:r>
              <a:rPr i="1" lang="en"/>
              <a:t>this</a:t>
            </a:r>
            <a:r>
              <a:rPr lang="en"/>
              <a:t> recipe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b="1" lang="en"/>
              <a:t>Sampling</a:t>
            </a:r>
            <a:r>
              <a:rPr lang="en"/>
              <a:t> √s and Z-mass from Gaussian/Breit-Wigner distribution, respectively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Solve for Z-boson kinematics in </a:t>
            </a:r>
            <a:r>
              <a:rPr lang="en"/>
              <a:t>laboratory</a:t>
            </a:r>
            <a:r>
              <a:rPr lang="en"/>
              <a:t> frame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Solve for the kinematics of muon pairs in Z-boson </a:t>
            </a:r>
            <a:r>
              <a:rPr lang="en"/>
              <a:t>rest </a:t>
            </a:r>
            <a:r>
              <a:rPr lang="en"/>
              <a:t>frame, then </a:t>
            </a:r>
            <a:r>
              <a:rPr b="1" lang="en"/>
              <a:t>boost</a:t>
            </a:r>
            <a:r>
              <a:rPr lang="en"/>
              <a:t> them to the lab frame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Finally, </a:t>
            </a:r>
            <a:r>
              <a:rPr b="1" lang="en"/>
              <a:t>s</a:t>
            </a:r>
            <a:r>
              <a:rPr b="1" lang="en"/>
              <a:t>mear</a:t>
            </a:r>
            <a:r>
              <a:rPr lang="en"/>
              <a:t> the momentum of muons with a </a:t>
            </a:r>
            <a:r>
              <a:rPr lang="en"/>
              <a:t>gaussian</a:t>
            </a:r>
            <a:r>
              <a:rPr lang="en"/>
              <a:t> distribution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Then we measure the mass by fit to the mass distribution</a:t>
            </a:r>
            <a:endParaRPr/>
          </a:p>
        </p:txBody>
      </p:sp>
      <p:sp>
        <p:nvSpPr>
          <p:cNvPr id="218" name="Google Shape;218;p36"/>
          <p:cNvSpPr txBox="1"/>
          <p:nvPr>
            <p:ph idx="12" type="sldNum"/>
          </p:nvPr>
        </p:nvSpPr>
        <p:spPr>
          <a:xfrm>
            <a:off x="6457950" y="4869656"/>
            <a:ext cx="2686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