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81" r:id="rId2"/>
    <p:sldId id="507" r:id="rId3"/>
    <p:sldId id="505" r:id="rId4"/>
    <p:sldId id="506" r:id="rId5"/>
    <p:sldId id="504" r:id="rId6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CACA"/>
          </a:solidFill>
        </a:fill>
      </a:tcStyle>
    </a:wholeTbl>
    <a:band2H>
      <a:tcTxStyle/>
      <a:tcStyle>
        <a:tcBdr/>
        <a:fill>
          <a:solidFill>
            <a:srgbClr val="ED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ACACA"/>
          </a:solidFill>
        </a:fill>
      </a:tcStyle>
    </a:wholeTbl>
    <a:band2H>
      <a:tcTxStyle/>
      <a:tcStyle>
        <a:tcBdr/>
        <a:fill>
          <a:solidFill>
            <a:srgbClr val="ED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3"/>
    <p:restoredTop sz="94059"/>
  </p:normalViewPr>
  <p:slideViewPr>
    <p:cSldViewPr snapToGrid="0">
      <p:cViewPr varScale="1">
        <p:scale>
          <a:sx n="137" d="100"/>
          <a:sy n="137" d="100"/>
        </p:scale>
        <p:origin x="208" y="480"/>
      </p:cViewPr>
      <p:guideLst/>
    </p:cSldViewPr>
  </p:slid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063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tiff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ACET_II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88784" y="487442"/>
            <a:ext cx="5947567" cy="2246574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4800"/>
            </a:lvl1pPr>
            <a:lvl2pPr marL="793750" indent="-504825">
              <a:buClrTx/>
              <a:buFontTx/>
              <a:buChar char="•"/>
              <a:defRPr sz="4800"/>
            </a:lvl2pPr>
            <a:lvl3pPr marL="1195387" indent="-504825">
              <a:buClrTx/>
              <a:buFontTx/>
              <a:defRPr sz="4800"/>
            </a:lvl3pPr>
            <a:lvl4pPr marL="1724704" indent="-576942">
              <a:buClrTx/>
              <a:buFontTx/>
              <a:buChar char="•"/>
              <a:defRPr sz="4800"/>
            </a:lvl4pPr>
            <a:lvl5pPr marL="2070779" indent="-576942">
              <a:buClrTx/>
              <a:buFontTx/>
              <a:defRPr sz="4800"/>
            </a:lvl5pPr>
          </a:lstStyle>
          <a:p>
            <a:r>
              <a:rPr dirty="0"/>
              <a:t>Click to edit Title which can be up to three lines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  <p:sp>
        <p:nvSpPr>
          <p:cNvPr id="14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688784" y="4413375"/>
            <a:ext cx="5947568" cy="37425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/>
            </a:lvl1pPr>
          </a:lstStyle>
          <a:p>
            <a:r>
              <a:t>Speaker Name / Title / Department</a:t>
            </a:r>
          </a:p>
        </p:txBody>
      </p:sp>
      <p:sp>
        <p:nvSpPr>
          <p:cNvPr id="15" name="Straight Connector 6"/>
          <p:cNvSpPr/>
          <p:nvPr/>
        </p:nvSpPr>
        <p:spPr>
          <a:xfrm>
            <a:off x="0" y="4191000"/>
            <a:ext cx="7340828" cy="0"/>
          </a:xfrm>
          <a:prstGeom prst="line">
            <a:avLst/>
          </a:prstGeom>
          <a:ln w="3175">
            <a:solidFill>
              <a:srgbClr val="40404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6" name="Straight Connector 14"/>
          <p:cNvSpPr/>
          <p:nvPr/>
        </p:nvSpPr>
        <p:spPr>
          <a:xfrm>
            <a:off x="-1" y="5868970"/>
            <a:ext cx="12192001" cy="1"/>
          </a:xfrm>
          <a:prstGeom prst="line">
            <a:avLst/>
          </a:prstGeom>
          <a:ln w="3175">
            <a:solidFill>
              <a:srgbClr val="40404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17" name="Graphic 21" descr="Graphic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66" y="6016337"/>
            <a:ext cx="2423617" cy="462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Graphic 22" descr="Graphic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5604" y="6057901"/>
            <a:ext cx="2611670" cy="43528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extBox 5"/>
          <p:cNvSpPr txBox="1"/>
          <p:nvPr/>
        </p:nvSpPr>
        <p:spPr>
          <a:xfrm>
            <a:off x="638533" y="2951502"/>
            <a:ext cx="5856125" cy="459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4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FACET-II</a:t>
            </a:r>
            <a:r>
              <a:rPr>
                <a:solidFill>
                  <a:srgbClr val="000000"/>
                </a:solidFill>
              </a:rPr>
              <a:t> </a:t>
            </a:r>
            <a:r>
              <a:t>Director’s</a:t>
            </a:r>
            <a:r>
              <a:rPr>
                <a:solidFill>
                  <a:srgbClr val="000000"/>
                </a:solidFill>
              </a:rPr>
              <a:t> </a:t>
            </a:r>
            <a:r>
              <a:t>Operations</a:t>
            </a:r>
            <a:r>
              <a:rPr>
                <a:solidFill>
                  <a:srgbClr val="000000"/>
                </a:solidFill>
              </a:rPr>
              <a:t> </a:t>
            </a:r>
            <a:r>
              <a:t>Review</a:t>
            </a:r>
          </a:p>
        </p:txBody>
      </p:sp>
      <p:sp>
        <p:nvSpPr>
          <p:cNvPr id="20" name="TextBox 7"/>
          <p:cNvSpPr txBox="1"/>
          <p:nvPr/>
        </p:nvSpPr>
        <p:spPr>
          <a:xfrm>
            <a:off x="647045" y="4805677"/>
            <a:ext cx="2312836" cy="26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spcBef>
                <a:spcPts val="500"/>
              </a:spcBef>
              <a:defRPr sz="1200">
                <a:solidFill>
                  <a:srgbClr val="404040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r>
              <a:t>May 24, 2022</a:t>
            </a:r>
          </a:p>
        </p:txBody>
      </p:sp>
      <p:pic>
        <p:nvPicPr>
          <p:cNvPr id="21" name="Picture 2" descr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9618" y="838203"/>
            <a:ext cx="3994184" cy="914398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TextBox 13"/>
          <p:cNvSpPr txBox="1"/>
          <p:nvPr/>
        </p:nvSpPr>
        <p:spPr>
          <a:xfrm>
            <a:off x="7494637" y="1775935"/>
            <a:ext cx="3965843" cy="1043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100" b="1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r>
              <a:t>Facility for Advanced Accelerator Experimental Tests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69511" y="6273800"/>
            <a:ext cx="168090" cy="165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FACET_II Title Slide_bg">
    <p:bg>
      <p:bgPr>
        <a:gradFill flip="none" rotWithShape="1">
          <a:gsLst>
            <a:gs pos="31000">
              <a:srgbClr val="000000"/>
            </a:gs>
            <a:gs pos="90000">
              <a:srgbClr val="FFFFFF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Picture 12"/>
          <p:cNvGrpSpPr/>
          <p:nvPr/>
        </p:nvGrpSpPr>
        <p:grpSpPr>
          <a:xfrm>
            <a:off x="-1" y="-19052"/>
            <a:ext cx="12192004" cy="6858002"/>
            <a:chOff x="0" y="0"/>
            <a:chExt cx="12192002" cy="6858001"/>
          </a:xfrm>
        </p:grpSpPr>
        <p:sp>
          <p:nvSpPr>
            <p:cNvPr id="30" name="Rectangle"/>
            <p:cNvSpPr/>
            <p:nvPr/>
          </p:nvSpPr>
          <p:spPr>
            <a:xfrm>
              <a:off x="0" y="0"/>
              <a:ext cx="12192001" cy="6858001"/>
            </a:xfrm>
            <a:prstGeom prst="rect">
              <a:avLst/>
            </a:prstGeom>
            <a:gradFill flip="none" rotWithShape="1">
              <a:gsLst>
                <a:gs pos="61000">
                  <a:srgbClr val="000000"/>
                </a:gs>
                <a:gs pos="91000">
                  <a:srgbClr val="808080"/>
                </a:gs>
                <a:gs pos="100000">
                  <a:srgbClr val="FFFFFF"/>
                </a:gs>
              </a:gsLst>
              <a:lin ang="192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endParaRPr/>
            </a:p>
          </p:txBody>
        </p:sp>
        <p:pic>
          <p:nvPicPr>
            <p:cNvPr id="31" name="image8.jpeg" descr="image8.jpeg"/>
            <p:cNvPicPr>
              <a:picLocks noChangeAspect="1"/>
            </p:cNvPicPr>
            <p:nvPr/>
          </p:nvPicPr>
          <p:blipFill>
            <a:blip r:embed="rId2" cstate="screen">
              <a:alphaModFix amt="7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" y="-1"/>
              <a:ext cx="12192004" cy="685800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3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88784" y="487442"/>
            <a:ext cx="5947567" cy="2246574"/>
          </a:xfrm>
          <a:prstGeom prst="rect">
            <a:avLst/>
          </a:prstGeom>
        </p:spPr>
        <p:txBody>
          <a:bodyPr anchor="b"/>
          <a:lstStyle>
            <a:lvl1pPr marL="0" indent="0">
              <a:buClrTx/>
              <a:buSzTx/>
              <a:buFontTx/>
              <a:buNone/>
              <a:defRPr sz="4800" b="1">
                <a:solidFill>
                  <a:srgbClr val="FFFFFF"/>
                </a:solidFill>
              </a:defRPr>
            </a:lvl1pPr>
            <a:lvl2pPr marL="793750" indent="-504825">
              <a:buClrTx/>
              <a:buFontTx/>
              <a:buChar char="•"/>
              <a:defRPr sz="4800" b="1">
                <a:solidFill>
                  <a:srgbClr val="FFFFFF"/>
                </a:solidFill>
              </a:defRPr>
            </a:lvl2pPr>
            <a:lvl3pPr marL="1195387" indent="-504825">
              <a:buClrTx/>
              <a:buFontTx/>
              <a:defRPr sz="4800" b="1">
                <a:solidFill>
                  <a:srgbClr val="FFFFFF"/>
                </a:solidFill>
              </a:defRPr>
            </a:lvl3pPr>
            <a:lvl4pPr marL="1724704" indent="-576942">
              <a:buClrTx/>
              <a:buFontTx/>
              <a:buChar char="•"/>
              <a:defRPr sz="4800" b="1">
                <a:solidFill>
                  <a:srgbClr val="FFFFFF"/>
                </a:solidFill>
              </a:defRPr>
            </a:lvl4pPr>
            <a:lvl5pPr marL="2070779" indent="-576942">
              <a:buClrTx/>
              <a:buFontTx/>
              <a:defRPr sz="4800" b="1">
                <a:solidFill>
                  <a:srgbClr val="FFFFFF"/>
                </a:solidFill>
              </a:defRPr>
            </a:lvl5pPr>
          </a:lstStyle>
          <a:p>
            <a:r>
              <a:t>Click to edit Title which can be up to three lines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21" hasCustomPrompt="1"/>
          </p:nvPr>
        </p:nvSpPr>
        <p:spPr>
          <a:xfrm>
            <a:off x="688784" y="4413375"/>
            <a:ext cx="5947568" cy="374256"/>
          </a:xfrm>
          <a:prstGeom prst="rect">
            <a:avLst/>
          </a:prstGeom>
        </p:spPr>
        <p:txBody>
          <a:bodyPr/>
          <a:lstStyle>
            <a:lvl1pPr marL="0" indent="0">
              <a:buClrTx/>
              <a:buSzTx/>
              <a:buFontTx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r>
              <a:rPr dirty="0"/>
              <a:t>Speaker Name / Title / Department</a:t>
            </a:r>
          </a:p>
        </p:txBody>
      </p:sp>
      <p:sp>
        <p:nvSpPr>
          <p:cNvPr id="35" name="Straight Connector 6"/>
          <p:cNvSpPr/>
          <p:nvPr/>
        </p:nvSpPr>
        <p:spPr>
          <a:xfrm>
            <a:off x="0" y="4191000"/>
            <a:ext cx="7340828" cy="0"/>
          </a:xfrm>
          <a:prstGeom prst="line">
            <a:avLst/>
          </a:prstGeom>
          <a:ln w="3175">
            <a:solidFill>
              <a:srgbClr val="40404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6" name="Straight Connector 14"/>
          <p:cNvSpPr/>
          <p:nvPr/>
        </p:nvSpPr>
        <p:spPr>
          <a:xfrm>
            <a:off x="-1" y="5868970"/>
            <a:ext cx="12192001" cy="1"/>
          </a:xfrm>
          <a:prstGeom prst="line">
            <a:avLst/>
          </a:prstGeom>
          <a:ln w="3175">
            <a:solidFill>
              <a:srgbClr val="404040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pic>
        <p:nvPicPr>
          <p:cNvPr id="37" name="Graphic 21" descr="Graphic 2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66" y="6016337"/>
            <a:ext cx="2423617" cy="462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38" name="Graphic 22" descr="Graphic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5604" y="6057901"/>
            <a:ext cx="2611670" cy="43528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" name="Picture 19" descr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011" y="838200"/>
            <a:ext cx="3978789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TextBox 20"/>
          <p:cNvSpPr txBox="1"/>
          <p:nvPr/>
        </p:nvSpPr>
        <p:spPr>
          <a:xfrm>
            <a:off x="7497622" y="1775935"/>
            <a:ext cx="4115259" cy="7264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100" b="1">
                <a:ln w="635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Facility for Advanced</a:t>
            </a:r>
          </a:p>
          <a:p>
            <a:pPr>
              <a:defRPr sz="2100" b="1">
                <a:ln w="6350" cap="flat">
                  <a:solidFill>
                    <a:srgbClr val="000000"/>
                  </a:solidFill>
                  <a:prstDash val="solid"/>
                  <a:round/>
                </a:ln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pPr>
            <a:r>
              <a:t>Accelerator Experimental Tests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69511" y="6273800"/>
            <a:ext cx="168090" cy="165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CET-II On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ample One-Column Text Slide –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Sample One-Column Text Slide – Title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CET-II One Column Enumer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ample One-Column Text Slide –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Sample One-Column Text Slide – Title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457200" indent="-457200">
              <a:buFontTx/>
              <a:buAutoNum type="arabicPeriod"/>
            </a:lvl1pPr>
            <a:lvl2pPr marL="941069" indent="-483869">
              <a:buFontTx/>
              <a:buAutoNum type="alphaLcPeriod"/>
            </a:lvl2pPr>
            <a:lvl3pPr marL="1389590" indent="-529165">
              <a:buFontTx/>
              <a:buAutoNum type="romanLcPeriod"/>
            </a:lvl3pPr>
            <a:lvl4pPr marL="1630361" indent="-433387">
              <a:buFontTx/>
              <a:buAutoNum type="alphaLcPeriod"/>
            </a:lvl4pPr>
            <a:lvl5pPr marL="2000250" indent="-514350">
              <a:buFontTx/>
              <a:buAutoNum type="romanLcPeriod"/>
            </a:lvl5pPr>
          </a:lstStyle>
          <a:p>
            <a:r>
              <a:t>Body Level 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47711" y="6636372"/>
            <a:ext cx="168090" cy="165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CET-II On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ample One-Column Text Slide –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Sample One-Column Text Slide – Title</a:t>
            </a:r>
          </a:p>
        </p:txBody>
      </p:sp>
      <p:sp>
        <p:nvSpPr>
          <p:cNvPr id="85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ACET-II One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raphic 5" descr="Graphic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47" y="6617292"/>
            <a:ext cx="643153" cy="21252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Sample One-Column Text Slide – Title"/>
          <p:cNvSpPr txBox="1">
            <a:spLocks noGrp="1"/>
          </p:cNvSpPr>
          <p:nvPr>
            <p:ph type="title" hasCustomPrompt="1"/>
          </p:nvPr>
        </p:nvSpPr>
        <p:spPr>
          <a:xfrm>
            <a:off x="609600" y="266700"/>
            <a:ext cx="10972800" cy="632154"/>
          </a:xfrm>
          <a:prstGeom prst="rect">
            <a:avLst/>
          </a:prstGeom>
        </p:spPr>
        <p:txBody>
          <a:bodyPr/>
          <a:lstStyle/>
          <a:p>
            <a:r>
              <a:t>Sample One-Column Text Slide – Title</a:t>
            </a:r>
          </a:p>
        </p:txBody>
      </p:sp>
      <p:sp>
        <p:nvSpPr>
          <p:cNvPr id="107" name="Straight Connector 13"/>
          <p:cNvSpPr/>
          <p:nvPr/>
        </p:nvSpPr>
        <p:spPr>
          <a:xfrm>
            <a:off x="0" y="927134"/>
            <a:ext cx="11582400" cy="1"/>
          </a:xfrm>
          <a:prstGeom prst="line">
            <a:avLst/>
          </a:prstGeom>
          <a:ln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47711" y="6636372"/>
            <a:ext cx="168090" cy="165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9600" y="1066800"/>
            <a:ext cx="10972800" cy="5182840"/>
          </a:xfrm>
          <a:prstGeom prst="rect">
            <a:avLst/>
          </a:prstGeom>
        </p:spPr>
        <p:txBody>
          <a:bodyPr/>
          <a:lstStyle>
            <a:lvl2pPr marL="628014" indent="-339089"/>
          </a:lstStyle>
          <a:p>
            <a:r>
              <a:t>Body Level 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  <a:ln w="3175"/>
        </p:spPr>
        <p:txBody>
          <a:bodyPr lIns="22859" tIns="22859" rIns="22859" bIns="22859"/>
          <a:lstStyle>
            <a:lvl1pPr marL="0" indent="0" defTabSz="408622">
              <a:spcBef>
                <a:spcPts val="0"/>
              </a:spcBef>
              <a:buClrTx/>
              <a:buSzTx/>
              <a:buFontTx/>
              <a:buNone/>
              <a:defRPr sz="1782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17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603248" y="1287495"/>
            <a:ext cx="10985502" cy="2324101"/>
          </a:xfrm>
          <a:prstGeom prst="rect">
            <a:avLst/>
          </a:prstGeom>
        </p:spPr>
        <p:txBody>
          <a:bodyPr lIns="25400" tIns="25400" rIns="25400" bIns="25400"/>
          <a:lstStyle>
            <a:lvl1pPr defTabSz="1219169">
              <a:lnSpc>
                <a:spcPct val="80000"/>
              </a:lnSpc>
              <a:defRPr sz="5800" b="1" spc="-116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Presentation Title</a:t>
            </a:r>
          </a:p>
        </p:txBody>
      </p:sp>
      <p:sp>
        <p:nvSpPr>
          <p:cNvPr id="118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671" y="3611595"/>
            <a:ext cx="10985501" cy="952501"/>
          </a:xfrm>
          <a:prstGeom prst="rect">
            <a:avLst/>
          </a:prstGeom>
        </p:spPr>
        <p:txBody>
          <a:bodyPr lIns="25400" tIns="25400" rIns="25400" bIns="25400"/>
          <a:lstStyle>
            <a:lvl1pPr marL="0" indent="0" defTabSz="412750">
              <a:spcBef>
                <a:spcPts val="0"/>
              </a:spcBef>
              <a:buClrTx/>
              <a:buSzTx/>
              <a:buFontTx/>
              <a:buNone/>
              <a:defRPr sz="2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457200" defTabSz="412750">
              <a:spcBef>
                <a:spcPts val="0"/>
              </a:spcBef>
              <a:buClrTx/>
              <a:buSzTx/>
              <a:buFontTx/>
              <a:buNone/>
              <a:defRPr sz="2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914400" defTabSz="412750">
              <a:spcBef>
                <a:spcPts val="0"/>
              </a:spcBef>
              <a:buClrTx/>
              <a:buSzTx/>
              <a:buFontTx/>
              <a:buNone/>
              <a:defRPr sz="2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1371600" defTabSz="412750">
              <a:spcBef>
                <a:spcPts val="0"/>
              </a:spcBef>
              <a:buClrTx/>
              <a:buSzTx/>
              <a:buFontTx/>
              <a:buNone/>
              <a:defRPr sz="2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1828800" defTabSz="412750">
              <a:spcBef>
                <a:spcPts val="0"/>
              </a:spcBef>
              <a:buClrTx/>
              <a:buSzTx/>
              <a:buFontTx/>
              <a:buNone/>
              <a:defRPr sz="26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997574" y="6540499"/>
            <a:ext cx="190603" cy="187301"/>
          </a:xfrm>
          <a:prstGeom prst="rect">
            <a:avLst/>
          </a:prstGeom>
        </p:spPr>
        <p:txBody>
          <a:bodyPr lIns="25400" tIns="25400" rIns="25400" bIns="25400" anchor="b"/>
          <a:lstStyle>
            <a:lvl1pPr algn="ctr" defTabSz="292100">
              <a:defRPr sz="9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5" descr="Graphic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047" y="6617292"/>
            <a:ext cx="643153" cy="212521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traight Connector 13"/>
          <p:cNvSpPr/>
          <p:nvPr/>
        </p:nvSpPr>
        <p:spPr>
          <a:xfrm>
            <a:off x="-1" y="927134"/>
            <a:ext cx="11582403" cy="1"/>
          </a:xfrm>
          <a:prstGeom prst="line">
            <a:avLst/>
          </a:prstGeom>
          <a:ln>
            <a:solidFill>
              <a:schemeClr val="accent1"/>
            </a:solidFill>
            <a:miter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Sample One-Column Text Slide – Title"/>
          <p:cNvSpPr txBox="1">
            <a:spLocks noGrp="1"/>
          </p:cNvSpPr>
          <p:nvPr>
            <p:ph type="title" hasCustomPrompt="1"/>
          </p:nvPr>
        </p:nvSpPr>
        <p:spPr>
          <a:xfrm>
            <a:off x="609600" y="266700"/>
            <a:ext cx="10972800" cy="6321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 anchor="b">
            <a:normAutofit/>
          </a:bodyPr>
          <a:lstStyle/>
          <a:p>
            <a:r>
              <a:t>Sample One-Column Text Slide – Title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609600" y="1066800"/>
            <a:ext cx="10972800" cy="518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Body Level One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47712" y="6636372"/>
            <a:ext cx="168090" cy="1651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100">
                <a:solidFill>
                  <a:srgbClr val="404040"/>
                </a:solidFill>
                <a:latin typeface="Lato"/>
                <a:ea typeface="Lato"/>
                <a:cs typeface="Lato"/>
                <a:sym typeface="Lato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6" r:id="rId6"/>
    <p:sldLayoutId id="2147483657" r:id="rId7"/>
  </p:sldLayoutIdLst>
  <p:transition spd="med"/>
  <p:hf hd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0" i="0" u="none" strike="noStrike" cap="none" spc="0" baseline="0">
          <a:solidFill>
            <a:schemeClr val="accent1"/>
          </a:solidFill>
          <a:uFillTx/>
          <a:latin typeface="Lato"/>
          <a:ea typeface="Lato"/>
          <a:cs typeface="Lato"/>
          <a:sym typeface="Lato"/>
        </a:defRPr>
      </a:lvl9pPr>
    </p:titleStyle>
    <p:bodyStyle>
      <a:lvl1pPr marL="285750" marR="0" indent="-28575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20000"/>
        <a:buFont typeface="Arial"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Lato"/>
          <a:ea typeface="Lato"/>
          <a:cs typeface="Lato"/>
          <a:sym typeface="Lato"/>
        </a:defRPr>
      </a:lvl1pPr>
      <a:lvl2pPr marL="628013" marR="0" indent="-339088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20000"/>
        <a:buFont typeface="Arial"/>
        <a:buChar char="-"/>
        <a:tabLst/>
        <a:defRPr sz="2400" b="0" i="0" u="none" strike="noStrike" cap="none" spc="0" baseline="0">
          <a:solidFill>
            <a:srgbClr val="404040"/>
          </a:solidFill>
          <a:uFillTx/>
          <a:latin typeface="Lato"/>
          <a:ea typeface="Lato"/>
          <a:cs typeface="Lato"/>
          <a:sym typeface="Lato"/>
        </a:defRPr>
      </a:lvl2pPr>
      <a:lvl3pPr marL="8763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20000"/>
        <a:buFont typeface="Arial"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Lato"/>
          <a:ea typeface="Lato"/>
          <a:cs typeface="Lato"/>
          <a:sym typeface="Lato"/>
        </a:defRPr>
      </a:lvl3pPr>
      <a:lvl4pPr marL="11430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20000"/>
        <a:buFont typeface="Arial"/>
        <a:buChar char="-"/>
        <a:tabLst/>
        <a:defRPr sz="2400" b="0" i="0" u="none" strike="noStrike" cap="none" spc="0" baseline="0">
          <a:solidFill>
            <a:srgbClr val="404040"/>
          </a:solidFill>
          <a:uFillTx/>
          <a:latin typeface="Lato"/>
          <a:ea typeface="Lato"/>
          <a:cs typeface="Lato"/>
          <a:sym typeface="Lato"/>
        </a:defRPr>
      </a:lvl4pPr>
      <a:lvl5pPr marL="13716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20000"/>
        <a:buFont typeface="Arial"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Lato"/>
          <a:ea typeface="Lato"/>
          <a:cs typeface="Lato"/>
          <a:sym typeface="Lato"/>
        </a:defRPr>
      </a:lvl5pPr>
      <a:lvl6pPr marL="25908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Lato"/>
          <a:ea typeface="Lato"/>
          <a:cs typeface="Lato"/>
          <a:sym typeface="Lato"/>
        </a:defRPr>
      </a:lvl6pPr>
      <a:lvl7pPr marL="30480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Lato"/>
          <a:ea typeface="Lato"/>
          <a:cs typeface="Lato"/>
          <a:sym typeface="Lato"/>
        </a:defRPr>
      </a:lvl7pPr>
      <a:lvl8pPr marL="35052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Lato"/>
          <a:ea typeface="Lato"/>
          <a:cs typeface="Lato"/>
          <a:sym typeface="Lato"/>
        </a:defRPr>
      </a:lvl8pPr>
      <a:lvl9pPr marL="3962400" marR="0" indent="-3048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Arial"/>
        <a:buChar char="•"/>
        <a:tabLst/>
        <a:defRPr sz="2400" b="0" i="0" u="none" strike="noStrike" cap="none" spc="0" baseline="0">
          <a:solidFill>
            <a:srgbClr val="404040"/>
          </a:solidFill>
          <a:uFillTx/>
          <a:latin typeface="Lato"/>
          <a:ea typeface="Lato"/>
          <a:cs typeface="Lato"/>
          <a:sym typeface="Lato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Lato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6000">
              <a:srgbClr val="000000"/>
            </a:gs>
            <a:gs pos="90000">
              <a:srgbClr val="FFFFFF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0083A6-A21F-72AC-79EC-7B5CEB0B41C8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688784" y="876909"/>
            <a:ext cx="5947567" cy="2246574"/>
          </a:xfrm>
        </p:spPr>
        <p:txBody>
          <a:bodyPr>
            <a:normAutofit/>
          </a:bodyPr>
          <a:lstStyle/>
          <a:p>
            <a:r>
              <a:rPr lang="en-US" sz="3600" dirty="0"/>
              <a:t>FACET-II Long-term planning meeting: </a:t>
            </a:r>
          </a:p>
          <a:p>
            <a:r>
              <a:rPr lang="en-US" sz="3600" dirty="0"/>
              <a:t>E-320</a:t>
            </a:r>
          </a:p>
          <a:p>
            <a:endParaRPr lang="en-US" sz="3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AFA7990-44E0-5532-358E-FC0B53B0A5E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88783" y="4413375"/>
            <a:ext cx="7319435" cy="851644"/>
          </a:xfrm>
        </p:spPr>
        <p:txBody>
          <a:bodyPr>
            <a:normAutofit/>
          </a:bodyPr>
          <a:lstStyle/>
          <a:p>
            <a:r>
              <a:rPr lang="en-US" dirty="0"/>
              <a:t>Alexander Knetsch </a:t>
            </a:r>
          </a:p>
          <a:p>
            <a:r>
              <a:rPr lang="en-US" dirty="0"/>
              <a:t>01</a:t>
            </a:r>
            <a:r>
              <a:rPr lang="en-US" sz="1800" dirty="0"/>
              <a:t>/10/24</a:t>
            </a:r>
          </a:p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7B2EEAC-94B1-E9D0-23C8-F0BDA9668994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141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EEB2B-1AF0-4B62-F437-8020BAECA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High-level response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0A0D6-C090-BD6F-8DBC-F698870DC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effectLst/>
                <a:latin typeface="Helvetica Neue" panose="02000503000000020004" pitchFamily="2" charset="0"/>
              </a:rPr>
              <a:t>What are the high-level scientific goals of this experiment?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Measure non-linear </a:t>
            </a:r>
            <a:r>
              <a:rPr lang="en-US" dirty="0">
                <a:latin typeface="Helvetica Neue" panose="02000503000000020004" pitchFamily="2" charset="0"/>
              </a:rPr>
              <a:t>C</a:t>
            </a:r>
            <a:r>
              <a:rPr lang="en-US" dirty="0">
                <a:effectLst/>
                <a:latin typeface="Helvetica Neue" panose="02000503000000020004" pitchFamily="2" charset="0"/>
              </a:rPr>
              <a:t>ompton scattering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Measure shift in Compton as function of a</a:t>
            </a:r>
            <a:r>
              <a:rPr lang="en-US" baseline="-25000" dirty="0">
                <a:effectLst/>
                <a:latin typeface="Helvetica Neue" panose="02000503000000020004" pitchFamily="2" charset="0"/>
              </a:rPr>
              <a:t>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Measure qualitative change from discrete edges to continuum.</a:t>
            </a:r>
          </a:p>
          <a:p>
            <a:pPr marL="0" indent="0">
              <a:buNone/>
            </a:pPr>
            <a:endParaRPr lang="en-US" dirty="0"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b="1" dirty="0">
                <a:effectLst/>
                <a:latin typeface="Helvetica Neue" panose="02000503000000020004" pitchFamily="2" charset="0"/>
              </a:rPr>
              <a:t>What will be the first high impact result/publication?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Measurement of dressed electronic mass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Transition from perturbative to non-perturbative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>
                <a:effectLst/>
                <a:latin typeface="Helvetica Neue" panose="02000503000000020004" pitchFamily="2" charset="0"/>
              </a:rPr>
              <a:t>Lower impact publications: 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Characterization of synchronization method with YAG </a:t>
            </a:r>
          </a:p>
          <a:p>
            <a:pPr marL="1143000" lvl="2" indent="-2286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Laser wire measurements</a:t>
            </a:r>
            <a:br>
              <a:rPr lang="en-US" dirty="0">
                <a:effectLst/>
                <a:latin typeface="Helvetica Neue" panose="02000503000000020004" pitchFamily="2" charset="0"/>
              </a:rPr>
            </a:br>
            <a:endParaRPr lang="en-US" dirty="0"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b="1" dirty="0">
                <a:effectLst/>
                <a:latin typeface="Helvetica Neue" panose="02000503000000020004" pitchFamily="2" charset="0"/>
              </a:rPr>
              <a:t>What do we need to do to get from here to there?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Improve electron diagnostics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Helvetica Neue" panose="02000503000000020004" pitchFamily="2" charset="0"/>
              </a:rPr>
              <a:t>Increase a0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4D45B-138D-166A-358C-FE6A0F8FFC8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1350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A551-8FD3-E942-007B-6BFCC16B3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Status as of E-320 retreat in May 2023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71ED3-A625-73A4-B18C-6E024377A4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b="1" dirty="0"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b="1" dirty="0">
                <a:latin typeface="Helvetica Neue" panose="02000503000000020004" pitchFamily="2" charset="0"/>
              </a:rPr>
              <a:t>Electron</a:t>
            </a:r>
            <a:r>
              <a:rPr lang="en-US" b="1" dirty="0">
                <a:effectLst/>
                <a:latin typeface="Helvetica Neue" panose="02000503000000020004" pitchFamily="2" charset="0"/>
              </a:rPr>
              <a:t> beam:</a:t>
            </a:r>
          </a:p>
          <a:p>
            <a:pPr lvl="1"/>
            <a:r>
              <a:rPr lang="en-US" dirty="0">
                <a:effectLst/>
                <a:latin typeface="Helvetica Neue" panose="02000503000000020004" pitchFamily="2" charset="0"/>
              </a:rPr>
              <a:t>same beam parameters as Summer 2022, but smaller is better.</a:t>
            </a:r>
          </a:p>
          <a:p>
            <a:pPr marL="0" indent="0">
              <a:buNone/>
            </a:pPr>
            <a:r>
              <a:rPr lang="en-US" b="1" dirty="0">
                <a:effectLst/>
                <a:latin typeface="Helvetica Neue" panose="02000503000000020004" pitchFamily="2" charset="0"/>
              </a:rPr>
              <a:t>Laser:</a:t>
            </a:r>
          </a:p>
          <a:p>
            <a:pPr lvl="1"/>
            <a:r>
              <a:rPr lang="en-US" dirty="0">
                <a:effectLst/>
                <a:latin typeface="Helvetica Neue" panose="02000503000000020004" pitchFamily="2" charset="0"/>
              </a:rPr>
              <a:t>2 um FWHM, 50 fs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fwhm</a:t>
            </a:r>
            <a:r>
              <a:rPr lang="en-US" dirty="0">
                <a:effectLst/>
                <a:latin typeface="Helvetica Neue" panose="02000503000000020004" pitchFamily="2" charset="0"/>
              </a:rPr>
              <a:t>, target: a0 ~ 4</a:t>
            </a:r>
          </a:p>
          <a:p>
            <a:pPr lvl="1"/>
            <a:r>
              <a:rPr lang="en-US" dirty="0">
                <a:effectLst/>
                <a:latin typeface="Helvetica Neue" panose="02000503000000020004" pitchFamily="2" charset="0"/>
              </a:rPr>
              <a:t>Get the goose trigger going</a:t>
            </a:r>
          </a:p>
          <a:p>
            <a:pPr lvl="1"/>
            <a:r>
              <a:rPr lang="en-US" dirty="0">
                <a:latin typeface="Helvetica Neue" panose="02000503000000020004" pitchFamily="2" charset="0"/>
              </a:rPr>
              <a:t>Open </a:t>
            </a:r>
            <a:r>
              <a:rPr lang="en-US" dirty="0">
                <a:effectLst/>
                <a:latin typeface="Helvetica Neue" panose="02000503000000020004" pitchFamily="2" charset="0"/>
              </a:rPr>
              <a:t>window between compressor and picnic basket. Perform RGA measurements</a:t>
            </a:r>
          </a:p>
          <a:p>
            <a:pPr lvl="1"/>
            <a:r>
              <a:rPr lang="en-US" dirty="0">
                <a:effectLst/>
                <a:latin typeface="Helvetica Neue" panose="02000503000000020004" pitchFamily="2" charset="0"/>
              </a:rPr>
              <a:t>Get the EOS working for E320</a:t>
            </a:r>
          </a:p>
          <a:p>
            <a:pPr marL="288925" lvl="1" indent="0">
              <a:buNone/>
            </a:pPr>
            <a:r>
              <a:rPr lang="en-US" b="1" dirty="0">
                <a:effectLst/>
                <a:latin typeface="Helvetica Neue" panose="02000503000000020004" pitchFamily="2" charset="0"/>
              </a:rPr>
              <a:t>Electron Spectrometer:</a:t>
            </a:r>
          </a:p>
          <a:p>
            <a:pPr lvl="1"/>
            <a:r>
              <a:rPr lang="en-US" dirty="0">
                <a:effectLst/>
                <a:latin typeface="Helvetica Neue" panose="02000503000000020004" pitchFamily="2" charset="0"/>
              </a:rPr>
              <a:t>EDC is not necessary at the moment. </a:t>
            </a:r>
          </a:p>
          <a:p>
            <a:pPr lvl="1"/>
            <a:r>
              <a:rPr lang="en-US" dirty="0">
                <a:effectLst/>
                <a:latin typeface="Helvetica Neue" panose="02000503000000020004" pitchFamily="2" charset="0"/>
              </a:rPr>
              <a:t>Beam-based alignment the spectrometer quads</a:t>
            </a:r>
          </a:p>
          <a:p>
            <a:pPr lvl="1"/>
            <a:r>
              <a:rPr lang="en-US" dirty="0">
                <a:effectLst/>
                <a:latin typeface="Helvetica Neue" panose="02000503000000020004" pitchFamily="2" charset="0"/>
              </a:rPr>
              <a:t>Special quad settings for better E320 imaging</a:t>
            </a:r>
          </a:p>
          <a:p>
            <a:pPr lvl="1"/>
            <a:r>
              <a:rPr lang="en-US" dirty="0">
                <a:effectLst/>
                <a:latin typeface="Helvetica Neue" panose="02000503000000020004" pitchFamily="2" charset="0"/>
              </a:rPr>
              <a:t>Improve LFOV with for better light collection</a:t>
            </a:r>
          </a:p>
          <a:p>
            <a:pPr lvl="1"/>
            <a:r>
              <a:rPr lang="en-US" dirty="0">
                <a:effectLst/>
                <a:latin typeface="Helvetica Neue" panose="02000503000000020004" pitchFamily="2" charset="0"/>
              </a:rPr>
              <a:t>Test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ePIX</a:t>
            </a:r>
            <a:endParaRPr lang="en-US" dirty="0">
              <a:effectLst/>
              <a:latin typeface="Helvetica Neue" panose="02000503000000020004" pitchFamily="2" charset="0"/>
            </a:endParaRPr>
          </a:p>
          <a:p>
            <a:pPr marL="0" indent="0">
              <a:buNone/>
            </a:pPr>
            <a:r>
              <a:rPr lang="en-US" b="1" dirty="0">
                <a:effectLst/>
                <a:latin typeface="Helvetica Neue" panose="02000503000000020004" pitchFamily="2" charset="0"/>
              </a:rPr>
              <a:t>Simulations:</a:t>
            </a:r>
          </a:p>
          <a:p>
            <a:pPr lvl="1"/>
            <a:r>
              <a:rPr lang="en-US" dirty="0">
                <a:effectLst/>
                <a:latin typeface="Helvetica Neue" panose="02000503000000020004" pitchFamily="2" charset="0"/>
              </a:rPr>
              <a:t>Build a model for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compton</a:t>
            </a:r>
            <a:r>
              <a:rPr lang="en-US" dirty="0">
                <a:effectLst/>
                <a:latin typeface="Helvetica Neue" panose="02000503000000020004" pitchFamily="2" charset="0"/>
              </a:rPr>
              <a:t> scattering to understand what to expect under ideal circumstances on the spectrometer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42A65-B431-E50A-422F-20DB1C2CFE05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7784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E0C60-1F79-B580-FFB6-CFFCEA7D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/>
                <a:latin typeface="Helvetica Neue" panose="02000503000000020004" pitchFamily="2" charset="0"/>
              </a:rPr>
              <a:t>Progress in 2023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69628-7909-4300-5B79-1BD2AD2D706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43E985-73B6-8DC5-443F-270339E9B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4325" y="1794923"/>
            <a:ext cx="2209558" cy="16340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770BF2-4362-B1C8-5795-376FCAE53F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156" y="1800953"/>
            <a:ext cx="2209558" cy="1681361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C505BAD-8982-993E-51F1-E854482E16EA}"/>
              </a:ext>
            </a:extLst>
          </p:cNvPr>
          <p:cNvSpPr txBox="1">
            <a:spLocks/>
          </p:cNvSpPr>
          <p:nvPr/>
        </p:nvSpPr>
        <p:spPr>
          <a:xfrm>
            <a:off x="7218156" y="1005734"/>
            <a:ext cx="4652111" cy="8692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85750" marR="0" indent="-28575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  <a:lvl2pPr marL="628013" marR="0" indent="-339088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-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2pPr>
            <a:lvl3pPr marL="8763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3pPr>
            <a:lvl4pPr marL="1143000" marR="0" indent="-3429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-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4pPr>
            <a:lvl5pPr marL="1371600" marR="0" indent="-3429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5pPr>
            <a:lvl6pPr marL="25908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6pPr>
            <a:lvl7pPr marL="30480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7pPr>
            <a:lvl8pPr marL="35052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8pPr>
            <a:lvl9pPr marL="39624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hangingPunct="1">
              <a:buNone/>
            </a:pPr>
            <a:r>
              <a:rPr lang="en-US" sz="2000" dirty="0"/>
              <a:t>~30 </a:t>
            </a:r>
            <a:r>
              <a:rPr lang="en-US" sz="2000" dirty="0" err="1"/>
              <a:t>fC</a:t>
            </a:r>
            <a:r>
              <a:rPr lang="en-US" sz="2000" dirty="0"/>
              <a:t> signal on low-background LFOV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7EC654-C00A-4B4E-9889-80E54E41B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295" y="4568562"/>
            <a:ext cx="2487855" cy="1885992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3ABCF5DB-CDB7-4A5F-E40B-3AAC13E53B03}"/>
              </a:ext>
            </a:extLst>
          </p:cNvPr>
          <p:cNvSpPr txBox="1">
            <a:spLocks/>
          </p:cNvSpPr>
          <p:nvPr/>
        </p:nvSpPr>
        <p:spPr>
          <a:xfrm>
            <a:off x="6908732" y="4225760"/>
            <a:ext cx="5207070" cy="710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85750" marR="0" indent="-28575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  <a:lvl2pPr marL="628013" marR="0" indent="-339088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-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2pPr>
            <a:lvl3pPr marL="8763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3pPr>
            <a:lvl4pPr marL="1143000" marR="0" indent="-3429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-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4pPr>
            <a:lvl5pPr marL="1371600" marR="0" indent="-3429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5pPr>
            <a:lvl6pPr marL="25908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6pPr>
            <a:lvl7pPr marL="30480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7pPr>
            <a:lvl8pPr marL="35052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8pPr>
            <a:lvl9pPr marL="39624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US" sz="2000" dirty="0"/>
              <a:t>Scattering simulation implemented in Lucretia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A58B33-15BC-5599-02D4-E8F594997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2762" y="4657200"/>
            <a:ext cx="2634359" cy="15405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B37A4A-8C44-751A-2073-7DD224060A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719" y="4755504"/>
            <a:ext cx="1807072" cy="18506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6BAB76-95B2-9614-BCA9-80486807B0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1220" y="5877732"/>
            <a:ext cx="591681" cy="517055"/>
          </a:xfrm>
          <a:prstGeom prst="rect">
            <a:avLst/>
          </a:prstGeom>
        </p:spPr>
      </p:pic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8276351-C646-2A71-D561-87B015E32153}"/>
              </a:ext>
            </a:extLst>
          </p:cNvPr>
          <p:cNvSpPr txBox="1">
            <a:spLocks/>
          </p:cNvSpPr>
          <p:nvPr/>
        </p:nvSpPr>
        <p:spPr>
          <a:xfrm>
            <a:off x="321796" y="4211279"/>
            <a:ext cx="3166217" cy="710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85750" marR="0" indent="-28575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  <a:lvl2pPr marL="628013" marR="0" indent="-339088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-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2pPr>
            <a:lvl3pPr marL="8763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3pPr>
            <a:lvl4pPr marL="1143000" marR="0" indent="-3429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-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4pPr>
            <a:lvl5pPr marL="1371600" marR="0" indent="-3429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5pPr>
            <a:lvl6pPr marL="25908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6pPr>
            <a:lvl7pPr marL="30480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7pPr>
            <a:lvl8pPr marL="35052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8pPr>
            <a:lvl9pPr marL="39624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US" sz="2000" dirty="0"/>
              <a:t>Linear Compton scattering observed with pencil beam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3141FC8-509B-65DF-D247-8FD459FBAC6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3501" y="4713307"/>
            <a:ext cx="2312583" cy="1785752"/>
          </a:xfrm>
          <a:prstGeom prst="rect">
            <a:avLst/>
          </a:prstGeom>
        </p:spPr>
      </p:pic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644D49F6-5109-7EFE-78D6-821A009928DB}"/>
              </a:ext>
            </a:extLst>
          </p:cNvPr>
          <p:cNvSpPr txBox="1">
            <a:spLocks/>
          </p:cNvSpPr>
          <p:nvPr/>
        </p:nvSpPr>
        <p:spPr>
          <a:xfrm>
            <a:off x="3971131" y="4225760"/>
            <a:ext cx="3166217" cy="710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85750" marR="0" indent="-28575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  <a:lvl2pPr marL="628013" marR="0" indent="-339088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-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2pPr>
            <a:lvl3pPr marL="8763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3pPr>
            <a:lvl4pPr marL="1143000" marR="0" indent="-3429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-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4pPr>
            <a:lvl5pPr marL="1371600" marR="0" indent="-3429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5pPr>
            <a:lvl6pPr marL="25908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6pPr>
            <a:lvl7pPr marL="30480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7pPr>
            <a:lvl8pPr marL="35052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8pPr>
            <a:lvl9pPr marL="39624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hangingPunct="1">
              <a:buFont typeface="Arial"/>
              <a:buNone/>
            </a:pPr>
            <a:r>
              <a:rPr lang="en-US" sz="2000" dirty="0"/>
              <a:t>Small laser spot size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05B8A76-38EC-93ED-0D4C-839EBBBB3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1" y="998875"/>
            <a:ext cx="7494271" cy="301765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effectLst/>
                <a:latin typeface="Helvetica Neue" panose="02000503000000020004" pitchFamily="2" charset="0"/>
              </a:rPr>
              <a:t>Progress from previous year (2022)</a:t>
            </a:r>
            <a:endParaRPr lang="en-US" sz="1800" dirty="0">
              <a:effectLst/>
              <a:latin typeface="Helvetica Neue" panose="02000503000000020004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 Neue" panose="02000503000000020004" pitchFamily="2" charset="0"/>
              </a:rPr>
              <a:t>Improvement on laser wavefront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 Neue" panose="02000503000000020004" pitchFamily="2" charset="0"/>
              </a:rPr>
              <a:t>New low background LFOV diagnostic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 Neue" panose="02000503000000020004" pitchFamily="2" charset="0"/>
              </a:rPr>
              <a:t>RGA measurements done.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 Neue" panose="02000503000000020004" pitchFamily="2" charset="0"/>
              </a:rPr>
              <a:t>Start-2-end modeling developed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 Neue" panose="02000503000000020004" pitchFamily="2" charset="0"/>
              </a:rPr>
              <a:t>EOS works again and can be timed in with E320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 Neue" panose="02000503000000020004" pitchFamily="2" charset="0"/>
              </a:rPr>
              <a:t>Goose trigger </a:t>
            </a:r>
            <a:r>
              <a:rPr lang="en-US" sz="1800" dirty="0" err="1">
                <a:effectLst/>
                <a:latin typeface="Helvetica Neue" panose="02000503000000020004" pitchFamily="2" charset="0"/>
              </a:rPr>
              <a:t>en</a:t>
            </a:r>
            <a:r>
              <a:rPr lang="en-US" sz="1800" dirty="0">
                <a:effectLst/>
                <a:latin typeface="Helvetica Neue" panose="02000503000000020004" pitchFamily="2" charset="0"/>
              </a:rPr>
              <a:t> route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Helvetica Neue" panose="02000503000000020004" pitchFamily="2" charset="0"/>
              </a:rPr>
              <a:t>Specialized E-320 imaging optics calculated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Helvetica Neue" panose="02000503000000020004" pitchFamily="2" charset="0"/>
              </a:rPr>
              <a:t>Gamma-ray profile, Cherenkov detector, PDC tracker</a:t>
            </a:r>
            <a:endParaRPr lang="en-US" sz="1800" dirty="0">
              <a:effectLst/>
              <a:latin typeface="Helvetica Neue" panose="02000503000000020004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43BC89-EC77-FEA3-6AD8-9CB419EEC7E6}"/>
              </a:ext>
            </a:extLst>
          </p:cNvPr>
          <p:cNvSpPr/>
          <p:nvPr/>
        </p:nvSpPr>
        <p:spPr>
          <a:xfrm>
            <a:off x="-1" y="922868"/>
            <a:ext cx="6559421" cy="3144460"/>
          </a:xfrm>
          <a:prstGeom prst="rect">
            <a:avLst/>
          </a:prstGeom>
          <a:noFill/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256391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E58F6-2089-EF76-EBE8-B87ED41A8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Encountered issues and mitigation strategies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58B46A-BC4A-8CC0-BB04-101A73066FB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D5527860-A0CF-551F-4316-03D67383B6FC}"/>
              </a:ext>
            </a:extLst>
          </p:cNvPr>
          <p:cNvSpPr txBox="1">
            <a:spLocks/>
          </p:cNvSpPr>
          <p:nvPr/>
        </p:nvSpPr>
        <p:spPr>
          <a:xfrm>
            <a:off x="749576" y="1153438"/>
            <a:ext cx="9354544" cy="5182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 fontScale="62500" lnSpcReduction="20000"/>
          </a:bodyPr>
          <a:lstStyle>
            <a:lvl1pPr marL="285750" marR="0" indent="-28575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1pPr>
            <a:lvl2pPr marL="628013" marR="0" indent="-339088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-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2pPr>
            <a:lvl3pPr marL="8763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3pPr>
            <a:lvl4pPr marL="1143000" marR="0" indent="-3429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-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4pPr>
            <a:lvl5pPr marL="1371600" marR="0" indent="-3429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5pPr>
            <a:lvl6pPr marL="25908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6pPr>
            <a:lvl7pPr marL="30480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7pPr>
            <a:lvl8pPr marL="35052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8pPr>
            <a:lvl9pPr marL="3962400" marR="0" indent="-304800" algn="l" defTabSz="914400" rtl="0" latinLnBrk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tabLst/>
              <a:defRPr sz="2400" b="0" i="0" u="none" strike="noStrike" cap="none" spc="0" baseline="0">
                <a:solidFill>
                  <a:srgbClr val="404040"/>
                </a:solidFill>
                <a:uFillTx/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hangingPunct="1">
              <a:buFont typeface="Arial"/>
              <a:buNone/>
            </a:pPr>
            <a:endParaRPr lang="en-US" dirty="0">
              <a:latin typeface="Helvetica Neue" panose="02000503000000020004" pitchFamily="2" charset="0"/>
            </a:endParaRPr>
          </a:p>
          <a:p>
            <a:pPr marL="0" indent="0" hangingPunct="1">
              <a:buFont typeface="Arial"/>
              <a:buNone/>
            </a:pPr>
            <a:r>
              <a:rPr lang="en-US" sz="2900" b="1" dirty="0">
                <a:latin typeface="Helvetica Neue" panose="02000503000000020004" pitchFamily="2" charset="0"/>
              </a:rPr>
              <a:t>Out of 3 beamtimes only 1 led to observed scattering !</a:t>
            </a:r>
            <a:br>
              <a:rPr lang="en-US" dirty="0">
                <a:latin typeface="Helvetica Neue" panose="02000503000000020004" pitchFamily="2" charset="0"/>
              </a:rPr>
            </a:br>
            <a:endParaRPr lang="en-US" dirty="0">
              <a:latin typeface="Helvetica Neue" panose="02000503000000020004" pitchFamily="2" charset="0"/>
            </a:endParaRPr>
          </a:p>
          <a:p>
            <a:pPr marL="0" indent="0" hangingPunct="1">
              <a:buFont typeface="Arial"/>
              <a:buNone/>
            </a:pPr>
            <a:r>
              <a:rPr lang="en-US" b="1" dirty="0">
                <a:latin typeface="Helvetica Neue" panose="02000503000000020004" pitchFamily="2" charset="0"/>
              </a:rPr>
              <a:t>Issues encountered last year (2023)</a:t>
            </a:r>
            <a:endParaRPr lang="en-US" dirty="0">
              <a:latin typeface="Helvetica Neue" panose="02000503000000020004" pitchFamily="2" charset="0"/>
            </a:endParaRPr>
          </a:p>
          <a:p>
            <a:pPr marL="742950" lvl="1" indent="-285750" hangingPunct="1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</a:rPr>
              <a:t>YAG damage</a:t>
            </a:r>
          </a:p>
          <a:p>
            <a:pPr marL="742950" lvl="1" indent="-285750" hangingPunct="1">
              <a:buFont typeface="Arial" panose="020B0604020202020204" pitchFamily="34" charset="0"/>
              <a:buChar char="•"/>
            </a:pPr>
            <a:r>
              <a:rPr lang="en-US" dirty="0">
                <a:latin typeface="Helvetica Neue" panose="02000503000000020004" pitchFamily="2" charset="0"/>
              </a:rPr>
              <a:t>Spatial drifts in electron beam in IP</a:t>
            </a:r>
          </a:p>
          <a:p>
            <a:pPr marL="742950" lvl="1" indent="-285750" hangingPunct="1">
              <a:buFont typeface="Arial" panose="020B0604020202020204" pitchFamily="34" charset="0"/>
              <a:buChar char="•"/>
            </a:pPr>
            <a:endParaRPr lang="en-US" dirty="0">
              <a:latin typeface="Helvetica Neue" panose="02000503000000020004" pitchFamily="2" charset="0"/>
            </a:endParaRPr>
          </a:p>
          <a:p>
            <a:pPr marL="0" indent="0" hangingPunct="1">
              <a:buFont typeface="Arial"/>
              <a:buNone/>
            </a:pPr>
            <a:r>
              <a:rPr lang="en-US" b="1" dirty="0">
                <a:latin typeface="Helvetica Neue" panose="02000503000000020004" pitchFamily="2" charset="0"/>
              </a:rPr>
              <a:t>Resources/plans to address issues</a:t>
            </a:r>
          </a:p>
          <a:p>
            <a:pPr hangingPunct="1"/>
            <a:r>
              <a:rPr lang="en-US" b="1" dirty="0">
                <a:latin typeface="Helvetica Neue" panose="02000503000000020004" pitchFamily="2" charset="0"/>
              </a:rPr>
              <a:t>Strategies to avoid YAG damage:</a:t>
            </a:r>
          </a:p>
          <a:p>
            <a:pPr lvl="1" hangingPunct="1"/>
            <a:r>
              <a:rPr lang="en-US" dirty="0">
                <a:latin typeface="Helvetica Neue" panose="02000503000000020004" pitchFamily="2" charset="0"/>
              </a:rPr>
              <a:t>Use long pencil beam and beam off waist initially</a:t>
            </a:r>
          </a:p>
          <a:p>
            <a:pPr lvl="1" hangingPunct="1"/>
            <a:r>
              <a:rPr lang="en-US" dirty="0">
                <a:latin typeface="Helvetica Neue" panose="02000503000000020004" pitchFamily="2" charset="0"/>
              </a:rPr>
              <a:t>Use YAG only in periphery of beam</a:t>
            </a:r>
          </a:p>
          <a:p>
            <a:pPr lvl="1" hangingPunct="1"/>
            <a:r>
              <a:rPr lang="en-US" dirty="0">
                <a:latin typeface="Helvetica Neue" panose="02000503000000020004" pitchFamily="2" charset="0"/>
              </a:rPr>
              <a:t>Develop plasma-glow like synchronization</a:t>
            </a:r>
          </a:p>
          <a:p>
            <a:pPr lvl="1" hangingPunct="1"/>
            <a:r>
              <a:rPr lang="en-US" dirty="0">
                <a:latin typeface="Helvetica Neue" panose="02000503000000020004" pitchFamily="2" charset="0"/>
              </a:rPr>
              <a:t>Use different references for coarse timing e.g. EOS or gas jet </a:t>
            </a:r>
          </a:p>
          <a:p>
            <a:pPr hangingPunct="1"/>
            <a:r>
              <a:rPr lang="en-US" b="1" dirty="0">
                <a:latin typeface="Helvetica Neue" panose="02000503000000020004" pitchFamily="2" charset="0"/>
              </a:rPr>
              <a:t>Strategies to reduce drift risk:</a:t>
            </a:r>
          </a:p>
          <a:p>
            <a:pPr lvl="1" hangingPunct="1"/>
            <a:r>
              <a:rPr lang="en-US" dirty="0">
                <a:latin typeface="Helvetica Neue" panose="02000503000000020004" pitchFamily="2" charset="0"/>
              </a:rPr>
              <a:t>Dispersion monitoring with BPMs </a:t>
            </a:r>
          </a:p>
          <a:p>
            <a:pPr lvl="1" hangingPunct="1"/>
            <a:r>
              <a:rPr lang="en-US" dirty="0" err="1">
                <a:latin typeface="Helvetica Neue" panose="02000503000000020004" pitchFamily="2" charset="0"/>
              </a:rPr>
              <a:t>x,y</a:t>
            </a:r>
            <a:r>
              <a:rPr lang="en-US" dirty="0">
                <a:latin typeface="Helvetica Neue" panose="02000503000000020004" pitchFamily="2" charset="0"/>
              </a:rPr>
              <a:t> drift measurement with BPMs or DTOTR similar to E332</a:t>
            </a:r>
          </a:p>
          <a:p>
            <a:pPr hangingPunct="1"/>
            <a:r>
              <a:rPr lang="en-US" b="1" dirty="0">
                <a:latin typeface="Helvetica Neue" panose="02000503000000020004" pitchFamily="2" charset="0"/>
              </a:rPr>
              <a:t>Beam request:</a:t>
            </a:r>
          </a:p>
          <a:p>
            <a:pPr lvl="1" hangingPunct="1"/>
            <a:r>
              <a:rPr lang="en-US" dirty="0">
                <a:latin typeface="Helvetica Neue" panose="02000503000000020004" pitchFamily="2" charset="0"/>
              </a:rPr>
              <a:t>First priority: Stability and repeatability</a:t>
            </a:r>
          </a:p>
          <a:p>
            <a:pPr lvl="1" hangingPunct="1"/>
            <a:r>
              <a:rPr lang="en-US" dirty="0">
                <a:latin typeface="Helvetica Neue" panose="02000503000000020004" pitchFamily="2" charset="0"/>
              </a:rPr>
              <a:t>Second priority: High charge density in IP</a:t>
            </a:r>
          </a:p>
          <a:p>
            <a:pPr lvl="1" hangingPunct="1"/>
            <a:r>
              <a:rPr lang="en-US" dirty="0">
                <a:latin typeface="Helvetica Neue" panose="02000503000000020004" pitchFamily="2" charset="0"/>
              </a:rPr>
              <a:t>Two configurations under discussion: Pencil beam, compressed beam</a:t>
            </a:r>
          </a:p>
        </p:txBody>
      </p:sp>
    </p:spTree>
    <p:extLst>
      <p:ext uri="{BB962C8B-B14F-4D97-AF65-F5344CB8AC3E}">
        <p14:creationId xmlns:p14="http://schemas.microsoft.com/office/powerpoint/2010/main" val="8285540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FACET-II Main">
  <a:themeElements>
    <a:clrScheme name="FACET-II Mai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C1515"/>
      </a:accent1>
      <a:accent2>
        <a:srgbClr val="4198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FACET-II Mai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ACET-II Ma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FACET-II Main">
  <a:themeElements>
    <a:clrScheme name="FACET-II Mai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8C1515"/>
      </a:accent1>
      <a:accent2>
        <a:srgbClr val="4198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FACET-II Main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FACET-II Ma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3432</TotalTime>
  <Words>415</Words>
  <Application>Microsoft Macintosh PowerPoint</Application>
  <PresentationFormat>Widescreen</PresentationFormat>
  <Paragraphs>75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 Neue</vt:lpstr>
      <vt:lpstr>Lato</vt:lpstr>
      <vt:lpstr>FACET-II Main</vt:lpstr>
      <vt:lpstr>PowerPoint Presentation</vt:lpstr>
      <vt:lpstr>High-level response</vt:lpstr>
      <vt:lpstr>Status as of E-320 retreat in May 2023</vt:lpstr>
      <vt:lpstr>Progress in 2023</vt:lpstr>
      <vt:lpstr>Encountered issues and mitigation strategies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Hast, Carsten</dc:creator>
  <cp:lastModifiedBy>Knetsch, Alexander</cp:lastModifiedBy>
  <cp:revision>127</cp:revision>
  <dcterms:modified xsi:type="dcterms:W3CDTF">2024-01-10T18:49:21Z</dcterms:modified>
</cp:coreProperties>
</file>