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2"/>
  </p:notesMasterIdLst>
  <p:sldIdLst>
    <p:sldId id="396" r:id="rId5"/>
    <p:sldId id="403" r:id="rId6"/>
    <p:sldId id="402" r:id="rId7"/>
    <p:sldId id="399" r:id="rId8"/>
    <p:sldId id="400" r:id="rId9"/>
    <p:sldId id="588" r:id="rId10"/>
    <p:sldId id="586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mbria Math" panose="02040503050406030204" pitchFamily="18" charset="0"/>
      <p:regular r:id="rId17"/>
    </p:embeddedFont>
    <p:embeddedFont>
      <p:font typeface="Lato" panose="020F0502020204030203" pitchFamily="34" charset="0"/>
      <p:regular r:id="rId18"/>
      <p:bold r:id="rId19"/>
      <p:italic r:id="rId20"/>
      <p:boldItalic r:id="rId21"/>
    </p:embeddedFont>
    <p:embeddedFont>
      <p:font typeface="Lato Black" panose="020F0502020204030203" pitchFamily="34" charset="0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04" userDrawn="1">
          <p15:clr>
            <a:srgbClr val="A4A3A4"/>
          </p15:clr>
        </p15:guide>
        <p15:guide id="4" orient="horz" pos="1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C3"/>
    <a:srgbClr val="A40086"/>
    <a:srgbClr val="A4D06F"/>
    <a:srgbClr val="F7FBF2"/>
    <a:srgbClr val="F3855C"/>
    <a:srgbClr val="8C1515"/>
    <a:srgbClr val="AF2D24"/>
    <a:srgbClr val="E04F39"/>
    <a:srgbClr val="B83A4B"/>
    <a:srgbClr val="535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5" d="100"/>
          <a:sy n="85" d="100"/>
        </p:scale>
        <p:origin x="1476" y="852"/>
      </p:cViewPr>
      <p:guideLst>
        <p:guide orient="horz" pos="2112"/>
        <p:guide pos="3840"/>
        <p:guide pos="504"/>
        <p:guide orient="horz" pos="12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71494-3951-FA47-A2D9-E3AB10964ECE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19C58-D451-C54B-A6BB-965E69BFF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6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74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tif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ET_II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FA8EE143-94B8-4D65-A4DC-0F4CA7369D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396" y="4799725"/>
            <a:ext cx="5947564" cy="276999"/>
          </a:xfrm>
          <a:noFill/>
        </p:spPr>
        <p:txBody>
          <a:bodyPr wrap="square" rtlCol="0">
            <a:spAutoFit/>
          </a:bodyPr>
          <a:lstStyle>
            <a:lvl1pPr>
              <a:def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pPr lvl="0" fontAlgn="auto">
              <a:buClrTx/>
              <a:buSzTx/>
              <a:tabLst/>
            </a:pPr>
            <a:r>
              <a:rPr lang="en-US" dirty="0"/>
              <a:t>Date</a:t>
            </a:r>
          </a:p>
        </p:txBody>
      </p:sp>
      <p:sp>
        <p:nvSpPr>
          <p:cNvPr id="13" name="Text Placeholder 27">
            <a:extLst>
              <a:ext uri="{FF2B5EF4-FFF2-40B4-BE49-F238E27FC236}">
                <a16:creationId xmlns:a16="http://schemas.microsoft.com/office/drawing/2014/main" id="{039F9769-AA97-43E6-A95D-190869B3C7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631" y="3102139"/>
            <a:ext cx="5947565" cy="461665"/>
          </a:xfrm>
          <a:noFill/>
        </p:spPr>
        <p:txBody>
          <a:bodyPr wrap="square" rtlCol="0">
            <a:spAutoFit/>
          </a:bodyPr>
          <a:lstStyle>
            <a:lvl1pPr>
              <a:defRPr lang="en-US" sz="2400" b="1" dirty="0">
                <a:solidFill>
                  <a:srgbClr val="8C151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edit sub heading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8785" y="487442"/>
            <a:ext cx="5947565" cy="224657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Title which can be up to three lines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786" y="4413375"/>
            <a:ext cx="5947564" cy="374254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Speaker Name / Title / Department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D2C9AD-CFDA-224D-8C1F-3CF1600D138A}"/>
              </a:ext>
            </a:extLst>
          </p:cNvPr>
          <p:cNvCxnSpPr>
            <a:cxnSpLocks/>
          </p:cNvCxnSpPr>
          <p:nvPr userDrawn="1"/>
        </p:nvCxnSpPr>
        <p:spPr>
          <a:xfrm>
            <a:off x="0" y="4191000"/>
            <a:ext cx="7340828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2BBD6D63-68E7-7543-862D-BA63B5F68F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0766" y="6016339"/>
            <a:ext cx="2423615" cy="46269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2D8E87E-D5FA-C044-B53C-5AD169C3FB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45604" y="6057901"/>
            <a:ext cx="2611668" cy="4352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9B2673-022A-46B7-8B2A-C3C7E3169351}"/>
              </a:ext>
            </a:extLst>
          </p:cNvPr>
          <p:cNvSpPr txBox="1"/>
          <p:nvPr userDrawn="1"/>
        </p:nvSpPr>
        <p:spPr>
          <a:xfrm>
            <a:off x="592815" y="2951501"/>
            <a:ext cx="5947562" cy="478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400" kern="1200" dirty="0">
              <a:solidFill>
                <a:srgbClr val="8C151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3AF7FE-0961-4A74-9539-A5881EDE347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59618" y="838203"/>
            <a:ext cx="3994182" cy="9143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5971B4-41AC-4B5F-A8A1-DE6213F4440D}"/>
              </a:ext>
            </a:extLst>
          </p:cNvPr>
          <p:cNvSpPr txBox="1"/>
          <p:nvPr userDrawn="1"/>
        </p:nvSpPr>
        <p:spPr>
          <a:xfrm>
            <a:off x="7448918" y="1775936"/>
            <a:ext cx="40572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rPr>
              <a:t>Facility for Advanced Accelerator Experimental Tests</a:t>
            </a:r>
            <a:endParaRPr lang="en-US" sz="2100" b="1">
              <a:ln w="6350">
                <a:noFill/>
              </a:ln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50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ACET_II Title Slide_bg">
    <p:bg>
      <p:bgPr>
        <a:gradFill flip="none" rotWithShape="1">
          <a:gsLst>
            <a:gs pos="31000">
              <a:schemeClr val="tx1">
                <a:lumMod val="100000"/>
              </a:schemeClr>
            </a:gs>
            <a:gs pos="90000">
              <a:schemeClr val="bg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sky, grass, outdoor, nature&#10;&#10;Description automatically generated">
            <a:extLst>
              <a:ext uri="{FF2B5EF4-FFF2-40B4-BE49-F238E27FC236}">
                <a16:creationId xmlns:a16="http://schemas.microsoft.com/office/drawing/2014/main" id="{C3D2EF6C-D51B-4734-A8E2-B2098034C3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2000"/>
          </a:blip>
          <a:srcRect l="1733" t="23639" r="28885" b="15179"/>
          <a:stretch/>
        </p:blipFill>
        <p:spPr>
          <a:xfrm>
            <a:off x="0" y="-19050"/>
            <a:ext cx="12192000" cy="6858000"/>
          </a:xfrm>
          <a:prstGeom prst="rect">
            <a:avLst/>
          </a:prstGeom>
          <a:gradFill>
            <a:gsLst>
              <a:gs pos="91000">
                <a:srgbClr val="808080"/>
              </a:gs>
              <a:gs pos="61000">
                <a:schemeClr val="tx1"/>
              </a:gs>
              <a:gs pos="100000">
                <a:schemeClr val="bg1"/>
              </a:gs>
            </a:gsLst>
            <a:lin ang="19200000" scaled="0"/>
          </a:gradFill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8785" y="487442"/>
            <a:ext cx="5947565" cy="2246574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786" y="4413375"/>
            <a:ext cx="5947564" cy="374254"/>
          </a:xfrm>
        </p:spPr>
        <p:txBody>
          <a:bodyPr anchor="t"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D2C9AD-CFDA-224D-8C1F-3CF1600D138A}"/>
              </a:ext>
            </a:extLst>
          </p:cNvPr>
          <p:cNvCxnSpPr>
            <a:cxnSpLocks/>
          </p:cNvCxnSpPr>
          <p:nvPr userDrawn="1"/>
        </p:nvCxnSpPr>
        <p:spPr>
          <a:xfrm>
            <a:off x="0" y="4191000"/>
            <a:ext cx="7340828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2BBD6D63-68E7-7543-862D-BA63B5F68F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766" y="6016339"/>
            <a:ext cx="2423615" cy="46269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2D8E87E-D5FA-C044-B53C-5AD169C3FB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45604" y="6057901"/>
            <a:ext cx="2611668" cy="4352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9B2673-022A-46B7-8B2A-C3C7E3169351}"/>
              </a:ext>
            </a:extLst>
          </p:cNvPr>
          <p:cNvSpPr txBox="1"/>
          <p:nvPr userDrawn="1"/>
        </p:nvSpPr>
        <p:spPr>
          <a:xfrm>
            <a:off x="592815" y="2951501"/>
            <a:ext cx="5947562" cy="478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b="1" kern="1200" dirty="0">
                <a:solidFill>
                  <a:srgbClr val="8C151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Sub 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0BAB68-6093-4068-B0C5-CE584BDA001E}"/>
              </a:ext>
            </a:extLst>
          </p:cNvPr>
          <p:cNvSpPr txBox="1"/>
          <p:nvPr userDrawn="1"/>
        </p:nvSpPr>
        <p:spPr>
          <a:xfrm>
            <a:off x="601325" y="4805678"/>
            <a:ext cx="2404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Date</a:t>
            </a:r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CBE3232B-6DE7-4CA7-A6A6-E4034019A3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75013" y="838200"/>
            <a:ext cx="3978787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D867C48-9A51-4C48-A257-8C82E1E6466C}"/>
              </a:ext>
            </a:extLst>
          </p:cNvPr>
          <p:cNvSpPr txBox="1"/>
          <p:nvPr userDrawn="1"/>
        </p:nvSpPr>
        <p:spPr>
          <a:xfrm>
            <a:off x="7451903" y="1775936"/>
            <a:ext cx="42066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Facility for Advanced</a:t>
            </a:r>
          </a:p>
          <a:p>
            <a:r>
              <a:rPr lang="en-US" sz="2100" b="1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Accelerator Experimental Tests</a:t>
            </a:r>
          </a:p>
        </p:txBody>
      </p:sp>
    </p:spTree>
    <p:extLst>
      <p:ext uri="{BB962C8B-B14F-4D97-AF65-F5344CB8AC3E}">
        <p14:creationId xmlns:p14="http://schemas.microsoft.com/office/powerpoint/2010/main" val="2514457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ET-II One Colum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9BA041-A961-B54B-BD07-995D6718F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One-Column Text Slide –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389983-A0A6-C548-B38F-3D123AFC7D3D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377FB660-230D-49E5-9FAD-9056526E4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2B5695C-A1FA-4F3C-B8F1-5354C840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E9CB027-2821-4240-8431-A7F7AFE16A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1066800"/>
            <a:ext cx="10972800" cy="5182839"/>
          </a:xfrm>
        </p:spPr>
        <p:txBody>
          <a:bodyPr/>
          <a:lstStyle>
            <a:lvl1pPr marL="285750" indent="-285750"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71500" indent="-282575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0100" indent="-228600">
              <a:buClr>
                <a:srgbClr val="8C1515"/>
              </a:buClr>
              <a:buSzPct val="120000"/>
              <a:tabLst>
                <a:tab pos="80010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-228600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228600">
              <a:buClr>
                <a:srgbClr val="8C1515"/>
              </a:buClr>
              <a:buSzPct val="120000"/>
              <a:tabLst>
                <a:tab pos="1257300" algn="l"/>
              </a:tabLst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39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ET-II One Column Enumerat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9BA041-A961-B54B-BD07-995D6718F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One-Column Text Slide –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389983-A0A6-C548-B38F-3D123AFC7D3D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2B5695C-A1FA-4F3C-B8F1-5354C840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E9CB027-2821-4240-8431-A7F7AFE16A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1066800"/>
            <a:ext cx="10972800" cy="5182839"/>
          </a:xfrm>
        </p:spPr>
        <p:txBody>
          <a:bodyPr/>
          <a:lstStyle>
            <a:lvl1pPr marL="457200" indent="-457200">
              <a:buClr>
                <a:srgbClr val="8C1515"/>
              </a:buClr>
              <a:buSzPct val="120000"/>
              <a:buFont typeface="+mj-lt"/>
              <a:buAutoNum type="arabicPeriod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60425" indent="-403225">
              <a:buClr>
                <a:srgbClr val="8C1515"/>
              </a:buClr>
              <a:buSzPct val="120000"/>
              <a:buFont typeface="+mj-lt"/>
              <a:buAutoNum type="alphaLcPeriod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96875">
              <a:buClr>
                <a:srgbClr val="8C1515"/>
              </a:buClr>
              <a:buSzPct val="120000"/>
              <a:buFont typeface="+mj-lt"/>
              <a:buAutoNum type="romanLcPeriod"/>
              <a:tabLst>
                <a:tab pos="80010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85900" indent="-288925">
              <a:buClr>
                <a:srgbClr val="8C1515"/>
              </a:buClr>
              <a:buSzPct val="120000"/>
              <a:buFont typeface="+mj-lt"/>
              <a:buAutoNum type="alphaLcPeriod"/>
              <a:tabLst>
                <a:tab pos="1546225" algn="l"/>
              </a:tabLs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-342900">
              <a:buClr>
                <a:srgbClr val="8C1515"/>
              </a:buClr>
              <a:buSzPct val="120000"/>
              <a:buFont typeface="+mj-lt"/>
              <a:buAutoNum type="romanLcPeriod"/>
              <a:tabLst>
                <a:tab pos="1257300" algn="l"/>
              </a:tabLst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  <a:p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C5D5C995-BBE7-4DC5-82A7-3AFCEC0F3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</p:spTree>
    <p:extLst>
      <p:ext uri="{BB962C8B-B14F-4D97-AF65-F5344CB8AC3E}">
        <p14:creationId xmlns:p14="http://schemas.microsoft.com/office/powerpoint/2010/main" val="2735702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CET-II Two Columns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8E85F4AE-8C31-4DC0-B0F0-1CF63A6BB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Two-Column Text Slide – 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BA3048-A13F-4292-9A2E-11D4117D5B07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E4120259-0FA4-4A76-90B1-F00606DC0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1DC9EE3-392F-415F-A850-42E2B809F4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1066801"/>
            <a:ext cx="5334000" cy="4991100"/>
          </a:xfrm>
        </p:spPr>
        <p:txBody>
          <a:bodyPr/>
          <a:lstStyle>
            <a:lvl1pPr marL="285750" indent="-285750"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71500" indent="-282575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0100" indent="-228600">
              <a:buClr>
                <a:srgbClr val="8C1515"/>
              </a:buClr>
              <a:buSzPct val="120000"/>
              <a:tabLst>
                <a:tab pos="80010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-228600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228600">
              <a:buClr>
                <a:srgbClr val="8C1515"/>
              </a:buClr>
              <a:buSzPct val="120000"/>
              <a:tabLst>
                <a:tab pos="1257300" algn="l"/>
              </a:tabLst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  <a:p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0354DFA-1D8F-4A37-B7A4-CD949480DF1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48400" y="1066800"/>
            <a:ext cx="5334000" cy="4991100"/>
          </a:xfrm>
        </p:spPr>
        <p:txBody>
          <a:bodyPr/>
          <a:lstStyle>
            <a:lvl1pPr marL="285750" indent="-285750"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71500" indent="-282575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0100" indent="-228600">
              <a:buClr>
                <a:srgbClr val="8C1515"/>
              </a:buClr>
              <a:buSzPct val="120000"/>
              <a:tabLst>
                <a:tab pos="80010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-228600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228600">
              <a:buClr>
                <a:srgbClr val="8C1515"/>
              </a:buClr>
              <a:buSzPct val="120000"/>
              <a:tabLst>
                <a:tab pos="1257300" algn="l"/>
              </a:tabLst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  <a:p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C4B82A9-5706-4C80-A1CB-56774C7E5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</p:spTree>
    <p:extLst>
      <p:ext uri="{BB962C8B-B14F-4D97-AF65-F5344CB8AC3E}">
        <p14:creationId xmlns:p14="http://schemas.microsoft.com/office/powerpoint/2010/main" val="3832388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176">
          <p15:clr>
            <a:srgbClr val="FBAE40"/>
          </p15:clr>
        </p15:guide>
        <p15:guide id="2" orient="horz" pos="888">
          <p15:clr>
            <a:srgbClr val="FBAE40"/>
          </p15:clr>
        </p15:guide>
        <p15:guide id="3" orient="horz" pos="381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CET-II One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40163D6-781A-724D-8FD5-B6254B8285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" y="1107621"/>
            <a:ext cx="6929879" cy="4950264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D7304A26-5011-724E-8C96-DFA08D60CF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69048" y="1107621"/>
            <a:ext cx="3373438" cy="398482"/>
          </a:xfrm>
        </p:spPr>
        <p:txBody>
          <a:bodyPr/>
          <a:lstStyle>
            <a:lvl1pPr>
              <a:defRPr sz="2000">
                <a:solidFill>
                  <a:srgbClr val="8C1515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A0C1017-97FA-6D48-9A0D-090E555BB0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69049" y="1602470"/>
            <a:ext cx="3373437" cy="4455415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D21CDA69-321C-44F8-8792-49CF7CDB23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Picture Slide –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CC9877-C055-4691-8C6D-2AD61E840EC3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DD4D98FE-9D3E-4384-A871-87C9B47FC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97E2317E-A3EE-43F0-BB3D-A33EDFB3C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</p:spTree>
    <p:extLst>
      <p:ext uri="{BB962C8B-B14F-4D97-AF65-F5344CB8AC3E}">
        <p14:creationId xmlns:p14="http://schemas.microsoft.com/office/powerpoint/2010/main" val="388315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CET-II Three Pictu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900D276-A095-C04E-87EF-52D8AB0758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601585"/>
            <a:ext cx="3367810" cy="145630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8441375-8C84-C841-911D-88542B35A79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4104388"/>
            <a:ext cx="3367810" cy="398482"/>
          </a:xfrm>
        </p:spPr>
        <p:txBody>
          <a:bodyPr/>
          <a:lstStyle>
            <a:lvl1pPr>
              <a:defRPr sz="2000">
                <a:solidFill>
                  <a:srgbClr val="8C1515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BB74CA02-6ACC-C34A-93C2-F1C4FBF691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4601585"/>
            <a:ext cx="3367810" cy="145630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F5CB8DA2-2802-6844-8B57-D6BA2C9B5B7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9600" y="4104388"/>
            <a:ext cx="3367810" cy="398482"/>
          </a:xfrm>
        </p:spPr>
        <p:txBody>
          <a:bodyPr/>
          <a:lstStyle>
            <a:lvl1pPr>
              <a:defRPr sz="2000">
                <a:solidFill>
                  <a:srgbClr val="8C1515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DB7BAAD2-9EFA-544C-A721-31CB838557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4589" y="4601585"/>
            <a:ext cx="3367810" cy="145630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416148D1-6829-5046-B19C-F0DDDE27D46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4589" y="4104388"/>
            <a:ext cx="3367810" cy="398482"/>
          </a:xfrm>
        </p:spPr>
        <p:txBody>
          <a:bodyPr/>
          <a:lstStyle>
            <a:lvl1pPr>
              <a:defRPr sz="2000">
                <a:solidFill>
                  <a:srgbClr val="8C1515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A372B3D-7EB0-4019-9D38-F88D2013C8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3 Picture Slide -Title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F128717-5F15-43AC-B84B-E4AA663506C9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94CB06E2-3A86-44AF-A85C-BA34696CB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164815CB-8216-45B0-9872-22A8B28E316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09600" y="1103200"/>
            <a:ext cx="3367810" cy="2814642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157DB597-DE05-44FF-8DC6-F352AC4508AD}"/>
              </a:ext>
            </a:extLst>
          </p:cNvPr>
          <p:cNvSpPr>
            <a:spLocks noGrp="1"/>
          </p:cNvSpPr>
          <p:nvPr>
            <p:ph type="pic" idx="26"/>
          </p:nvPr>
        </p:nvSpPr>
        <p:spPr>
          <a:xfrm>
            <a:off x="4419599" y="1098442"/>
            <a:ext cx="3367810" cy="2814642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38AC483F-E4F7-4805-87A0-3E64A9D882CB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8214589" y="1103200"/>
            <a:ext cx="3367810" cy="2814642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271E42E3-FBA9-4F51-9A01-A8FE1A679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</p:spTree>
    <p:extLst>
      <p:ext uri="{BB962C8B-B14F-4D97-AF65-F5344CB8AC3E}">
        <p14:creationId xmlns:p14="http://schemas.microsoft.com/office/powerpoint/2010/main" val="2520021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1BAA15-19D0-4D4E-877C-028D266A2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2CF25-4576-3F4A-A43B-2A7CA4EA98DD}" type="datetime1">
              <a:rPr lang="fr-FR" altLang="fr-FR"/>
              <a:pPr>
                <a:defRPr/>
              </a:pPr>
              <a:t>08/01/2024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5B8F8A-BEE3-D041-88BB-86B92CF19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4C9F79-A290-FE4B-8C35-9FE7C4A98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0D616-8E21-DB40-BC08-9D300089C7B3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987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01802-AD12-A14F-B8F8-0BBD77EB8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786" y="636586"/>
            <a:ext cx="10825858" cy="107451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DFEB2-9325-5E46-8613-F4E89B140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786" y="1998482"/>
            <a:ext cx="10825858" cy="399696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400">
              <a:solidFill>
                <a:srgbClr val="544948"/>
              </a:solidFill>
              <a:latin typeface="Lato" panose="020F0502020204030203" pitchFamily="34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2AA61-9E2F-423C-B88A-1BEC3051E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19E1CD8-FE97-40C8-8154-1E5EFDF68A7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6048" y="6617293"/>
            <a:ext cx="643152" cy="212519"/>
          </a:xfrm>
          <a:prstGeom prst="rect">
            <a:avLst/>
          </a:prstGeom>
        </p:spPr>
      </p:pic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6368C866-1792-47B5-986D-1E269CD8C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</p:spTree>
    <p:extLst>
      <p:ext uri="{BB962C8B-B14F-4D97-AF65-F5344CB8AC3E}">
        <p14:creationId xmlns:p14="http://schemas.microsoft.com/office/powerpoint/2010/main" val="268454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2" r:id="rId2"/>
    <p:sldLayoutId id="2147483695" r:id="rId3"/>
    <p:sldLayoutId id="2147483696" r:id="rId4"/>
    <p:sldLayoutId id="2147483691" r:id="rId5"/>
    <p:sldLayoutId id="2147483692" r:id="rId6"/>
    <p:sldLayoutId id="2147483694" r:id="rId7"/>
    <p:sldLayoutId id="2147483703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8C1515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marR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Tx/>
        <a:buNone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1pPr>
      <a:lvl2pPr marL="457200" marR="0" indent="-168275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rgbClr val="8C1515"/>
        </a:buClr>
        <a:buSzPct val="120000"/>
        <a:buFont typeface="Arial" panose="020B0604020202020204" pitchFamily="34" charset="0"/>
        <a:buChar char="•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2pPr>
      <a:lvl3pPr marL="858838" marR="0" indent="-168275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rgbClr val="8C1515"/>
        </a:buClr>
        <a:buSzPct val="120000"/>
        <a:buFont typeface="Arial" panose="020B0604020202020204" pitchFamily="34" charset="0"/>
        <a:buChar char="•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3pPr>
      <a:lvl4pPr marL="1316038" indent="-168275" algn="l" defTabSz="914400" rtl="0" eaLnBrk="1" latinLnBrk="0" hangingPunct="1">
        <a:lnSpc>
          <a:spcPct val="100000"/>
        </a:lnSpc>
        <a:spcBef>
          <a:spcPts val="500"/>
        </a:spcBef>
        <a:buClr>
          <a:srgbClr val="8C1515"/>
        </a:buClr>
        <a:buSzPct val="120000"/>
        <a:buFont typeface="Arial" panose="020B0604020202020204" pitchFamily="34" charset="0"/>
        <a:buChar char="•"/>
        <a:tabLst/>
        <a:defRPr sz="14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4pPr>
      <a:lvl5pPr marL="1662113" indent="-168275" algn="l" defTabSz="914400" rtl="0" eaLnBrk="1" latinLnBrk="0" hangingPunct="1">
        <a:lnSpc>
          <a:spcPct val="100000"/>
        </a:lnSpc>
        <a:spcBef>
          <a:spcPts val="500"/>
        </a:spcBef>
        <a:buClr>
          <a:srgbClr val="8C1515"/>
        </a:buClr>
        <a:buSzPct val="120000"/>
        <a:buFont typeface="Arial" panose="020B0604020202020204" pitchFamily="34" charset="0"/>
        <a:buChar char="•"/>
        <a:tabLst/>
        <a:defRPr sz="1400" b="0" i="1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orient="horz" pos="408" userDrawn="1">
          <p15:clr>
            <a:srgbClr val="F26B43"/>
          </p15:clr>
        </p15:guide>
        <p15:guide id="3" orient="horz" pos="1104" userDrawn="1">
          <p15:clr>
            <a:srgbClr val="F26B43"/>
          </p15:clr>
        </p15:guide>
        <p15:guide id="4" orient="horz" pos="146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504" userDrawn="1">
          <p15:clr>
            <a:srgbClr val="F26B43"/>
          </p15:clr>
        </p15:guide>
        <p15:guide id="7" pos="7152" userDrawn="1">
          <p15:clr>
            <a:srgbClr val="F26B43"/>
          </p15:clr>
        </p15:guide>
        <p15:guide id="8" orient="horz" pos="3984" userDrawn="1">
          <p15:clr>
            <a:srgbClr val="F26B43"/>
          </p15:clr>
        </p15:guide>
        <p15:guide id="9" orient="horz" pos="4128" userDrawn="1">
          <p15:clr>
            <a:srgbClr val="F26B43"/>
          </p15:clr>
        </p15:guide>
        <p15:guide id="10" orient="horz" pos="3816" userDrawn="1">
          <p15:clr>
            <a:srgbClr val="F26B43"/>
          </p15:clr>
        </p15:guide>
        <p15:guide id="11" pos="4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65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0.png"/><Relationship Id="rId5" Type="http://schemas.openxmlformats.org/officeDocument/2006/relationships/image" Target="../media/image29.png"/><Relationship Id="rId4" Type="http://schemas.openxmlformats.org/officeDocument/2006/relationships/image" Target="../media/image6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1074CF-BCB8-4CED-A8E1-555571C40D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8785" y="487442"/>
            <a:ext cx="5947565" cy="2941558"/>
          </a:xfrm>
        </p:spPr>
        <p:txBody>
          <a:bodyPr>
            <a:normAutofit/>
          </a:bodyPr>
          <a:lstStyle/>
          <a:p>
            <a:r>
              <a:rPr lang="en-US" sz="3600" dirty="0"/>
              <a:t>E332 and E336</a:t>
            </a:r>
            <a:br>
              <a:rPr lang="en-US" sz="3200" dirty="0"/>
            </a:br>
            <a:r>
              <a:rPr lang="en-US" sz="3200" dirty="0"/>
              <a:t>Progress and long-term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AA7CC-E6EE-4895-B7BB-B3EC4641D6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Doug Storey</a:t>
            </a:r>
          </a:p>
          <a:p>
            <a:r>
              <a:rPr lang="en-US" dirty="0"/>
              <a:t>January 10, 2024</a:t>
            </a:r>
          </a:p>
        </p:txBody>
      </p:sp>
    </p:spTree>
    <p:extLst>
      <p:ext uri="{BB962C8B-B14F-4D97-AF65-F5344CB8AC3E}">
        <p14:creationId xmlns:p14="http://schemas.microsoft.com/office/powerpoint/2010/main" val="194166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DD75-9460-FAC2-4CFA-D3FC954EB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E332 High level scientific goals:</a:t>
            </a:r>
            <a:br>
              <a:rPr lang="en-US" dirty="0"/>
            </a:br>
            <a:r>
              <a:rPr lang="en-US" dirty="0"/>
              <a:t>Near Field Coherent Transition Radiation Focusing in Solid targets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D77068-ED3C-401B-A377-BFB44341EE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D. Storey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7D88D-84BA-4E67-E88C-13D16B944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006E21-A3CF-A149-DC2C-C25EAEC3CE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36074" y="2523699"/>
            <a:ext cx="10446326" cy="2233027"/>
          </a:xfrm>
        </p:spPr>
        <p:txBody>
          <a:bodyPr/>
          <a:lstStyle/>
          <a:p>
            <a:r>
              <a:rPr lang="en-US" sz="1800" dirty="0"/>
              <a:t>Made good progress towards all goals of phase 1 (summary on next slide)</a:t>
            </a:r>
          </a:p>
          <a:p>
            <a:r>
              <a:rPr lang="en-US" sz="1800" dirty="0"/>
              <a:t>First publication being prepared from data already collected: First demonstration of NF-CTR</a:t>
            </a:r>
          </a:p>
          <a:p>
            <a:r>
              <a:rPr lang="en-US" sz="1800" dirty="0"/>
              <a:t>What is left to do:</a:t>
            </a:r>
          </a:p>
          <a:p>
            <a:pPr lvl="1"/>
            <a:r>
              <a:rPr lang="en-US" sz="1400" dirty="0"/>
              <a:t>Focused spot size data should be improved</a:t>
            </a:r>
          </a:p>
          <a:p>
            <a:pPr lvl="1"/>
            <a:r>
              <a:rPr lang="en-US" sz="1400" dirty="0"/>
              <a:t>We have not yet measured an increase in gamma-ray emission</a:t>
            </a:r>
          </a:p>
          <a:p>
            <a:pPr lvl="1"/>
            <a:r>
              <a:rPr lang="en-US" sz="1400" dirty="0"/>
              <a:t>E332 will be asking for ~1 shift/month as beam conditions improve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CE7BF7-3EA9-AF3F-9B5D-15680CB73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66800"/>
            <a:ext cx="10317018" cy="13573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5DD71A-63A3-880B-5606-C57555F8F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433879"/>
            <a:ext cx="10317018" cy="1523639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7C28F84-2134-D6CD-CCC2-1DC7AE8D3EB8}"/>
              </a:ext>
            </a:extLst>
          </p:cNvPr>
          <p:cNvSpPr txBox="1">
            <a:spLocks/>
          </p:cNvSpPr>
          <p:nvPr/>
        </p:nvSpPr>
        <p:spPr>
          <a:xfrm>
            <a:off x="1136074" y="6008185"/>
            <a:ext cx="10446326" cy="57165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85750" marR="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571500" marR="0" indent="-2825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800100" marR="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tabLst>
                <a:tab pos="800100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0287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2573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tabLst>
                <a:tab pos="1257300" algn="l"/>
              </a:tabLst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Beam intensity (current and spot size) need to improve significantly to make progress towards these next steps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92419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A08C4-31F0-F473-0C9B-86141D40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E332 Progress in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619C9-0707-EAEB-F3C6-57B7A41CA6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D. Storey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B840E-2EC1-49F3-0ECE-04E4FA1C1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C215A9-C9B2-E346-7825-D60E4DA480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1066800"/>
            <a:ext cx="10972800" cy="492367"/>
          </a:xfrm>
        </p:spPr>
        <p:txBody>
          <a:bodyPr/>
          <a:lstStyle/>
          <a:p>
            <a:r>
              <a:rPr lang="en-US" sz="2000" dirty="0"/>
              <a:t>Evidence of focusing </a:t>
            </a:r>
            <a:r>
              <a:rPr lang="en-US" sz="2000" dirty="0" err="1"/>
              <a:t>behaviour</a:t>
            </a:r>
            <a:r>
              <a:rPr lang="en-US" sz="2000" dirty="0"/>
              <a:t> of multifoils – </a:t>
            </a:r>
            <a:r>
              <a:rPr lang="en-US" sz="2000" b="1" i="1" dirty="0"/>
              <a:t>Preliminary analysis by </a:t>
            </a:r>
            <a:r>
              <a:rPr lang="en-US" sz="2000" b="1" i="1" dirty="0" err="1"/>
              <a:t>Aime</a:t>
            </a:r>
            <a:r>
              <a:rPr lang="en-US" sz="2000" b="1" i="1" dirty="0"/>
              <a:t> Matheron</a:t>
            </a:r>
          </a:p>
        </p:txBody>
      </p:sp>
      <p:cxnSp>
        <p:nvCxnSpPr>
          <p:cNvPr id="6" name="Connecteur droit avec flèche 3">
            <a:extLst>
              <a:ext uri="{FF2B5EF4-FFF2-40B4-BE49-F238E27FC236}">
                <a16:creationId xmlns:a16="http://schemas.microsoft.com/office/drawing/2014/main" id="{BBE45C3F-44F9-CDF3-35C3-E9A7C9CB1D69}"/>
              </a:ext>
            </a:extLst>
          </p:cNvPr>
          <p:cNvCxnSpPr>
            <a:cxnSpLocks/>
          </p:cNvCxnSpPr>
          <p:nvPr/>
        </p:nvCxnSpPr>
        <p:spPr>
          <a:xfrm>
            <a:off x="1436202" y="3490401"/>
            <a:ext cx="36900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Forme libre 8">
            <a:extLst>
              <a:ext uri="{FF2B5EF4-FFF2-40B4-BE49-F238E27FC236}">
                <a16:creationId xmlns:a16="http://schemas.microsoft.com/office/drawing/2014/main" id="{C4C3A7A9-D83D-5EE8-1315-E681FC9DDB28}"/>
              </a:ext>
            </a:extLst>
          </p:cNvPr>
          <p:cNvSpPr/>
          <p:nvPr/>
        </p:nvSpPr>
        <p:spPr>
          <a:xfrm>
            <a:off x="1560709" y="2470165"/>
            <a:ext cx="3335092" cy="802784"/>
          </a:xfrm>
          <a:custGeom>
            <a:avLst/>
            <a:gdLst>
              <a:gd name="connsiteX0" fmla="*/ 0 w 4453758"/>
              <a:gd name="connsiteY0" fmla="*/ 0 h 1072055"/>
              <a:gd name="connsiteX1" fmla="*/ 2025869 w 4453758"/>
              <a:gd name="connsiteY1" fmla="*/ 1072055 h 1072055"/>
              <a:gd name="connsiteX2" fmla="*/ 4453758 w 4453758"/>
              <a:gd name="connsiteY2" fmla="*/ 0 h 10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3758" h="1072055">
                <a:moveTo>
                  <a:pt x="0" y="0"/>
                </a:moveTo>
                <a:cubicBezTo>
                  <a:pt x="641788" y="536027"/>
                  <a:pt x="1283576" y="1072055"/>
                  <a:pt x="2025869" y="1072055"/>
                </a:cubicBezTo>
                <a:cubicBezTo>
                  <a:pt x="2768162" y="1072055"/>
                  <a:pt x="4053051" y="177362"/>
                  <a:pt x="4453758" y="0"/>
                </a:cubicBezTo>
              </a:path>
            </a:pathLst>
          </a:custGeom>
          <a:noFill/>
          <a:ln>
            <a:solidFill>
              <a:srgbClr val="F385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12311CD-64AC-2148-1C74-4DF756E1208A}"/>
              </a:ext>
            </a:extLst>
          </p:cNvPr>
          <p:cNvGrpSpPr/>
          <p:nvPr/>
        </p:nvGrpSpPr>
        <p:grpSpPr>
          <a:xfrm>
            <a:off x="3037268" y="2991839"/>
            <a:ext cx="161709" cy="281110"/>
            <a:chOff x="1925329" y="2451485"/>
            <a:chExt cx="254671" cy="893195"/>
          </a:xfrm>
        </p:grpSpPr>
        <p:cxnSp>
          <p:nvCxnSpPr>
            <p:cNvPr id="9" name="Connecteur droit 32">
              <a:extLst>
                <a:ext uri="{FF2B5EF4-FFF2-40B4-BE49-F238E27FC236}">
                  <a16:creationId xmlns:a16="http://schemas.microsoft.com/office/drawing/2014/main" id="{24559F83-9034-8091-6EF9-0D4FB161691A}"/>
                </a:ext>
              </a:extLst>
            </p:cNvPr>
            <p:cNvCxnSpPr/>
            <p:nvPr/>
          </p:nvCxnSpPr>
          <p:spPr>
            <a:xfrm>
              <a:off x="1925329" y="2453181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cteur droit 33">
              <a:extLst>
                <a:ext uri="{FF2B5EF4-FFF2-40B4-BE49-F238E27FC236}">
                  <a16:creationId xmlns:a16="http://schemas.microsoft.com/office/drawing/2014/main" id="{BC9DE44B-7A43-7F08-0288-65D988DF5190}"/>
                </a:ext>
              </a:extLst>
            </p:cNvPr>
            <p:cNvCxnSpPr/>
            <p:nvPr/>
          </p:nvCxnSpPr>
          <p:spPr>
            <a:xfrm>
              <a:off x="1945136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Connecteur droit 34">
              <a:extLst>
                <a:ext uri="{FF2B5EF4-FFF2-40B4-BE49-F238E27FC236}">
                  <a16:creationId xmlns:a16="http://schemas.microsoft.com/office/drawing/2014/main" id="{73E40302-1ACC-D6CD-E008-64BF396A5E4D}"/>
                </a:ext>
              </a:extLst>
            </p:cNvPr>
            <p:cNvCxnSpPr/>
            <p:nvPr/>
          </p:nvCxnSpPr>
          <p:spPr>
            <a:xfrm>
              <a:off x="1966075" y="245261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necteur droit 35">
              <a:extLst>
                <a:ext uri="{FF2B5EF4-FFF2-40B4-BE49-F238E27FC236}">
                  <a16:creationId xmlns:a16="http://schemas.microsoft.com/office/drawing/2014/main" id="{F601DB4B-0E19-9F46-6C8B-57E30F10F8FB}"/>
                </a:ext>
              </a:extLst>
            </p:cNvPr>
            <p:cNvCxnSpPr/>
            <p:nvPr/>
          </p:nvCxnSpPr>
          <p:spPr>
            <a:xfrm>
              <a:off x="1987581" y="245261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Connecteur droit 36">
              <a:extLst>
                <a:ext uri="{FF2B5EF4-FFF2-40B4-BE49-F238E27FC236}">
                  <a16:creationId xmlns:a16="http://schemas.microsoft.com/office/drawing/2014/main" id="{9E2D690D-E410-BBE1-3728-23EB643A41AD}"/>
                </a:ext>
              </a:extLst>
            </p:cNvPr>
            <p:cNvCxnSpPr/>
            <p:nvPr/>
          </p:nvCxnSpPr>
          <p:spPr>
            <a:xfrm>
              <a:off x="2010219" y="245148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necteur droit 37">
              <a:extLst>
                <a:ext uri="{FF2B5EF4-FFF2-40B4-BE49-F238E27FC236}">
                  <a16:creationId xmlns:a16="http://schemas.microsoft.com/office/drawing/2014/main" id="{D1C90E75-AEEE-FC28-6F0B-311417E591E6}"/>
                </a:ext>
              </a:extLst>
            </p:cNvPr>
            <p:cNvCxnSpPr/>
            <p:nvPr/>
          </p:nvCxnSpPr>
          <p:spPr>
            <a:xfrm>
              <a:off x="2031158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droit 38">
              <a:extLst>
                <a:ext uri="{FF2B5EF4-FFF2-40B4-BE49-F238E27FC236}">
                  <a16:creationId xmlns:a16="http://schemas.microsoft.com/office/drawing/2014/main" id="{D67E7DE1-D970-8A9D-3ADD-501B58978685}"/>
                </a:ext>
              </a:extLst>
            </p:cNvPr>
            <p:cNvCxnSpPr/>
            <p:nvPr/>
          </p:nvCxnSpPr>
          <p:spPr>
            <a:xfrm>
              <a:off x="2052664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necteur droit 39">
              <a:extLst>
                <a:ext uri="{FF2B5EF4-FFF2-40B4-BE49-F238E27FC236}">
                  <a16:creationId xmlns:a16="http://schemas.microsoft.com/office/drawing/2014/main" id="{E64DC8E1-F820-5A5E-B90E-87D08ABE7CF6}"/>
                </a:ext>
              </a:extLst>
            </p:cNvPr>
            <p:cNvCxnSpPr/>
            <p:nvPr/>
          </p:nvCxnSpPr>
          <p:spPr>
            <a:xfrm>
              <a:off x="2072472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eur droit 40">
              <a:extLst>
                <a:ext uri="{FF2B5EF4-FFF2-40B4-BE49-F238E27FC236}">
                  <a16:creationId xmlns:a16="http://schemas.microsoft.com/office/drawing/2014/main" id="{9383747D-F6BB-715F-603A-720898BF45C7}"/>
                </a:ext>
              </a:extLst>
            </p:cNvPr>
            <p:cNvCxnSpPr/>
            <p:nvPr/>
          </p:nvCxnSpPr>
          <p:spPr>
            <a:xfrm>
              <a:off x="2093411" y="245261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cteur droit 41">
              <a:extLst>
                <a:ext uri="{FF2B5EF4-FFF2-40B4-BE49-F238E27FC236}">
                  <a16:creationId xmlns:a16="http://schemas.microsoft.com/office/drawing/2014/main" id="{81C79796-D58C-9BDD-9403-EFF2BA43F9EE}"/>
                </a:ext>
              </a:extLst>
            </p:cNvPr>
            <p:cNvCxnSpPr/>
            <p:nvPr/>
          </p:nvCxnSpPr>
          <p:spPr>
            <a:xfrm>
              <a:off x="2114917" y="245261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42">
              <a:extLst>
                <a:ext uri="{FF2B5EF4-FFF2-40B4-BE49-F238E27FC236}">
                  <a16:creationId xmlns:a16="http://schemas.microsoft.com/office/drawing/2014/main" id="{E7352A5E-A8E4-0F29-9A89-3CF93FE7AD33}"/>
                </a:ext>
              </a:extLst>
            </p:cNvPr>
            <p:cNvCxnSpPr/>
            <p:nvPr/>
          </p:nvCxnSpPr>
          <p:spPr>
            <a:xfrm>
              <a:off x="2137555" y="245148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43">
              <a:extLst>
                <a:ext uri="{FF2B5EF4-FFF2-40B4-BE49-F238E27FC236}">
                  <a16:creationId xmlns:a16="http://schemas.microsoft.com/office/drawing/2014/main" id="{43D43107-76EF-3F84-74F1-F151472F66FA}"/>
                </a:ext>
              </a:extLst>
            </p:cNvPr>
            <p:cNvCxnSpPr/>
            <p:nvPr/>
          </p:nvCxnSpPr>
          <p:spPr>
            <a:xfrm>
              <a:off x="2158494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necteur droit 44">
              <a:extLst>
                <a:ext uri="{FF2B5EF4-FFF2-40B4-BE49-F238E27FC236}">
                  <a16:creationId xmlns:a16="http://schemas.microsoft.com/office/drawing/2014/main" id="{106542EB-9C64-0365-4D63-7BA5CD4B6B89}"/>
                </a:ext>
              </a:extLst>
            </p:cNvPr>
            <p:cNvCxnSpPr/>
            <p:nvPr/>
          </p:nvCxnSpPr>
          <p:spPr>
            <a:xfrm>
              <a:off x="2180000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ZoneTexte 60">
            <a:extLst>
              <a:ext uri="{FF2B5EF4-FFF2-40B4-BE49-F238E27FC236}">
                <a16:creationId xmlns:a16="http://schemas.microsoft.com/office/drawing/2014/main" id="{78F2BC9F-CF24-B6A4-660C-D29841EE5C11}"/>
              </a:ext>
            </a:extLst>
          </p:cNvPr>
          <p:cNvSpPr txBox="1"/>
          <p:nvPr/>
        </p:nvSpPr>
        <p:spPr>
          <a:xfrm>
            <a:off x="4887374" y="2420276"/>
            <a:ext cx="693399" cy="276999"/>
          </a:xfrm>
          <a:prstGeom prst="rect">
            <a:avLst/>
          </a:prstGeom>
          <a:solidFill>
            <a:srgbClr val="F3855C"/>
          </a:solidFill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Vacuum</a:t>
            </a:r>
          </a:p>
        </p:txBody>
      </p:sp>
      <p:cxnSp>
        <p:nvCxnSpPr>
          <p:cNvPr id="23" name="Connecteur droit avec flèche 62">
            <a:extLst>
              <a:ext uri="{FF2B5EF4-FFF2-40B4-BE49-F238E27FC236}">
                <a16:creationId xmlns:a16="http://schemas.microsoft.com/office/drawing/2014/main" id="{B9C0EE4B-13BC-89B8-37C3-DFB8884D1FB6}"/>
              </a:ext>
            </a:extLst>
          </p:cNvPr>
          <p:cNvCxnSpPr>
            <a:cxnSpLocks/>
          </p:cNvCxnSpPr>
          <p:nvPr/>
        </p:nvCxnSpPr>
        <p:spPr>
          <a:xfrm flipH="1" flipV="1">
            <a:off x="1436202" y="2110074"/>
            <a:ext cx="2587" cy="1743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64">
                <a:extLst>
                  <a:ext uri="{FF2B5EF4-FFF2-40B4-BE49-F238E27FC236}">
                    <a16:creationId xmlns:a16="http://schemas.microsoft.com/office/drawing/2014/main" id="{DE8546A6-80EA-B2CA-C35E-6CECBB3CE210}"/>
                  </a:ext>
                </a:extLst>
              </p:cNvPr>
              <p:cNvSpPr txBox="1"/>
              <p:nvPr/>
            </p:nvSpPr>
            <p:spPr>
              <a:xfrm>
                <a:off x="1371553" y="1857315"/>
                <a:ext cx="1093253" cy="2211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fr-FR" sz="1400" dirty="0"/>
                  <a:t> : </a:t>
                </a:r>
                <a:r>
                  <a:rPr lang="fr-FR" sz="1400" dirty="0" err="1"/>
                  <a:t>beam</a:t>
                </a:r>
                <a:r>
                  <a:rPr lang="fr-FR" sz="1400" dirty="0"/>
                  <a:t> size</a:t>
                </a:r>
                <a:endParaRPr lang="fr-FR" dirty="0"/>
              </a:p>
            </p:txBody>
          </p:sp>
        </mc:Choice>
        <mc:Fallback>
          <p:sp>
            <p:nvSpPr>
              <p:cNvPr id="24" name="ZoneTexte 64">
                <a:extLst>
                  <a:ext uri="{FF2B5EF4-FFF2-40B4-BE49-F238E27FC236}">
                    <a16:creationId xmlns:a16="http://schemas.microsoft.com/office/drawing/2014/main" id="{DE8546A6-80EA-B2CA-C35E-6CECBB3CE2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553" y="1857315"/>
                <a:ext cx="1093253" cy="221114"/>
              </a:xfrm>
              <a:prstGeom prst="rect">
                <a:avLst/>
              </a:prstGeom>
              <a:blipFill>
                <a:blip r:embed="rId2"/>
                <a:stretch>
                  <a:fillRect l="-5587" t="-2778" r="-6704" b="-7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68">
                <a:extLst>
                  <a:ext uri="{FF2B5EF4-FFF2-40B4-BE49-F238E27FC236}">
                    <a16:creationId xmlns:a16="http://schemas.microsoft.com/office/drawing/2014/main" id="{B150C1C4-7C67-0FF6-8783-483034788723}"/>
                  </a:ext>
                </a:extLst>
              </p:cNvPr>
              <p:cNvSpPr txBox="1"/>
              <p:nvPr/>
            </p:nvSpPr>
            <p:spPr>
              <a:xfrm>
                <a:off x="5151834" y="3320538"/>
                <a:ext cx="161709" cy="2262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25" name="ZoneTexte 68">
                <a:extLst>
                  <a:ext uri="{FF2B5EF4-FFF2-40B4-BE49-F238E27FC236}">
                    <a16:creationId xmlns:a16="http://schemas.microsoft.com/office/drawing/2014/main" id="{B150C1C4-7C67-0FF6-8783-483034788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834" y="3320538"/>
                <a:ext cx="161709" cy="226299"/>
              </a:xfrm>
              <a:prstGeom prst="rect">
                <a:avLst/>
              </a:prstGeom>
              <a:blipFill>
                <a:blip r:embed="rId3"/>
                <a:stretch>
                  <a:fillRect l="-22222" r="-18519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70">
            <a:extLst>
              <a:ext uri="{FF2B5EF4-FFF2-40B4-BE49-F238E27FC236}">
                <a16:creationId xmlns:a16="http://schemas.microsoft.com/office/drawing/2014/main" id="{9583D0B8-0885-B44D-8B62-4FE668B8BD00}"/>
              </a:ext>
            </a:extLst>
          </p:cNvPr>
          <p:cNvSpPr txBox="1"/>
          <p:nvPr/>
        </p:nvSpPr>
        <p:spPr>
          <a:xfrm>
            <a:off x="4770430" y="1698106"/>
            <a:ext cx="738366" cy="276999"/>
          </a:xfrm>
          <a:prstGeom prst="rect">
            <a:avLst/>
          </a:prstGeom>
          <a:solidFill>
            <a:srgbClr val="A40086"/>
          </a:solidFill>
        </p:spPr>
        <p:txBody>
          <a:bodyPr wrap="square" rtlCol="0">
            <a:spAutoFit/>
          </a:bodyPr>
          <a:lstStyle/>
          <a:p>
            <a:r>
              <a:rPr lang="fr-FR" sz="1200" dirty="0" err="1">
                <a:solidFill>
                  <a:schemeClr val="bg1"/>
                </a:solidFill>
              </a:rPr>
              <a:t>Multifoil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27" name="ZoneTexte 73">
            <a:extLst>
              <a:ext uri="{FF2B5EF4-FFF2-40B4-BE49-F238E27FC236}">
                <a16:creationId xmlns:a16="http://schemas.microsoft.com/office/drawing/2014/main" id="{3AE0CC25-4400-106A-E328-7B09963D5DA5}"/>
              </a:ext>
            </a:extLst>
          </p:cNvPr>
          <p:cNvSpPr txBox="1"/>
          <p:nvPr/>
        </p:nvSpPr>
        <p:spPr>
          <a:xfrm>
            <a:off x="2673115" y="2569105"/>
            <a:ext cx="965437" cy="377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err="1"/>
              <a:t>Multifoil</a:t>
            </a:r>
            <a:r>
              <a:rPr lang="fr-FR" sz="1200" b="1" dirty="0"/>
              <a:t> at</a:t>
            </a:r>
          </a:p>
          <a:p>
            <a:pPr algn="ctr"/>
            <a:r>
              <a:rPr lang="fr-FR" sz="1200" b="1" dirty="0" err="1"/>
              <a:t>beam</a:t>
            </a:r>
            <a:r>
              <a:rPr lang="fr-FR" sz="1200" b="1" dirty="0"/>
              <a:t> </a:t>
            </a:r>
            <a:r>
              <a:rPr lang="fr-FR" sz="1200" b="1" dirty="0" err="1"/>
              <a:t>waist</a:t>
            </a:r>
            <a:endParaRPr lang="fr-FR" sz="1200" b="1" dirty="0"/>
          </a:p>
        </p:txBody>
      </p:sp>
      <p:cxnSp>
        <p:nvCxnSpPr>
          <p:cNvPr id="30" name="Connecteur droit 39">
            <a:extLst>
              <a:ext uri="{FF2B5EF4-FFF2-40B4-BE49-F238E27FC236}">
                <a16:creationId xmlns:a16="http://schemas.microsoft.com/office/drawing/2014/main" id="{4AE00BCB-95EC-5C18-830B-A5AAB1A705AB}"/>
              </a:ext>
            </a:extLst>
          </p:cNvPr>
          <p:cNvCxnSpPr>
            <a:cxnSpLocks/>
          </p:cNvCxnSpPr>
          <p:nvPr/>
        </p:nvCxnSpPr>
        <p:spPr>
          <a:xfrm>
            <a:off x="3118122" y="3272415"/>
            <a:ext cx="0" cy="21472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ZoneTexte 73">
            <a:extLst>
              <a:ext uri="{FF2B5EF4-FFF2-40B4-BE49-F238E27FC236}">
                <a16:creationId xmlns:a16="http://schemas.microsoft.com/office/drawing/2014/main" id="{4114D984-9A6E-15AE-4413-DDA80471C1BF}"/>
              </a:ext>
            </a:extLst>
          </p:cNvPr>
          <p:cNvSpPr txBox="1"/>
          <p:nvPr/>
        </p:nvSpPr>
        <p:spPr>
          <a:xfrm>
            <a:off x="2547494" y="3464545"/>
            <a:ext cx="1113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Solid </a:t>
            </a:r>
            <a:r>
              <a:rPr lang="fr-FR" sz="1200" b="1" dirty="0" err="1"/>
              <a:t>target</a:t>
            </a:r>
            <a:r>
              <a:rPr lang="fr-FR" sz="1200" b="1" dirty="0"/>
              <a:t> at </a:t>
            </a:r>
            <a:r>
              <a:rPr lang="fr-FR" sz="1200" b="1" dirty="0" err="1"/>
              <a:t>beam</a:t>
            </a:r>
            <a:r>
              <a:rPr lang="fr-FR" sz="1200" b="1" dirty="0"/>
              <a:t> </a:t>
            </a:r>
            <a:r>
              <a:rPr lang="fr-FR" sz="1200" b="1" dirty="0" err="1"/>
              <a:t>waist</a:t>
            </a:r>
            <a:endParaRPr lang="fr-FR" sz="1200" b="1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0B502FC-E6CA-A924-D706-EB5502851C4B}"/>
              </a:ext>
            </a:extLst>
          </p:cNvPr>
          <p:cNvSpPr/>
          <p:nvPr/>
        </p:nvSpPr>
        <p:spPr>
          <a:xfrm>
            <a:off x="3112185" y="2335727"/>
            <a:ext cx="1606318" cy="937094"/>
          </a:xfrm>
          <a:custGeom>
            <a:avLst/>
            <a:gdLst>
              <a:gd name="connsiteX0" fmla="*/ 0 w 1828800"/>
              <a:gd name="connsiteY0" fmla="*/ 919162 h 919162"/>
              <a:gd name="connsiteX1" fmla="*/ 1828800 w 1828800"/>
              <a:gd name="connsiteY1" fmla="*/ 0 h 919162"/>
              <a:gd name="connsiteX0" fmla="*/ 0 w 1828800"/>
              <a:gd name="connsiteY0" fmla="*/ 919162 h 919162"/>
              <a:gd name="connsiteX1" fmla="*/ 1828800 w 1828800"/>
              <a:gd name="connsiteY1" fmla="*/ 0 h 919162"/>
              <a:gd name="connsiteX0" fmla="*/ 0 w 1747837"/>
              <a:gd name="connsiteY0" fmla="*/ 971549 h 971549"/>
              <a:gd name="connsiteX1" fmla="*/ 1747837 w 1747837"/>
              <a:gd name="connsiteY1" fmla="*/ 0 h 971549"/>
              <a:gd name="connsiteX0" fmla="*/ 0 w 1747837"/>
              <a:gd name="connsiteY0" fmla="*/ 971549 h 971549"/>
              <a:gd name="connsiteX1" fmla="*/ 1747837 w 1747837"/>
              <a:gd name="connsiteY1" fmla="*/ 0 h 971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47837" h="971549">
                <a:moveTo>
                  <a:pt x="0" y="971549"/>
                </a:moveTo>
                <a:cubicBezTo>
                  <a:pt x="576263" y="931862"/>
                  <a:pt x="1204912" y="444499"/>
                  <a:pt x="1747837" y="0"/>
                </a:cubicBezTo>
              </a:path>
            </a:pathLst>
          </a:custGeom>
          <a:noFill/>
          <a:ln>
            <a:solidFill>
              <a:srgbClr val="0072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ZoneTexte 60">
            <a:extLst>
              <a:ext uri="{FF2B5EF4-FFF2-40B4-BE49-F238E27FC236}">
                <a16:creationId xmlns:a16="http://schemas.microsoft.com/office/drawing/2014/main" id="{8BF642BA-D5D0-70C0-0CBE-BA270FE4C7D1}"/>
              </a:ext>
            </a:extLst>
          </p:cNvPr>
          <p:cNvSpPr txBox="1"/>
          <p:nvPr/>
        </p:nvSpPr>
        <p:spPr>
          <a:xfrm>
            <a:off x="4701487" y="2104166"/>
            <a:ext cx="931939" cy="276999"/>
          </a:xfrm>
          <a:prstGeom prst="rect">
            <a:avLst/>
          </a:prstGeom>
          <a:solidFill>
            <a:srgbClr val="0072C3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Solid </a:t>
            </a:r>
            <a:r>
              <a:rPr lang="fr-FR" sz="1200" dirty="0" err="1">
                <a:solidFill>
                  <a:schemeClr val="bg1"/>
                </a:solidFill>
              </a:rPr>
              <a:t>target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8" name="Forme libre 20">
            <a:extLst>
              <a:ext uri="{FF2B5EF4-FFF2-40B4-BE49-F238E27FC236}">
                <a16:creationId xmlns:a16="http://schemas.microsoft.com/office/drawing/2014/main" id="{E9106C55-989A-0580-8C13-07DFE76B91DE}"/>
              </a:ext>
            </a:extLst>
          </p:cNvPr>
          <p:cNvSpPr/>
          <p:nvPr/>
        </p:nvSpPr>
        <p:spPr>
          <a:xfrm>
            <a:off x="3122610" y="1841950"/>
            <a:ext cx="1647820" cy="1635464"/>
          </a:xfrm>
          <a:custGeom>
            <a:avLst/>
            <a:gdLst>
              <a:gd name="connsiteX0" fmla="*/ 0 w 1852448"/>
              <a:gd name="connsiteY0" fmla="*/ 1048407 h 1253040"/>
              <a:gd name="connsiteX1" fmla="*/ 859221 w 1852448"/>
              <a:gd name="connsiteY1" fmla="*/ 1174531 h 1253040"/>
              <a:gd name="connsiteX2" fmla="*/ 1852448 w 1852448"/>
              <a:gd name="connsiteY2" fmla="*/ 0 h 1253040"/>
              <a:gd name="connsiteX0" fmla="*/ 0 w 1833584"/>
              <a:gd name="connsiteY0" fmla="*/ 1089531 h 1264153"/>
              <a:gd name="connsiteX1" fmla="*/ 840357 w 1833584"/>
              <a:gd name="connsiteY1" fmla="*/ 1174531 h 1264153"/>
              <a:gd name="connsiteX2" fmla="*/ 1833584 w 1833584"/>
              <a:gd name="connsiteY2" fmla="*/ 0 h 1264153"/>
              <a:gd name="connsiteX0" fmla="*/ 0 w 1958087"/>
              <a:gd name="connsiteY0" fmla="*/ 1237575 h 1412197"/>
              <a:gd name="connsiteX1" fmla="*/ 840357 w 1958087"/>
              <a:gd name="connsiteY1" fmla="*/ 1322575 h 1412197"/>
              <a:gd name="connsiteX2" fmla="*/ 1958087 w 1958087"/>
              <a:gd name="connsiteY2" fmla="*/ 0 h 141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8087" h="1412197">
                <a:moveTo>
                  <a:pt x="0" y="1237575"/>
                </a:moveTo>
                <a:cubicBezTo>
                  <a:pt x="275240" y="1388004"/>
                  <a:pt x="531616" y="1497309"/>
                  <a:pt x="840357" y="1322575"/>
                </a:cubicBezTo>
                <a:cubicBezTo>
                  <a:pt x="1149098" y="1147841"/>
                  <a:pt x="1746566" y="254876"/>
                  <a:pt x="1958087" y="0"/>
                </a:cubicBezTo>
              </a:path>
            </a:pathLst>
          </a:custGeom>
          <a:noFill/>
          <a:ln>
            <a:solidFill>
              <a:srgbClr val="A400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8" name="Image 82">
            <a:extLst>
              <a:ext uri="{FF2B5EF4-FFF2-40B4-BE49-F238E27FC236}">
                <a16:creationId xmlns:a16="http://schemas.microsoft.com/office/drawing/2014/main" id="{E26C4FE4-B42E-7FA7-BC21-7E9B9043B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050" y="4635932"/>
            <a:ext cx="2611361" cy="2222068"/>
          </a:xfrm>
          <a:prstGeom prst="rect">
            <a:avLst/>
          </a:prstGeom>
        </p:spPr>
      </p:pic>
      <p:cxnSp>
        <p:nvCxnSpPr>
          <p:cNvPr id="39" name="Connecteur droit avec flèche 3">
            <a:extLst>
              <a:ext uri="{FF2B5EF4-FFF2-40B4-BE49-F238E27FC236}">
                <a16:creationId xmlns:a16="http://schemas.microsoft.com/office/drawing/2014/main" id="{437C4443-61D2-206F-6266-A27CEDC8952D}"/>
              </a:ext>
            </a:extLst>
          </p:cNvPr>
          <p:cNvCxnSpPr>
            <a:cxnSpLocks/>
          </p:cNvCxnSpPr>
          <p:nvPr/>
        </p:nvCxnSpPr>
        <p:spPr>
          <a:xfrm>
            <a:off x="1440145" y="5831582"/>
            <a:ext cx="36900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E0B27D8-E53A-7959-86E9-9ED5A864B61E}"/>
              </a:ext>
            </a:extLst>
          </p:cNvPr>
          <p:cNvGrpSpPr/>
          <p:nvPr/>
        </p:nvGrpSpPr>
        <p:grpSpPr>
          <a:xfrm>
            <a:off x="3946520" y="5104715"/>
            <a:ext cx="161709" cy="618141"/>
            <a:chOff x="1925329" y="2451485"/>
            <a:chExt cx="254671" cy="893195"/>
          </a:xfrm>
        </p:grpSpPr>
        <p:cxnSp>
          <p:nvCxnSpPr>
            <p:cNvPr id="42" name="Connecteur droit 32">
              <a:extLst>
                <a:ext uri="{FF2B5EF4-FFF2-40B4-BE49-F238E27FC236}">
                  <a16:creationId xmlns:a16="http://schemas.microsoft.com/office/drawing/2014/main" id="{F50CE227-F824-0CFC-80CE-354A530E17F1}"/>
                </a:ext>
              </a:extLst>
            </p:cNvPr>
            <p:cNvCxnSpPr/>
            <p:nvPr/>
          </p:nvCxnSpPr>
          <p:spPr>
            <a:xfrm>
              <a:off x="1925329" y="2453181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Connecteur droit 33">
              <a:extLst>
                <a:ext uri="{FF2B5EF4-FFF2-40B4-BE49-F238E27FC236}">
                  <a16:creationId xmlns:a16="http://schemas.microsoft.com/office/drawing/2014/main" id="{495CCD08-524D-09CA-4460-D54A75D9A6CC}"/>
                </a:ext>
              </a:extLst>
            </p:cNvPr>
            <p:cNvCxnSpPr/>
            <p:nvPr/>
          </p:nvCxnSpPr>
          <p:spPr>
            <a:xfrm>
              <a:off x="1945136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necteur droit 34">
              <a:extLst>
                <a:ext uri="{FF2B5EF4-FFF2-40B4-BE49-F238E27FC236}">
                  <a16:creationId xmlns:a16="http://schemas.microsoft.com/office/drawing/2014/main" id="{2A657479-7F6E-5079-FB2D-14D768B37C3E}"/>
                </a:ext>
              </a:extLst>
            </p:cNvPr>
            <p:cNvCxnSpPr/>
            <p:nvPr/>
          </p:nvCxnSpPr>
          <p:spPr>
            <a:xfrm>
              <a:off x="1966075" y="245261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Connecteur droit 35">
              <a:extLst>
                <a:ext uri="{FF2B5EF4-FFF2-40B4-BE49-F238E27FC236}">
                  <a16:creationId xmlns:a16="http://schemas.microsoft.com/office/drawing/2014/main" id="{59057DEA-8922-3E49-79B8-ED5D0B22FE9F}"/>
                </a:ext>
              </a:extLst>
            </p:cNvPr>
            <p:cNvCxnSpPr/>
            <p:nvPr/>
          </p:nvCxnSpPr>
          <p:spPr>
            <a:xfrm>
              <a:off x="1987581" y="245261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Connecteur droit 36">
              <a:extLst>
                <a:ext uri="{FF2B5EF4-FFF2-40B4-BE49-F238E27FC236}">
                  <a16:creationId xmlns:a16="http://schemas.microsoft.com/office/drawing/2014/main" id="{E3B74D03-24A6-60CF-2DB7-19C4FB5DE1A6}"/>
                </a:ext>
              </a:extLst>
            </p:cNvPr>
            <p:cNvCxnSpPr/>
            <p:nvPr/>
          </p:nvCxnSpPr>
          <p:spPr>
            <a:xfrm>
              <a:off x="2010219" y="245148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Connecteur droit 37">
              <a:extLst>
                <a:ext uri="{FF2B5EF4-FFF2-40B4-BE49-F238E27FC236}">
                  <a16:creationId xmlns:a16="http://schemas.microsoft.com/office/drawing/2014/main" id="{EC22B4D5-BC5B-2137-85DE-5966080BEAA3}"/>
                </a:ext>
              </a:extLst>
            </p:cNvPr>
            <p:cNvCxnSpPr/>
            <p:nvPr/>
          </p:nvCxnSpPr>
          <p:spPr>
            <a:xfrm>
              <a:off x="2031158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Connecteur droit 38">
              <a:extLst>
                <a:ext uri="{FF2B5EF4-FFF2-40B4-BE49-F238E27FC236}">
                  <a16:creationId xmlns:a16="http://schemas.microsoft.com/office/drawing/2014/main" id="{97C35E61-D6C0-0BC3-3CD7-35E9DA00593C}"/>
                </a:ext>
              </a:extLst>
            </p:cNvPr>
            <p:cNvCxnSpPr/>
            <p:nvPr/>
          </p:nvCxnSpPr>
          <p:spPr>
            <a:xfrm>
              <a:off x="2052664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Connecteur droit 39">
              <a:extLst>
                <a:ext uri="{FF2B5EF4-FFF2-40B4-BE49-F238E27FC236}">
                  <a16:creationId xmlns:a16="http://schemas.microsoft.com/office/drawing/2014/main" id="{4A55D548-965B-41B2-90D2-BE9B476E347C}"/>
                </a:ext>
              </a:extLst>
            </p:cNvPr>
            <p:cNvCxnSpPr/>
            <p:nvPr/>
          </p:nvCxnSpPr>
          <p:spPr>
            <a:xfrm>
              <a:off x="2072472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Connecteur droit 40">
              <a:extLst>
                <a:ext uri="{FF2B5EF4-FFF2-40B4-BE49-F238E27FC236}">
                  <a16:creationId xmlns:a16="http://schemas.microsoft.com/office/drawing/2014/main" id="{C92A3093-44AD-4945-76F7-6AFE9A7A9A5A}"/>
                </a:ext>
              </a:extLst>
            </p:cNvPr>
            <p:cNvCxnSpPr/>
            <p:nvPr/>
          </p:nvCxnSpPr>
          <p:spPr>
            <a:xfrm>
              <a:off x="2093411" y="245261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Connecteur droit 41">
              <a:extLst>
                <a:ext uri="{FF2B5EF4-FFF2-40B4-BE49-F238E27FC236}">
                  <a16:creationId xmlns:a16="http://schemas.microsoft.com/office/drawing/2014/main" id="{4CB9D0BD-59CE-4E44-8B47-B707852E5F90}"/>
                </a:ext>
              </a:extLst>
            </p:cNvPr>
            <p:cNvCxnSpPr/>
            <p:nvPr/>
          </p:nvCxnSpPr>
          <p:spPr>
            <a:xfrm>
              <a:off x="2114917" y="245261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Connecteur droit 42">
              <a:extLst>
                <a:ext uri="{FF2B5EF4-FFF2-40B4-BE49-F238E27FC236}">
                  <a16:creationId xmlns:a16="http://schemas.microsoft.com/office/drawing/2014/main" id="{3F15966A-2650-01A5-5B8A-CE9E8DFA5460}"/>
                </a:ext>
              </a:extLst>
            </p:cNvPr>
            <p:cNvCxnSpPr/>
            <p:nvPr/>
          </p:nvCxnSpPr>
          <p:spPr>
            <a:xfrm>
              <a:off x="2137555" y="2451485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Connecteur droit 43">
              <a:extLst>
                <a:ext uri="{FF2B5EF4-FFF2-40B4-BE49-F238E27FC236}">
                  <a16:creationId xmlns:a16="http://schemas.microsoft.com/office/drawing/2014/main" id="{B6CEF268-78A3-F1F6-9A4F-1FC697B39E26}"/>
                </a:ext>
              </a:extLst>
            </p:cNvPr>
            <p:cNvCxnSpPr/>
            <p:nvPr/>
          </p:nvCxnSpPr>
          <p:spPr>
            <a:xfrm>
              <a:off x="2158494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Connecteur droit 44">
              <a:extLst>
                <a:ext uri="{FF2B5EF4-FFF2-40B4-BE49-F238E27FC236}">
                  <a16:creationId xmlns:a16="http://schemas.microsoft.com/office/drawing/2014/main" id="{824BAD6A-827E-0FF9-3299-25024D065D9A}"/>
                </a:ext>
              </a:extLst>
            </p:cNvPr>
            <p:cNvCxnSpPr/>
            <p:nvPr/>
          </p:nvCxnSpPr>
          <p:spPr>
            <a:xfrm>
              <a:off x="2180000" y="2452050"/>
              <a:ext cx="0" cy="8914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6" name="Connecteur droit avec flèche 62">
            <a:extLst>
              <a:ext uri="{FF2B5EF4-FFF2-40B4-BE49-F238E27FC236}">
                <a16:creationId xmlns:a16="http://schemas.microsoft.com/office/drawing/2014/main" id="{CBB5A42D-0E70-8239-35F3-AF19F39F2FCC}"/>
              </a:ext>
            </a:extLst>
          </p:cNvPr>
          <p:cNvCxnSpPr>
            <a:cxnSpLocks/>
          </p:cNvCxnSpPr>
          <p:nvPr/>
        </p:nvCxnSpPr>
        <p:spPr>
          <a:xfrm flipH="1" flipV="1">
            <a:off x="1440145" y="4451255"/>
            <a:ext cx="2587" cy="1743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ZoneTexte 64">
                <a:extLst>
                  <a:ext uri="{FF2B5EF4-FFF2-40B4-BE49-F238E27FC236}">
                    <a16:creationId xmlns:a16="http://schemas.microsoft.com/office/drawing/2014/main" id="{155B8C95-5993-3C61-B59B-30C26B598131}"/>
                  </a:ext>
                </a:extLst>
              </p:cNvPr>
              <p:cNvSpPr txBox="1"/>
              <p:nvPr/>
            </p:nvSpPr>
            <p:spPr>
              <a:xfrm>
                <a:off x="1375496" y="4198496"/>
                <a:ext cx="1093253" cy="2211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fr-FR" sz="1400" dirty="0"/>
                  <a:t> : </a:t>
                </a:r>
                <a:r>
                  <a:rPr lang="fr-FR" sz="1400" dirty="0" err="1"/>
                  <a:t>beam</a:t>
                </a:r>
                <a:r>
                  <a:rPr lang="fr-FR" sz="1400" dirty="0"/>
                  <a:t> size</a:t>
                </a:r>
                <a:endParaRPr lang="fr-FR" dirty="0"/>
              </a:p>
            </p:txBody>
          </p:sp>
        </mc:Choice>
        <mc:Fallback>
          <p:sp>
            <p:nvSpPr>
              <p:cNvPr id="57" name="ZoneTexte 64">
                <a:extLst>
                  <a:ext uri="{FF2B5EF4-FFF2-40B4-BE49-F238E27FC236}">
                    <a16:creationId xmlns:a16="http://schemas.microsoft.com/office/drawing/2014/main" id="{155B8C95-5993-3C61-B59B-30C26B598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5496" y="4198496"/>
                <a:ext cx="1093253" cy="221114"/>
              </a:xfrm>
              <a:prstGeom prst="rect">
                <a:avLst/>
              </a:prstGeom>
              <a:blipFill>
                <a:blip r:embed="rId5"/>
                <a:stretch>
                  <a:fillRect l="-5587" t="-2778" r="-6704" b="-7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ZoneTexte 68">
                <a:extLst>
                  <a:ext uri="{FF2B5EF4-FFF2-40B4-BE49-F238E27FC236}">
                    <a16:creationId xmlns:a16="http://schemas.microsoft.com/office/drawing/2014/main" id="{FFDB097B-1AAA-6E62-8AC2-78F5186712D4}"/>
                  </a:ext>
                </a:extLst>
              </p:cNvPr>
              <p:cNvSpPr txBox="1"/>
              <p:nvPr/>
            </p:nvSpPr>
            <p:spPr>
              <a:xfrm>
                <a:off x="5155777" y="5661719"/>
                <a:ext cx="161709" cy="2262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58" name="ZoneTexte 68">
                <a:extLst>
                  <a:ext uri="{FF2B5EF4-FFF2-40B4-BE49-F238E27FC236}">
                    <a16:creationId xmlns:a16="http://schemas.microsoft.com/office/drawing/2014/main" id="{FFDB097B-1AAA-6E62-8AC2-78F5186712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777" y="5661719"/>
                <a:ext cx="161709" cy="226299"/>
              </a:xfrm>
              <a:prstGeom prst="rect">
                <a:avLst/>
              </a:prstGeom>
              <a:blipFill>
                <a:blip r:embed="rId6"/>
                <a:stretch>
                  <a:fillRect l="-23077" r="-23077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ZoneTexte 73">
            <a:extLst>
              <a:ext uri="{FF2B5EF4-FFF2-40B4-BE49-F238E27FC236}">
                <a16:creationId xmlns:a16="http://schemas.microsoft.com/office/drawing/2014/main" id="{618E3115-5188-9B79-F148-DBD712CECB3F}"/>
              </a:ext>
            </a:extLst>
          </p:cNvPr>
          <p:cNvSpPr txBox="1"/>
          <p:nvPr/>
        </p:nvSpPr>
        <p:spPr>
          <a:xfrm>
            <a:off x="3466210" y="4652060"/>
            <a:ext cx="1078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err="1"/>
              <a:t>Multifoil</a:t>
            </a:r>
            <a:r>
              <a:rPr lang="fr-FR" sz="1200" b="1" dirty="0"/>
              <a:t> </a:t>
            </a:r>
            <a:r>
              <a:rPr lang="fr-FR" sz="1200" b="1" dirty="0" err="1"/>
              <a:t>after</a:t>
            </a:r>
            <a:endParaRPr lang="fr-FR" sz="1200" b="1" dirty="0"/>
          </a:p>
          <a:p>
            <a:pPr algn="ctr"/>
            <a:r>
              <a:rPr lang="fr-FR" sz="1200" b="1" dirty="0" err="1"/>
              <a:t>beam</a:t>
            </a:r>
            <a:r>
              <a:rPr lang="fr-FR" sz="1200" b="1" dirty="0"/>
              <a:t> </a:t>
            </a:r>
            <a:r>
              <a:rPr lang="fr-FR" sz="1200" b="1" dirty="0" err="1"/>
              <a:t>waist</a:t>
            </a:r>
            <a:endParaRPr lang="fr-FR" sz="1200" b="1" dirty="0"/>
          </a:p>
        </p:txBody>
      </p:sp>
      <p:cxnSp>
        <p:nvCxnSpPr>
          <p:cNvPr id="66" name="Connecteur droit 29">
            <a:extLst>
              <a:ext uri="{FF2B5EF4-FFF2-40B4-BE49-F238E27FC236}">
                <a16:creationId xmlns:a16="http://schemas.microsoft.com/office/drawing/2014/main" id="{2873B97C-6EC9-1CE0-52D7-8691EAD7485C}"/>
              </a:ext>
            </a:extLst>
          </p:cNvPr>
          <p:cNvCxnSpPr>
            <a:cxnSpLocks/>
          </p:cNvCxnSpPr>
          <p:nvPr/>
        </p:nvCxnSpPr>
        <p:spPr>
          <a:xfrm flipV="1">
            <a:off x="4036619" y="5059828"/>
            <a:ext cx="1012308" cy="252611"/>
          </a:xfrm>
          <a:prstGeom prst="line">
            <a:avLst/>
          </a:prstGeom>
          <a:ln>
            <a:solidFill>
              <a:srgbClr val="A40086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68" name="Image 3">
            <a:extLst>
              <a:ext uri="{FF2B5EF4-FFF2-40B4-BE49-F238E27FC236}">
                <a16:creationId xmlns:a16="http://schemas.microsoft.com/office/drawing/2014/main" id="{7686ED85-5FC4-2B61-C3E0-0601DB6A1DF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13"/>
          <a:stretch/>
        </p:blipFill>
        <p:spPr>
          <a:xfrm>
            <a:off x="5797666" y="1725200"/>
            <a:ext cx="3374695" cy="2439078"/>
          </a:xfrm>
          <a:prstGeom prst="rect">
            <a:avLst/>
          </a:prstGeom>
        </p:spPr>
      </p:pic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18B1D6E-017B-20B3-75E3-1D0031EA1873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5580773" y="2558776"/>
            <a:ext cx="958140" cy="1096443"/>
          </a:xfrm>
          <a:prstGeom prst="straightConnector1">
            <a:avLst/>
          </a:prstGeom>
          <a:ln>
            <a:solidFill>
              <a:srgbClr val="F3855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188DD33-A6B9-B84E-D66E-74B4A1CC0C03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5633426" y="2242666"/>
            <a:ext cx="869768" cy="1138709"/>
          </a:xfrm>
          <a:prstGeom prst="straightConnector1">
            <a:avLst/>
          </a:prstGeom>
          <a:ln>
            <a:solidFill>
              <a:srgbClr val="0072C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CE2E29F-DBCE-B701-79B8-8FF6F9DBE671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5508796" y="1836606"/>
            <a:ext cx="1013448" cy="989938"/>
          </a:xfrm>
          <a:prstGeom prst="straightConnector1">
            <a:avLst/>
          </a:prstGeom>
          <a:ln>
            <a:solidFill>
              <a:srgbClr val="A4008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Forme libre 8">
            <a:extLst>
              <a:ext uri="{FF2B5EF4-FFF2-40B4-BE49-F238E27FC236}">
                <a16:creationId xmlns:a16="http://schemas.microsoft.com/office/drawing/2014/main" id="{6DA45F1E-2435-B26A-B70B-BBFA209618CF}"/>
              </a:ext>
            </a:extLst>
          </p:cNvPr>
          <p:cNvSpPr/>
          <p:nvPr/>
        </p:nvSpPr>
        <p:spPr>
          <a:xfrm>
            <a:off x="1560709" y="4851642"/>
            <a:ext cx="3335092" cy="802784"/>
          </a:xfrm>
          <a:custGeom>
            <a:avLst/>
            <a:gdLst>
              <a:gd name="connsiteX0" fmla="*/ 0 w 4453758"/>
              <a:gd name="connsiteY0" fmla="*/ 0 h 1072055"/>
              <a:gd name="connsiteX1" fmla="*/ 2025869 w 4453758"/>
              <a:gd name="connsiteY1" fmla="*/ 1072055 h 1072055"/>
              <a:gd name="connsiteX2" fmla="*/ 4453758 w 4453758"/>
              <a:gd name="connsiteY2" fmla="*/ 0 h 107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3758" h="1072055">
                <a:moveTo>
                  <a:pt x="0" y="0"/>
                </a:moveTo>
                <a:cubicBezTo>
                  <a:pt x="641788" y="536027"/>
                  <a:pt x="1283576" y="1072055"/>
                  <a:pt x="2025869" y="1072055"/>
                </a:cubicBezTo>
                <a:cubicBezTo>
                  <a:pt x="2768162" y="1072055"/>
                  <a:pt x="4053051" y="177362"/>
                  <a:pt x="4453758" y="0"/>
                </a:cubicBezTo>
              </a:path>
            </a:pathLst>
          </a:custGeom>
          <a:noFill/>
          <a:ln>
            <a:solidFill>
              <a:srgbClr val="F385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ZoneTexte 70">
            <a:extLst>
              <a:ext uri="{FF2B5EF4-FFF2-40B4-BE49-F238E27FC236}">
                <a16:creationId xmlns:a16="http://schemas.microsoft.com/office/drawing/2014/main" id="{D69E5628-F7FB-A1CC-68B4-08B5350EF72C}"/>
              </a:ext>
            </a:extLst>
          </p:cNvPr>
          <p:cNvSpPr txBox="1"/>
          <p:nvPr/>
        </p:nvSpPr>
        <p:spPr>
          <a:xfrm>
            <a:off x="5052758" y="4970255"/>
            <a:ext cx="738366" cy="276999"/>
          </a:xfrm>
          <a:prstGeom prst="rect">
            <a:avLst/>
          </a:prstGeom>
          <a:solidFill>
            <a:srgbClr val="A40086"/>
          </a:solidFill>
        </p:spPr>
        <p:txBody>
          <a:bodyPr wrap="square" rtlCol="0">
            <a:spAutoFit/>
          </a:bodyPr>
          <a:lstStyle/>
          <a:p>
            <a:r>
              <a:rPr lang="fr-FR" sz="1200" dirty="0" err="1">
                <a:solidFill>
                  <a:schemeClr val="bg1"/>
                </a:solidFill>
              </a:rPr>
              <a:t>Multifoil</a:t>
            </a:r>
            <a:endParaRPr lang="fr-FR" sz="1200" dirty="0">
              <a:solidFill>
                <a:schemeClr val="bg1"/>
              </a:solidFill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9642257-18BC-B077-9DA5-53ABCC025429}"/>
              </a:ext>
            </a:extLst>
          </p:cNvPr>
          <p:cNvCxnSpPr>
            <a:cxnSpLocks/>
            <a:stCxn id="84" idx="3"/>
          </p:cNvCxnSpPr>
          <p:nvPr/>
        </p:nvCxnSpPr>
        <p:spPr>
          <a:xfrm>
            <a:off x="5791124" y="5108755"/>
            <a:ext cx="816885" cy="507831"/>
          </a:xfrm>
          <a:prstGeom prst="straightConnector1">
            <a:avLst/>
          </a:prstGeom>
          <a:ln>
            <a:solidFill>
              <a:srgbClr val="A4008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A926214-B9AD-46FC-C799-B831487C42EB}"/>
              </a:ext>
            </a:extLst>
          </p:cNvPr>
          <p:cNvGrpSpPr/>
          <p:nvPr/>
        </p:nvGrpSpPr>
        <p:grpSpPr>
          <a:xfrm>
            <a:off x="9217961" y="1834639"/>
            <a:ext cx="2860734" cy="2479303"/>
            <a:chOff x="9308428" y="1538612"/>
            <a:chExt cx="5096428" cy="4416904"/>
          </a:xfrm>
        </p:grpSpPr>
        <p:pic>
          <p:nvPicPr>
            <p:cNvPr id="94" name="Image 2">
              <a:extLst>
                <a:ext uri="{FF2B5EF4-FFF2-40B4-BE49-F238E27FC236}">
                  <a16:creationId xmlns:a16="http://schemas.microsoft.com/office/drawing/2014/main" id="{19CF355C-854A-3884-9CF2-6418939E9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08428" y="1538612"/>
              <a:ext cx="5096428" cy="4416904"/>
            </a:xfrm>
            <a:prstGeom prst="rect">
              <a:avLst/>
            </a:prstGeom>
          </p:spPr>
        </p:pic>
        <p:sp>
          <p:nvSpPr>
            <p:cNvPr id="95" name="ZoneTexte 54">
              <a:extLst>
                <a:ext uri="{FF2B5EF4-FFF2-40B4-BE49-F238E27FC236}">
                  <a16:creationId xmlns:a16="http://schemas.microsoft.com/office/drawing/2014/main" id="{F66C6D42-04E8-1EC6-E013-A9A04F4EDBC5}"/>
                </a:ext>
              </a:extLst>
            </p:cNvPr>
            <p:cNvSpPr txBox="1"/>
            <p:nvPr/>
          </p:nvSpPr>
          <p:spPr>
            <a:xfrm>
              <a:off x="10645961" y="2515589"/>
              <a:ext cx="1786160" cy="493477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/>
                <a:t>111 </a:t>
              </a:r>
              <a:r>
                <a:rPr lang="fr-FR" sz="1200" dirty="0" err="1"/>
                <a:t>Multifoil</a:t>
              </a:r>
              <a:endParaRPr lang="fr-FR" sz="1200" dirty="0"/>
            </a:p>
          </p:txBody>
        </p:sp>
        <p:sp>
          <p:nvSpPr>
            <p:cNvPr id="96" name="ZoneTexte 55">
              <a:extLst>
                <a:ext uri="{FF2B5EF4-FFF2-40B4-BE49-F238E27FC236}">
                  <a16:creationId xmlns:a16="http://schemas.microsoft.com/office/drawing/2014/main" id="{902157B2-5F22-3527-59A5-24C929E3EB65}"/>
                </a:ext>
              </a:extLst>
            </p:cNvPr>
            <p:cNvSpPr txBox="1"/>
            <p:nvPr/>
          </p:nvSpPr>
          <p:spPr>
            <a:xfrm>
              <a:off x="13172129" y="5045193"/>
              <a:ext cx="1232727" cy="493477"/>
            </a:xfrm>
            <a:prstGeom prst="rect">
              <a:avLst/>
            </a:prstGeom>
            <a:solidFill>
              <a:srgbClr val="2B19E4"/>
            </a:solidFill>
            <a:ln>
              <a:solidFill>
                <a:srgbClr val="2B19E4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/>
                <a:t>Vacuum</a:t>
              </a:r>
            </a:p>
          </p:txBody>
        </p:sp>
        <p:cxnSp>
          <p:nvCxnSpPr>
            <p:cNvPr id="97" name="Connecteur droit 58">
              <a:extLst>
                <a:ext uri="{FF2B5EF4-FFF2-40B4-BE49-F238E27FC236}">
                  <a16:creationId xmlns:a16="http://schemas.microsoft.com/office/drawing/2014/main" id="{B7609FB5-5E9C-809C-23A2-AF42A1E79CA7}"/>
                </a:ext>
              </a:extLst>
            </p:cNvPr>
            <p:cNvCxnSpPr/>
            <p:nvPr/>
          </p:nvCxnSpPr>
          <p:spPr>
            <a:xfrm flipH="1">
              <a:off x="9839866" y="5056087"/>
              <a:ext cx="4165600" cy="0"/>
            </a:xfrm>
            <a:prstGeom prst="line">
              <a:avLst/>
            </a:prstGeom>
            <a:ln w="9525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8" name="ZoneTexte 59">
                  <a:extLst>
                    <a:ext uri="{FF2B5EF4-FFF2-40B4-BE49-F238E27FC236}">
                      <a16:creationId xmlns:a16="http://schemas.microsoft.com/office/drawing/2014/main" id="{F0D11F53-6351-9409-36BF-8872010D2F1E}"/>
                    </a:ext>
                  </a:extLst>
                </p:cNvPr>
                <p:cNvSpPr txBox="1"/>
                <p:nvPr/>
              </p:nvSpPr>
              <p:spPr>
                <a:xfrm>
                  <a:off x="9866468" y="4831737"/>
                  <a:ext cx="1348721" cy="2193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800" b="0" i="1" smtClean="0">
                                <a:solidFill>
                                  <a:srgbClr val="2B19E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800" b="0" i="1" smtClean="0">
                                <a:solidFill>
                                  <a:srgbClr val="2B19E4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800" b="0" i="0" smtClean="0">
                                <a:solidFill>
                                  <a:srgbClr val="2B19E4"/>
                                </a:solidFill>
                                <a:latin typeface="Cambria Math" panose="02040503050406030204" pitchFamily="18" charset="0"/>
                              </a:rPr>
                              <m:t>vacuum</m:t>
                            </m:r>
                          </m:sub>
                        </m:sSub>
                        <m:r>
                          <a:rPr lang="fr-FR" sz="800" b="0" i="1" smtClean="0">
                            <a:solidFill>
                              <a:srgbClr val="2B19E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800" b="0" i="1" smtClean="0">
                            <a:solidFill>
                              <a:srgbClr val="2B19E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 19</m:t>
                        </m:r>
                        <m:r>
                          <a:rPr lang="fr-FR" sz="800" b="0" i="0" smtClean="0">
                            <a:solidFill>
                              <a:srgbClr val="2B19E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fr-FR" sz="800" b="0" i="0" smtClean="0">
                            <a:solidFill>
                              <a:srgbClr val="2B19E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μm</m:t>
                        </m:r>
                      </m:oMath>
                    </m:oMathPara>
                  </a14:m>
                  <a:endParaRPr lang="fr-FR" sz="800" dirty="0">
                    <a:solidFill>
                      <a:srgbClr val="2B19E4"/>
                    </a:solidFill>
                  </a:endParaRPr>
                </a:p>
              </p:txBody>
            </p:sp>
          </mc:Choice>
          <mc:Fallback>
            <p:sp>
              <p:nvSpPr>
                <p:cNvPr id="98" name="ZoneTexte 59">
                  <a:extLst>
                    <a:ext uri="{FF2B5EF4-FFF2-40B4-BE49-F238E27FC236}">
                      <a16:creationId xmlns:a16="http://schemas.microsoft.com/office/drawing/2014/main" id="{F0D11F53-6351-9409-36BF-8872010D2F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6468" y="4831737"/>
                  <a:ext cx="1348721" cy="219324"/>
                </a:xfrm>
                <a:prstGeom prst="rect">
                  <a:avLst/>
                </a:prstGeom>
                <a:blipFill>
                  <a:blip r:embed="rId9"/>
                  <a:stretch>
                    <a:fillRect l="-2419" r="-4032" b="-3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9" name="ZoneTexte 60">
                  <a:extLst>
                    <a:ext uri="{FF2B5EF4-FFF2-40B4-BE49-F238E27FC236}">
                      <a16:creationId xmlns:a16="http://schemas.microsoft.com/office/drawing/2014/main" id="{3B297E65-BC30-A872-C11A-7039DE3607CA}"/>
                    </a:ext>
                  </a:extLst>
                </p:cNvPr>
                <p:cNvSpPr txBox="1"/>
                <p:nvPr/>
              </p:nvSpPr>
              <p:spPr>
                <a:xfrm>
                  <a:off x="9862200" y="5182271"/>
                  <a:ext cx="1400127" cy="2193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8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multifoil</m:t>
                            </m:r>
                          </m:sub>
                        </m:sSub>
                        <m:r>
                          <a:rPr lang="fr-FR" sz="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 15</m:t>
                        </m:r>
                        <m:r>
                          <a:rPr lang="fr-FR" sz="8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fr-FR" sz="8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μm</m:t>
                        </m:r>
                      </m:oMath>
                    </m:oMathPara>
                  </a14:m>
                  <a:endParaRPr lang="fr-FR" sz="8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99" name="ZoneTexte 60">
                  <a:extLst>
                    <a:ext uri="{FF2B5EF4-FFF2-40B4-BE49-F238E27FC236}">
                      <a16:creationId xmlns:a16="http://schemas.microsoft.com/office/drawing/2014/main" id="{3B297E65-BC30-A872-C11A-7039DE3607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2200" y="5182271"/>
                  <a:ext cx="1400127" cy="219324"/>
                </a:xfrm>
                <a:prstGeom prst="rect">
                  <a:avLst/>
                </a:prstGeom>
                <a:blipFill>
                  <a:blip r:embed="rId10"/>
                  <a:stretch>
                    <a:fillRect l="-1550" r="-3876" b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0" name="Connecteur droit 62">
              <a:extLst>
                <a:ext uri="{FF2B5EF4-FFF2-40B4-BE49-F238E27FC236}">
                  <a16:creationId xmlns:a16="http://schemas.microsoft.com/office/drawing/2014/main" id="{BE815075-4B5F-4849-7397-7A1146F15391}"/>
                </a:ext>
              </a:extLst>
            </p:cNvPr>
            <p:cNvCxnSpPr/>
            <p:nvPr/>
          </p:nvCxnSpPr>
          <p:spPr>
            <a:xfrm flipH="1">
              <a:off x="9839866" y="5182271"/>
              <a:ext cx="2438400" cy="0"/>
            </a:xfrm>
            <a:prstGeom prst="line">
              <a:avLst/>
            </a:prstGeom>
            <a:ln w="9525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BD5251D5-F730-898C-B147-DF426AA56CA1}"/>
              </a:ext>
            </a:extLst>
          </p:cNvPr>
          <p:cNvSpPr txBox="1"/>
          <p:nvPr/>
        </p:nvSpPr>
        <p:spPr>
          <a:xfrm>
            <a:off x="6464034" y="1388508"/>
            <a:ext cx="2093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Divergence increase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4C35DBE-8B32-FA68-DAC5-C4D8F3E7241F}"/>
              </a:ext>
            </a:extLst>
          </p:cNvPr>
          <p:cNvSpPr txBox="1"/>
          <p:nvPr/>
        </p:nvSpPr>
        <p:spPr>
          <a:xfrm>
            <a:off x="9664141" y="1469237"/>
            <a:ext cx="1997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Spot size reduction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A1DF36A-D75B-4C3B-DE83-E502B9A54C04}"/>
              </a:ext>
            </a:extLst>
          </p:cNvPr>
          <p:cNvSpPr txBox="1"/>
          <p:nvPr/>
        </p:nvSpPr>
        <p:spPr>
          <a:xfrm>
            <a:off x="5669351" y="4294376"/>
            <a:ext cx="379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Divergence decrease with offset waist</a:t>
            </a:r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13774E9E-E62E-B674-3572-3DF48D77EC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80075" y="5059492"/>
            <a:ext cx="2473643" cy="1564261"/>
          </a:xfrm>
          <a:prstGeom prst="rect">
            <a:avLst/>
          </a:prstGeom>
        </p:spPr>
      </p:pic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365A24EE-0B3D-989E-68D6-99325B398169}"/>
              </a:ext>
            </a:extLst>
          </p:cNvPr>
          <p:cNvCxnSpPr>
            <a:cxnSpLocks/>
          </p:cNvCxnSpPr>
          <p:nvPr/>
        </p:nvCxnSpPr>
        <p:spPr>
          <a:xfrm flipH="1" flipV="1">
            <a:off x="10867493" y="4373705"/>
            <a:ext cx="48694" cy="426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4EC8F0BE-EF58-D983-7FF1-681BAC6F068E}"/>
              </a:ext>
            </a:extLst>
          </p:cNvPr>
          <p:cNvSpPr txBox="1"/>
          <p:nvPr/>
        </p:nvSpPr>
        <p:spPr>
          <a:xfrm>
            <a:off x="9743302" y="4735383"/>
            <a:ext cx="2345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M12 scan with 111 MF</a:t>
            </a:r>
          </a:p>
        </p:txBody>
      </p:sp>
      <p:sp>
        <p:nvSpPr>
          <p:cNvPr id="122" name="ZoneTexte 60">
            <a:extLst>
              <a:ext uri="{FF2B5EF4-FFF2-40B4-BE49-F238E27FC236}">
                <a16:creationId xmlns:a16="http://schemas.microsoft.com/office/drawing/2014/main" id="{E0DB6682-E665-2CF6-F63E-7A8DEE8D78AB}"/>
              </a:ext>
            </a:extLst>
          </p:cNvPr>
          <p:cNvSpPr txBox="1"/>
          <p:nvPr/>
        </p:nvSpPr>
        <p:spPr>
          <a:xfrm>
            <a:off x="4894468" y="4602428"/>
            <a:ext cx="693399" cy="276999"/>
          </a:xfrm>
          <a:prstGeom prst="rect">
            <a:avLst/>
          </a:prstGeom>
          <a:solidFill>
            <a:srgbClr val="F3855C"/>
          </a:solidFill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Vacuum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701842E-B664-C563-B4DC-03B35D768B46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5587867" y="4740928"/>
            <a:ext cx="1030821" cy="470724"/>
          </a:xfrm>
          <a:prstGeom prst="straightConnector1">
            <a:avLst/>
          </a:prstGeom>
          <a:ln>
            <a:solidFill>
              <a:srgbClr val="F3855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259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1DC25-8A3E-9642-6088-E9C5F40A4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worked and didn’t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2DDF8D-1A14-7303-271E-A51797C7A5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D. Storey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DDB72-CA12-79E5-E962-57AA50064B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B2992A-72C6-F37A-AB6E-5C8B0E325D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988292"/>
            <a:ext cx="11582400" cy="5261348"/>
          </a:xfrm>
        </p:spPr>
        <p:txBody>
          <a:bodyPr/>
          <a:lstStyle/>
          <a:p>
            <a:r>
              <a:rPr lang="en-US" sz="1600" dirty="0"/>
              <a:t>What worked:</a:t>
            </a:r>
          </a:p>
          <a:p>
            <a:pPr lvl="1"/>
            <a:r>
              <a:rPr lang="en-US" sz="1400" dirty="0"/>
              <a:t>Multifoil targets and target mover software</a:t>
            </a:r>
          </a:p>
          <a:p>
            <a:pPr lvl="1"/>
            <a:r>
              <a:rPr lang="en-US" sz="1400" dirty="0"/>
              <a:t>New target mover defender (tested on final shift)</a:t>
            </a:r>
          </a:p>
          <a:p>
            <a:pPr lvl="1"/>
            <a:r>
              <a:rPr lang="en-US" sz="1400" dirty="0"/>
              <a:t>DTOTR1 - Backwards facing YAG </a:t>
            </a:r>
            <a:r>
              <a:rPr lang="en-US" sz="1400" dirty="0">
                <a:sym typeface="Wingdings" panose="05000000000000000000" pitchFamily="2" charset="2"/>
              </a:rPr>
              <a:t> no COTR on YAG data (not a perfect fix however)</a:t>
            </a:r>
          </a:p>
          <a:p>
            <a:pPr lvl="5"/>
            <a:endParaRPr lang="en-US" sz="1200" dirty="0">
              <a:sym typeface="Wingdings" panose="05000000000000000000" pitchFamily="2" charset="2"/>
            </a:endParaRPr>
          </a:p>
          <a:p>
            <a:r>
              <a:rPr lang="en-US" sz="1600" dirty="0">
                <a:sym typeface="Wingdings" panose="05000000000000000000" pitchFamily="2" charset="2"/>
              </a:rPr>
              <a:t>What didn’t work (or could be improved)</a:t>
            </a:r>
          </a:p>
          <a:p>
            <a:pPr lvl="1"/>
            <a:r>
              <a:rPr lang="en-US" sz="1400" b="1" dirty="0"/>
              <a:t>Varying compression </a:t>
            </a:r>
            <a:r>
              <a:rPr lang="en-US" sz="1400" dirty="0"/>
              <a:t>– difficult and not repeatable</a:t>
            </a:r>
          </a:p>
          <a:p>
            <a:pPr lvl="1"/>
            <a:r>
              <a:rPr lang="en-US" sz="1400" b="1" dirty="0"/>
              <a:t>Decreasing to &lt;50cm beta </a:t>
            </a:r>
            <a:r>
              <a:rPr lang="en-US" sz="1400" dirty="0"/>
              <a:t>is not reliable</a:t>
            </a:r>
          </a:p>
          <a:p>
            <a:pPr lvl="1"/>
            <a:r>
              <a:rPr lang="en-US" sz="1400" b="1" dirty="0"/>
              <a:t>Measuring the reduction in spot size</a:t>
            </a:r>
          </a:p>
          <a:p>
            <a:pPr lvl="2"/>
            <a:r>
              <a:rPr lang="en-US" sz="1200" dirty="0"/>
              <a:t>limitations from YAG resolution, betatron beam size, dispersion</a:t>
            </a:r>
          </a:p>
          <a:p>
            <a:pPr lvl="1"/>
            <a:r>
              <a:rPr lang="en-US" sz="1400" dirty="0"/>
              <a:t>Changing the FF changes transverse offset – </a:t>
            </a:r>
            <a:r>
              <a:rPr lang="en-US" sz="1400" b="1" dirty="0"/>
              <a:t>Final focus BBA </a:t>
            </a:r>
            <a:r>
              <a:rPr lang="en-US" sz="1400" dirty="0"/>
              <a:t>and moving magnets?</a:t>
            </a:r>
          </a:p>
          <a:p>
            <a:pPr lvl="1"/>
            <a:r>
              <a:rPr lang="en-US" sz="1400" dirty="0"/>
              <a:t>Sometimes the DAQ misses PV’s? (i.e. magnet PV’s)</a:t>
            </a:r>
          </a:p>
          <a:p>
            <a:pPr lvl="4"/>
            <a:endParaRPr lang="en-US" sz="1100" dirty="0"/>
          </a:p>
          <a:p>
            <a:r>
              <a:rPr lang="en-US" sz="1600" dirty="0">
                <a:sym typeface="Wingdings" panose="05000000000000000000" pitchFamily="2" charset="2"/>
              </a:rPr>
              <a:t>Required for next steps</a:t>
            </a:r>
          </a:p>
          <a:p>
            <a:pPr lvl="1"/>
            <a:r>
              <a:rPr lang="en-US" sz="1400" b="1" dirty="0">
                <a:sym typeface="Wingdings" panose="05000000000000000000" pitchFamily="2" charset="2"/>
              </a:rPr>
              <a:t>Near term (months)</a:t>
            </a:r>
            <a:r>
              <a:rPr lang="en-US" sz="1400" dirty="0">
                <a:sym typeface="Wingdings" panose="05000000000000000000" pitchFamily="2" charset="2"/>
              </a:rPr>
              <a:t>: improve data, (especially focused beam size measurement) ~1 shift/month</a:t>
            </a:r>
          </a:p>
          <a:p>
            <a:pPr lvl="2"/>
            <a:r>
              <a:rPr lang="en-US" sz="1200" dirty="0">
                <a:sym typeface="Wingdings" panose="05000000000000000000" pitchFamily="2" charset="2"/>
              </a:rPr>
              <a:t>Improved beam properties (</a:t>
            </a:r>
            <a:r>
              <a:rPr lang="en-US" sz="1200" b="1" dirty="0">
                <a:sym typeface="Wingdings" panose="05000000000000000000" pitchFamily="2" charset="2"/>
              </a:rPr>
              <a:t>spot size, bunch length, minimize dispersion</a:t>
            </a:r>
            <a:r>
              <a:rPr lang="en-US" sz="1200" dirty="0">
                <a:sym typeface="Wingdings" panose="05000000000000000000" pitchFamily="2" charset="2"/>
              </a:rPr>
              <a:t>) will improve data and the NF-CTR interaction</a:t>
            </a:r>
          </a:p>
          <a:p>
            <a:pPr lvl="1"/>
            <a:r>
              <a:rPr lang="en-US" sz="1400" b="1" dirty="0">
                <a:sym typeface="Wingdings" panose="05000000000000000000" pitchFamily="2" charset="2"/>
              </a:rPr>
              <a:t>Mid term (possibly by end of this year?)</a:t>
            </a:r>
            <a:r>
              <a:rPr lang="en-US" sz="1400" dirty="0">
                <a:sym typeface="Wingdings" panose="05000000000000000000" pitchFamily="2" charset="2"/>
              </a:rPr>
              <a:t>: higher current and smaller spot size and/or plasma lens for progress towards efficient </a:t>
            </a:r>
            <a:r>
              <a:rPr lang="el-GR" sz="1400" dirty="0">
                <a:sym typeface="Wingdings" panose="05000000000000000000" pitchFamily="2" charset="2"/>
              </a:rPr>
              <a:t>γ</a:t>
            </a:r>
            <a:r>
              <a:rPr lang="en-US" sz="1400" dirty="0">
                <a:sym typeface="Wingdings" panose="05000000000000000000" pitchFamily="2" charset="2"/>
              </a:rPr>
              <a:t>-ray source</a:t>
            </a:r>
          </a:p>
          <a:p>
            <a:pPr lvl="2"/>
            <a:r>
              <a:rPr lang="en-US" sz="1200" dirty="0">
                <a:sym typeface="Wingdings" panose="05000000000000000000" pitchFamily="2" charset="2"/>
              </a:rPr>
              <a:t>Aiming </a:t>
            </a:r>
            <a:r>
              <a:rPr lang="en-US" sz="1200" b="1" dirty="0">
                <a:sym typeface="Wingdings" panose="05000000000000000000" pitchFamily="2" charset="2"/>
              </a:rPr>
              <a:t>for order 5 µm spot sizes, &gt;50 kA peak current</a:t>
            </a:r>
            <a:endParaRPr lang="en-US" sz="1200" dirty="0">
              <a:sym typeface="Wingdings" panose="05000000000000000000" pitchFamily="2" charset="2"/>
            </a:endParaRPr>
          </a:p>
          <a:p>
            <a:pPr lvl="1"/>
            <a:r>
              <a:rPr lang="en-US" sz="1400" b="1" dirty="0">
                <a:sym typeface="Wingdings" panose="05000000000000000000" pitchFamily="2" charset="2"/>
              </a:rPr>
              <a:t>Long term</a:t>
            </a:r>
            <a:r>
              <a:rPr lang="en-US" sz="1400" dirty="0">
                <a:sym typeface="Wingdings" panose="05000000000000000000" pitchFamily="2" charset="2"/>
              </a:rPr>
              <a:t>:   with &gt;100 kA + plasma lens  </a:t>
            </a:r>
            <a:r>
              <a:rPr lang="en-US" sz="1400" dirty="0" err="1">
                <a:sym typeface="Wingdings" panose="05000000000000000000" pitchFamily="2" charset="2"/>
              </a:rPr>
              <a:t>Laserless</a:t>
            </a:r>
            <a:r>
              <a:rPr lang="en-US" sz="1400" dirty="0">
                <a:sym typeface="Wingdings" panose="05000000000000000000" pitchFamily="2" charset="2"/>
              </a:rPr>
              <a:t> SFQED</a:t>
            </a:r>
          </a:p>
          <a:p>
            <a:pPr lvl="1"/>
            <a:endParaRPr lang="en-US" sz="1400" dirty="0">
              <a:sym typeface="Wingdings" panose="05000000000000000000" pitchFamily="2" charset="2"/>
            </a:endParaRPr>
          </a:p>
          <a:p>
            <a:endParaRPr lang="en-US" sz="1600" dirty="0"/>
          </a:p>
          <a:p>
            <a:pPr lvl="1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8797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E3588-A2F2-E128-2213-55C7F50E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E336</a:t>
            </a:r>
            <a:br>
              <a:rPr lang="en-US" dirty="0"/>
            </a:br>
            <a:r>
              <a:rPr lang="en-US" dirty="0"/>
              <a:t>Beam Interaction with Nanotube Materials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4FB8BD-371C-6059-6F2E-D8DC792336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D. Storey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13E08D-2534-E176-408D-5100A6F7A7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B28943-2AAE-6EEC-B926-F0FC206A8B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1066800"/>
            <a:ext cx="6593305" cy="5182839"/>
          </a:xfrm>
        </p:spPr>
        <p:txBody>
          <a:bodyPr/>
          <a:lstStyle/>
          <a:p>
            <a:r>
              <a:rPr lang="en-US" sz="1800" dirty="0"/>
              <a:t>Stated goals from science meeting:</a:t>
            </a:r>
          </a:p>
          <a:p>
            <a:pPr lvl="1"/>
            <a:r>
              <a:rPr lang="en-US" sz="1600" dirty="0"/>
              <a:t>1.5 </a:t>
            </a:r>
            <a:r>
              <a:rPr lang="en-US" sz="1600" dirty="0" err="1"/>
              <a:t>yr</a:t>
            </a:r>
            <a:r>
              <a:rPr lang="en-US" sz="1600" dirty="0"/>
              <a:t>:  - Distinguishable interaction with </a:t>
            </a:r>
            <a:r>
              <a:rPr lang="en-US" sz="1600" dirty="0" err="1"/>
              <a:t>nanotarget</a:t>
            </a:r>
            <a:r>
              <a:rPr lang="en-US" sz="1600" dirty="0"/>
              <a:t> and amorphous targets</a:t>
            </a:r>
          </a:p>
          <a:p>
            <a:pPr lvl="1"/>
            <a:r>
              <a:rPr lang="en-US" sz="1600" dirty="0"/>
              <a:t>3 </a:t>
            </a:r>
            <a:r>
              <a:rPr lang="en-US" sz="1600" dirty="0" err="1"/>
              <a:t>yr</a:t>
            </a:r>
            <a:r>
              <a:rPr lang="en-US" sz="1600" dirty="0"/>
              <a:t>:     - Parametric studies with various target and beam parameters</a:t>
            </a:r>
          </a:p>
          <a:p>
            <a:r>
              <a:rPr lang="en-US" sz="1800" dirty="0"/>
              <a:t>No beam time was requested in 2023</a:t>
            </a:r>
          </a:p>
          <a:p>
            <a:endParaRPr lang="en-US" sz="1400" dirty="0"/>
          </a:p>
          <a:p>
            <a:r>
              <a:rPr lang="en-US" sz="1800" dirty="0"/>
              <a:t>Main observables:</a:t>
            </a:r>
          </a:p>
          <a:p>
            <a:pPr lvl="1"/>
            <a:r>
              <a:rPr lang="en-US" sz="1600" dirty="0"/>
              <a:t>Beam deflection for tilted targets</a:t>
            </a:r>
          </a:p>
          <a:p>
            <a:pPr lvl="1"/>
            <a:r>
              <a:rPr lang="en-US" sz="1600" dirty="0"/>
              <a:t>Growth of transverse momentum spread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Two pressing issues to be resolved:</a:t>
            </a:r>
          </a:p>
          <a:p>
            <a:pPr marL="974725" lvl="2" indent="-457200">
              <a:buAutoNum type="arabicParenR"/>
            </a:pPr>
            <a:r>
              <a:rPr lang="en-US" sz="1400" dirty="0"/>
              <a:t>Installation of mirror for alignment feedback</a:t>
            </a:r>
          </a:p>
          <a:p>
            <a:pPr marL="974725" lvl="2" indent="-457200">
              <a:buAutoNum type="arabicParenR"/>
            </a:pPr>
            <a:r>
              <a:rPr lang="en-US" sz="1400" dirty="0"/>
              <a:t>Carbon Nano Tube sample</a:t>
            </a:r>
            <a:endParaRPr lang="en-US" sz="1800" dirty="0"/>
          </a:p>
          <a:p>
            <a:r>
              <a:rPr lang="en-US" sz="1800" dirty="0"/>
              <a:t>Beam requirements to make progress:</a:t>
            </a:r>
          </a:p>
          <a:p>
            <a:pPr lvl="1"/>
            <a:r>
              <a:rPr lang="en-US" sz="1600" dirty="0"/>
              <a:t>Highest bunch density and smallest emittance</a:t>
            </a:r>
          </a:p>
          <a:p>
            <a:pPr lvl="2"/>
            <a:r>
              <a:rPr lang="en-US" sz="1400" dirty="0"/>
              <a:t>i.e. 50 kA and 5 mm </a:t>
            </a:r>
            <a:r>
              <a:rPr lang="en-US" sz="1400" dirty="0" err="1"/>
              <a:t>mrad</a:t>
            </a:r>
            <a:r>
              <a:rPr lang="en-US" sz="1400" dirty="0"/>
              <a:t> works</a:t>
            </a:r>
          </a:p>
          <a:p>
            <a:pPr marL="571500" lvl="2" indent="0">
              <a:buNone/>
            </a:pPr>
            <a:r>
              <a:rPr lang="en-US" sz="1400" dirty="0"/>
              <a:t>          20 kA and 20 mm </a:t>
            </a:r>
            <a:r>
              <a:rPr lang="en-US" sz="1400" dirty="0" err="1"/>
              <a:t>mrad</a:t>
            </a:r>
            <a:r>
              <a:rPr lang="en-US" sz="1400" dirty="0"/>
              <a:t> does not</a:t>
            </a:r>
          </a:p>
          <a:p>
            <a:pPr lvl="1"/>
            <a:endParaRPr lang="en-US" sz="1600" dirty="0"/>
          </a:p>
          <a:p>
            <a:endParaRPr lang="en-US" sz="1400" dirty="0"/>
          </a:p>
          <a:p>
            <a:pPr lvl="1"/>
            <a:endParaRPr lang="en-US" sz="1200" dirty="0"/>
          </a:p>
          <a:p>
            <a:pPr lvl="1"/>
            <a:endParaRPr lang="en-US" sz="12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E7A64E-1E8E-335C-9CEE-14CA0EEEF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005" y="1229058"/>
            <a:ext cx="5778796" cy="18684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0A0E25-28C1-41B3-016F-8E09D1220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4002" y="3658219"/>
            <a:ext cx="2618898" cy="22637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7F9ECAF-8868-0359-9568-7B8CF6953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3095" y="3658219"/>
            <a:ext cx="2070682" cy="22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07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1C3D8-5011-A967-47F1-7D0809266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794BA2-6C79-8D39-C799-408CEC955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D. Storey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22401-D19E-8B11-1913-93E5D0316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657D66-8287-7A9F-A2ED-C82FD71E67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16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Rectangle 16"/>
          <p:cNvSpPr/>
          <p:nvPr/>
        </p:nvSpPr>
        <p:spPr>
          <a:xfrm>
            <a:off x="207292" y="215900"/>
            <a:ext cx="1001714" cy="898525"/>
          </a:xfrm>
          <a:prstGeom prst="rect">
            <a:avLst/>
          </a:prstGeom>
          <a:solidFill>
            <a:srgbClr val="93C64C">
              <a:alpha val="10196"/>
            </a:srgbClr>
          </a:solidFill>
          <a:ln w="12700">
            <a:miter lim="400000"/>
          </a:ln>
        </p:spPr>
        <p:txBody>
          <a:bodyPr tIns="45720" bIns="45720" anchor="ctr"/>
          <a:lstStyle/>
          <a:p>
            <a:pPr algn="ctr" defTabSz="609630">
              <a:defRPr sz="3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pSp>
        <p:nvGrpSpPr>
          <p:cNvPr id="1017" name="Grouper 22"/>
          <p:cNvGrpSpPr/>
          <p:nvPr/>
        </p:nvGrpSpPr>
        <p:grpSpPr>
          <a:xfrm>
            <a:off x="1207415" y="635000"/>
            <a:ext cx="10985380" cy="476252"/>
            <a:chOff x="0" y="0"/>
            <a:chExt cx="21970758" cy="952502"/>
          </a:xfrm>
        </p:grpSpPr>
        <p:sp>
          <p:nvSpPr>
            <p:cNvPr id="1015" name="Connecteur droit 38"/>
            <p:cNvSpPr/>
            <p:nvPr/>
          </p:nvSpPr>
          <p:spPr>
            <a:xfrm flipV="1">
              <a:off x="-1" y="949329"/>
              <a:ext cx="21970759" cy="3173"/>
            </a:xfrm>
            <a:prstGeom prst="line">
              <a:avLst/>
            </a:prstGeom>
            <a:noFill/>
            <a:ln w="12700" cap="flat">
              <a:solidFill>
                <a:srgbClr val="008000">
                  <a:alpha val="10000"/>
                </a:srgbClr>
              </a:solidFill>
              <a:prstDash val="solid"/>
              <a:round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 defTabSz="609630">
                <a:defRPr sz="3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6" name="Connecteur droit 37"/>
            <p:cNvSpPr/>
            <p:nvPr/>
          </p:nvSpPr>
          <p:spPr>
            <a:xfrm flipV="1">
              <a:off x="4400" y="0"/>
              <a:ext cx="21966357" cy="952503"/>
            </a:xfrm>
            <a:prstGeom prst="line">
              <a:avLst/>
            </a:prstGeom>
            <a:noFill/>
            <a:ln w="12700" cap="flat">
              <a:solidFill>
                <a:srgbClr val="008000">
                  <a:alpha val="10000"/>
                </a:srgbClr>
              </a:solidFill>
              <a:prstDash val="solid"/>
              <a:round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 defTabSz="609630">
                <a:defRPr sz="3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</p:grpSp>
      <p:sp>
        <p:nvSpPr>
          <p:cNvPr id="1018" name="Rectangle 31"/>
          <p:cNvSpPr/>
          <p:nvPr/>
        </p:nvSpPr>
        <p:spPr>
          <a:xfrm>
            <a:off x="-5435" y="0"/>
            <a:ext cx="990601" cy="898525"/>
          </a:xfrm>
          <a:prstGeom prst="rect">
            <a:avLst/>
          </a:prstGeom>
          <a:solidFill>
            <a:srgbClr val="93C64C"/>
          </a:solidFill>
          <a:ln w="12700">
            <a:miter lim="400000"/>
          </a:ln>
        </p:spPr>
        <p:txBody>
          <a:bodyPr tIns="45720" bIns="45720" anchor="ctr"/>
          <a:lstStyle/>
          <a:p>
            <a:pPr algn="ctr" defTabSz="609630">
              <a:defRPr sz="3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019" name="Connecteur droit 28"/>
          <p:cNvSpPr/>
          <p:nvPr/>
        </p:nvSpPr>
        <p:spPr>
          <a:xfrm>
            <a:off x="985166" y="898525"/>
            <a:ext cx="222251" cy="211140"/>
          </a:xfrm>
          <a:prstGeom prst="line">
            <a:avLst/>
          </a:prstGeom>
          <a:ln w="12700">
            <a:solidFill>
              <a:srgbClr val="008000">
                <a:alpha val="10000"/>
              </a:srgbClr>
            </a:solidFill>
          </a:ln>
          <a:effectLst>
            <a:outerShdw blurRad="76200" dist="38100" dir="5400000" rotWithShape="0">
              <a:srgbClr val="000000">
                <a:alpha val="38000"/>
              </a:srgbClr>
            </a:outerShdw>
          </a:effectLst>
        </p:spPr>
        <p:txBody>
          <a:bodyPr tIns="45720" bIns="45720"/>
          <a:lstStyle/>
          <a:p>
            <a:pPr defTabSz="609630">
              <a:defRPr sz="36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pic>
        <p:nvPicPr>
          <p:cNvPr id="2" name="Image 10" descr="LOA_logo_vert_petit_loa.eps">
            <a:extLst>
              <a:ext uri="{FF2B5EF4-FFF2-40B4-BE49-F238E27FC236}">
                <a16:creationId xmlns:a16="http://schemas.microsoft.com/office/drawing/2014/main" id="{9106721A-D397-7697-70C6-AE651A5A5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6731" y="6225875"/>
            <a:ext cx="4826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14">
            <a:extLst>
              <a:ext uri="{FF2B5EF4-FFF2-40B4-BE49-F238E27FC236}">
                <a16:creationId xmlns:a16="http://schemas.microsoft.com/office/drawing/2014/main" id="{3EF07677-FA5B-10FF-4299-004538ED9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0692" y="328405"/>
            <a:ext cx="9151907" cy="523220"/>
          </a:xfrm>
          <a:prstGeom prst="rect">
            <a:avLst/>
          </a:prstGeom>
          <a:solidFill>
            <a:schemeClr val="bg1">
              <a:alpha val="73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fr-FR" sz="2800" b="1" dirty="0">
                <a:solidFill>
                  <a:srgbClr val="595959"/>
                </a:solidFill>
                <a:latin typeface="AvantGarde Regular" charset="0"/>
                <a:ea typeface="AvantGarde Regular" charset="0"/>
                <a:cs typeface="AvantGarde Regular" charset="0"/>
              </a:rPr>
              <a:t>E332 </a:t>
            </a:r>
            <a:r>
              <a:rPr lang="fr-FR" sz="2800" b="1" dirty="0" err="1">
                <a:solidFill>
                  <a:srgbClr val="595959"/>
                </a:solidFill>
                <a:latin typeface="AvantGarde Regular" charset="0"/>
                <a:ea typeface="AvantGarde Regular" charset="0"/>
                <a:cs typeface="AvantGarde Regular" charset="0"/>
              </a:rPr>
              <a:t>experiment</a:t>
            </a:r>
            <a:r>
              <a:rPr lang="fr-FR" sz="2800" b="1" dirty="0">
                <a:solidFill>
                  <a:srgbClr val="595959"/>
                </a:solidFill>
                <a:latin typeface="AvantGarde Regular" charset="0"/>
                <a:ea typeface="AvantGarde Regular" charset="0"/>
                <a:cs typeface="AvantGarde Regular" charset="0"/>
              </a:rPr>
              <a:t> and </a:t>
            </a:r>
            <a:r>
              <a:rPr lang="fr-FR" sz="2800" b="1" dirty="0" err="1">
                <a:solidFill>
                  <a:srgbClr val="595959"/>
                </a:solidFill>
                <a:latin typeface="AvantGarde Regular" charset="0"/>
                <a:ea typeface="AvantGarde Regular" charset="0"/>
                <a:cs typeface="AvantGarde Regular" charset="0"/>
              </a:rPr>
              <a:t>beam</a:t>
            </a:r>
            <a:r>
              <a:rPr lang="fr-FR" sz="2800" b="1" dirty="0">
                <a:solidFill>
                  <a:srgbClr val="595959"/>
                </a:solidFill>
                <a:latin typeface="AvantGarde Regular" charset="0"/>
                <a:ea typeface="AvantGarde Regular" charset="0"/>
                <a:cs typeface="AvantGarde Regular" charset="0"/>
              </a:rPr>
              <a:t> </a:t>
            </a:r>
            <a:r>
              <a:rPr lang="fr-FR" sz="2800" b="1" dirty="0" err="1">
                <a:solidFill>
                  <a:srgbClr val="595959"/>
                </a:solidFill>
                <a:latin typeface="AvantGarde Regular" charset="0"/>
                <a:ea typeface="AvantGarde Regular" charset="0"/>
                <a:cs typeface="AvantGarde Regular" charset="0"/>
              </a:rPr>
              <a:t>focusing</a:t>
            </a:r>
            <a:r>
              <a:rPr lang="fr-FR" sz="2800" b="1" dirty="0">
                <a:solidFill>
                  <a:srgbClr val="595959"/>
                </a:solidFill>
                <a:latin typeface="AvantGarde Regular" charset="0"/>
                <a:ea typeface="AvantGarde Regular" charset="0"/>
                <a:cs typeface="AvantGarde Regular" charset="0"/>
              </a:rPr>
              <a:t> at SLAC</a:t>
            </a:r>
          </a:p>
        </p:txBody>
      </p:sp>
      <p:pic>
        <p:nvPicPr>
          <p:cNvPr id="4" name="Content Placeholder 8" descr="Chart, line chart&#10;&#10;Description automatically generated">
            <a:extLst>
              <a:ext uri="{FF2B5EF4-FFF2-40B4-BE49-F238E27FC236}">
                <a16:creationId xmlns:a16="http://schemas.microsoft.com/office/drawing/2014/main" id="{3DFFEADE-F214-E22B-4974-DDE14B4EC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574" y="1288235"/>
            <a:ext cx="5631549" cy="450523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AB1FAE-FDFB-B781-0FF2-A9541D1B08D0}"/>
              </a:ext>
            </a:extLst>
          </p:cNvPr>
          <p:cNvSpPr/>
          <p:nvPr/>
        </p:nvSpPr>
        <p:spPr>
          <a:xfrm>
            <a:off x="8427136" y="1471592"/>
            <a:ext cx="1678538" cy="4233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40 foils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F2C5E0-339D-FB35-AEEE-5CEE88F87CA9}"/>
                  </a:ext>
                </a:extLst>
              </p:cNvPr>
              <p:cNvSpPr txBox="1"/>
              <p:nvPr/>
            </p:nvSpPr>
            <p:spPr>
              <a:xfrm>
                <a:off x="443915" y="1894933"/>
                <a:ext cx="2549096" cy="2308324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40 Aluminum foils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r>
                  <a:rPr lang="en-GB" dirty="0"/>
                  <a:t> thickness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r>
                  <a:rPr lang="en-GB" dirty="0"/>
                  <a:t> spacing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Beam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endParaRPr lang="en-GB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endParaRPr lang="en-GB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=1.6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nC</m:t>
                    </m:r>
                  </m:oMath>
                </a14:m>
                <a:endParaRPr lang="en-US" b="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GeV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F2C5E0-339D-FB35-AEEE-5CEE88F87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15" y="1894933"/>
                <a:ext cx="2549096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55F2C02C-C907-2183-02D9-80AA15EB9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761" y="1154630"/>
            <a:ext cx="2017100" cy="3138939"/>
          </a:xfrm>
          <a:prstGeom prst="rect">
            <a:avLst/>
          </a:prstGeom>
        </p:spPr>
      </p:pic>
      <p:sp>
        <p:nvSpPr>
          <p:cNvPr id="8" name="Cadre 7">
            <a:extLst>
              <a:ext uri="{FF2B5EF4-FFF2-40B4-BE49-F238E27FC236}">
                <a16:creationId xmlns:a16="http://schemas.microsoft.com/office/drawing/2014/main" id="{B3083B18-2576-624C-4573-67E4B53BAA1A}"/>
              </a:ext>
            </a:extLst>
          </p:cNvPr>
          <p:cNvSpPr/>
          <p:nvPr/>
        </p:nvSpPr>
        <p:spPr>
          <a:xfrm>
            <a:off x="3869236" y="1064318"/>
            <a:ext cx="2138942" cy="3229251"/>
          </a:xfrm>
          <a:prstGeom prst="frame">
            <a:avLst>
              <a:gd name="adj1" fmla="val 5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EA1323-2003-3996-8DB1-4105556E5C24}"/>
              </a:ext>
            </a:extLst>
          </p:cNvPr>
          <p:cNvSpPr/>
          <p:nvPr/>
        </p:nvSpPr>
        <p:spPr>
          <a:xfrm>
            <a:off x="2381519" y="4299677"/>
            <a:ext cx="3638406" cy="11028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6F6AFB-24C5-276D-5BC8-73EE6A052CB2}"/>
              </a:ext>
            </a:extLst>
          </p:cNvPr>
          <p:cNvSpPr txBox="1"/>
          <p:nvPr/>
        </p:nvSpPr>
        <p:spPr bwMode="auto">
          <a:xfrm>
            <a:off x="2515448" y="4328135"/>
            <a:ext cx="3502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eaLnBrk="1" hangingPunct="1"/>
            <a:r>
              <a:rPr lang="fr-FR" sz="2400" b="1">
                <a:solidFill>
                  <a:srgbClr val="595959"/>
                </a:solidFill>
                <a:latin typeface="AvantGarde Regular" charset="0"/>
                <a:ea typeface="AvantGarde Regular" charset="0"/>
                <a:cs typeface="AvantGarde Regular" charset="0"/>
              </a:rPr>
              <a:t>Big change of divergence :</a:t>
            </a:r>
          </a:p>
        </p:txBody>
      </p:sp>
      <p:sp>
        <p:nvSpPr>
          <p:cNvPr id="11" name="Cadre 10">
            <a:extLst>
              <a:ext uri="{FF2B5EF4-FFF2-40B4-BE49-F238E27FC236}">
                <a16:creationId xmlns:a16="http://schemas.microsoft.com/office/drawing/2014/main" id="{C9C7A75D-6D6D-9DC5-3A8A-95FB83624930}"/>
              </a:ext>
            </a:extLst>
          </p:cNvPr>
          <p:cNvSpPr/>
          <p:nvPr/>
        </p:nvSpPr>
        <p:spPr>
          <a:xfrm>
            <a:off x="6775733" y="1311785"/>
            <a:ext cx="208858" cy="3982067"/>
          </a:xfrm>
          <a:prstGeom prst="fram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017839-CE61-3320-2085-2902D29A0421}"/>
              </a:ext>
            </a:extLst>
          </p:cNvPr>
          <p:cNvSpPr/>
          <p:nvPr/>
        </p:nvSpPr>
        <p:spPr>
          <a:xfrm>
            <a:off x="5895870" y="5819744"/>
            <a:ext cx="4487119" cy="102806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B229FAB-A395-3FD1-1925-FB2E7EE2D6E7}"/>
              </a:ext>
            </a:extLst>
          </p:cNvPr>
          <p:cNvSpPr txBox="1"/>
          <p:nvPr/>
        </p:nvSpPr>
        <p:spPr bwMode="auto">
          <a:xfrm>
            <a:off x="6319571" y="5815828"/>
            <a:ext cx="37350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eaLnBrk="1" hangingPunct="1"/>
            <a:r>
              <a:rPr lang="fr-FR" sz="2000" b="1">
                <a:solidFill>
                  <a:srgbClr val="595959"/>
                </a:solidFill>
                <a:latin typeface="AvantGarde Regular" charset="0"/>
                <a:ea typeface="AvantGarde Regular" charset="0"/>
                <a:cs typeface="AvantGarde Regular" charset="0"/>
              </a:rPr>
              <a:t>The foil stack is acting like a lens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6244768-1FE8-7933-F55F-587BC501BE76}"/>
                  </a:ext>
                </a:extLst>
              </p:cNvPr>
              <p:cNvSpPr txBox="1"/>
              <p:nvPr/>
            </p:nvSpPr>
            <p:spPr bwMode="auto">
              <a:xfrm>
                <a:off x="7117631" y="6201478"/>
                <a:ext cx="213894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′=4.3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waist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=18.5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6244768-1FE8-7933-F55F-587BC501B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17631" y="6201478"/>
                <a:ext cx="2138942" cy="646331"/>
              </a:xfrm>
              <a:prstGeom prst="rect">
                <a:avLst/>
              </a:prstGeom>
              <a:blipFill>
                <a:blip r:embed="rId6"/>
                <a:stretch>
                  <a:fillRect l="-1775" b="-115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ED5905A-64A4-1D87-2295-51CC69B86DA1}"/>
                  </a:ext>
                </a:extLst>
              </p:cNvPr>
              <p:cNvSpPr txBox="1"/>
              <p:nvPr/>
            </p:nvSpPr>
            <p:spPr bwMode="auto">
              <a:xfrm>
                <a:off x="2465756" y="4823105"/>
                <a:ext cx="355225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>
                    <a:latin typeface="AvantGarde Regular" charset="0"/>
                    <a:ea typeface="AvantGarde Regular" charset="0"/>
                    <a:cs typeface="AvantGarde Regular" charset="0"/>
                  </a:rPr>
                  <a:t> going from 60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>
                        <a:latin typeface="Cambria Math" panose="02040503050406030204" pitchFamily="18" charset="0"/>
                        <a:ea typeface="AvantGarde Regular" charset="0"/>
                        <a:cs typeface="AvantGarde Regular" charset="0"/>
                      </a:rPr>
                      <m:t>μ</m:t>
                    </m:r>
                  </m:oMath>
                </a14:m>
                <a:r>
                  <a:rPr lang="fr-FR">
                    <a:latin typeface="AvantGarde Regular" charset="0"/>
                    <a:ea typeface="AvantGarde Regular" charset="0"/>
                    <a:cs typeface="AvantGarde Regular" charset="0"/>
                  </a:rPr>
                  <a:t>rad to 600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i="0">
                        <a:latin typeface="Cambria Math" panose="02040503050406030204" pitchFamily="18" charset="0"/>
                        <a:ea typeface="AvantGarde Regular" charset="0"/>
                        <a:cs typeface="AvantGarde Regular" charset="0"/>
                      </a:rPr>
                      <m:t>μ</m:t>
                    </m:r>
                  </m:oMath>
                </a14:m>
                <a:r>
                  <a:rPr lang="fr-FR">
                    <a:latin typeface="AvantGarde Regular" charset="0"/>
                    <a:ea typeface="AvantGarde Regular" charset="0"/>
                    <a:cs typeface="AvantGarde Regular" charset="0"/>
                  </a:rPr>
                  <a:t>rad  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FED5905A-64A4-1D87-2295-51CC69B86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5756" y="4823105"/>
                <a:ext cx="3552254" cy="369332"/>
              </a:xfrm>
              <a:prstGeom prst="rect">
                <a:avLst/>
              </a:prstGeom>
              <a:blipFill>
                <a:blip r:embed="rId7"/>
                <a:stretch>
                  <a:fillRect t="-6667" r="-712" b="-2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33560E5-9D83-94DA-F9AE-056DC1920D2E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6880162" y="5293852"/>
            <a:ext cx="0" cy="52589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C204501-0D00-C5A8-4EC9-46B6A9D48B25}"/>
              </a:ext>
            </a:extLst>
          </p:cNvPr>
          <p:cNvSpPr txBox="1">
            <a:spLocks/>
          </p:cNvSpPr>
          <p:nvPr/>
        </p:nvSpPr>
        <p:spPr>
          <a:xfrm>
            <a:off x="426391" y="5658766"/>
            <a:ext cx="4708224" cy="1011533"/>
          </a:xfrm>
        </p:spPr>
        <p:txBody>
          <a:bodyPr/>
          <a:lstStyle>
            <a:defPPr>
              <a:defRPr lang="fr-FR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of the beam in the foil stack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CFAD25A9-0A0C-7AF3-F68C-084978019A4D}"/>
              </a:ext>
            </a:extLst>
          </p:cNvPr>
          <p:cNvSpPr txBox="1"/>
          <p:nvPr/>
        </p:nvSpPr>
        <p:spPr>
          <a:xfrm>
            <a:off x="11822013" y="64886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88308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-II Main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C1515"/>
      </a:accent1>
      <a:accent2>
        <a:srgbClr val="4198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C_PPT_Presentation_031622" id="{4765C110-CC2B-6E45-B2B3-75F5A1911DB3}" vid="{9DA077EA-6666-B14D-81C9-2FD28442B6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EAAE978D3FDF41AB37F4EFF5CCC60F" ma:contentTypeVersion="7" ma:contentTypeDescription="Create a new document." ma:contentTypeScope="" ma:versionID="9c4bf91aa233bb0983647f4156dff6b1">
  <xsd:schema xmlns:xsd="http://www.w3.org/2001/XMLSchema" xmlns:xs="http://www.w3.org/2001/XMLSchema" xmlns:p="http://schemas.microsoft.com/office/2006/metadata/properties" xmlns:ns2="2c676331-9f32-46eb-870f-c0db5a96f88a" targetNamespace="http://schemas.microsoft.com/office/2006/metadata/properties" ma:root="true" ma:fieldsID="0853cb6a7d1325730dc3d1a494d1525c" ns2:_="">
    <xsd:import namespace="2c676331-9f32-46eb-870f-c0db5a96f88a"/>
    <xsd:element name="properties">
      <xsd:complexType>
        <xsd:sequence>
          <xsd:element name="documentManagement">
            <xsd:complexType>
              <xsd:all>
                <xsd:element ref="ns2:Agenda_x0020_Session" minOccurs="0"/>
                <xsd:element ref="ns2:Agenda_x0020_Session_x003a_Speaker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76331-9f32-46eb-870f-c0db5a96f88a" elementFormDefault="qualified">
    <xsd:import namespace="http://schemas.microsoft.com/office/2006/documentManagement/types"/>
    <xsd:import namespace="http://schemas.microsoft.com/office/infopath/2007/PartnerControls"/>
    <xsd:element name="Agenda_x0020_Session" ma:index="8" nillable="true" ma:displayName="Agenda Session" ma:list="{96d6a317-a20e-4679-9a5c-ddd41d10aa53}" ma:internalName="Agenda_x0020_Session" ma:readOnly="false" ma:showField="Title">
      <xsd:simpleType>
        <xsd:restriction base="dms:Lookup"/>
      </xsd:simpleType>
    </xsd:element>
    <xsd:element name="Agenda_x0020_Session_x003a_Speaker" ma:index="9" nillable="true" ma:displayName="Agenda Session:Speaker" ma:list="{96d6a317-a20e-4679-9a5c-ddd41d10aa53}" ma:internalName="Agenda_x0020_Session_x003a_Speaker" ma:readOnly="true" ma:showField="Speaker" ma:web="2168e73c-25b2-4896-81b7-aa81e600c41e">
      <xsd:simpleType>
        <xsd:restriction base="dms:Lookup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genda_x0020_Session xmlns="2c676331-9f32-46eb-870f-c0db5a96f88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35A492-4EFA-481B-A42F-199DD75C7F52}">
  <ds:schemaRefs>
    <ds:schemaRef ds:uri="2c676331-9f32-46eb-870f-c0db5a96f8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9EA3DC0-EABB-4073-9CE7-09A2919D95C8}">
  <ds:schemaRefs>
    <ds:schemaRef ds:uri="2c676331-9f32-46eb-870f-c0db5a96f88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61AAF7-9938-41DF-A097-3903652D29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SLAC_PPT_Presentation_template_031622 (3)</Template>
  <TotalTime>8641</TotalTime>
  <Words>592</Words>
  <Application>Microsoft Office PowerPoint</Application>
  <PresentationFormat>Widescreen</PresentationFormat>
  <Paragraphs>106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Lato</vt:lpstr>
      <vt:lpstr>Arial</vt:lpstr>
      <vt:lpstr>Calibri</vt:lpstr>
      <vt:lpstr>Lato Black</vt:lpstr>
      <vt:lpstr>Cambria Math</vt:lpstr>
      <vt:lpstr>AvantGarde Regular</vt:lpstr>
      <vt:lpstr>Times New Roman</vt:lpstr>
      <vt:lpstr>FACET-II Main</vt:lpstr>
      <vt:lpstr>PowerPoint Presentation</vt:lpstr>
      <vt:lpstr>E332 High level scientific goals: Near Field Coherent Transition Radiation Focusing in Solid targets</vt:lpstr>
      <vt:lpstr>E332 Progress in 2023</vt:lpstr>
      <vt:lpstr>What worked and didn’t</vt:lpstr>
      <vt:lpstr>E336 Beam Interaction with Nanotube Materials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issue – please read</dc:title>
  <dc:subject/>
  <dc:creator>Hast, Carsten</dc:creator>
  <cp:keywords/>
  <dc:description/>
  <cp:lastModifiedBy>Storey, Doug</cp:lastModifiedBy>
  <cp:revision>290</cp:revision>
  <dcterms:created xsi:type="dcterms:W3CDTF">2022-04-22T00:44:22Z</dcterms:created>
  <dcterms:modified xsi:type="dcterms:W3CDTF">2024-01-10T22:43:27Z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0x01010034EAAE978D3FDF41AB37F4EFF5CCC60F</vt:lpwstr>
  </property>
</Properties>
</file>