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81" r:id="rId2"/>
    <p:sldId id="507" r:id="rId3"/>
    <p:sldId id="506" r:id="rId4"/>
    <p:sldId id="504" r:id="rId5"/>
    <p:sldId id="505" r:id="rId6"/>
    <p:sldId id="508" r:id="rId7"/>
    <p:sldId id="256" r:id="rId8"/>
    <p:sldId id="264" r:id="rId9"/>
    <p:sldId id="282" r:id="rId10"/>
    <p:sldId id="275" r:id="rId11"/>
    <p:sldId id="276" r:id="rId12"/>
    <p:sldId id="277" r:id="rId13"/>
    <p:sldId id="269" r:id="rId14"/>
    <p:sldId id="266" r:id="rId15"/>
    <p:sldId id="267" r:id="rId16"/>
    <p:sldId id="268" r:id="rId17"/>
    <p:sldId id="270" r:id="rId18"/>
    <p:sldId id="271" r:id="rId19"/>
    <p:sldId id="283" r:id="rId20"/>
    <p:sldId id="284" r:id="rId21"/>
    <p:sldId id="279" r:id="rId22"/>
    <p:sldId id="285" r:id="rId23"/>
    <p:sldId id="280" r:id="rId24"/>
    <p:sldId id="257" r:id="rId25"/>
    <p:sldId id="258" r:id="rId26"/>
    <p:sldId id="259" r:id="rId27"/>
    <p:sldId id="272" r:id="rId28"/>
    <p:sldId id="260" r:id="rId29"/>
    <p:sldId id="261" r:id="rId30"/>
    <p:sldId id="262" r:id="rId31"/>
    <p:sldId id="263" r:id="rId32"/>
    <p:sldId id="265" r:id="rId33"/>
    <p:sldId id="278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CACA"/>
          </a:solidFill>
        </a:fill>
      </a:tcStyle>
    </a:wholeTbl>
    <a:band2H>
      <a:tcTxStyle/>
      <a:tcStyle>
        <a:tcBdr/>
        <a:fill>
          <a:solidFill>
            <a:srgbClr val="ED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CACA"/>
          </a:solidFill>
        </a:fill>
      </a:tcStyle>
    </a:wholeTbl>
    <a:band2H>
      <a:tcTxStyle/>
      <a:tcStyle>
        <a:tcBdr/>
        <a:fill>
          <a:solidFill>
            <a:srgbClr val="ED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/>
    <p:restoredTop sz="93949"/>
  </p:normalViewPr>
  <p:slideViewPr>
    <p:cSldViewPr snapToGrid="0">
      <p:cViewPr>
        <p:scale>
          <a:sx n="123" d="100"/>
          <a:sy n="123" d="100"/>
        </p:scale>
        <p:origin x="1872" y="776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63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2D004-ED36-4D22-8713-6FFB34B0B0F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17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2D004-ED36-4D22-8713-6FFB34B0B0F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85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CET_I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88784" y="487442"/>
            <a:ext cx="5947567" cy="2246574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4800"/>
            </a:lvl1pPr>
            <a:lvl2pPr marL="793750" indent="-504825">
              <a:buClrTx/>
              <a:buFontTx/>
              <a:buChar char="•"/>
              <a:defRPr sz="4800"/>
            </a:lvl2pPr>
            <a:lvl3pPr marL="1195387" indent="-504825">
              <a:buClrTx/>
              <a:buFontTx/>
              <a:defRPr sz="4800"/>
            </a:lvl3pPr>
            <a:lvl4pPr marL="1724704" indent="-576942">
              <a:buClrTx/>
              <a:buFontTx/>
              <a:buChar char="•"/>
              <a:defRPr sz="4800"/>
            </a:lvl4pPr>
            <a:lvl5pPr marL="2070779" indent="-576942">
              <a:buClrTx/>
              <a:buFontTx/>
              <a:defRPr sz="4800"/>
            </a:lvl5pPr>
          </a:lstStyle>
          <a:p>
            <a:r>
              <a:rPr dirty="0"/>
              <a:t>Click to edit Title which can be up to three lines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688784" y="4413375"/>
            <a:ext cx="5947568" cy="374256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</a:lstStyle>
          <a:p>
            <a:r>
              <a:t>Speaker Name / Title / Department</a:t>
            </a:r>
          </a:p>
        </p:txBody>
      </p:sp>
      <p:sp>
        <p:nvSpPr>
          <p:cNvPr id="15" name="Straight Connector 6"/>
          <p:cNvSpPr/>
          <p:nvPr/>
        </p:nv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Straight Connector 14"/>
          <p:cNvSpPr/>
          <p:nvPr/>
        </p:nvSpPr>
        <p:spPr>
          <a:xfrm>
            <a:off x="-1" y="5868970"/>
            <a:ext cx="12192001" cy="1"/>
          </a:xfrm>
          <a:prstGeom prst="line">
            <a:avLst/>
          </a:prstGeom>
          <a:ln w="3175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" name="Graphic 21" descr="Graphic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6" y="6016337"/>
            <a:ext cx="2423617" cy="46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Graphic 22" descr="Graphic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04" y="6057901"/>
            <a:ext cx="2611670" cy="43528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5"/>
          <p:cNvSpPr txBox="1"/>
          <p:nvPr/>
        </p:nvSpPr>
        <p:spPr>
          <a:xfrm>
            <a:off x="638533" y="2951502"/>
            <a:ext cx="5856125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FACET-II</a:t>
            </a:r>
            <a:r>
              <a:rPr>
                <a:solidFill>
                  <a:srgbClr val="000000"/>
                </a:solidFill>
              </a:rPr>
              <a:t> </a:t>
            </a:r>
            <a:r>
              <a:t>Director’s</a:t>
            </a:r>
            <a:r>
              <a:rPr>
                <a:solidFill>
                  <a:srgbClr val="000000"/>
                </a:solidFill>
              </a:rPr>
              <a:t> </a:t>
            </a:r>
            <a:r>
              <a:t>Operations</a:t>
            </a:r>
            <a:r>
              <a:rPr>
                <a:solidFill>
                  <a:srgbClr val="000000"/>
                </a:solidFill>
              </a:rPr>
              <a:t> </a:t>
            </a:r>
            <a:r>
              <a:t>Review</a:t>
            </a:r>
          </a:p>
        </p:txBody>
      </p:sp>
      <p:sp>
        <p:nvSpPr>
          <p:cNvPr id="20" name="TextBox 7"/>
          <p:cNvSpPr txBox="1"/>
          <p:nvPr/>
        </p:nvSpPr>
        <p:spPr>
          <a:xfrm>
            <a:off x="647045" y="4805677"/>
            <a:ext cx="2312836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500"/>
              </a:spcBef>
              <a:defRPr sz="1200">
                <a:solidFill>
                  <a:srgbClr val="40404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t>May 24, 2022</a:t>
            </a:r>
          </a:p>
        </p:txBody>
      </p:sp>
      <p:pic>
        <p:nvPicPr>
          <p:cNvPr id="21" name="Picture 2" descr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618" y="838203"/>
            <a:ext cx="3994184" cy="91439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13"/>
          <p:cNvSpPr txBox="1"/>
          <p:nvPr/>
        </p:nvSpPr>
        <p:spPr>
          <a:xfrm>
            <a:off x="7494637" y="1775935"/>
            <a:ext cx="3965843" cy="104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100" b="1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Facility for Advanced Accelerator Experimental Tests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69511" y="6273800"/>
            <a:ext cx="168090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FACET_II Title Slide_bg">
    <p:bg>
      <p:bgPr>
        <a:gradFill flip="none" rotWithShape="1">
          <a:gsLst>
            <a:gs pos="31000">
              <a:srgbClr val="000000"/>
            </a:gs>
            <a:gs pos="9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Picture 12"/>
          <p:cNvGrpSpPr/>
          <p:nvPr/>
        </p:nvGrpSpPr>
        <p:grpSpPr>
          <a:xfrm>
            <a:off x="-1" y="-19052"/>
            <a:ext cx="12192004" cy="6858002"/>
            <a:chOff x="0" y="0"/>
            <a:chExt cx="12192002" cy="6858001"/>
          </a:xfrm>
        </p:grpSpPr>
        <p:sp>
          <p:nvSpPr>
            <p:cNvPr id="30" name="Rectangle"/>
            <p:cNvSpPr/>
            <p:nvPr/>
          </p:nvSpPr>
          <p:spPr>
            <a:xfrm>
              <a:off x="0" y="0"/>
              <a:ext cx="12192001" cy="6858001"/>
            </a:xfrm>
            <a:prstGeom prst="rect">
              <a:avLst/>
            </a:prstGeom>
            <a:gradFill flip="none" rotWithShape="1">
              <a:gsLst>
                <a:gs pos="61000">
                  <a:srgbClr val="000000"/>
                </a:gs>
                <a:gs pos="91000">
                  <a:srgbClr val="808080"/>
                </a:gs>
                <a:gs pos="100000">
                  <a:srgbClr val="FFFFFF"/>
                </a:gs>
              </a:gsLst>
              <a:lin ang="19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1" name="image8.jpeg" descr="image8.jpeg"/>
            <p:cNvPicPr>
              <a:picLocks noChangeAspect="1"/>
            </p:cNvPicPr>
            <p:nvPr/>
          </p:nvPicPr>
          <p:blipFill>
            <a:blip r:embed="rId2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-1"/>
              <a:ext cx="12192004" cy="685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88784" y="487442"/>
            <a:ext cx="5947567" cy="2246574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4800" b="1">
                <a:solidFill>
                  <a:srgbClr val="FFFFFF"/>
                </a:solidFill>
              </a:defRPr>
            </a:lvl1pPr>
            <a:lvl2pPr marL="793750" indent="-504825">
              <a:buClrTx/>
              <a:buFontTx/>
              <a:buChar char="•"/>
              <a:defRPr sz="4800" b="1">
                <a:solidFill>
                  <a:srgbClr val="FFFFFF"/>
                </a:solidFill>
              </a:defRPr>
            </a:lvl2pPr>
            <a:lvl3pPr marL="1195387" indent="-504825">
              <a:buClrTx/>
              <a:buFontTx/>
              <a:defRPr sz="4800" b="1">
                <a:solidFill>
                  <a:srgbClr val="FFFFFF"/>
                </a:solidFill>
              </a:defRPr>
            </a:lvl3pPr>
            <a:lvl4pPr marL="1724704" indent="-576942">
              <a:buClrTx/>
              <a:buFontTx/>
              <a:buChar char="•"/>
              <a:defRPr sz="4800" b="1">
                <a:solidFill>
                  <a:srgbClr val="FFFFFF"/>
                </a:solidFill>
              </a:defRPr>
            </a:lvl4pPr>
            <a:lvl5pPr marL="2070779" indent="-576942">
              <a:buClrTx/>
              <a:buFontTx/>
              <a:defRPr sz="4800" b="1">
                <a:solidFill>
                  <a:srgbClr val="FFFFFF"/>
                </a:solidFill>
              </a:defRPr>
            </a:lvl5pPr>
          </a:lstStyle>
          <a:p>
            <a:r>
              <a:t>Click to edit Title which can be up to three lines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688784" y="4413375"/>
            <a:ext cx="5947568" cy="374256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dirty="0"/>
              <a:t>Speaker Name / Title / Department</a:t>
            </a:r>
          </a:p>
        </p:txBody>
      </p:sp>
      <p:sp>
        <p:nvSpPr>
          <p:cNvPr id="35" name="Straight Connector 6"/>
          <p:cNvSpPr/>
          <p:nvPr/>
        </p:nv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" name="Straight Connector 14"/>
          <p:cNvSpPr/>
          <p:nvPr/>
        </p:nvSpPr>
        <p:spPr>
          <a:xfrm>
            <a:off x="-1" y="5868970"/>
            <a:ext cx="12192001" cy="1"/>
          </a:xfrm>
          <a:prstGeom prst="line">
            <a:avLst/>
          </a:prstGeom>
          <a:ln w="3175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" name="Graphic 21" descr="Graphic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6" y="6016337"/>
            <a:ext cx="2423617" cy="46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Graphic 22" descr="Graphic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04" y="6057901"/>
            <a:ext cx="2611670" cy="435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icture 19" descr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011" y="838200"/>
            <a:ext cx="3978789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extBox 20"/>
          <p:cNvSpPr txBox="1"/>
          <p:nvPr/>
        </p:nvSpPr>
        <p:spPr>
          <a:xfrm>
            <a:off x="7497622" y="1775935"/>
            <a:ext cx="4115259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 b="1">
                <a:ln w="635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Facility for Advanced</a:t>
            </a:r>
          </a:p>
          <a:p>
            <a:pPr>
              <a:defRPr sz="2100" b="1">
                <a:ln w="6350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Accelerator Experimental Tests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69511" y="6273800"/>
            <a:ext cx="168090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ET-II 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ample One-Column Text Slide –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Sample One-Column Text Slide – Title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ET-II One Column Enumer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ample One-Column Text Slide –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Sample One-Column Text Slide – Title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57200" indent="-457200">
              <a:buFontTx/>
              <a:buAutoNum type="arabicPeriod"/>
            </a:lvl1pPr>
            <a:lvl2pPr marL="941069" indent="-483869">
              <a:buFontTx/>
              <a:buAutoNum type="alphaLcPeriod"/>
            </a:lvl2pPr>
            <a:lvl3pPr marL="1389590" indent="-529165">
              <a:buFontTx/>
              <a:buAutoNum type="romanLcPeriod"/>
            </a:lvl3pPr>
            <a:lvl4pPr marL="1630361" indent="-433387">
              <a:buFontTx/>
              <a:buAutoNum type="alphaLcPeriod"/>
            </a:lvl4pPr>
            <a:lvl5pPr marL="2000250" indent="-514350">
              <a:buFontTx/>
              <a:buAutoNum type="romanLcPeriod"/>
            </a:lvl5pPr>
          </a:lstStyle>
          <a:p>
            <a:r>
              <a:t>Body Level 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7711" y="6636372"/>
            <a:ext cx="168090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ET-II 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ample One-Column Text Slide –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Sample One-Column Text Slide – Title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CET-II 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raphic 5" descr="Graphic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47" y="6617292"/>
            <a:ext cx="643153" cy="212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ample One-Column Text Slide – Title"/>
          <p:cNvSpPr txBox="1">
            <a:spLocks noGrp="1"/>
          </p:cNvSpPr>
          <p:nvPr>
            <p:ph type="title" hasCustomPrompt="1"/>
          </p:nvPr>
        </p:nvSpPr>
        <p:spPr>
          <a:xfrm>
            <a:off x="609600" y="266700"/>
            <a:ext cx="10972800" cy="632154"/>
          </a:xfrm>
          <a:prstGeom prst="rect">
            <a:avLst/>
          </a:prstGeom>
        </p:spPr>
        <p:txBody>
          <a:bodyPr/>
          <a:lstStyle/>
          <a:p>
            <a:r>
              <a:t>Sample One-Column Text Slide – Title</a:t>
            </a:r>
          </a:p>
        </p:txBody>
      </p:sp>
      <p:sp>
        <p:nvSpPr>
          <p:cNvPr id="107" name="Straight Connector 13"/>
          <p:cNvSpPr/>
          <p:nvPr/>
        </p:nvSpPr>
        <p:spPr>
          <a:xfrm>
            <a:off x="0" y="927134"/>
            <a:ext cx="11582400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7711" y="6636372"/>
            <a:ext cx="168090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066800"/>
            <a:ext cx="10972800" cy="5182840"/>
          </a:xfrm>
          <a:prstGeom prst="rect">
            <a:avLst/>
          </a:prstGeom>
        </p:spPr>
        <p:txBody>
          <a:bodyPr/>
          <a:lstStyle>
            <a:lvl2pPr marL="628014" indent="-339089"/>
          </a:lstStyle>
          <a:p>
            <a:r>
              <a:t>Body Level 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ln w="3175"/>
        </p:spPr>
        <p:txBody>
          <a:bodyPr lIns="22859" tIns="22859" rIns="22859" bIns="22859"/>
          <a:lstStyle>
            <a:lvl1pPr marL="0" indent="0" defTabSz="408622">
              <a:spcBef>
                <a:spcPts val="0"/>
              </a:spcBef>
              <a:buClrTx/>
              <a:buSzTx/>
              <a:buFontTx/>
              <a:buNone/>
              <a:defRPr sz="1782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17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lIns="25400" tIns="25400" rIns="25400" bIns="25400"/>
          <a:lstStyle>
            <a:lvl1pPr defTabSz="1219169">
              <a:lnSpc>
                <a:spcPct val="80000"/>
              </a:lnSpc>
              <a:defRPr sz="5800" b="1" spc="-11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lIns="25400" tIns="25400" rIns="25400" bIns="25400"/>
          <a:lstStyle>
            <a:lvl1pPr marL="0" indent="0" defTabSz="412750">
              <a:spcBef>
                <a:spcPts val="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12750">
              <a:spcBef>
                <a:spcPts val="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12750">
              <a:spcBef>
                <a:spcPts val="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12750">
              <a:spcBef>
                <a:spcPts val="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12750">
              <a:spcBef>
                <a:spcPts val="0"/>
              </a:spcBef>
              <a:buClrTx/>
              <a:buSzTx/>
              <a:buFontTx/>
              <a:buNone/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1BAA15-19D0-4D4E-877C-028D266A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0DBA5-9D91-4ECE-982B-8058E3ECE91B}" type="datetime1">
              <a:rPr lang="fr-FR" altLang="fr-FR" smtClean="0"/>
              <a:t>10/01/2024</a:t>
            </a:fld>
            <a:endParaRPr lang="fr-FR" altLang="fr-FR"/>
          </a:p>
        </p:txBody>
      </p:sp>
      <p:sp>
        <p:nvSpPr>
          <p:cNvPr id="7" name="ZoneTexte 14">
            <a:extLst>
              <a:ext uri="{FF2B5EF4-FFF2-40B4-BE49-F238E27FC236}">
                <a16:creationId xmlns:a16="http://schemas.microsoft.com/office/drawing/2014/main" id="{79C88CBB-0A38-6A48-950E-7EBE60C25E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9744" y="139789"/>
            <a:ext cx="1076225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Laboratoire d’Optique Appliquée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900" dirty="0">
              <a:solidFill>
                <a:srgbClr val="595959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Palaiseau – FRANCE </a:t>
            </a:r>
            <a:r>
              <a:rPr lang="fr-FR" altLang="fr-FR" sz="10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http://</a:t>
            </a:r>
            <a:r>
              <a:rPr lang="fr-FR" altLang="fr-FR" sz="1000" dirty="0" err="1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loa.ensta.fr</a:t>
            </a:r>
            <a:endParaRPr lang="fr-FR" altLang="fr-FR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  	 </a:t>
            </a:r>
          </a:p>
        </p:txBody>
      </p:sp>
      <p:grpSp>
        <p:nvGrpSpPr>
          <p:cNvPr id="8" name="Grouper 32">
            <a:extLst>
              <a:ext uri="{FF2B5EF4-FFF2-40B4-BE49-F238E27FC236}">
                <a16:creationId xmlns:a16="http://schemas.microsoft.com/office/drawing/2014/main" id="{3645FEC9-E64A-5A4B-9E34-40CE02880B5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8191" y="2696983"/>
            <a:ext cx="1077913" cy="1128713"/>
            <a:chOff x="2831309" y="5686770"/>
            <a:chExt cx="1077912" cy="1129284"/>
          </a:xfrm>
        </p:grpSpPr>
        <p:pic>
          <p:nvPicPr>
            <p:cNvPr id="9" name="Image 7" descr="logoCNRS.jpg">
              <a:extLst>
                <a:ext uri="{FF2B5EF4-FFF2-40B4-BE49-F238E27FC236}">
                  <a16:creationId xmlns:a16="http://schemas.microsoft.com/office/drawing/2014/main" id="{CD088DAB-C8EC-6647-A0A7-89002B854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1422" y="5686770"/>
              <a:ext cx="856813" cy="87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8A762A53-27A9-BB43-B0DF-D56D850BC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09" y="6568404"/>
              <a:ext cx="1077912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967" tIns="46484" rIns="92967" bIns="4648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000" i="1">
                  <a:solidFill>
                    <a:srgbClr val="7F7F7F"/>
                  </a:solidFill>
                  <a:latin typeface="Tahoma" panose="020B0604030504040204" pitchFamily="34" charset="0"/>
                </a:rPr>
                <a:t>UMR 7639</a:t>
              </a:r>
            </a:p>
          </p:txBody>
        </p:sp>
      </p:grpSp>
      <p:pic>
        <p:nvPicPr>
          <p:cNvPr id="11" name="Image 10" descr="LOA_logo_vert_petit_loa.eps">
            <a:extLst>
              <a:ext uri="{FF2B5EF4-FFF2-40B4-BE49-F238E27FC236}">
                <a16:creationId xmlns:a16="http://schemas.microsoft.com/office/drawing/2014/main" id="{B7382951-C618-F249-B118-68A475B54A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58" y="5780088"/>
            <a:ext cx="8318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>
            <a:extLst>
              <a:ext uri="{FF2B5EF4-FFF2-40B4-BE49-F238E27FC236}">
                <a16:creationId xmlns:a16="http://schemas.microsoft.com/office/drawing/2014/main" id="{53A8D3A8-64BF-0040-A208-888BE00363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8" y="1130301"/>
            <a:ext cx="863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7D56ECD0-E6E2-FB44-BEEF-B6DBB461C5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3" y="4284304"/>
            <a:ext cx="83661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>
          <a:xfrm>
            <a:off x="2486025" y="1770063"/>
            <a:ext cx="8572500" cy="1143000"/>
          </a:xfrm>
          <a:prstGeom prst="rect">
            <a:avLst/>
          </a:prstGeom>
        </p:spPr>
        <p:txBody>
          <a:bodyPr/>
          <a:lstStyle>
            <a:lvl1pPr algn="l">
              <a:defRPr lang="de-DE" sz="4000" b="1"/>
            </a:lvl1pPr>
          </a:lstStyle>
          <a:p>
            <a:r>
              <a:rPr lang="en-US"/>
              <a:t>title</a:t>
            </a:r>
            <a:endParaRPr lang="de-DE"/>
          </a:p>
        </p:txBody>
      </p:sp>
      <p:sp>
        <p:nvSpPr>
          <p:cNvPr id="2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486025" y="2913063"/>
            <a:ext cx="7181849" cy="150018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Presenter</a:t>
            </a:r>
          </a:p>
          <a:p>
            <a:pPr lvl="0"/>
            <a:r>
              <a:rPr lang="fr-FR"/>
              <a:t>Conference</a:t>
            </a:r>
          </a:p>
        </p:txBody>
      </p:sp>
    </p:spTree>
    <p:extLst>
      <p:ext uri="{BB962C8B-B14F-4D97-AF65-F5344CB8AC3E}">
        <p14:creationId xmlns:p14="http://schemas.microsoft.com/office/powerpoint/2010/main" val="7731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9738" y="1333501"/>
            <a:ext cx="10122662" cy="452596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7676C2-92E8-894B-A366-27D6C04D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21/07/21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C1FF46-1EB2-5C4E-A261-C6A427AA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25D3D-418A-B741-B59C-4203B972FD7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pic>
        <p:nvPicPr>
          <p:cNvPr id="11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343025" y="188913"/>
            <a:ext cx="6477000" cy="534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+mj-lt"/>
              </a:defRPr>
            </a:lvl1pPr>
          </a:lstStyle>
          <a:p>
            <a:pPr eaLnBrk="1" hangingPunct="1">
              <a:defRPr/>
            </a:pPr>
            <a:r>
              <a:rPr lang="fr-FR" sz="2800" b="1">
                <a:solidFill>
                  <a:srgbClr val="595959"/>
                </a:solidFill>
                <a:latin typeface="AvantGarde Regular" charset="0"/>
                <a:ea typeface="AvantGarde Regular" charset="0"/>
                <a:cs typeface="AvantGarde Regular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3344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 descr="Graphic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47" y="6617292"/>
            <a:ext cx="643153" cy="21252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traight Connector 13"/>
          <p:cNvSpPr/>
          <p:nvPr/>
        </p:nvSpPr>
        <p:spPr>
          <a:xfrm>
            <a:off x="-1" y="927134"/>
            <a:ext cx="11582403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Sample One-Column Text Slide – Title"/>
          <p:cNvSpPr txBox="1">
            <a:spLocks noGrp="1"/>
          </p:cNvSpPr>
          <p:nvPr>
            <p:ph type="title" hasCustomPrompt="1"/>
          </p:nvPr>
        </p:nvSpPr>
        <p:spPr>
          <a:xfrm>
            <a:off x="609600" y="266700"/>
            <a:ext cx="10972800" cy="632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Sample One-Column Text Slide – Title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066800"/>
            <a:ext cx="10972800" cy="518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7712" y="6636372"/>
            <a:ext cx="168090" cy="1651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10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transition spd="med"/>
  <p:hf hd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accent1"/>
          </a:solidFill>
          <a:uFillTx/>
          <a:latin typeface="Lato"/>
          <a:ea typeface="Lato"/>
          <a:cs typeface="Lato"/>
          <a:sym typeface="Lato"/>
        </a:defRPr>
      </a:lvl9pPr>
    </p:titleStyle>
    <p:bodyStyle>
      <a:lvl1pPr marL="285750" marR="0" indent="-2857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20000"/>
        <a:buFont typeface="Arial"/>
        <a:buChar char="•"/>
        <a:tabLst/>
        <a:defRPr sz="2400" b="0" i="0" u="none" strike="noStrike" cap="none" spc="0" baseline="0">
          <a:solidFill>
            <a:srgbClr val="404040"/>
          </a:solidFill>
          <a:uFillTx/>
          <a:latin typeface="Lato"/>
          <a:ea typeface="Lato"/>
          <a:cs typeface="Lato"/>
          <a:sym typeface="Lato"/>
        </a:defRPr>
      </a:lvl1pPr>
      <a:lvl2pPr marL="628013" marR="0" indent="-33908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20000"/>
        <a:buFont typeface="Arial"/>
        <a:buChar char="-"/>
        <a:tabLst/>
        <a:defRPr sz="2400" b="0" i="0" u="none" strike="noStrike" cap="none" spc="0" baseline="0">
          <a:solidFill>
            <a:srgbClr val="404040"/>
          </a:solidFill>
          <a:uFillTx/>
          <a:latin typeface="Lato"/>
          <a:ea typeface="Lato"/>
          <a:cs typeface="Lato"/>
          <a:sym typeface="Lato"/>
        </a:defRPr>
      </a:lvl2pPr>
      <a:lvl3pPr marL="8763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20000"/>
        <a:buFont typeface="Arial"/>
        <a:buChar char="•"/>
        <a:tabLst/>
        <a:defRPr sz="2400" b="0" i="0" u="none" strike="noStrike" cap="none" spc="0" baseline="0">
          <a:solidFill>
            <a:srgbClr val="404040"/>
          </a:solidFill>
          <a:uFillTx/>
          <a:latin typeface="Lato"/>
          <a:ea typeface="Lato"/>
          <a:cs typeface="Lato"/>
          <a:sym typeface="Lato"/>
        </a:defRPr>
      </a:lvl3pPr>
      <a:lvl4pPr marL="11430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20000"/>
        <a:buFont typeface="Arial"/>
        <a:buChar char="-"/>
        <a:tabLst/>
        <a:defRPr sz="2400" b="0" i="0" u="none" strike="noStrike" cap="none" spc="0" baseline="0">
          <a:solidFill>
            <a:srgbClr val="404040"/>
          </a:solidFill>
          <a:uFillTx/>
          <a:latin typeface="Lato"/>
          <a:ea typeface="Lato"/>
          <a:cs typeface="Lato"/>
          <a:sym typeface="Lato"/>
        </a:defRPr>
      </a:lvl4pPr>
      <a:lvl5pPr marL="13716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20000"/>
        <a:buFont typeface="Arial"/>
        <a:buChar char="•"/>
        <a:tabLst/>
        <a:defRPr sz="2400" b="0" i="0" u="none" strike="noStrike" cap="none" spc="0" baseline="0">
          <a:solidFill>
            <a:srgbClr val="404040"/>
          </a:solidFill>
          <a:uFillTx/>
          <a:latin typeface="Lato"/>
          <a:ea typeface="Lato"/>
          <a:cs typeface="Lato"/>
          <a:sym typeface="Lato"/>
        </a:defRPr>
      </a:lvl5pPr>
      <a:lvl6pPr marL="25908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404040"/>
          </a:solidFill>
          <a:uFillTx/>
          <a:latin typeface="Lato"/>
          <a:ea typeface="Lato"/>
          <a:cs typeface="Lato"/>
          <a:sym typeface="Lato"/>
        </a:defRPr>
      </a:lvl6pPr>
      <a:lvl7pPr marL="30480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404040"/>
          </a:solidFill>
          <a:uFillTx/>
          <a:latin typeface="Lato"/>
          <a:ea typeface="Lato"/>
          <a:cs typeface="Lato"/>
          <a:sym typeface="Lato"/>
        </a:defRPr>
      </a:lvl7pPr>
      <a:lvl8pPr marL="3505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404040"/>
          </a:solidFill>
          <a:uFillTx/>
          <a:latin typeface="Lato"/>
          <a:ea typeface="Lato"/>
          <a:cs typeface="Lato"/>
          <a:sym typeface="Lato"/>
        </a:defRPr>
      </a:lvl8pPr>
      <a:lvl9pPr marL="39624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400" b="0" i="0" u="none" strike="noStrike" cap="none" spc="0" baseline="0">
          <a:solidFill>
            <a:srgbClr val="404040"/>
          </a:solidFill>
          <a:uFillTx/>
          <a:latin typeface="Lato"/>
          <a:ea typeface="Lato"/>
          <a:cs typeface="Lato"/>
          <a:sym typeface="La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000000"/>
            </a:gs>
            <a:gs pos="9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0083A6-A21F-72AC-79EC-7B5CEB0B41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88784" y="841772"/>
            <a:ext cx="5947567" cy="2246574"/>
          </a:xfrm>
        </p:spPr>
        <p:txBody>
          <a:bodyPr>
            <a:normAutofit/>
          </a:bodyPr>
          <a:lstStyle/>
          <a:p>
            <a:r>
              <a:rPr lang="en-US" sz="3600" dirty="0"/>
              <a:t>FACET-II Long-term planning meeting: </a:t>
            </a:r>
          </a:p>
          <a:p>
            <a:r>
              <a:rPr lang="en-US" sz="3600" dirty="0"/>
              <a:t>E-305</a:t>
            </a:r>
          </a:p>
          <a:p>
            <a:endParaRPr lang="en-US" sz="3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FA7990-44E0-5532-358E-FC0B53B0A5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783" y="4413375"/>
            <a:ext cx="7319435" cy="851644"/>
          </a:xfrm>
        </p:spPr>
        <p:txBody>
          <a:bodyPr>
            <a:normAutofit/>
          </a:bodyPr>
          <a:lstStyle/>
          <a:p>
            <a:r>
              <a:rPr lang="en-US" dirty="0"/>
              <a:t>Alexander Knetsch </a:t>
            </a:r>
          </a:p>
          <a:p>
            <a:r>
              <a:rPr lang="en-US" sz="1800" dirty="0"/>
              <a:t>10/01/24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7B2EEAC-94B1-E9D0-23C8-F0BDA96689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413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9F098-679B-884C-88B2-EE709208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C81E-6673-BB43-B931-499A50DE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48252-0E0B-844D-B4FC-064B8D536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024" y="188913"/>
            <a:ext cx="7394575" cy="534988"/>
          </a:xfrm>
        </p:spPr>
        <p:txBody>
          <a:bodyPr>
            <a:normAutofit fontScale="92500"/>
          </a:bodyPr>
          <a:lstStyle/>
          <a:p>
            <a:r>
              <a:rPr lang="en-US" dirty="0"/>
              <a:t>Averaged images measured on Gamma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9A986-9C6A-D947-BB38-15BC6C68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227" y="1591079"/>
            <a:ext cx="9348374" cy="3882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FCFFC8-1546-9643-BBB9-85D5D9BDE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92" y="2202288"/>
            <a:ext cx="2526205" cy="22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43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CB900-A75E-BC4D-9F48-17FC6B7D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4257D-098F-1C4F-82BE-0AB913F1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38CD45-F2EE-FB4F-A565-4212E5EB8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024" y="188913"/>
            <a:ext cx="9744075" cy="53498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 plots with a maximum at 5 psi</a:t>
            </a:r>
            <a:br>
              <a:rPr lang="en-US" dirty="0"/>
            </a:b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7709A2-E7C0-AD41-84BE-700928DCE4AD}"/>
              </a:ext>
            </a:extLst>
          </p:cNvPr>
          <p:cNvGrpSpPr/>
          <p:nvPr/>
        </p:nvGrpSpPr>
        <p:grpSpPr>
          <a:xfrm>
            <a:off x="530454" y="1476027"/>
            <a:ext cx="11051946" cy="3906919"/>
            <a:chOff x="301854" y="2404731"/>
            <a:chExt cx="11051946" cy="39069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A5C494-4EC4-BB4A-9F14-0A5D9344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1854" y="2424108"/>
              <a:ext cx="6106331" cy="388754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D3F896-1069-D849-B1A6-E5092FBB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6845" y="2404731"/>
              <a:ext cx="4656955" cy="366536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125CD7A-F984-D841-AA5F-FC4D226B5D49}"/>
                </a:ext>
              </a:extLst>
            </p:cNvPr>
            <p:cNvCxnSpPr>
              <a:cxnSpLocks/>
            </p:cNvCxnSpPr>
            <p:nvPr/>
          </p:nvCxnSpPr>
          <p:spPr>
            <a:xfrm>
              <a:off x="6145306" y="4074459"/>
              <a:ext cx="3527611" cy="215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358AFA5-B25D-7145-A058-580A91AF0C60}"/>
                </a:ext>
              </a:extLst>
            </p:cNvPr>
            <p:cNvCxnSpPr>
              <a:cxnSpLocks/>
            </p:cNvCxnSpPr>
            <p:nvPr/>
          </p:nvCxnSpPr>
          <p:spPr>
            <a:xfrm>
              <a:off x="6145306" y="4922972"/>
              <a:ext cx="38637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0C1EC8E-A333-2843-A0CA-E58F6C6A75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5306" y="5365376"/>
              <a:ext cx="3527612" cy="1069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48CD81D-3A33-3A4F-838E-7DE6BD6FAE3E}"/>
                </a:ext>
              </a:extLst>
            </p:cNvPr>
            <p:cNvCxnSpPr>
              <a:cxnSpLocks/>
            </p:cNvCxnSpPr>
            <p:nvPr/>
          </p:nvCxnSpPr>
          <p:spPr>
            <a:xfrm>
              <a:off x="6145306" y="5042647"/>
              <a:ext cx="2931459" cy="1479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D42CC2-7427-0046-8F7F-BF759ED3F25E}"/>
                </a:ext>
              </a:extLst>
            </p:cNvPr>
            <p:cNvCxnSpPr>
              <a:cxnSpLocks/>
            </p:cNvCxnSpPr>
            <p:nvPr/>
          </p:nvCxnSpPr>
          <p:spPr>
            <a:xfrm>
              <a:off x="6145306" y="3765176"/>
              <a:ext cx="2622176" cy="160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792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480A49-2D58-6A43-B2DE-185704D0E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E4FCC-DC51-2042-A148-38252627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D9A9E-D3CC-824C-892F-BE0249F5DA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Plots with a maximum at p&gt;5 psi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108AB7-4324-BF46-86B0-40A028673FCD}"/>
              </a:ext>
            </a:extLst>
          </p:cNvPr>
          <p:cNvGrpSpPr/>
          <p:nvPr/>
        </p:nvGrpSpPr>
        <p:grpSpPr>
          <a:xfrm>
            <a:off x="879742" y="995228"/>
            <a:ext cx="10345270" cy="4235017"/>
            <a:chOff x="1008530" y="1690688"/>
            <a:chExt cx="10345270" cy="42350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1A924F-60D2-6449-9C13-41AEEF473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530" y="1690688"/>
              <a:ext cx="5580156" cy="42350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6B2577-E6E3-4542-9390-46DE3EE1B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6845" y="1975516"/>
              <a:ext cx="4656955" cy="366536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0FCA1FC-63C8-EF44-9C0C-16AE4A2CA0EA}"/>
                </a:ext>
              </a:extLst>
            </p:cNvPr>
            <p:cNvCxnSpPr>
              <a:cxnSpLocks/>
            </p:cNvCxnSpPr>
            <p:nvPr/>
          </p:nvCxnSpPr>
          <p:spPr>
            <a:xfrm>
              <a:off x="6259524" y="3025588"/>
              <a:ext cx="1566665" cy="1385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8771565-9D61-6C4C-93A7-6B8DD6F0BBF0}"/>
                </a:ext>
              </a:extLst>
            </p:cNvPr>
            <p:cNvCxnSpPr>
              <a:cxnSpLocks/>
            </p:cNvCxnSpPr>
            <p:nvPr/>
          </p:nvCxnSpPr>
          <p:spPr>
            <a:xfrm>
              <a:off x="5903259" y="2460111"/>
              <a:ext cx="2312894" cy="8613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210E7B2-6312-0D4A-A5E2-810BD1CE0CCD}"/>
                </a:ext>
              </a:extLst>
            </p:cNvPr>
            <p:cNvCxnSpPr>
              <a:cxnSpLocks/>
            </p:cNvCxnSpPr>
            <p:nvPr/>
          </p:nvCxnSpPr>
          <p:spPr>
            <a:xfrm>
              <a:off x="6259524" y="1975516"/>
              <a:ext cx="2964948" cy="11597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013F05E-3AF0-0E4B-B1E6-4F67895F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352" y="5430011"/>
            <a:ext cx="5559248" cy="3315772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Maxima can be found</a:t>
            </a:r>
          </a:p>
          <a:p>
            <a:pPr>
              <a:buFontTx/>
              <a:buChar char="-"/>
            </a:pPr>
            <a:r>
              <a:rPr lang="en-US" dirty="0"/>
              <a:t>might be prone to pointing variation</a:t>
            </a:r>
          </a:p>
        </p:txBody>
      </p:sp>
    </p:spTree>
    <p:extLst>
      <p:ext uri="{BB962C8B-B14F-4D97-AF65-F5344CB8AC3E}">
        <p14:creationId xmlns:p14="http://schemas.microsoft.com/office/powerpoint/2010/main" val="193583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5B515-9DA2-AB46-B417-88754B7B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CFD43-5D1D-DC47-B53A-5F9BED31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AF86A-E7E2-DB40-8781-CAF2A4C682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024" y="188913"/>
            <a:ext cx="7394575" cy="534988"/>
          </a:xfrm>
        </p:spPr>
        <p:txBody>
          <a:bodyPr/>
          <a:lstStyle/>
          <a:p>
            <a:r>
              <a:rPr lang="en-US" dirty="0"/>
              <a:t>Average Signal on Gamma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A3F968-4EC6-6243-BA7D-472E7D844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1" y="1380659"/>
            <a:ext cx="7483143" cy="355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B3F884-D62C-1741-A4EC-C4B901DA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694" y="1635860"/>
            <a:ext cx="4092362" cy="30400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EF8F87-F8BD-3F41-BAED-47B929E2CE76}"/>
              </a:ext>
            </a:extLst>
          </p:cNvPr>
          <p:cNvSpPr/>
          <p:nvPr/>
        </p:nvSpPr>
        <p:spPr>
          <a:xfrm>
            <a:off x="3219718" y="3219717"/>
            <a:ext cx="4327302" cy="171138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A7D054C-6D4D-8245-9BF8-EF51B1879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351" y="5200114"/>
            <a:ext cx="5559248" cy="3315772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For p&gt;300 psi </a:t>
            </a:r>
            <a:r>
              <a:rPr lang="en-US" dirty="0" err="1"/>
              <a:t>CsI</a:t>
            </a:r>
            <a:r>
              <a:rPr lang="en-US" dirty="0"/>
              <a:t> was used, result corrected by sensitivity</a:t>
            </a:r>
          </a:p>
          <a:p>
            <a:pPr>
              <a:buFontTx/>
              <a:buChar char="-"/>
            </a:pPr>
            <a:r>
              <a:rPr lang="en-US" dirty="0"/>
              <a:t>Maximum at 40 psi, beyond reduced signal</a:t>
            </a:r>
          </a:p>
        </p:txBody>
      </p:sp>
    </p:spTree>
    <p:extLst>
      <p:ext uri="{BB962C8B-B14F-4D97-AF65-F5344CB8AC3E}">
        <p14:creationId xmlns:p14="http://schemas.microsoft.com/office/powerpoint/2010/main" val="1991695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CDFFDB-2ED5-6B41-91BC-C790E83DC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738" y="5057776"/>
            <a:ext cx="10122662" cy="1481137"/>
          </a:xfrm>
        </p:spPr>
        <p:txBody>
          <a:bodyPr/>
          <a:lstStyle/>
          <a:p>
            <a:r>
              <a:rPr lang="en-US" dirty="0" err="1"/>
              <a:t>Axilens</a:t>
            </a:r>
            <a:r>
              <a:rPr lang="en-US" dirty="0"/>
              <a:t> might not have ionized well at p&gt;140 psi</a:t>
            </a:r>
          </a:p>
          <a:p>
            <a:r>
              <a:rPr lang="en-US" dirty="0"/>
              <a:t>Could be a consequence of decaying gratings or ionization defocusing</a:t>
            </a:r>
          </a:p>
          <a:p>
            <a:r>
              <a:rPr lang="en-US" dirty="0"/>
              <a:t>Needs investigation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FB5AE-51CE-4A43-AF2D-978CE461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7D2C8-3975-B943-9D19-9619E6BD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67B1C-2727-8148-89B4-D3A59BE5B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Plasma glow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FDD1AF-F582-5D4F-8C4B-F19B92A6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892742"/>
            <a:ext cx="9164915" cy="375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81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FBAB37-AFD5-FC4B-91BE-ACD69339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1796"/>
            <a:ext cx="1012266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Mean images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Random (‘typical’) single shot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1F54C-61AB-9544-930D-E22EB025D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C91E3-B5F0-3044-BFC3-62F14B5E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40788C-1FDE-2846-86D3-331D6B268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Interaction with e-beam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AF557-61BF-FA43-895F-5ED7F1E5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702" y="1022065"/>
            <a:ext cx="6507002" cy="2690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FFD39-DB2E-BD42-B4AA-CBF8B7020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332" y="4321940"/>
            <a:ext cx="6328372" cy="253606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55E4C74-585E-7A47-B29E-2394FC03EE32}"/>
              </a:ext>
            </a:extLst>
          </p:cNvPr>
          <p:cNvSpPr txBox="1">
            <a:spLocks/>
          </p:cNvSpPr>
          <p:nvPr/>
        </p:nvSpPr>
        <p:spPr>
          <a:xfrm>
            <a:off x="8677704" y="1673655"/>
            <a:ext cx="3195209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Enhanced plasma glow visible for sub-atmospheric pressures</a:t>
            </a:r>
          </a:p>
          <a:p>
            <a:endParaRPr lang="en-US" dirty="0"/>
          </a:p>
          <a:p>
            <a:r>
              <a:rPr lang="en-US" dirty="0"/>
              <a:t>Camera saturated for p&gt;80 psi</a:t>
            </a:r>
          </a:p>
          <a:p>
            <a:endParaRPr lang="en-US" dirty="0"/>
          </a:p>
          <a:p>
            <a:r>
              <a:rPr lang="en-US" dirty="0"/>
              <a:t>Possible Solution: </a:t>
            </a:r>
          </a:p>
          <a:p>
            <a:pPr lvl="1"/>
            <a:r>
              <a:rPr lang="en-US" dirty="0"/>
              <a:t>Flipper with ND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9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80CCD9-9CD0-1348-8059-011B43CE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A4137-CD65-E340-8812-0F86BD53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665DE-755A-0A46-A315-DC71C25DD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Analysis up to 80 psi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DECD43-389C-9E45-BD4C-70E69FE3B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63" y="1079072"/>
            <a:ext cx="8737569" cy="40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15DBD-D25C-EF42-A510-6EFFDB2C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007F9-BA99-A441-B703-7ED0B5D9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172DD-4FA9-6D4F-8E40-8ECFD074D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024" y="188913"/>
            <a:ext cx="9543715" cy="534988"/>
          </a:xfrm>
        </p:spPr>
        <p:txBody>
          <a:bodyPr/>
          <a:lstStyle/>
          <a:p>
            <a:r>
              <a:rPr lang="en-US" dirty="0" err="1"/>
              <a:t>Corellation</a:t>
            </a:r>
            <a:r>
              <a:rPr lang="en-US" dirty="0"/>
              <a:t> plasma glow enhancement to Gamma1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BF41BA-FB8E-3948-8643-1C17AEACD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96" y="1329067"/>
            <a:ext cx="4266269" cy="3424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7BFF6-CAC4-7A43-87BC-16FE2DD5A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56" y="1428203"/>
            <a:ext cx="4792044" cy="35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18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C33A8F-E643-D948-860F-9F1E08853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704" y="1024409"/>
            <a:ext cx="5559248" cy="3315772"/>
          </a:xfrm>
        </p:spPr>
        <p:txBody>
          <a:bodyPr/>
          <a:lstStyle/>
          <a:p>
            <a:r>
              <a:rPr lang="en-US" dirty="0"/>
              <a:t>Beamlets are seemingly unperturbed</a:t>
            </a:r>
          </a:p>
          <a:p>
            <a:r>
              <a:rPr lang="en-US" dirty="0"/>
              <a:t>--&gt; Hypothesis: Beam wider than plasma</a:t>
            </a:r>
          </a:p>
          <a:p>
            <a:r>
              <a:rPr lang="en-US" dirty="0"/>
              <a:t>We shouldn’t see a spatial feature from the waist in the divergence. Except if there is a correlation.</a:t>
            </a:r>
          </a:p>
          <a:p>
            <a:r>
              <a:rPr lang="en-US" dirty="0"/>
              <a:t>2 options:</a:t>
            </a:r>
          </a:p>
          <a:p>
            <a:pPr lvl="1"/>
            <a:r>
              <a:rPr lang="en-US" dirty="0"/>
              <a:t>x-x’ correlation (waist not on plasma)</a:t>
            </a:r>
          </a:p>
          <a:p>
            <a:pPr lvl="1"/>
            <a:r>
              <a:rPr lang="en-US" dirty="0"/>
              <a:t>x-energy correlation (dispersion)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A37DD-7419-FE4A-8D6A-5EE6ACD5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69C29-F349-074B-A0DD-CB1BDBB9E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6DCCC-2AB4-6C41-B4BD-A550B3369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Espec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F7988-4BFC-A74D-8319-EB3A337E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32" y="3892358"/>
            <a:ext cx="9146682" cy="2829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1DCC8-38FB-D24A-A569-1FAE636BD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411" y="188913"/>
            <a:ext cx="4053894" cy="358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0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30934E-B12D-BA4F-B4FE-19E62229C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4826" y="1140701"/>
            <a:ext cx="4078535" cy="400246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4FBA3-2E16-BE4C-8EB1-FA0B52D7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39D2B-637B-5C48-819D-D186F4D7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7266F-A72B-1E45-8128-FE6877055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025" y="188913"/>
            <a:ext cx="8341888" cy="534988"/>
          </a:xfrm>
        </p:spPr>
        <p:txBody>
          <a:bodyPr/>
          <a:lstStyle/>
          <a:p>
            <a:r>
              <a:rPr lang="en-US" dirty="0"/>
              <a:t>A possible explanation from modeling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7B918A2-71CE-F44F-93D4-F3606C4224AF}"/>
              </a:ext>
            </a:extLst>
          </p:cNvPr>
          <p:cNvSpPr txBox="1">
            <a:spLocks/>
          </p:cNvSpPr>
          <p:nvPr/>
        </p:nvSpPr>
        <p:spPr>
          <a:xfrm>
            <a:off x="1706594" y="5363729"/>
            <a:ext cx="10122662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x—x’ correlation: Waist needs to be off by a beta function to induce a theta-x relation and even then, the beam is too wide. Chromatic focusing remains to be checked.</a:t>
            </a:r>
          </a:p>
          <a:p>
            <a:r>
              <a:rPr lang="en-US" dirty="0"/>
              <a:t>Dispersion (energy-x correlation): A hole can be produced in the signal, could be the reason. 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0621DB6E-2E6E-2945-A847-DEE80BA4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601" y="3141934"/>
            <a:ext cx="5197324" cy="2287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3939F4-79F2-174F-8809-9EE3C8DFA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231" y="898422"/>
            <a:ext cx="2754354" cy="2088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80854B-B6C8-B748-9066-509E12D25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012" y="886089"/>
            <a:ext cx="2914269" cy="216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EEB2B-1AF0-4B62-F437-8020BAEC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High-level responses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0A0D6-C090-BD6F-8DBC-F698870DC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09703"/>
            <a:ext cx="10972800" cy="5182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/>
                <a:latin typeface="Helvetica Neue" panose="02000503000000020004" pitchFamily="2" charset="0"/>
              </a:rPr>
              <a:t>What are the high-level scientific goals of this experiment?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Demonstrate spatial-temporal growth of relativistic streaming instability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The same with e</a:t>
            </a:r>
            <a:r>
              <a:rPr lang="en-US" baseline="30000" dirty="0">
                <a:effectLst/>
                <a:latin typeface="Helvetica Neue" panose="02000503000000020004" pitchFamily="2" charset="0"/>
              </a:rPr>
              <a:t>+</a:t>
            </a:r>
            <a:r>
              <a:rPr lang="en-US" dirty="0">
                <a:effectLst/>
                <a:latin typeface="Helvetica Neue" panose="02000503000000020004" pitchFamily="2" charset="0"/>
              </a:rPr>
              <a:t> e</a:t>
            </a:r>
            <a:r>
              <a:rPr lang="en-US" baseline="30000" dirty="0">
                <a:effectLst/>
                <a:latin typeface="Helvetica Neue" panose="02000503000000020004" pitchFamily="2" charset="0"/>
              </a:rPr>
              <a:t>-</a:t>
            </a:r>
            <a:r>
              <a:rPr lang="en-US" dirty="0">
                <a:effectLst/>
                <a:latin typeface="Helvetica Neue" panose="02000503000000020004" pitchFamily="2" charset="0"/>
              </a:rPr>
              <a:t> pair beams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Gamma ray more important as diagnostic than as gamma-ray source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b="1" dirty="0">
                <a:effectLst/>
                <a:latin typeface="Helvetica Neue" panose="02000503000000020004" pitchFamily="2" charset="0"/>
              </a:rPr>
              <a:t>What will be the first high impact result or publication?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</a:rPr>
              <a:t>D</a:t>
            </a:r>
            <a:r>
              <a:rPr lang="en-US" dirty="0">
                <a:effectLst/>
                <a:latin typeface="Helvetica Neue" panose="02000503000000020004" pitchFamily="2" charset="0"/>
              </a:rPr>
              <a:t>emonstration growth of relativistic streaming instability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Characterization spatial-temporal growth of relativistic streaming instability</a:t>
            </a:r>
          </a:p>
          <a:p>
            <a:pPr marL="0" indent="0">
              <a:buNone/>
            </a:pP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4D45B-138D-166A-358C-FE6A0F8FFC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1350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30934E-B12D-BA4F-B4FE-19E62229C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131" y="991673"/>
            <a:ext cx="4345194" cy="426415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4FBA3-2E16-BE4C-8EB1-FA0B52D7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39D2B-637B-5C48-819D-D186F4D7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7266F-A72B-1E45-8128-FE6877055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024" y="188913"/>
            <a:ext cx="9475229" cy="534988"/>
          </a:xfrm>
        </p:spPr>
        <p:txBody>
          <a:bodyPr/>
          <a:lstStyle/>
          <a:p>
            <a:r>
              <a:rPr lang="en-US" dirty="0"/>
              <a:t>A possible explanation from modeling: Losses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EDD5C-B21D-D840-804B-984D8FC73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15" y="1395026"/>
            <a:ext cx="4283556" cy="3383035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7B918A2-71CE-F44F-93D4-F3606C4224AF}"/>
              </a:ext>
            </a:extLst>
          </p:cNvPr>
          <p:cNvSpPr txBox="1">
            <a:spLocks/>
          </p:cNvSpPr>
          <p:nvPr/>
        </p:nvSpPr>
        <p:spPr>
          <a:xfrm>
            <a:off x="1706594" y="5363729"/>
            <a:ext cx="10122662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Higher pressures lead to more radiation possibly from lost interacted part</a:t>
            </a:r>
          </a:p>
        </p:txBody>
      </p:sp>
    </p:spTree>
    <p:extLst>
      <p:ext uri="{BB962C8B-B14F-4D97-AF65-F5344CB8AC3E}">
        <p14:creationId xmlns:p14="http://schemas.microsoft.com/office/powerpoint/2010/main" val="578024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08FB3E-3FA9-E846-82C0-F6616A5CC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983" y="1011529"/>
            <a:ext cx="1012266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dirty="0"/>
              <a:t>Gamma spectrometer</a:t>
            </a:r>
          </a:p>
          <a:p>
            <a:pPr lvl="1"/>
            <a:r>
              <a:rPr lang="en-US" sz="1800" dirty="0"/>
              <a:t>Seems fine / could add Gamma3 </a:t>
            </a:r>
          </a:p>
          <a:p>
            <a:r>
              <a:rPr lang="en-US" sz="1800" b="1" dirty="0" err="1"/>
              <a:t>Shadowgraphy</a:t>
            </a:r>
            <a:endParaRPr lang="en-US" sz="1800" b="1" dirty="0"/>
          </a:p>
          <a:p>
            <a:pPr lvl="1"/>
            <a:r>
              <a:rPr lang="en-US" sz="1800" dirty="0"/>
              <a:t>See Henrik’s talk / 400 nm to discuss next meeting ?</a:t>
            </a:r>
          </a:p>
          <a:p>
            <a:r>
              <a:rPr lang="en-US" sz="1800" b="1" dirty="0"/>
              <a:t>Plasma glow</a:t>
            </a:r>
          </a:p>
          <a:p>
            <a:pPr lvl="1"/>
            <a:r>
              <a:rPr lang="en-US" sz="1800" dirty="0"/>
              <a:t>Appears to be useful for the detection of filamentation. </a:t>
            </a:r>
          </a:p>
          <a:p>
            <a:pPr lvl="1"/>
            <a:r>
              <a:rPr lang="en-US" sz="1800" dirty="0"/>
              <a:t>Improve light collection for p&lt; 10 psi, add filters p&gt;160 psi</a:t>
            </a:r>
          </a:p>
          <a:p>
            <a:r>
              <a:rPr lang="en-US" sz="1800" b="1" dirty="0"/>
              <a:t>Beam-orbit:</a:t>
            </a:r>
          </a:p>
          <a:p>
            <a:pPr lvl="1"/>
            <a:r>
              <a:rPr lang="en-US" sz="1800" dirty="0"/>
              <a:t>Improve centering of orbit on beam pipe (flat orbit though IP, is it the same as flat through BPMs ?)</a:t>
            </a:r>
          </a:p>
          <a:p>
            <a:pPr lvl="1"/>
            <a:r>
              <a:rPr lang="en-US" sz="1800" dirty="0"/>
              <a:t>Reduce dispersion</a:t>
            </a:r>
          </a:p>
          <a:p>
            <a:pPr lvl="1"/>
            <a:r>
              <a:rPr lang="en-US" sz="1800" dirty="0"/>
              <a:t>More studies on smaller betas and chromatic focusing (See </a:t>
            </a:r>
            <a:r>
              <a:rPr lang="en-US" sz="1800" dirty="0" err="1"/>
              <a:t>Aimé’s</a:t>
            </a:r>
            <a:r>
              <a:rPr lang="en-US" sz="1800" dirty="0"/>
              <a:t> talk in 2 weeks)</a:t>
            </a:r>
          </a:p>
          <a:p>
            <a:r>
              <a:rPr lang="en-US" sz="1800" b="1" dirty="0"/>
              <a:t>Spectrometer:</a:t>
            </a:r>
          </a:p>
          <a:p>
            <a:pPr lvl="1"/>
            <a:r>
              <a:rPr lang="en-US" sz="1800" dirty="0"/>
              <a:t>Re-iterate divergence-dependent transmission </a:t>
            </a:r>
          </a:p>
          <a:p>
            <a:pPr lvl="1"/>
            <a:r>
              <a:rPr lang="en-US" sz="1800" dirty="0"/>
              <a:t>Higher resolution on DTOTR2 </a:t>
            </a:r>
          </a:p>
          <a:p>
            <a:r>
              <a:rPr lang="en-US" sz="1800" b="1" dirty="0" err="1"/>
              <a:t>Axilens</a:t>
            </a:r>
            <a:r>
              <a:rPr lang="en-US" sz="1800" b="1" dirty="0"/>
              <a:t> ionization:</a:t>
            </a:r>
          </a:p>
          <a:p>
            <a:pPr lvl="1"/>
            <a:r>
              <a:rPr lang="en-US" sz="1800" dirty="0"/>
              <a:t>Need to ensure full ionization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82308-990F-0442-B0E5-96E7D7FF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14886-5F12-C04C-988C-70A3A771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7508D-EA82-C64B-A8AD-B261AFCE13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024" y="188913"/>
            <a:ext cx="8869921" cy="534988"/>
          </a:xfrm>
        </p:spPr>
        <p:txBody>
          <a:bodyPr/>
          <a:lstStyle/>
          <a:p>
            <a:r>
              <a:rPr lang="en-US" dirty="0"/>
              <a:t>How can we improve ?  Discussion points</a:t>
            </a:r>
          </a:p>
        </p:txBody>
      </p:sp>
    </p:spTree>
    <p:extLst>
      <p:ext uri="{BB962C8B-B14F-4D97-AF65-F5344CB8AC3E}">
        <p14:creationId xmlns:p14="http://schemas.microsoft.com/office/powerpoint/2010/main" val="3240569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B47F8-010F-314C-A581-2A266697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05DBB-F9C1-6348-8537-1C374581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ACEACB-CA65-A044-95D4-2AC9C8B19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1822" y="2981508"/>
            <a:ext cx="6477000" cy="534988"/>
          </a:xfrm>
        </p:spPr>
        <p:txBody>
          <a:bodyPr/>
          <a:lstStyle/>
          <a:p>
            <a:r>
              <a:rPr lang="en-US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81481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B47F8-010F-314C-A581-2A266697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05DBB-F9C1-6348-8537-1C374581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ACEACB-CA65-A044-95D4-2AC9C8B19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9411" y="2942871"/>
            <a:ext cx="6477000" cy="534988"/>
          </a:xfrm>
        </p:spPr>
        <p:txBody>
          <a:bodyPr/>
          <a:lstStyle/>
          <a:p>
            <a:r>
              <a:rPr lang="en-US" dirty="0"/>
              <a:t>Slide Dump</a:t>
            </a:r>
          </a:p>
        </p:txBody>
      </p:sp>
    </p:spTree>
    <p:extLst>
      <p:ext uri="{BB962C8B-B14F-4D97-AF65-F5344CB8AC3E}">
        <p14:creationId xmlns:p14="http://schemas.microsoft.com/office/powerpoint/2010/main" val="2324471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595AE7-20BC-6945-8D6D-4CE8447F5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E7777-312E-FB4F-BF1F-06CD4FD2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B1BEF-E30D-5B4D-BAC8-EB8E809F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E5C66-C873-1046-BC2C-F378EB42C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2022-08-20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66085-5485-2A4E-B1D8-6860557C0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95" y="1491722"/>
            <a:ext cx="6870794" cy="43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79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C371C-719C-1643-AE99-0B9A64A27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29FB0-8205-314B-B91F-266F3A65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77726-0E71-1F48-85CA-61D9A2BE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B8B79-E279-DC41-AEE2-01ACDB890F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008CB-F68F-494E-BDEA-E60297D74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60" y="845931"/>
            <a:ext cx="10010115" cy="51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41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633EE1-B961-6647-AA53-11E4E92A8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31EECE-F830-C14F-B403-8996B38D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500D1-D2C7-3C44-9EA9-F4198F32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2BE9B-1005-654F-A37B-0E10103E8B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22F32-D7B5-A443-B95F-C73E6D3E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3" y="1378564"/>
            <a:ext cx="6913791" cy="51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2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6A835-58E9-4347-BFCB-82535632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705B8-7C3C-6F47-A632-47426C78A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DD076-49A3-5345-A648-F1E1B4596D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Subtracted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AC8B1-24D3-5144-855C-7F7EC7D57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58" y="2045557"/>
            <a:ext cx="10106025" cy="31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76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16C262-E6ED-E643-8911-F5CE5CC42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665AC-5221-E34E-93EF-31D6450A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1E6AB-914F-5947-AAC4-5AB91A1A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B403D-B301-554F-8B52-FF5DA69272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D173C-300C-734E-8E33-7DAB18E55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94" y="961814"/>
            <a:ext cx="6985670" cy="539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12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FFD953-BBBC-9448-B75F-C679AB0FF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E0476-2B39-DE4E-ACAE-56297D21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114FC-1867-644C-99F0-01539D99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29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4617E-BABA-1D42-B95D-7F8287552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B423C-A14D-174D-9E94-898A3FAF3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94" y="1093296"/>
            <a:ext cx="7031375" cy="52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2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0C60-1F79-B580-FFB6-CFFCEA7D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  <a:latin typeface="Helvetica Neue" panose="02000503000000020004" pitchFamily="2" charset="0"/>
              </a:rPr>
              <a:t>Progress and issues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AC91FE5-D60A-39A5-74AD-5DBBB1B0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309" y="1178609"/>
            <a:ext cx="6201271" cy="3346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effectLst/>
                <a:latin typeface="Helvetica Neue" panose="02000503000000020004" pitchFamily="2" charset="0"/>
              </a:rPr>
              <a:t>Progress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 Neue" panose="02000503000000020004" pitchFamily="2" charset="0"/>
              </a:rPr>
              <a:t>No beamtime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 Neue" panose="02000503000000020004" pitchFamily="2" charset="0"/>
              </a:rPr>
              <a:t>E332 used DTOTR and imaging spectrometer to give information on dispersion at 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 Neue" panose="02000503000000020004" pitchFamily="2" charset="0"/>
              </a:rPr>
              <a:t>Studies at LOA, successfully testing Darkfield </a:t>
            </a:r>
            <a:r>
              <a:rPr lang="en-US" sz="1400" dirty="0" err="1">
                <a:effectLst/>
                <a:latin typeface="Helvetica Neue" panose="02000503000000020004" pitchFamily="2" charset="0"/>
              </a:rPr>
              <a:t>shadowgraphy</a:t>
            </a:r>
            <a:endParaRPr lang="en-US" sz="1400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Neue" panose="02000503000000020004" pitchFamily="2" charset="0"/>
              </a:rPr>
              <a:t>Visit by </a:t>
            </a:r>
            <a:r>
              <a:rPr lang="en-US" sz="1400" dirty="0" err="1">
                <a:latin typeface="Helvetica Neue" panose="02000503000000020004" pitchFamily="2" charset="0"/>
              </a:rPr>
              <a:t>Aimé</a:t>
            </a:r>
            <a:r>
              <a:rPr lang="en-US" sz="1400" dirty="0">
                <a:latin typeface="Helvetica Neue" panose="02000503000000020004" pitchFamily="2" charset="0"/>
              </a:rPr>
              <a:t>, </a:t>
            </a:r>
            <a:r>
              <a:rPr lang="en-US" sz="1400" dirty="0" err="1">
                <a:latin typeface="Helvetica Neue" panose="02000503000000020004" pitchFamily="2" charset="0"/>
              </a:rPr>
              <a:t>Viktoriia</a:t>
            </a:r>
            <a:r>
              <a:rPr lang="en-US" sz="1400" dirty="0">
                <a:latin typeface="Helvetica Neue" panose="02000503000000020004" pitchFamily="2" charset="0"/>
              </a:rPr>
              <a:t> and Sebastien  from LOA</a:t>
            </a:r>
            <a:endParaRPr lang="en-US" sz="1400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400" b="1" dirty="0">
                <a:latin typeface="Helvetica Neue" panose="02000503000000020004" pitchFamily="2" charset="0"/>
              </a:rPr>
              <a:t>Issues: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Neue" panose="02000503000000020004" pitchFamily="2" charset="0"/>
              </a:rPr>
              <a:t>Inhomogeneous laser ionization at high pressures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 Neue" panose="02000503000000020004" pitchFamily="2" charset="0"/>
              </a:rPr>
              <a:t>Beam transversally larger than plasma at 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 Neue" panose="02000503000000020004" pitchFamily="2" charset="0"/>
              </a:rPr>
              <a:t>Beam in IP had E-x’ or E-x correlation </a:t>
            </a:r>
          </a:p>
          <a:p>
            <a:pPr marL="0" indent="0">
              <a:buNone/>
            </a:pPr>
            <a:r>
              <a:rPr lang="en-US" sz="1400" b="1" dirty="0">
                <a:effectLst/>
                <a:latin typeface="Helvetica Neue" panose="02000503000000020004" pitchFamily="2" charset="0"/>
              </a:rPr>
              <a:t>Competition is arising:</a:t>
            </a:r>
          </a:p>
          <a:p>
            <a:pPr marL="400687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 Neue" panose="02000503000000020004" pitchFamily="2" charset="0"/>
              </a:rPr>
              <a:t>AWAKE is studying instabilities in proton beams</a:t>
            </a:r>
          </a:p>
          <a:p>
            <a:pPr marL="400687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HiRadmat</a:t>
            </a:r>
            <a:r>
              <a:rPr lang="en-US" sz="14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makes pair beams 	</a:t>
            </a:r>
            <a:endParaRPr lang="en-US" sz="1400" dirty="0">
              <a:solidFill>
                <a:srgbClr val="DCA10D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1B63FC-1EB5-7A3F-A813-557E123066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580" y="1618368"/>
            <a:ext cx="5529025" cy="22631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56E2E1-42F3-B1B9-9E84-CAB78600A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402" y="4702008"/>
            <a:ext cx="6828598" cy="2112122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E9727AC-54C4-43CA-70E5-5BFFB27987A5}"/>
              </a:ext>
            </a:extLst>
          </p:cNvPr>
          <p:cNvSpPr txBox="1">
            <a:spLocks/>
          </p:cNvSpPr>
          <p:nvPr/>
        </p:nvSpPr>
        <p:spPr>
          <a:xfrm>
            <a:off x="8300180" y="1285648"/>
            <a:ext cx="2249978" cy="86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2857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  <a:lvl2pPr marL="628013" marR="0" indent="-339088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2pPr>
            <a:lvl3pPr marL="8763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3pPr>
            <a:lvl4pPr marL="11430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4pPr>
            <a:lvl5pPr marL="13716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5pPr>
            <a:lvl6pPr marL="25908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6pPr>
            <a:lvl7pPr marL="30480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7pPr>
            <a:lvl8pPr marL="3505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8pPr>
            <a:lvl9pPr marL="39624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n-US" sz="2000" b="1" dirty="0">
                <a:latin typeface="Helvetica Neue" panose="02000503000000020004" pitchFamily="2" charset="0"/>
              </a:rPr>
              <a:t>Top view</a:t>
            </a:r>
            <a:endParaRPr lang="en-US" dirty="0">
              <a:solidFill>
                <a:srgbClr val="DCA10D"/>
              </a:solidFill>
              <a:latin typeface="Helvetica Neue" panose="02000503000000020004" pitchFamily="2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2B9A188-FECC-8764-1ABD-83F7AC7F2EC0}"/>
              </a:ext>
            </a:extLst>
          </p:cNvPr>
          <p:cNvSpPr txBox="1">
            <a:spLocks/>
          </p:cNvSpPr>
          <p:nvPr/>
        </p:nvSpPr>
        <p:spPr>
          <a:xfrm>
            <a:off x="8046376" y="4317747"/>
            <a:ext cx="2757586" cy="86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2857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  <a:lvl2pPr marL="628013" marR="0" indent="-339088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2pPr>
            <a:lvl3pPr marL="8763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3pPr>
            <a:lvl4pPr marL="11430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4pPr>
            <a:lvl5pPr marL="13716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5pPr>
            <a:lvl6pPr marL="25908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6pPr>
            <a:lvl7pPr marL="30480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7pPr>
            <a:lvl8pPr marL="3505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8pPr>
            <a:lvl9pPr marL="39624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n-US" sz="2000" b="1" dirty="0">
                <a:latin typeface="Helvetica Neue" panose="02000503000000020004" pitchFamily="2" charset="0"/>
              </a:rPr>
              <a:t>DTOTR (high M</a:t>
            </a:r>
            <a:r>
              <a:rPr lang="en-US" sz="2000" b="1" baseline="-25000" dirty="0">
                <a:latin typeface="Helvetica Neue" panose="02000503000000020004" pitchFamily="2" charset="0"/>
              </a:rPr>
              <a:t>12</a:t>
            </a:r>
            <a:r>
              <a:rPr lang="en-US" sz="2000" b="1" dirty="0">
                <a:latin typeface="Helvetica Neue" panose="02000503000000020004" pitchFamily="2" charset="0"/>
              </a:rPr>
              <a:t>)</a:t>
            </a:r>
            <a:endParaRPr lang="en-US" dirty="0">
              <a:solidFill>
                <a:srgbClr val="DCA10D"/>
              </a:solidFill>
              <a:latin typeface="Helvetica Neue" panose="02000503000000020004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92F554C-5FB4-1F84-482E-5479177E4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34" y="5150395"/>
            <a:ext cx="4641273" cy="128406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4462265-A627-17C2-212C-F9040699B04F}"/>
              </a:ext>
            </a:extLst>
          </p:cNvPr>
          <p:cNvSpPr txBox="1">
            <a:spLocks/>
          </p:cNvSpPr>
          <p:nvPr/>
        </p:nvSpPr>
        <p:spPr>
          <a:xfrm>
            <a:off x="573044" y="4977937"/>
            <a:ext cx="4613711" cy="86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2857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  <a:lvl2pPr marL="628013" marR="0" indent="-339088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2pPr>
            <a:lvl3pPr marL="8763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3pPr>
            <a:lvl4pPr marL="11430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4pPr>
            <a:lvl5pPr marL="13716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5pPr>
            <a:lvl6pPr marL="25908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6pPr>
            <a:lvl7pPr marL="30480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7pPr>
            <a:lvl8pPr marL="3505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8pPr>
            <a:lvl9pPr marL="39624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2000" b="1" dirty="0">
                <a:latin typeface="Helvetica Neue" panose="02000503000000020004" pitchFamily="2" charset="0"/>
              </a:rPr>
              <a:t>Dark-field </a:t>
            </a:r>
            <a:r>
              <a:rPr lang="en-US" sz="2000" b="1" dirty="0" err="1">
                <a:latin typeface="Helvetica Neue" panose="02000503000000020004" pitchFamily="2" charset="0"/>
              </a:rPr>
              <a:t>shadowgraphy</a:t>
            </a:r>
            <a:r>
              <a:rPr lang="en-US" sz="2000" b="1" dirty="0">
                <a:latin typeface="Helvetica Neue" panose="02000503000000020004" pitchFamily="2" charset="0"/>
              </a:rPr>
              <a:t> of LWFA</a:t>
            </a:r>
            <a:endParaRPr lang="en-US" dirty="0">
              <a:solidFill>
                <a:srgbClr val="DCA10D"/>
              </a:solidFill>
              <a:latin typeface="Helvetica Neue" panose="02000503000000020004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43A93A-D154-F9F6-CDC7-7333FC1256B1}"/>
              </a:ext>
            </a:extLst>
          </p:cNvPr>
          <p:cNvSpPr/>
          <p:nvPr/>
        </p:nvSpPr>
        <p:spPr>
          <a:xfrm>
            <a:off x="-1" y="922867"/>
            <a:ext cx="6411192" cy="3779141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DB967B0-1687-958B-3083-F750DCF93702}"/>
              </a:ext>
            </a:extLst>
          </p:cNvPr>
          <p:cNvSpPr txBox="1">
            <a:spLocks/>
          </p:cNvSpPr>
          <p:nvPr/>
        </p:nvSpPr>
        <p:spPr>
          <a:xfrm>
            <a:off x="749691" y="6330978"/>
            <a:ext cx="4613711" cy="86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2857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  <a:lvl2pPr marL="628013" marR="0" indent="-339088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2pPr>
            <a:lvl3pPr marL="8763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3pPr>
            <a:lvl4pPr marL="11430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4pPr>
            <a:lvl5pPr marL="13716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5pPr>
            <a:lvl6pPr marL="25908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6pPr>
            <a:lvl7pPr marL="30480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7pPr>
            <a:lvl8pPr marL="3505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8pPr>
            <a:lvl9pPr marL="39624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200" dirty="0">
                <a:latin typeface="Helvetica Neue" panose="02000503000000020004" pitchFamily="2" charset="0"/>
              </a:rPr>
              <a:t>Courtesy Max </a:t>
            </a:r>
            <a:r>
              <a:rPr lang="en-US" sz="1200" dirty="0" err="1">
                <a:latin typeface="Helvetica Neue" panose="02000503000000020004" pitchFamily="2" charset="0"/>
              </a:rPr>
              <a:t>Gilljohann</a:t>
            </a:r>
            <a:endParaRPr lang="en-US" sz="1200" dirty="0">
              <a:solidFill>
                <a:srgbClr val="DCA10D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639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70F4E-BD74-FA45-A394-D5D4EAAE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8EF4C-C40A-6142-9CF2-77BE3123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8D720D-D0BE-AE4F-A052-A205C2B317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95060-1AEC-CB43-8A3D-B07E0F505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41" y="1386682"/>
            <a:ext cx="5938777" cy="44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01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3CE75-32C9-1544-B6B4-2AC827E76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6CD8B-7C6E-BF45-8728-8ECFF290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1DD04-E0EB-2742-8BAC-22409A1A6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EC39C-80F6-3947-9BAE-9F34E5A9A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94" y="1121648"/>
            <a:ext cx="7121820" cy="459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97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371909-172B-9B47-B7D8-4F2540160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Post-beamtime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D14A3-06C1-A54C-94EA-1B0B5C6A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D83A8-5CCD-8047-8BBF-653139D9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32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3A0189-884A-FC47-9EF8-6C53B57036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55851-5474-704C-92FD-ED8BEE2C5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38" y="2046082"/>
            <a:ext cx="3442097" cy="2609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70917E-D904-C64A-8A78-04AE2A9E6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112" y="1934055"/>
            <a:ext cx="3550153" cy="2639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015CE-864E-4A44-9A78-0B282A7FF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265" y="2181412"/>
            <a:ext cx="3104202" cy="23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45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B1E26F-A5B7-D846-B30B-7CE741CE4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Frontview</a:t>
            </a:r>
            <a:endParaRPr lang="en-US" dirty="0"/>
          </a:p>
          <a:p>
            <a:r>
              <a:rPr lang="en-US" dirty="0"/>
              <a:t>Raster</a:t>
            </a:r>
          </a:p>
          <a:p>
            <a:r>
              <a:rPr lang="en-US" dirty="0"/>
              <a:t>Plasma glow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004F3-98E1-6B4E-AB37-8951AA9F5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711F0-9039-AD4A-A0C3-A28460D6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33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2E40B-6C48-954C-A586-9062834390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Alignment and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371061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E58F6-2089-EF76-EBE8-B87ED41A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  <a:latin typeface="Helvetica Neue" panose="02000503000000020004" pitchFamily="2" charset="0"/>
              </a:rPr>
              <a:t>Resources and plans to address issues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8B46A-BC4A-8CC0-BB04-101A73066F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527860-A0CF-551F-4316-03D67383B6FC}"/>
              </a:ext>
            </a:extLst>
          </p:cNvPr>
          <p:cNvSpPr txBox="1">
            <a:spLocks/>
          </p:cNvSpPr>
          <p:nvPr/>
        </p:nvSpPr>
        <p:spPr>
          <a:xfrm>
            <a:off x="609600" y="1027708"/>
            <a:ext cx="10603230" cy="518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2857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  <a:lvl2pPr marL="628013" marR="0" indent="-339088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2pPr>
            <a:lvl3pPr marL="8763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3pPr>
            <a:lvl4pPr marL="11430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-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4pPr>
            <a:lvl5pPr marL="13716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5pPr>
            <a:lvl6pPr marL="25908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6pPr>
            <a:lvl7pPr marL="30480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7pPr>
            <a:lvl8pPr marL="3505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8pPr>
            <a:lvl9pPr marL="39624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404040"/>
                </a:solidFill>
                <a:uFillTx/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</a:rPr>
              <a:t>Scan of compressor gratings can vary spatial-temporal coupling and mitigate ionization defocusing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Get permission to run E305 without window between compressor and Picnic basket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Repeat previous scans with improved beam conditions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indent="0" hangingPunct="1">
              <a:buFont typeface="Arial"/>
              <a:buNone/>
            </a:pPr>
            <a:endParaRPr lang="en-US" dirty="0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5540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A551-8FD3-E942-007B-6BFCC16B3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 we get to the high-impact results 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71ED3-A625-73A4-B18C-6E024377A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39537"/>
            <a:ext cx="10972800" cy="51828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effectLst/>
                <a:latin typeface="Helvetica Neue" panose="02000503000000020004" pitchFamily="2" charset="0"/>
              </a:rPr>
              <a:t>Probe laser:</a:t>
            </a:r>
            <a:endParaRPr lang="en-US" b="1" dirty="0"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Dark field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shadowgraphy</a:t>
            </a:r>
            <a:r>
              <a:rPr lang="en-US" dirty="0">
                <a:effectLst/>
                <a:latin typeface="Helvetica Neue" panose="02000503000000020004" pitchFamily="2" charset="0"/>
              </a:rPr>
              <a:t> at 800 nm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</a:rPr>
              <a:t>Motorization of mask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400 nm dark-field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shadowgraphy</a:t>
            </a:r>
            <a:r>
              <a:rPr lang="en-US" dirty="0">
                <a:effectLst/>
                <a:latin typeface="Helvetica Neue" panose="02000503000000020004" pitchFamily="2" charset="0"/>
              </a:rPr>
              <a:t> likely would need spatial filter in the probe</a:t>
            </a:r>
          </a:p>
          <a:p>
            <a:pPr marL="0" indent="0">
              <a:buNone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b="1" dirty="0">
                <a:effectLst/>
                <a:latin typeface="Helvetica Neue" panose="02000503000000020004" pitchFamily="2" charset="0"/>
              </a:rPr>
              <a:t>General e-beam related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Sector 20 Pyro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Improved beams (smaller than plasma)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Use beams with understood approximately linear chip</a:t>
            </a:r>
          </a:p>
          <a:p>
            <a:pPr marL="0" indent="0">
              <a:buNone/>
            </a:pPr>
            <a:endParaRPr lang="en-US" b="1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b="1" dirty="0">
                <a:effectLst/>
                <a:latin typeface="Helvetica Neue" panose="02000503000000020004" pitchFamily="2" charset="0"/>
              </a:rPr>
              <a:t>Pair beams have 3 pathways: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Full positron capability,  requires sailboat chicane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Thick converter, no sailboat chicane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</a:rPr>
              <a:t>Multi-foil gamma-ray converter as </a:t>
            </a:r>
            <a:r>
              <a:rPr lang="en-US" dirty="0" err="1">
                <a:latin typeface="Helvetica Neue" panose="02000503000000020004" pitchFamily="2" charset="0"/>
              </a:rPr>
              <a:t>bethe-heitler</a:t>
            </a:r>
            <a:r>
              <a:rPr lang="en-US" dirty="0">
                <a:latin typeface="Helvetica Neue" panose="02000503000000020004" pitchFamily="2" charset="0"/>
              </a:rPr>
              <a:t> pair beam source 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42A65-B431-E50A-422F-20DB1C2CFE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778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AE9A-0C26-0B3F-BC29-9A6786EEC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944" y="3017783"/>
            <a:ext cx="10972800" cy="632155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0A223-B772-99C7-CFDC-E93EA1436C2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037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601A6E-434A-1346-82C4-8DB37D21E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C0DBA5-9D91-4ECE-982B-8058E3ECE91B}" type="datetime1">
              <a:rPr lang="fr-FR" altLang="fr-FR" smtClean="0"/>
              <a:t>10/01/2024</a:t>
            </a:fld>
            <a:endParaRPr lang="fr-FR" alt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9C5D65-70F4-5C46-AD53-246D1EFD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E305 post summer meeting</a:t>
            </a:r>
            <a:br>
              <a:rPr lang="en-US" dirty="0"/>
            </a:br>
            <a:r>
              <a:rPr lang="en-US" sz="2000" b="0" dirty="0"/>
              <a:t>12.09.2022</a:t>
            </a:r>
            <a:br>
              <a:rPr lang="en-US" sz="2000" b="0" dirty="0"/>
            </a:br>
            <a:r>
              <a:rPr lang="en-US" sz="2000" b="0" dirty="0"/>
              <a:t>A. </a:t>
            </a:r>
            <a:r>
              <a:rPr lang="en-US" sz="2000" b="0" dirty="0" err="1"/>
              <a:t>Knetsch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184489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13C9E2-1CF9-9A4E-82EF-2CC2B7BC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B5E20-6800-304D-B520-930BC0C7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619AA-3355-BD43-9E26-0F43B74D4E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Progress throughout the summer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A6BCB8D-AA9C-7B4F-8318-5CE795C12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245" y="1080641"/>
            <a:ext cx="1012266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17.06.22</a:t>
            </a:r>
          </a:p>
          <a:p>
            <a:pPr lvl="1"/>
            <a:r>
              <a:rPr lang="en-US" sz="1000" dirty="0"/>
              <a:t>E-beam and </a:t>
            </a:r>
            <a:r>
              <a:rPr lang="en-US" sz="1000" b="1" dirty="0" err="1"/>
              <a:t>axilens</a:t>
            </a:r>
            <a:r>
              <a:rPr lang="en-US" sz="1000" b="1" dirty="0"/>
              <a:t> ionization trace </a:t>
            </a:r>
            <a:r>
              <a:rPr lang="en-US" sz="1000" dirty="0"/>
              <a:t>observed with </a:t>
            </a:r>
            <a:r>
              <a:rPr lang="en-US" sz="1000" b="1" dirty="0"/>
              <a:t>LR </a:t>
            </a:r>
            <a:r>
              <a:rPr lang="en-US" sz="1000" b="1" dirty="0" err="1"/>
              <a:t>shadowgraphy</a:t>
            </a:r>
            <a:endParaRPr lang="en-US" b="1" dirty="0"/>
          </a:p>
          <a:p>
            <a:r>
              <a:rPr lang="en-US" dirty="0"/>
              <a:t>12.07.22</a:t>
            </a:r>
          </a:p>
          <a:p>
            <a:pPr lvl="1"/>
            <a:r>
              <a:rPr lang="en-US" sz="1000" b="1" dirty="0"/>
              <a:t>Alignment</a:t>
            </a:r>
            <a:r>
              <a:rPr lang="en-US" sz="1000" dirty="0"/>
              <a:t> on front-view and beam-based</a:t>
            </a:r>
          </a:p>
          <a:p>
            <a:pPr lvl="1"/>
            <a:r>
              <a:rPr lang="en-US" sz="1000" dirty="0"/>
              <a:t>Data taken at  different </a:t>
            </a:r>
            <a:r>
              <a:rPr lang="en-US" sz="1000" b="1" dirty="0"/>
              <a:t>pressures:</a:t>
            </a:r>
            <a:r>
              <a:rPr lang="en-US" sz="1000" dirty="0"/>
              <a:t> 100 psi, 500 psi and 1500 psi </a:t>
            </a:r>
            <a:endParaRPr lang="en-US" dirty="0"/>
          </a:p>
          <a:p>
            <a:r>
              <a:rPr lang="en-US" dirty="0"/>
              <a:t>15.07.22</a:t>
            </a:r>
          </a:p>
          <a:p>
            <a:pPr lvl="1"/>
            <a:r>
              <a:rPr lang="en-US" sz="1000" dirty="0"/>
              <a:t>He gas instead of H2. </a:t>
            </a:r>
            <a:r>
              <a:rPr lang="en-US" sz="1000" dirty="0" err="1"/>
              <a:t>Axilens</a:t>
            </a:r>
            <a:r>
              <a:rPr lang="en-US" sz="1000" dirty="0"/>
              <a:t> focus can ionize He </a:t>
            </a:r>
          </a:p>
          <a:p>
            <a:pPr lvl="1"/>
            <a:r>
              <a:rPr lang="en-US" sz="1000" b="1" dirty="0"/>
              <a:t>Pressure scan from 10 to 1200 </a:t>
            </a:r>
            <a:r>
              <a:rPr lang="en-US" sz="1000" b="1" dirty="0" err="1"/>
              <a:t>psig</a:t>
            </a:r>
            <a:endParaRPr lang="en-US" b="1" dirty="0"/>
          </a:p>
          <a:p>
            <a:r>
              <a:rPr lang="en-US" dirty="0"/>
              <a:t>24.07.22</a:t>
            </a:r>
          </a:p>
          <a:p>
            <a:pPr lvl="1"/>
            <a:r>
              <a:rPr lang="en-US" sz="1000" b="1" dirty="0"/>
              <a:t>High-resolution </a:t>
            </a:r>
            <a:r>
              <a:rPr lang="en-US" sz="1000" b="1" dirty="0" err="1"/>
              <a:t>shadowgraphy</a:t>
            </a:r>
            <a:endParaRPr lang="en-US" sz="1000" b="1" dirty="0"/>
          </a:p>
          <a:p>
            <a:pPr lvl="1"/>
            <a:r>
              <a:rPr lang="en-US" sz="1000" dirty="0" err="1"/>
              <a:t>Axilens</a:t>
            </a:r>
            <a:r>
              <a:rPr lang="en-US" sz="1000" dirty="0"/>
              <a:t> longitudinal scan</a:t>
            </a:r>
          </a:p>
          <a:p>
            <a:pPr lvl="1"/>
            <a:r>
              <a:rPr lang="en-US" sz="1000" dirty="0"/>
              <a:t>Laser-to-</a:t>
            </a:r>
            <a:r>
              <a:rPr lang="en-US" sz="1000" dirty="0" err="1"/>
              <a:t>ebeam</a:t>
            </a:r>
            <a:r>
              <a:rPr lang="en-US" sz="1000" dirty="0"/>
              <a:t> raster scan for beam-based alignment (plasma appears to be 50 um wide) </a:t>
            </a:r>
          </a:p>
          <a:p>
            <a:pPr lvl="1"/>
            <a:r>
              <a:rPr lang="en-US" sz="1000" dirty="0"/>
              <a:t>Occasionally e-beam ionization</a:t>
            </a:r>
          </a:p>
          <a:p>
            <a:r>
              <a:rPr lang="en-US" dirty="0"/>
              <a:t>27.07.22</a:t>
            </a:r>
          </a:p>
          <a:p>
            <a:pPr lvl="1"/>
            <a:r>
              <a:rPr lang="en-US" sz="1000" dirty="0"/>
              <a:t>Plasma trace from e-beam H2 ionization consistent and visible in </a:t>
            </a:r>
            <a:r>
              <a:rPr lang="en-US" sz="1000" b="1" dirty="0"/>
              <a:t>high-res </a:t>
            </a:r>
            <a:r>
              <a:rPr lang="en-US" sz="1000" b="1" dirty="0" err="1"/>
              <a:t>shadowgraphy</a:t>
            </a:r>
            <a:r>
              <a:rPr lang="en-US" sz="1000" b="1" dirty="0"/>
              <a:t> </a:t>
            </a:r>
            <a:r>
              <a:rPr lang="en-US" sz="1000" dirty="0"/>
              <a:t>at p=1000 </a:t>
            </a:r>
            <a:r>
              <a:rPr lang="en-US" sz="1000" dirty="0" err="1"/>
              <a:t>psig</a:t>
            </a:r>
            <a:endParaRPr lang="en-US" sz="1000" dirty="0"/>
          </a:p>
          <a:p>
            <a:r>
              <a:rPr lang="en-US" dirty="0"/>
              <a:t>02.08.22</a:t>
            </a:r>
          </a:p>
          <a:p>
            <a:pPr lvl="1"/>
            <a:r>
              <a:rPr lang="en-US" sz="1000" dirty="0" err="1"/>
              <a:t>Axilens</a:t>
            </a:r>
            <a:r>
              <a:rPr lang="en-US" sz="1000" dirty="0"/>
              <a:t> </a:t>
            </a:r>
            <a:r>
              <a:rPr lang="en-US" sz="1000" b="1" dirty="0"/>
              <a:t>raster scans </a:t>
            </a:r>
            <a:r>
              <a:rPr lang="en-US" sz="1000" dirty="0"/>
              <a:t>for different DM settings</a:t>
            </a:r>
          </a:p>
          <a:p>
            <a:r>
              <a:rPr lang="en-US" dirty="0"/>
              <a:t>20.08.22</a:t>
            </a:r>
          </a:p>
          <a:p>
            <a:pPr lvl="1"/>
            <a:r>
              <a:rPr lang="en-US" sz="1000" dirty="0"/>
              <a:t>New 2 cm gas jet installed</a:t>
            </a:r>
          </a:p>
          <a:p>
            <a:pPr lvl="1"/>
            <a:r>
              <a:rPr lang="en-US" sz="1000" b="1" dirty="0"/>
              <a:t>Pressure scan from 1 psi to 1200 psi </a:t>
            </a:r>
            <a:r>
              <a:rPr lang="en-US" sz="1000" dirty="0"/>
              <a:t>including object plane scans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8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A67854-0519-F646-9276-D44558F5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738" y="1067996"/>
            <a:ext cx="10122662" cy="4525963"/>
          </a:xfrm>
        </p:spPr>
        <p:txBody>
          <a:bodyPr/>
          <a:lstStyle/>
          <a:p>
            <a:r>
              <a:rPr lang="en-US" b="1" dirty="0"/>
              <a:t>Commission of setup</a:t>
            </a:r>
          </a:p>
          <a:p>
            <a:pPr lvl="1"/>
            <a:r>
              <a:rPr lang="en-US" dirty="0"/>
              <a:t>Alignment, synchronization, etc.</a:t>
            </a:r>
          </a:p>
          <a:p>
            <a:r>
              <a:rPr lang="en-US" b="1" dirty="0"/>
              <a:t>Observe evidence of a  filamentation regime</a:t>
            </a:r>
          </a:p>
          <a:p>
            <a:pPr lvl="1"/>
            <a:r>
              <a:rPr lang="en-US" dirty="0"/>
              <a:t>Gamma diagnostics</a:t>
            </a:r>
          </a:p>
          <a:p>
            <a:pPr lvl="1"/>
            <a:r>
              <a:rPr lang="en-US" dirty="0"/>
              <a:t>Electron spectrometer</a:t>
            </a:r>
          </a:p>
          <a:p>
            <a:pPr lvl="1"/>
            <a:r>
              <a:rPr lang="en-US" dirty="0" err="1"/>
              <a:t>Shadowgraphy</a:t>
            </a:r>
            <a:endParaRPr lang="en-US" dirty="0"/>
          </a:p>
          <a:p>
            <a:pPr lvl="1"/>
            <a:r>
              <a:rPr lang="en-US" dirty="0"/>
              <a:t>Plasma glow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58745-70EA-204E-B358-D9164972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21/07/21</a:t>
            </a:r>
            <a:endParaRPr lang="fr-FR" alt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056A7-1075-334C-9C50-09467C11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25D3D-418A-B741-B59C-4203B972FD7F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6BAB1-774C-764F-9F69-21614917F9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Shifts were inspired by these goals: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4F74A-C904-874C-8371-74205274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94" y="3741632"/>
            <a:ext cx="3040081" cy="2366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4A118-1A1C-B94B-99FF-3BE46B845576}"/>
              </a:ext>
            </a:extLst>
          </p:cNvPr>
          <p:cNvSpPr txBox="1"/>
          <p:nvPr/>
        </p:nvSpPr>
        <p:spPr bwMode="auto">
          <a:xfrm>
            <a:off x="2163434" y="4012195"/>
            <a:ext cx="877813" cy="40011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000" b="1" dirty="0">
                <a:solidFill>
                  <a:srgbClr val="595959"/>
                </a:solidFill>
                <a:latin typeface="AvantGarde Regular" charset="0"/>
                <a:ea typeface="AvantGarde Regular" charset="0"/>
                <a:cs typeface="AvantGarde Regular" charset="0"/>
              </a:rPr>
              <a:t>Plasma lensing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F934B5-1F9D-404A-8262-1D76F2AF7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515" y="3681619"/>
            <a:ext cx="3102849" cy="2426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E40B27-5658-DE49-B837-29240FE034F3}"/>
              </a:ext>
            </a:extLst>
          </p:cNvPr>
          <p:cNvSpPr txBox="1"/>
          <p:nvPr/>
        </p:nvSpPr>
        <p:spPr bwMode="auto">
          <a:xfrm>
            <a:off x="5723122" y="3991937"/>
            <a:ext cx="877813" cy="246221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000" b="1" dirty="0">
                <a:solidFill>
                  <a:srgbClr val="595959"/>
                </a:solidFill>
                <a:latin typeface="AvantGarde Regular" charset="0"/>
                <a:ea typeface="AvantGarde Regular" charset="0"/>
                <a:cs typeface="AvantGarde Regular" charset="0"/>
              </a:rPr>
              <a:t>PWFA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B8CD28-9F0F-D14F-81E1-90E1A0C61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935" y="3615126"/>
            <a:ext cx="3130885" cy="2492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A557F7-5048-B246-BC4B-8735CEF79B13}"/>
              </a:ext>
            </a:extLst>
          </p:cNvPr>
          <p:cNvSpPr txBox="1"/>
          <p:nvPr/>
        </p:nvSpPr>
        <p:spPr bwMode="auto">
          <a:xfrm>
            <a:off x="9118776" y="3856936"/>
            <a:ext cx="1523484" cy="40011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000" b="1" dirty="0">
                <a:solidFill>
                  <a:srgbClr val="595959"/>
                </a:solidFill>
                <a:latin typeface="AvantGarde Regular" charset="0"/>
                <a:ea typeface="AvantGarde Regular" charset="0"/>
                <a:cs typeface="AvantGarde Regular" charset="0"/>
              </a:rPr>
              <a:t>PWFA-Filamentation transition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99F3503-EB81-2F47-940F-D5ADC9E4D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119" y="465080"/>
            <a:ext cx="3650281" cy="287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438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FACET-II Mai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FACET-II Mai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FACET-II Ma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ACET-II Main">
  <a:themeElements>
    <a:clrScheme name="FACET-II Mai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FACET-II Mai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FACET-II Ma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3605</TotalTime>
  <Words>890</Words>
  <Application>Microsoft Macintosh PowerPoint</Application>
  <PresentationFormat>Widescreen</PresentationFormat>
  <Paragraphs>216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AvantGarde Regular</vt:lpstr>
      <vt:lpstr>Baskerville</vt:lpstr>
      <vt:lpstr>Calibri</vt:lpstr>
      <vt:lpstr>Calibri Light</vt:lpstr>
      <vt:lpstr>Helvetica Neue</vt:lpstr>
      <vt:lpstr>Lato</vt:lpstr>
      <vt:lpstr>Tahoma</vt:lpstr>
      <vt:lpstr>FACET-II Main</vt:lpstr>
      <vt:lpstr>PowerPoint Presentation</vt:lpstr>
      <vt:lpstr>High-level responses</vt:lpstr>
      <vt:lpstr>Progress and issues</vt:lpstr>
      <vt:lpstr>Resources and plans to address issues</vt:lpstr>
      <vt:lpstr>How do we get to the high-impact results ? </vt:lpstr>
      <vt:lpstr>Backup</vt:lpstr>
      <vt:lpstr>E305 post summer meeting 12.09.2022 A. Knetsch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Hast, Carsten</dc:creator>
  <cp:lastModifiedBy>Knetsch, Alexander</cp:lastModifiedBy>
  <cp:revision>140</cp:revision>
  <dcterms:modified xsi:type="dcterms:W3CDTF">2024-01-10T19:24:05Z</dcterms:modified>
</cp:coreProperties>
</file>