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4"/>
  </p:sldMasterIdLst>
  <p:notesMasterIdLst>
    <p:notesMasterId r:id="rId9"/>
  </p:notesMasterIdLst>
  <p:sldIdLst>
    <p:sldId id="363" r:id="rId5"/>
    <p:sldId id="451" r:id="rId6"/>
    <p:sldId id="452" r:id="rId7"/>
    <p:sldId id="453" r:id="rId8"/>
  </p:sldIdLst>
  <p:sldSz cx="12192000" cy="6858000"/>
  <p:notesSz cx="6858000" cy="9144000"/>
  <p:embeddedFontLst>
    <p:embeddedFont>
      <p:font typeface="Lato" panose="020F0502020204030203" pitchFamily="34" charset="0"/>
      <p:regular r:id="rId10"/>
      <p:bold r:id="rId11"/>
      <p:italic r:id="rId12"/>
      <p:boldItalic r:id="rId13"/>
    </p:embeddedFont>
    <p:embeddedFont>
      <p:font typeface="Lato Black" panose="020F0502020204030203" pitchFamily="34" charset="0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504" userDrawn="1">
          <p15:clr>
            <a:srgbClr val="A4A3A4"/>
          </p15:clr>
        </p15:guide>
        <p15:guide id="4" orient="horz" pos="12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1515"/>
    <a:srgbClr val="FF0000"/>
    <a:srgbClr val="00FF00"/>
    <a:srgbClr val="33CC33"/>
    <a:srgbClr val="00FFFF"/>
    <a:srgbClr val="FFFF00"/>
    <a:srgbClr val="D4D1D1"/>
    <a:srgbClr val="AF2D24"/>
    <a:srgbClr val="E04F39"/>
    <a:srgbClr val="B83A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8" autoAdjust="0"/>
    <p:restoredTop sz="94660"/>
  </p:normalViewPr>
  <p:slideViewPr>
    <p:cSldViewPr snapToGrid="0">
      <p:cViewPr>
        <p:scale>
          <a:sx n="108" d="100"/>
          <a:sy n="108" d="100"/>
        </p:scale>
        <p:origin x="437" y="379"/>
      </p:cViewPr>
      <p:guideLst>
        <p:guide orient="horz" pos="2112"/>
        <p:guide pos="3840"/>
        <p:guide pos="504"/>
        <p:guide orient="horz" pos="1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st, Carsten" userId="e72be662-8b66-41d2-b918-2e179b422370" providerId="ADAL" clId="{2ED32381-4EBB-4082-84E6-0075C4381450}"/>
    <pc:docChg chg="delSld">
      <pc:chgData name="Hast, Carsten" userId="e72be662-8b66-41d2-b918-2e179b422370" providerId="ADAL" clId="{2ED32381-4EBB-4082-84E6-0075C4381450}" dt="2022-09-26T23:55:13.489" v="0" actId="47"/>
      <pc:docMkLst>
        <pc:docMk/>
      </pc:docMkLst>
      <pc:sldChg chg="del">
        <pc:chgData name="Hast, Carsten" userId="e72be662-8b66-41d2-b918-2e179b422370" providerId="ADAL" clId="{2ED32381-4EBB-4082-84E6-0075C4381450}" dt="2022-09-26T23:55:13.489" v="0" actId="47"/>
        <pc:sldMkLst>
          <pc:docMk/>
          <pc:sldMk cId="3224593741" sldId="39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571494-3951-FA47-A2D9-E3AB10964ECE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19C58-D451-C54B-A6BB-965E69BFF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462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 months full time to get S20 Laser Working – no science, no shifts. Maybe 10% meetings</a:t>
            </a:r>
          </a:p>
          <a:p>
            <a:r>
              <a:rPr lang="en-US" dirty="0"/>
              <a:t>During shifts, 1/5</a:t>
            </a:r>
            <a:r>
              <a:rPr lang="en-US" baseline="30000" dirty="0"/>
              <a:t>th</a:t>
            </a:r>
            <a:r>
              <a:rPr lang="en-US" dirty="0"/>
              <a:t> laser. All operational: getting/keeping the laser ready for experiments. Rest of time writing shift plans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D19C58-D451-C54B-A6BB-965E69BFF73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305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tif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FACET_II Title Slide_bg">
    <p:bg>
      <p:bgPr>
        <a:gradFill flip="none" rotWithShape="1">
          <a:gsLst>
            <a:gs pos="31000">
              <a:schemeClr val="tx1">
                <a:lumMod val="100000"/>
              </a:schemeClr>
            </a:gs>
            <a:gs pos="90000">
              <a:schemeClr val="bg1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474;p49">
            <a:extLst>
              <a:ext uri="{FF2B5EF4-FFF2-40B4-BE49-F238E27FC236}">
                <a16:creationId xmlns:a16="http://schemas.microsoft.com/office/drawing/2014/main" id="{07187F62-0EF5-79E1-A700-6A7EBD7ABEA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5" y="14"/>
            <a:ext cx="12191975" cy="6857986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A96C29BD-F121-614E-937A-0FE2936909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8785" y="487442"/>
            <a:ext cx="5947565" cy="2246574"/>
          </a:xfrm>
        </p:spPr>
        <p:txBody>
          <a:bodyPr anchor="b"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E301, E304, </a:t>
            </a:r>
          </a:p>
          <a:p>
            <a:pPr lvl="0"/>
            <a:r>
              <a:rPr lang="en-US" dirty="0"/>
              <a:t>S20 Main Laser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E48681D7-BD26-DD4A-83F8-CC4789ACF9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8786" y="4413375"/>
            <a:ext cx="5947564" cy="374254"/>
          </a:xfrm>
        </p:spPr>
        <p:txBody>
          <a:bodyPr anchor="t">
            <a:noAutofit/>
          </a:bodyPr>
          <a:lstStyle>
            <a:lvl1pPr>
              <a:defRPr sz="18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Robert Ariniello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5D2C9AD-CFDA-224D-8C1F-3CF1600D138A}"/>
              </a:ext>
            </a:extLst>
          </p:cNvPr>
          <p:cNvCxnSpPr>
            <a:cxnSpLocks/>
          </p:cNvCxnSpPr>
          <p:nvPr userDrawn="1"/>
        </p:nvCxnSpPr>
        <p:spPr>
          <a:xfrm>
            <a:off x="0" y="4191000"/>
            <a:ext cx="7340828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325F811-2A79-9F4C-80E3-5C2145650C93}"/>
              </a:ext>
            </a:extLst>
          </p:cNvPr>
          <p:cNvCxnSpPr>
            <a:cxnSpLocks/>
          </p:cNvCxnSpPr>
          <p:nvPr userDrawn="1"/>
        </p:nvCxnSpPr>
        <p:spPr>
          <a:xfrm>
            <a:off x="0" y="5868971"/>
            <a:ext cx="1219200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>
            <a:extLst>
              <a:ext uri="{FF2B5EF4-FFF2-40B4-BE49-F238E27FC236}">
                <a16:creationId xmlns:a16="http://schemas.microsoft.com/office/drawing/2014/main" id="{2BBD6D63-68E7-7543-862D-BA63B5F68F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0766" y="6016339"/>
            <a:ext cx="2423615" cy="46269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C2D8E87E-D5FA-C044-B53C-5AD169C3FB6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45604" y="6057901"/>
            <a:ext cx="2611668" cy="4352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9B2673-022A-46B7-8B2A-C3C7E3169351}"/>
              </a:ext>
            </a:extLst>
          </p:cNvPr>
          <p:cNvSpPr txBox="1"/>
          <p:nvPr userDrawn="1"/>
        </p:nvSpPr>
        <p:spPr>
          <a:xfrm>
            <a:off x="592815" y="2951501"/>
            <a:ext cx="5947562" cy="478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US" sz="2400" b="1" kern="1200" dirty="0">
                <a:solidFill>
                  <a:srgbClr val="8C151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Long-term Planning Meeting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0BAB68-6093-4068-B0C5-CE584BDA001E}"/>
              </a:ext>
            </a:extLst>
          </p:cNvPr>
          <p:cNvSpPr txBox="1"/>
          <p:nvPr userDrawn="1"/>
        </p:nvSpPr>
        <p:spPr>
          <a:xfrm>
            <a:off x="601325" y="4805678"/>
            <a:ext cx="24042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January 10, 2024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CBE3232B-6DE7-4CA7-A6A6-E4034019A3A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375013" y="838200"/>
            <a:ext cx="3978787" cy="9144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7E80C45-5FA7-42BB-A8F7-CED8454959ED}"/>
              </a:ext>
            </a:extLst>
          </p:cNvPr>
          <p:cNvSpPr txBox="1"/>
          <p:nvPr userDrawn="1"/>
        </p:nvSpPr>
        <p:spPr>
          <a:xfrm>
            <a:off x="7451903" y="1775936"/>
            <a:ext cx="4206697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100" b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Facility for Advanced</a:t>
            </a:r>
          </a:p>
          <a:p>
            <a:r>
              <a:rPr lang="en-US" sz="2100" b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Accelerator </a:t>
            </a:r>
            <a:r>
              <a:rPr lang="en-US" sz="2100" b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Experimental</a:t>
            </a:r>
            <a:r>
              <a:rPr lang="en-US" sz="2100" b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Tests</a:t>
            </a:r>
          </a:p>
        </p:txBody>
      </p:sp>
    </p:spTree>
    <p:extLst>
      <p:ext uri="{BB962C8B-B14F-4D97-AF65-F5344CB8AC3E}">
        <p14:creationId xmlns:p14="http://schemas.microsoft.com/office/powerpoint/2010/main" val="1304716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32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orient="horz" pos="3696">
          <p15:clr>
            <a:srgbClr val="FBAE40"/>
          </p15:clr>
        </p15:guide>
        <p15:guide id="4" orient="horz" pos="26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ET-II One Column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C9BA041-A961-B54B-BD07-995D6718F7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66701"/>
            <a:ext cx="10972800" cy="632152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Sample One-Column Text Slide –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8389983-A0A6-C548-B38F-3D123AFC7D3D}"/>
              </a:ext>
            </a:extLst>
          </p:cNvPr>
          <p:cNvCxnSpPr>
            <a:cxnSpLocks/>
          </p:cNvCxnSpPr>
          <p:nvPr userDrawn="1"/>
        </p:nvCxnSpPr>
        <p:spPr>
          <a:xfrm>
            <a:off x="0" y="927135"/>
            <a:ext cx="11582400" cy="0"/>
          </a:xfrm>
          <a:prstGeom prst="line">
            <a:avLst/>
          </a:prstGeom>
          <a:ln w="9525">
            <a:solidFill>
              <a:srgbClr val="8C15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2">
            <a:extLst>
              <a:ext uri="{FF2B5EF4-FFF2-40B4-BE49-F238E27FC236}">
                <a16:creationId xmlns:a16="http://schemas.microsoft.com/office/drawing/2014/main" id="{377FB660-230D-49E5-9FAD-9056526E42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3176" y="6579844"/>
            <a:ext cx="8153566" cy="278156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r>
              <a:rPr lang="en-US"/>
              <a:t>Long-term Planning Meeting, January 10, 2024                 R. Ariniello           E301, E304, S20 Main Laser</a:t>
            </a:r>
            <a:endParaRPr lang="en-US" dirty="0"/>
          </a:p>
        </p:txBody>
      </p:sp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52B5695C-A1FA-4F3C-B8F1-5354C8407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0000" y="6579845"/>
            <a:ext cx="685801" cy="27815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52B60363-7E9F-BF4A-894A-A30319D393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EE9CB027-2821-4240-8431-A7F7AFE16A6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0" y="1066800"/>
            <a:ext cx="10972800" cy="5182839"/>
          </a:xfrm>
        </p:spPr>
        <p:txBody>
          <a:bodyPr/>
          <a:lstStyle>
            <a:lvl1pPr marL="285750" indent="-285750">
              <a:buClr>
                <a:srgbClr val="8C1515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71500" indent="-282575">
              <a:buClr>
                <a:srgbClr val="8C1515"/>
              </a:buClr>
              <a:buSzPct val="120000"/>
              <a:buFont typeface="Lato" panose="020F0502020204030203" pitchFamily="34" charset="0"/>
              <a:buChar char="-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00100" indent="-228600">
              <a:buClr>
                <a:srgbClr val="8C1515"/>
              </a:buClr>
              <a:buSzPct val="120000"/>
              <a:tabLst>
                <a:tab pos="800100" algn="l"/>
              </a:tabLs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28700" indent="-228600">
              <a:buClr>
                <a:srgbClr val="8C1515"/>
              </a:buClr>
              <a:buSzPct val="120000"/>
              <a:buFont typeface="Lato" panose="020F0502020204030203" pitchFamily="34" charset="0"/>
              <a:buChar char="-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257300" indent="-228600">
              <a:buClr>
                <a:srgbClr val="8C1515"/>
              </a:buClr>
              <a:buSzPct val="120000"/>
              <a:tabLst>
                <a:tab pos="1257300" algn="l"/>
              </a:tabLst>
              <a:defRPr sz="1600" i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r>
              <a:rPr lang="en-US"/>
              <a:t>Body Level One</a:t>
            </a:r>
          </a:p>
          <a:p>
            <a:pPr lvl="1"/>
            <a:r>
              <a:rPr lang="en-US"/>
              <a:t>Body Level Two</a:t>
            </a:r>
          </a:p>
          <a:p>
            <a:pPr lvl="2"/>
            <a:r>
              <a:rPr lang="en-US"/>
              <a:t>Body Level Three</a:t>
            </a:r>
          </a:p>
          <a:p>
            <a:pPr lvl="3"/>
            <a:r>
              <a:rPr lang="en-US"/>
              <a:t>Body Level Four</a:t>
            </a:r>
          </a:p>
          <a:p>
            <a:pPr lvl="4"/>
            <a:r>
              <a:rPr lang="en-US"/>
              <a:t>Body Level Five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39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ET-II One Column Enumerat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C9BA041-A961-B54B-BD07-995D6718F7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66701"/>
            <a:ext cx="10972800" cy="632152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Sample One-Column Text Slide –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8389983-A0A6-C548-B38F-3D123AFC7D3D}"/>
              </a:ext>
            </a:extLst>
          </p:cNvPr>
          <p:cNvCxnSpPr>
            <a:cxnSpLocks/>
          </p:cNvCxnSpPr>
          <p:nvPr userDrawn="1"/>
        </p:nvCxnSpPr>
        <p:spPr>
          <a:xfrm>
            <a:off x="0" y="927135"/>
            <a:ext cx="11582400" cy="0"/>
          </a:xfrm>
          <a:prstGeom prst="line">
            <a:avLst/>
          </a:prstGeom>
          <a:ln w="9525">
            <a:solidFill>
              <a:srgbClr val="8C15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2">
            <a:extLst>
              <a:ext uri="{FF2B5EF4-FFF2-40B4-BE49-F238E27FC236}">
                <a16:creationId xmlns:a16="http://schemas.microsoft.com/office/drawing/2014/main" id="{377FB660-230D-49E5-9FAD-9056526E42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3176" y="6579844"/>
            <a:ext cx="8153566" cy="278156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r>
              <a:rPr lang="en-US"/>
              <a:t>Long-term Planning Meeting, January 10, 2024                 R. Ariniello           E301, E304, S20 Main Laser</a:t>
            </a:r>
          </a:p>
        </p:txBody>
      </p:sp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52B5695C-A1FA-4F3C-B8F1-5354C8407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0000" y="6579845"/>
            <a:ext cx="685801" cy="27815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52B60363-7E9F-BF4A-894A-A30319D393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EE9CB027-2821-4240-8431-A7F7AFE16A6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0" y="1066800"/>
            <a:ext cx="10972800" cy="5182839"/>
          </a:xfrm>
        </p:spPr>
        <p:txBody>
          <a:bodyPr/>
          <a:lstStyle>
            <a:lvl1pPr marL="457200" indent="-457200">
              <a:buClr>
                <a:srgbClr val="8C1515"/>
              </a:buClr>
              <a:buSzPct val="120000"/>
              <a:buFont typeface="+mj-lt"/>
              <a:buAutoNum type="arabicPeriod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860425" indent="-403225">
              <a:buClr>
                <a:srgbClr val="8C1515"/>
              </a:buClr>
              <a:buSzPct val="120000"/>
              <a:buFont typeface="+mj-lt"/>
              <a:buAutoNum type="alphaLcPeriod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257300" indent="-396875">
              <a:buClr>
                <a:srgbClr val="8C1515"/>
              </a:buClr>
              <a:buSzPct val="120000"/>
              <a:buFont typeface="+mj-lt"/>
              <a:buAutoNum type="romanLcPeriod"/>
              <a:tabLst>
                <a:tab pos="800100" algn="l"/>
              </a:tabLs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485900" indent="-288925">
              <a:buClr>
                <a:srgbClr val="8C1515"/>
              </a:buClr>
              <a:buSzPct val="120000"/>
              <a:buFont typeface="+mj-lt"/>
              <a:buAutoNum type="alphaLcPeriod"/>
              <a:tabLst>
                <a:tab pos="1546225" algn="l"/>
              </a:tabLst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-342900">
              <a:buClr>
                <a:srgbClr val="8C1515"/>
              </a:buClr>
              <a:buSzPct val="120000"/>
              <a:buFont typeface="+mj-lt"/>
              <a:buAutoNum type="romanLcPeriod"/>
              <a:tabLst>
                <a:tab pos="1257300" algn="l"/>
              </a:tabLst>
              <a:defRPr sz="1600" i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r>
              <a:rPr lang="en-US"/>
              <a:t>Body Level One</a:t>
            </a:r>
          </a:p>
          <a:p>
            <a:pPr lvl="1"/>
            <a:r>
              <a:rPr lang="en-US"/>
              <a:t>Body Level Two</a:t>
            </a:r>
          </a:p>
          <a:p>
            <a:pPr lvl="2"/>
            <a:r>
              <a:rPr lang="en-US"/>
              <a:t>Body Level Three</a:t>
            </a:r>
          </a:p>
          <a:p>
            <a:pPr lvl="3"/>
            <a:r>
              <a:rPr lang="en-US"/>
              <a:t>Body Level Four</a:t>
            </a:r>
          </a:p>
          <a:p>
            <a:pPr lvl="4"/>
            <a:r>
              <a:rPr lang="en-US"/>
              <a:t>Body Level Five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7027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D01802-AD12-A14F-B8F8-0BBD77EB8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786" y="636586"/>
            <a:ext cx="10825858" cy="1074519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CDFEB2-9325-5E46-8613-F4E89B140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8786" y="1998482"/>
            <a:ext cx="10825858" cy="3996966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sz="1400">
              <a:solidFill>
                <a:srgbClr val="544948"/>
              </a:solidFill>
              <a:latin typeface="Lato" panose="020F0502020204030203" pitchFamily="34" charset="77"/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63F4773F-9BC4-41D1-89C8-0600A4DEE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3176" y="6579844"/>
            <a:ext cx="9221024" cy="278156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Long-term Planning Meeting, January 10, 2024                 R. Ariniello           E301, E304, S20 Main Laser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D2AA61-9E2F-423C-B88A-1BEC3051E4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0000" y="6579845"/>
            <a:ext cx="685801" cy="27815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52B60363-7E9F-BF4A-894A-A30319D3939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19E1CD8-FE97-40C8-8154-1E5EFDF68A7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6048" y="6617293"/>
            <a:ext cx="643152" cy="21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540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695" r:id="rId2"/>
    <p:sldLayoutId id="2147483696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rgbClr val="8C1515"/>
          </a:solidFill>
          <a:latin typeface="Lato" panose="020F0502020204030203" pitchFamily="34" charset="77"/>
          <a:ea typeface="+mj-ea"/>
          <a:cs typeface="+mj-cs"/>
        </a:defRPr>
      </a:lvl1pPr>
    </p:titleStyle>
    <p:bodyStyle>
      <a:lvl1pPr marL="0" marR="0" indent="0" algn="l" defTabSz="9144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Lato" panose="020F0502020204030203" pitchFamily="34" charset="77"/>
          <a:ea typeface="+mn-ea"/>
          <a:cs typeface="+mn-cs"/>
        </a:defRPr>
      </a:lvl1pPr>
      <a:lvl2pPr marL="457200" marR="0" indent="-168275" algn="l" defTabSz="9144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Clr>
          <a:srgbClr val="8C1515"/>
        </a:buClr>
        <a:buSzPct val="120000"/>
        <a:buFont typeface="Arial" panose="020B0604020202020204" pitchFamily="34" charset="0"/>
        <a:buChar char="•"/>
        <a:tabLst/>
        <a:defRPr sz="1600" kern="1200">
          <a:solidFill>
            <a:schemeClr val="tx1">
              <a:lumMod val="75000"/>
              <a:lumOff val="25000"/>
            </a:schemeClr>
          </a:solidFill>
          <a:latin typeface="Lato" panose="020F0502020204030203" pitchFamily="34" charset="77"/>
          <a:ea typeface="+mn-ea"/>
          <a:cs typeface="+mn-cs"/>
        </a:defRPr>
      </a:lvl2pPr>
      <a:lvl3pPr marL="858838" marR="0" indent="-168275" algn="l" defTabSz="9144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Clr>
          <a:srgbClr val="8C1515"/>
        </a:buClr>
        <a:buSzPct val="120000"/>
        <a:buFont typeface="Arial" panose="020B0604020202020204" pitchFamily="34" charset="0"/>
        <a:buChar char="•"/>
        <a:tabLst/>
        <a:defRPr sz="1600" kern="1200">
          <a:solidFill>
            <a:schemeClr val="tx1">
              <a:lumMod val="75000"/>
              <a:lumOff val="25000"/>
            </a:schemeClr>
          </a:solidFill>
          <a:latin typeface="Lato" panose="020F0502020204030203" pitchFamily="34" charset="77"/>
          <a:ea typeface="+mn-ea"/>
          <a:cs typeface="+mn-cs"/>
        </a:defRPr>
      </a:lvl3pPr>
      <a:lvl4pPr marL="1316038" indent="-168275" algn="l" defTabSz="914400" rtl="0" eaLnBrk="1" latinLnBrk="0" hangingPunct="1">
        <a:lnSpc>
          <a:spcPct val="100000"/>
        </a:lnSpc>
        <a:spcBef>
          <a:spcPts val="500"/>
        </a:spcBef>
        <a:buClr>
          <a:srgbClr val="8C1515"/>
        </a:buClr>
        <a:buSzPct val="120000"/>
        <a:buFont typeface="Arial" panose="020B0604020202020204" pitchFamily="34" charset="0"/>
        <a:buChar char="•"/>
        <a:tabLst/>
        <a:defRPr sz="1400" kern="1200">
          <a:solidFill>
            <a:schemeClr val="tx1">
              <a:lumMod val="75000"/>
              <a:lumOff val="25000"/>
            </a:schemeClr>
          </a:solidFill>
          <a:latin typeface="Lato" panose="020F0502020204030203" pitchFamily="34" charset="77"/>
          <a:ea typeface="+mn-ea"/>
          <a:cs typeface="+mn-cs"/>
        </a:defRPr>
      </a:lvl4pPr>
      <a:lvl5pPr marL="1662113" indent="-168275" algn="l" defTabSz="914400" rtl="0" eaLnBrk="1" latinLnBrk="0" hangingPunct="1">
        <a:lnSpc>
          <a:spcPct val="100000"/>
        </a:lnSpc>
        <a:spcBef>
          <a:spcPts val="500"/>
        </a:spcBef>
        <a:buClr>
          <a:srgbClr val="8C1515"/>
        </a:buClr>
        <a:buSzPct val="120000"/>
        <a:buFont typeface="Arial" panose="020B0604020202020204" pitchFamily="34" charset="0"/>
        <a:buChar char="•"/>
        <a:tabLst/>
        <a:defRPr sz="1400" b="0" i="1" kern="1200">
          <a:solidFill>
            <a:schemeClr val="tx1">
              <a:lumMod val="75000"/>
              <a:lumOff val="25000"/>
            </a:schemeClr>
          </a:solidFill>
          <a:latin typeface="Lato" panose="020F05020202040302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" userDrawn="1">
          <p15:clr>
            <a:srgbClr val="F26B43"/>
          </p15:clr>
        </p15:guide>
        <p15:guide id="2" orient="horz" pos="408" userDrawn="1">
          <p15:clr>
            <a:srgbClr val="F26B43"/>
          </p15:clr>
        </p15:guide>
        <p15:guide id="3" orient="horz" pos="1104" userDrawn="1">
          <p15:clr>
            <a:srgbClr val="F26B43"/>
          </p15:clr>
        </p15:guide>
        <p15:guide id="4" orient="horz" pos="1464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pos="504" userDrawn="1">
          <p15:clr>
            <a:srgbClr val="F26B43"/>
          </p15:clr>
        </p15:guide>
        <p15:guide id="7" pos="7152" userDrawn="1">
          <p15:clr>
            <a:srgbClr val="F26B43"/>
          </p15:clr>
        </p15:guide>
        <p15:guide id="8" orient="horz" pos="3984" userDrawn="1">
          <p15:clr>
            <a:srgbClr val="F26B43"/>
          </p15:clr>
        </p15:guide>
        <p15:guide id="9" orient="horz" pos="4128" userDrawn="1">
          <p15:clr>
            <a:srgbClr val="F26B43"/>
          </p15:clr>
        </p15:guide>
        <p15:guide id="10" orient="horz" pos="3816" userDrawn="1">
          <p15:clr>
            <a:srgbClr val="F26B43"/>
          </p15:clr>
        </p15:guide>
        <p15:guide id="11" pos="4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EF2FBF-6BDE-40CB-A662-6C1A77BBB5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E301, E304,</a:t>
            </a:r>
          </a:p>
          <a:p>
            <a:r>
              <a:rPr lang="en-US" dirty="0"/>
              <a:t>S20 Main Laser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1E1FD6-37EE-48C3-B67C-A23C68C328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Robert Ariniello</a:t>
            </a:r>
          </a:p>
        </p:txBody>
      </p:sp>
    </p:spTree>
    <p:extLst>
      <p:ext uri="{BB962C8B-B14F-4D97-AF65-F5344CB8AC3E}">
        <p14:creationId xmlns:p14="http://schemas.microsoft.com/office/powerpoint/2010/main" val="3932397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7B021-99A5-9465-1842-BE07AEA9D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E301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50365F-A4C0-8A3A-B25F-0840F4C873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Long-term Planning Meeting, January 10, 2024                 R. Ariniello           E301, E304, S20 Main Laser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9DF820-F708-8BC9-06CE-712827F95F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B60363-7E9F-BF4A-894A-A30319D3939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25097E-0818-CB9D-0D18-7E95255BD97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z="2000" dirty="0"/>
              <a:t>Progress in 2023</a:t>
            </a:r>
          </a:p>
          <a:p>
            <a:pPr lvl="1"/>
            <a:r>
              <a:rPr lang="en-US" sz="1600" dirty="0"/>
              <a:t>Characterized axicon focus</a:t>
            </a:r>
          </a:p>
          <a:p>
            <a:pPr lvl="1"/>
            <a:r>
              <a:rPr lang="en-US" sz="1600" dirty="0"/>
              <a:t>Ionized Hydrogen</a:t>
            </a:r>
          </a:p>
          <a:p>
            <a:pPr lvl="1"/>
            <a:r>
              <a:rPr lang="en-US" sz="1600" dirty="0"/>
              <a:t>Spatial and temporal overlap between laser e-beam</a:t>
            </a:r>
          </a:p>
          <a:p>
            <a:r>
              <a:rPr lang="en-US" sz="2000" dirty="0"/>
              <a:t>Issues encountered in 2023</a:t>
            </a:r>
          </a:p>
          <a:p>
            <a:pPr lvl="1"/>
            <a:r>
              <a:rPr lang="en-US" sz="1600" dirty="0"/>
              <a:t>Unpredictable beam ionization</a:t>
            </a:r>
          </a:p>
          <a:p>
            <a:pPr lvl="1"/>
            <a:r>
              <a:rPr lang="en-US" sz="1600" dirty="0"/>
              <a:t>Weak beam-plasma interaction</a:t>
            </a:r>
          </a:p>
          <a:p>
            <a:pPr lvl="1"/>
            <a:r>
              <a:rPr lang="en-US" sz="1600" dirty="0"/>
              <a:t>Alignment difficulties – e-beam orbit changes when scanning quads</a:t>
            </a:r>
          </a:p>
          <a:p>
            <a:r>
              <a:rPr lang="en-US" sz="2000" dirty="0"/>
              <a:t>Plans for 2024</a:t>
            </a:r>
          </a:p>
          <a:p>
            <a:pPr lvl="1"/>
            <a:r>
              <a:rPr lang="en-US" sz="1600" dirty="0"/>
              <a:t>Tandem lens installation</a:t>
            </a:r>
          </a:p>
          <a:p>
            <a:pPr lvl="1"/>
            <a:r>
              <a:rPr lang="en-US" sz="1600" dirty="0"/>
              <a:t>Tandem lens characterization</a:t>
            </a:r>
          </a:p>
          <a:p>
            <a:pPr lvl="1"/>
            <a:r>
              <a:rPr lang="en-US" sz="1600" dirty="0"/>
              <a:t>Waist/spectrometer scans – find start/end of plasma</a:t>
            </a:r>
          </a:p>
          <a:p>
            <a:pPr lvl="1"/>
            <a:r>
              <a:rPr lang="en-US" sz="1600" dirty="0"/>
              <a:t>Laser refraction studies</a:t>
            </a:r>
          </a:p>
          <a:p>
            <a:pPr lvl="1"/>
            <a:r>
              <a:rPr lang="en-US" sz="1600" dirty="0"/>
              <a:t>Improve e-beam-laser alignment diagnostic (BPMs + NF/FF)</a:t>
            </a:r>
          </a:p>
          <a:p>
            <a:pPr lvl="1"/>
            <a:r>
              <a:rPr lang="en-US" sz="1600" dirty="0"/>
              <a:t>Optimize PWFA interaction</a:t>
            </a:r>
          </a:p>
          <a:p>
            <a:pPr lvl="1"/>
            <a:endParaRPr lang="en-US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719DC8-F5D6-0F75-17EE-3A7FEDE5F7F0}"/>
              </a:ext>
            </a:extLst>
          </p:cNvPr>
          <p:cNvSpPr txBox="1"/>
          <p:nvPr/>
        </p:nvSpPr>
        <p:spPr>
          <a:xfrm>
            <a:off x="7646973" y="1229058"/>
            <a:ext cx="3431024" cy="2139047"/>
          </a:xfrm>
          <a:prstGeom prst="rect">
            <a:avLst/>
          </a:prstGeom>
          <a:noFill/>
          <a:ln w="12700">
            <a:solidFill>
              <a:srgbClr val="8C1515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C1515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+mn-cs"/>
              </a:rPr>
              <a:t>High level scientific goals</a:t>
            </a:r>
          </a:p>
          <a:p>
            <a:pPr marL="571500" marR="0" lvl="1" indent="-282575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C1515"/>
              </a:buClr>
              <a:buSzPct val="120000"/>
              <a:buFont typeface="Lato" panose="020F0502020204030203" pitchFamily="34" charset="0"/>
              <a:buChar char="-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+mn-cs"/>
              </a:rPr>
              <a:t>Same as E300</a:t>
            </a:r>
          </a:p>
          <a:p>
            <a:pPr marL="571500" marR="0" lvl="1" indent="-282575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C1515"/>
              </a:buClr>
              <a:buSzPct val="120000"/>
              <a:buFont typeface="Lato" panose="020F0502020204030203" pitchFamily="34" charset="0"/>
              <a:buChar char="-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+mn-cs"/>
              </a:rPr>
              <a:t>Single stage PWFA with:</a:t>
            </a:r>
          </a:p>
          <a:p>
            <a:pPr marL="8001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C1515"/>
              </a:buClr>
              <a:buSzPct val="120000"/>
              <a:buFont typeface="Arial" panose="020B0604020202020204" pitchFamily="34" charset="0"/>
              <a:buChar char="•"/>
              <a:tabLst>
                <a:tab pos="800100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+mn-cs"/>
              </a:rPr>
              <a:t>Energy doubling</a:t>
            </a:r>
          </a:p>
          <a:p>
            <a:pPr marL="8001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C1515"/>
              </a:buClr>
              <a:buSzPct val="120000"/>
              <a:buFont typeface="Arial" panose="020B0604020202020204" pitchFamily="34" charset="0"/>
              <a:buChar char="•"/>
              <a:tabLst>
                <a:tab pos="800100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+mn-cs"/>
              </a:rPr>
              <a:t>High efficiency</a:t>
            </a:r>
          </a:p>
          <a:p>
            <a:pPr marL="8001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C1515"/>
              </a:buClr>
              <a:buSzPct val="120000"/>
              <a:buFont typeface="Arial" panose="020B0604020202020204" pitchFamily="34" charset="0"/>
              <a:buChar char="•"/>
              <a:tabLst>
                <a:tab pos="800100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+mn-cs"/>
              </a:rPr>
              <a:t>Low energy spread</a:t>
            </a:r>
          </a:p>
          <a:p>
            <a:pPr marL="8001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C1515"/>
              </a:buClr>
              <a:buSzPct val="120000"/>
              <a:buFont typeface="Arial" panose="020B0604020202020204" pitchFamily="34" charset="0"/>
              <a:buChar char="•"/>
              <a:tabLst>
                <a:tab pos="800100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+mn-cs"/>
              </a:rPr>
              <a:t>Emittance preservation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184879B7-E97D-5E6E-F459-35F7D7B9169D}"/>
              </a:ext>
            </a:extLst>
          </p:cNvPr>
          <p:cNvSpPr/>
          <p:nvPr/>
        </p:nvSpPr>
        <p:spPr>
          <a:xfrm>
            <a:off x="5934893" y="4110592"/>
            <a:ext cx="222069" cy="820637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3AF81F-C53A-6455-656C-1D4E1BBBBA3F}"/>
              </a:ext>
            </a:extLst>
          </p:cNvPr>
          <p:cNvSpPr txBox="1"/>
          <p:nvPr/>
        </p:nvSpPr>
        <p:spPr>
          <a:xfrm>
            <a:off x="6217920" y="4336244"/>
            <a:ext cx="1819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8C151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First publication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B92ED511-0FCC-6354-8AF5-3B42D0474A8C}"/>
              </a:ext>
            </a:extLst>
          </p:cNvPr>
          <p:cNvSpPr/>
          <p:nvPr/>
        </p:nvSpPr>
        <p:spPr>
          <a:xfrm>
            <a:off x="4765770" y="4944291"/>
            <a:ext cx="222069" cy="280851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37CB72-DA36-3658-C661-1709643C7703}"/>
              </a:ext>
            </a:extLst>
          </p:cNvPr>
          <p:cNvSpPr txBox="1"/>
          <p:nvPr/>
        </p:nvSpPr>
        <p:spPr>
          <a:xfrm>
            <a:off x="5048797" y="4886585"/>
            <a:ext cx="211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8C151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Second publication</a:t>
            </a:r>
          </a:p>
        </p:txBody>
      </p:sp>
    </p:spTree>
    <p:extLst>
      <p:ext uri="{BB962C8B-B14F-4D97-AF65-F5344CB8AC3E}">
        <p14:creationId xmlns:p14="http://schemas.microsoft.com/office/powerpoint/2010/main" val="4203706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7B021-99A5-9465-1842-BE07AEA9D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E304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50365F-A4C0-8A3A-B25F-0840F4C873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Long-term Planning Meeting, January 10, 2024                 R. Ariniello           E301, E304, S20 Main Laser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9DF820-F708-8BC9-06CE-712827F95F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B60363-7E9F-BF4A-894A-A30319D3939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25097E-0818-CB9D-0D18-7E95255BD97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z="2000" dirty="0"/>
              <a:t>Progress in 2023</a:t>
            </a:r>
          </a:p>
          <a:p>
            <a:pPr lvl="1"/>
            <a:r>
              <a:rPr lang="en-US" sz="1600" dirty="0"/>
              <a:t>Knife edge installed</a:t>
            </a:r>
          </a:p>
          <a:p>
            <a:pPr lvl="1"/>
            <a:r>
              <a:rPr lang="en-US" sz="1600" dirty="0"/>
              <a:t>Beam ionized gas jet in static fill</a:t>
            </a:r>
          </a:p>
          <a:p>
            <a:r>
              <a:rPr lang="en-US" sz="2000" dirty="0"/>
              <a:t>Issues encountered in 2023</a:t>
            </a:r>
          </a:p>
          <a:p>
            <a:pPr lvl="1"/>
            <a:r>
              <a:rPr lang="en-US" sz="1600" dirty="0"/>
              <a:t>Unpredictable beam ionization</a:t>
            </a:r>
          </a:p>
          <a:p>
            <a:pPr lvl="1"/>
            <a:r>
              <a:rPr lang="en-US" sz="1600" dirty="0"/>
              <a:t>Target mount crashing</a:t>
            </a:r>
          </a:p>
          <a:p>
            <a:r>
              <a:rPr lang="en-US" sz="2000" dirty="0"/>
              <a:t>Plans for 2024</a:t>
            </a:r>
          </a:p>
          <a:p>
            <a:pPr lvl="1"/>
            <a:r>
              <a:rPr lang="en-US" sz="1600" dirty="0"/>
              <a:t>Detect injected charge</a:t>
            </a:r>
          </a:p>
          <a:p>
            <a:pPr lvl="1"/>
            <a:r>
              <a:rPr lang="en-US" sz="1600" dirty="0"/>
              <a:t>Try static fill with gas jet again</a:t>
            </a:r>
          </a:p>
          <a:p>
            <a:pPr lvl="1"/>
            <a:r>
              <a:rPr lang="en-US" sz="1600" dirty="0"/>
              <a:t>Simulation for static fill with gas jet:</a:t>
            </a:r>
          </a:p>
          <a:p>
            <a:pPr marL="8001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C1515"/>
              </a:buClr>
              <a:buSzPct val="120000"/>
              <a:buFont typeface="Arial" panose="020B0604020202020204" pitchFamily="34" charset="0"/>
              <a:buChar char="•"/>
              <a:tabLst>
                <a:tab pos="800100" algn="l"/>
              </a:tabLst>
              <a:defRPr/>
            </a:pPr>
            <a:r>
              <a:rPr lang="en-US" sz="14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E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+mn-cs"/>
              </a:rPr>
              <a:t>mittance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+mn-cs"/>
              </a:rPr>
              <a:t> (slice, 700nm)</a:t>
            </a:r>
          </a:p>
          <a:p>
            <a:pPr marL="8001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C1515"/>
              </a:buClr>
              <a:buSzPct val="120000"/>
              <a:buFont typeface="Arial" panose="020B0604020202020204" pitchFamily="34" charset="0"/>
              <a:buChar char="•"/>
              <a:tabLst>
                <a:tab pos="800100" algn="l"/>
              </a:tabLst>
              <a:defRPr/>
            </a:pPr>
            <a:r>
              <a:rPr lang="en-US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Lato" panose="020F0502020204030203" pitchFamily="34" charset="77"/>
              </a:rPr>
              <a:t>Injected c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+mn-cs"/>
              </a:rPr>
              <a:t>harge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+mn-cs"/>
              </a:rPr>
              <a:t> (83pC)</a:t>
            </a:r>
          </a:p>
          <a:p>
            <a:pPr marL="8001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C1515"/>
              </a:buClr>
              <a:buSzPct val="120000"/>
              <a:buFont typeface="Arial" panose="020B0604020202020204" pitchFamily="34" charset="0"/>
              <a:buChar char="•"/>
              <a:tabLst>
                <a:tab pos="800100" algn="l"/>
              </a:tabLst>
              <a:defRPr/>
            </a:pPr>
            <a:r>
              <a:rPr lang="en-US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Lato" panose="020F0502020204030203" pitchFamily="34" charset="77"/>
              </a:rPr>
              <a:t>Energy spread (slice, 0.2%)</a:t>
            </a:r>
            <a:endParaRPr lang="en-US" sz="1600" dirty="0"/>
          </a:p>
          <a:p>
            <a:pPr lvl="1"/>
            <a:r>
              <a:rPr lang="en-US" sz="1600" dirty="0"/>
              <a:t>Beam ionized gas jet with knife edge or structured jet</a:t>
            </a:r>
          </a:p>
          <a:p>
            <a:pPr lvl="1"/>
            <a:r>
              <a:rPr lang="en-US" sz="1600" dirty="0"/>
              <a:t>Laser ionized gas jet with knife edge or structured jet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719DC8-F5D6-0F75-17EE-3A7FEDE5F7F0}"/>
              </a:ext>
            </a:extLst>
          </p:cNvPr>
          <p:cNvSpPr txBox="1"/>
          <p:nvPr/>
        </p:nvSpPr>
        <p:spPr>
          <a:xfrm>
            <a:off x="7646972" y="1229058"/>
            <a:ext cx="4207859" cy="2074927"/>
          </a:xfrm>
          <a:prstGeom prst="rect">
            <a:avLst/>
          </a:prstGeom>
          <a:noFill/>
          <a:ln w="12700">
            <a:solidFill>
              <a:srgbClr val="8C1515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C1515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+mn-cs"/>
              </a:rPr>
              <a:t>High level scientific goals</a:t>
            </a:r>
          </a:p>
          <a:p>
            <a:pPr marL="571500" marR="0" lvl="1" indent="-282575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C1515"/>
              </a:buClr>
              <a:buSzPct val="120000"/>
              <a:buFont typeface="Lato" panose="020F0502020204030203" pitchFamily="34" charset="0"/>
              <a:buChar char="-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+mn-cs"/>
              </a:rPr>
              <a:t>Generation of electron bunches through down ramp injection</a:t>
            </a:r>
          </a:p>
          <a:p>
            <a:pPr marL="8001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C1515"/>
              </a:buClr>
              <a:buSzPct val="120000"/>
              <a:buFont typeface="Arial" panose="020B0604020202020204" pitchFamily="34" charset="0"/>
              <a:buChar char="•"/>
              <a:tabLst>
                <a:tab pos="800100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+mn-cs"/>
              </a:rPr>
              <a:t>Low emittance (80nm)</a:t>
            </a:r>
          </a:p>
          <a:p>
            <a:pPr marL="8001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C1515"/>
              </a:buClr>
              <a:buSzPct val="120000"/>
              <a:buFont typeface="Arial" panose="020B0604020202020204" pitchFamily="34" charset="0"/>
              <a:buChar char="•"/>
              <a:tabLst>
                <a:tab pos="800100" algn="l"/>
              </a:tabLst>
              <a:defRPr/>
            </a:pPr>
            <a:r>
              <a:rPr lang="en-US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Lato" panose="020F0502020204030203" pitchFamily="34" charset="77"/>
              </a:rPr>
              <a:t>High-brightness</a:t>
            </a:r>
          </a:p>
          <a:p>
            <a:pPr marL="8001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C1515"/>
              </a:buClr>
              <a:buSzPct val="120000"/>
              <a:buFont typeface="Arial" panose="020B0604020202020204" pitchFamily="34" charset="0"/>
              <a:buChar char="•"/>
              <a:tabLst>
                <a:tab pos="800100" algn="l"/>
              </a:tabLst>
              <a:defRPr/>
            </a:pPr>
            <a:r>
              <a:rPr lang="en-US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Lato" panose="020F0502020204030203" pitchFamily="34" charset="77"/>
              </a:rPr>
              <a:t>High injected c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+mn-cs"/>
              </a:rPr>
              <a:t>harge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+mn-cs"/>
              </a:rPr>
              <a:t> (140pC)</a:t>
            </a:r>
          </a:p>
          <a:p>
            <a:pPr marL="8001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C1515"/>
              </a:buClr>
              <a:buSzPct val="120000"/>
              <a:buFont typeface="Arial" panose="020B0604020202020204" pitchFamily="34" charset="0"/>
              <a:buChar char="•"/>
              <a:tabLst>
                <a:tab pos="800100" algn="l"/>
              </a:tabLst>
              <a:defRPr/>
            </a:pPr>
            <a:r>
              <a:rPr lang="en-US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Lato" panose="020F0502020204030203" pitchFamily="34" charset="77"/>
              </a:rPr>
              <a:t>Low energy spread (0.15%)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Lato" panose="020F0502020204030203" pitchFamily="34" charset="77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C1A56C-E74C-231F-4F4E-E1E4ED39F569}"/>
              </a:ext>
            </a:extLst>
          </p:cNvPr>
          <p:cNvSpPr txBox="1"/>
          <p:nvPr/>
        </p:nvSpPr>
        <p:spPr>
          <a:xfrm>
            <a:off x="6096000" y="3429000"/>
            <a:ext cx="5944256" cy="13003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8C151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High impact publication is injecting high brightness beam</a:t>
            </a:r>
          </a:p>
          <a:p>
            <a:pPr marL="571500" marR="0" lvl="1" indent="-282575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C1515"/>
              </a:buClr>
              <a:buSzPct val="120000"/>
              <a:buFont typeface="Lato" panose="020F0502020204030203" pitchFamily="34" charset="0"/>
              <a:buChar char="-"/>
              <a:tabLst/>
              <a:defRPr/>
            </a:pPr>
            <a:r>
              <a:rPr lang="en-US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Lato" panose="020F0502020204030203" pitchFamily="34" charset="77"/>
              </a:rPr>
              <a:t>Detect injected beam</a:t>
            </a:r>
          </a:p>
          <a:p>
            <a:pPr marL="571500" marR="0" lvl="1" indent="-282575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C1515"/>
              </a:buClr>
              <a:buSzPct val="120000"/>
              <a:buFont typeface="Lato" panose="020F0502020204030203" pitchFamily="34" charset="0"/>
              <a:buChar char="-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+mn-cs"/>
              </a:rPr>
              <a:t>Optimize beam properties</a:t>
            </a:r>
          </a:p>
          <a:p>
            <a:pPr marL="571500" marR="0" lvl="1" indent="-282575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C1515"/>
              </a:buClr>
              <a:buSzPct val="120000"/>
              <a:buFont typeface="Lato" panose="020F0502020204030203" pitchFamily="34" charset="0"/>
              <a:buChar char="-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+mn-cs"/>
              </a:rPr>
              <a:t>Show the </a:t>
            </a:r>
            <a:r>
              <a:rPr lang="en-US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Lato" panose="020F0502020204030203" pitchFamily="34" charset="77"/>
              </a:rPr>
              <a:t>beam is high brightness</a:t>
            </a:r>
          </a:p>
        </p:txBody>
      </p:sp>
    </p:spTree>
    <p:extLst>
      <p:ext uri="{BB962C8B-B14F-4D97-AF65-F5344CB8AC3E}">
        <p14:creationId xmlns:p14="http://schemas.microsoft.com/office/powerpoint/2010/main" val="3040383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C5772-FA6E-7F71-244A-58546F34B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S20 Main Laser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C798E6-29F7-E754-626C-4F44454FCA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Long-term Planning Meeting, January 10, 2024                 R. Ariniello           E301, E304, S20 Main Laser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167D54-918D-1159-40EF-4EF5B51A9F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B60363-7E9F-BF4A-894A-A30319D3939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48C41C-4754-D46D-D8A4-267B95CDE5A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z="2000" dirty="0"/>
              <a:t>Progress in 2023</a:t>
            </a:r>
          </a:p>
          <a:p>
            <a:pPr lvl="1"/>
            <a:r>
              <a:rPr lang="en-US" sz="1600" dirty="0"/>
              <a:t>Modified beam sizes in the main amplifier</a:t>
            </a:r>
          </a:p>
          <a:p>
            <a:pPr lvl="1"/>
            <a:r>
              <a:rPr lang="en-US" sz="1600" dirty="0"/>
              <a:t>Rebuild almost every part of the main laser in the tunnel</a:t>
            </a:r>
          </a:p>
          <a:p>
            <a:pPr lvl="1"/>
            <a:r>
              <a:rPr lang="en-US" sz="1600" dirty="0"/>
              <a:t>Fixed collimation in the system</a:t>
            </a:r>
          </a:p>
          <a:p>
            <a:pPr lvl="1"/>
            <a:r>
              <a:rPr lang="en-US" sz="1600" dirty="0"/>
              <a:t>Optic by optic wavefront measurements</a:t>
            </a:r>
          </a:p>
          <a:p>
            <a:pPr lvl="1"/>
            <a:r>
              <a:rPr lang="en-US" sz="1600" dirty="0"/>
              <a:t>Characterized the laser in the tunnel</a:t>
            </a:r>
          </a:p>
          <a:p>
            <a:pPr lvl="1"/>
            <a:r>
              <a:rPr lang="en-US" sz="1600" dirty="0"/>
              <a:t>Built new control systems</a:t>
            </a:r>
          </a:p>
          <a:p>
            <a:pPr lvl="1"/>
            <a:r>
              <a:rPr lang="en-US" sz="1600" dirty="0"/>
              <a:t>Detailed procedures</a:t>
            </a:r>
          </a:p>
          <a:p>
            <a:r>
              <a:rPr lang="en-US" sz="2000" dirty="0"/>
              <a:t>Issues encountered in 2023</a:t>
            </a:r>
          </a:p>
          <a:p>
            <a:pPr lvl="1"/>
            <a:r>
              <a:rPr lang="en-US" sz="1600" dirty="0"/>
              <a:t>B-integral in the window in static fill</a:t>
            </a:r>
          </a:p>
          <a:p>
            <a:pPr lvl="1"/>
            <a:r>
              <a:rPr lang="en-US" sz="1600" dirty="0"/>
              <a:t>Aligning the laser to e-beam is time consuming</a:t>
            </a:r>
          </a:p>
          <a:p>
            <a:r>
              <a:rPr lang="en-US" sz="2000" dirty="0"/>
              <a:t>Plans for 2024</a:t>
            </a:r>
          </a:p>
          <a:p>
            <a:pPr lvl="1"/>
            <a:r>
              <a:rPr lang="en-US" sz="1600" dirty="0"/>
              <a:t>Operational</a:t>
            </a:r>
          </a:p>
          <a:p>
            <a:pPr lvl="2"/>
            <a:r>
              <a:rPr lang="en-US" sz="1400" dirty="0"/>
              <a:t>Characterize the laser on a regular schedule</a:t>
            </a:r>
          </a:p>
          <a:p>
            <a:pPr lvl="2"/>
            <a:r>
              <a:rPr lang="en-US" sz="1400" dirty="0"/>
              <a:t>Spares for everything</a:t>
            </a:r>
          </a:p>
          <a:p>
            <a:pPr lvl="2"/>
            <a:r>
              <a:rPr lang="en-US" sz="1400" dirty="0"/>
              <a:t>Deliver nominal laser parameters every shift</a:t>
            </a:r>
          </a:p>
          <a:p>
            <a:pPr lvl="2"/>
            <a:endParaRPr lang="en-US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88713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-II Main">
  <a:themeElements>
    <a:clrScheme name="Custom 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C1515"/>
      </a:accent1>
      <a:accent2>
        <a:srgbClr val="4198B5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C_PPT_Presentation_031622" id="{4765C110-CC2B-6E45-B2B3-75F5A1911DB3}" vid="{9DA077EA-6666-B14D-81C9-2FD28442B6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57CD75F-65D8-438D-ADDF-F536059752D3}">
  <we:reference id="4b785c87-866c-4bad-85d8-5d1ae467ac9a" version="3.1.0.0" store="EXCatalog" storeType="EXCatalog"/>
  <we:alternateReferences>
    <we:reference id="WA104381909" version="3.1.0.0" store="en-US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genda_x0020_Session xmlns="c33c4ad4-a16e-4021-9209-55b6222b01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826303A3871A4AB28BAB781C123807" ma:contentTypeVersion="9" ma:contentTypeDescription="Create a new document." ma:contentTypeScope="" ma:versionID="b86f7af75d7501457cc221db0c01bfc0">
  <xsd:schema xmlns:xsd="http://www.w3.org/2001/XMLSchema" xmlns:xs="http://www.w3.org/2001/XMLSchema" xmlns:p="http://schemas.microsoft.com/office/2006/metadata/properties" xmlns:ns2="c33c4ad4-a16e-4021-9209-55b6222b01cc" targetNamespace="http://schemas.microsoft.com/office/2006/metadata/properties" ma:root="true" ma:fieldsID="c32afa22daf4c3df9524cbb204a228e6" ns2:_="">
    <xsd:import namespace="c33c4ad4-a16e-4021-9209-55b6222b01cc"/>
    <xsd:element name="properties">
      <xsd:complexType>
        <xsd:sequence>
          <xsd:element name="documentManagement">
            <xsd:complexType>
              <xsd:all>
                <xsd:element ref="ns2:Agenda_x0020_Session" minOccurs="0"/>
                <xsd:element ref="ns2:Agenda_x0020_Session_x003a_Speaker" minOccurs="0"/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3c4ad4-a16e-4021-9209-55b6222b01cc" elementFormDefault="qualified">
    <xsd:import namespace="http://schemas.microsoft.com/office/2006/documentManagement/types"/>
    <xsd:import namespace="http://schemas.microsoft.com/office/infopath/2007/PartnerControls"/>
    <xsd:element name="Agenda_x0020_Session" ma:index="8" nillable="true" ma:displayName="Agenda Session" ma:list="{94507e51-483e-4694-ae63-263474efaf8e}" ma:internalName="Agenda_x0020_Session" ma:readOnly="false" ma:showField="Title">
      <xsd:simpleType>
        <xsd:restriction base="dms:Lookup"/>
      </xsd:simpleType>
    </xsd:element>
    <xsd:element name="Agenda_x0020_Session_x003a_Speaker" ma:index="9" nillable="true" ma:displayName="Agenda Session:Speaker" ma:list="{94507e51-483e-4694-ae63-263474efaf8e}" ma:internalName="Agenda_x0020_Session_x003a_Speaker" ma:readOnly="true" ma:showField="Speaker" ma:web="32320dcf-3829-4cf9-87c8-d7addb21c6ba">
      <xsd:simpleType>
        <xsd:restriction base="dms:Lookup"/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1EFE2A0-8933-43C8-9606-A3374F3549AC}">
  <ds:schemaRefs>
    <ds:schemaRef ds:uri="2c676331-9f32-46eb-870f-c0db5a96f88a"/>
    <ds:schemaRef ds:uri="c33c4ad4-a16e-4021-9209-55b6222b01cc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A7AE2FC-D139-4C20-9FAF-0D30F82BB120}">
  <ds:schemaRefs>
    <ds:schemaRef ds:uri="c33c4ad4-a16e-4021-9209-55b6222b01c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3EF89B3-4013-45E8-BDBC-77ED66FD5A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SLAC_PPT_Presentation_template_031622 (3)</Template>
  <TotalTime>2142</TotalTime>
  <Words>426</Words>
  <Application>Microsoft Office PowerPoint</Application>
  <PresentationFormat>Widescreen</PresentationFormat>
  <Paragraphs>80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Calibri</vt:lpstr>
      <vt:lpstr>Lato Black</vt:lpstr>
      <vt:lpstr>Lato</vt:lpstr>
      <vt:lpstr>Arial</vt:lpstr>
      <vt:lpstr>FACET-II Main</vt:lpstr>
      <vt:lpstr>PowerPoint Presentation</vt:lpstr>
      <vt:lpstr>E301</vt:lpstr>
      <vt:lpstr>E304</vt:lpstr>
      <vt:lpstr>S20 Main Laser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issue – please read</dc:title>
  <dc:subject/>
  <dc:creator>Hast, Carsten</dc:creator>
  <cp:keywords/>
  <dc:description/>
  <cp:lastModifiedBy>Robert Ariniello</cp:lastModifiedBy>
  <cp:revision>261</cp:revision>
  <dcterms:created xsi:type="dcterms:W3CDTF">2022-04-22T00:44:22Z</dcterms:created>
  <dcterms:modified xsi:type="dcterms:W3CDTF">2024-01-10T23:00:37Z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0x01010037826303A3871A4AB28BAB781C123807</vt:lpwstr>
  </property>
</Properties>
</file>