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10"/>
  </p:notesMasterIdLst>
  <p:sldIdLst>
    <p:sldId id="396" r:id="rId5"/>
    <p:sldId id="402" r:id="rId6"/>
    <p:sldId id="403" r:id="rId7"/>
    <p:sldId id="401" r:id="rId8"/>
    <p:sldId id="405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Lato" panose="020F0502020204030203" pitchFamily="34" charset="0"/>
      <p:regular r:id="rId15"/>
      <p:bold r:id="rId16"/>
      <p:italic r:id="rId17"/>
      <p:boldItalic r:id="rId18"/>
    </p:embeddedFont>
    <p:embeddedFont>
      <p:font typeface="Lato Black" panose="020F0502020204030203" pitchFamily="34" charset="0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04" userDrawn="1">
          <p15:clr>
            <a:srgbClr val="A4A3A4"/>
          </p15:clr>
        </p15:guide>
        <p15:guide id="4" orient="horz" pos="1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1515"/>
    <a:srgbClr val="AF2D24"/>
    <a:srgbClr val="E04F39"/>
    <a:srgbClr val="B83A4B"/>
    <a:srgbClr val="53565A"/>
    <a:srgbClr val="5F574F"/>
    <a:srgbClr val="B6B1A9"/>
    <a:srgbClr val="D4D1D1"/>
    <a:srgbClr val="544948"/>
    <a:srgbClr val="0069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94660"/>
  </p:normalViewPr>
  <p:slideViewPr>
    <p:cSldViewPr snapToGrid="0">
      <p:cViewPr>
        <p:scale>
          <a:sx n="113" d="100"/>
          <a:sy n="113" d="100"/>
        </p:scale>
        <p:origin x="600" y="246"/>
      </p:cViewPr>
      <p:guideLst>
        <p:guide orient="horz" pos="2112"/>
        <p:guide pos="3840"/>
        <p:guide pos="504"/>
        <p:guide orient="horz" pos="12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71494-3951-FA47-A2D9-E3AB10964ECE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19C58-D451-C54B-A6BB-965E69BFF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6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D19C58-D451-C54B-A6BB-965E69BFF7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673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tif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ET_II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FA8EE143-94B8-4D65-A4DC-0F4CA7369D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396" y="4799725"/>
            <a:ext cx="5947564" cy="276999"/>
          </a:xfrm>
          <a:noFill/>
        </p:spPr>
        <p:txBody>
          <a:bodyPr wrap="square" rtlCol="0">
            <a:spAutoFit/>
          </a:bodyPr>
          <a:lstStyle>
            <a:lvl1pPr>
              <a:def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pPr lvl="0" fontAlgn="auto">
              <a:buClrTx/>
              <a:buSzTx/>
              <a:tabLst/>
            </a:pPr>
            <a:r>
              <a:rPr lang="en-US" dirty="0"/>
              <a:t>Date</a:t>
            </a:r>
          </a:p>
        </p:txBody>
      </p:sp>
      <p:sp>
        <p:nvSpPr>
          <p:cNvPr id="13" name="Text Placeholder 27">
            <a:extLst>
              <a:ext uri="{FF2B5EF4-FFF2-40B4-BE49-F238E27FC236}">
                <a16:creationId xmlns:a16="http://schemas.microsoft.com/office/drawing/2014/main" id="{039F9769-AA97-43E6-A95D-190869B3C7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631" y="3102139"/>
            <a:ext cx="5947565" cy="461665"/>
          </a:xfrm>
          <a:noFill/>
        </p:spPr>
        <p:txBody>
          <a:bodyPr wrap="square" rtlCol="0">
            <a:spAutoFit/>
          </a:bodyPr>
          <a:lstStyle>
            <a:lvl1pPr>
              <a:defRPr lang="en-US" sz="2400" b="1" dirty="0">
                <a:solidFill>
                  <a:srgbClr val="8C151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US" dirty="0"/>
              <a:t>Click to edit sub heading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8785" y="487442"/>
            <a:ext cx="5947565" cy="2246574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Title which can be up to three lines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8786" y="4413375"/>
            <a:ext cx="5947564" cy="374254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Speaker Name / Title / Department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D2C9AD-CFDA-224D-8C1F-3CF1600D138A}"/>
              </a:ext>
            </a:extLst>
          </p:cNvPr>
          <p:cNvCxnSpPr>
            <a:cxnSpLocks/>
          </p:cNvCxnSpPr>
          <p:nvPr userDrawn="1"/>
        </p:nvCxnSpPr>
        <p:spPr>
          <a:xfrm>
            <a:off x="0" y="4191000"/>
            <a:ext cx="7340828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25F811-2A79-9F4C-80E3-5C2145650C93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2BBD6D63-68E7-7543-862D-BA63B5F68F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0766" y="6016339"/>
            <a:ext cx="2423615" cy="46269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C2D8E87E-D5FA-C044-B53C-5AD169C3FB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45604" y="6057901"/>
            <a:ext cx="2611668" cy="4352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9B2673-022A-46B7-8B2A-C3C7E3169351}"/>
              </a:ext>
            </a:extLst>
          </p:cNvPr>
          <p:cNvSpPr txBox="1"/>
          <p:nvPr userDrawn="1"/>
        </p:nvSpPr>
        <p:spPr>
          <a:xfrm>
            <a:off x="592815" y="2951501"/>
            <a:ext cx="5947562" cy="478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 sz="2400">
                <a:latin typeface="Arial"/>
                <a:ea typeface="Arial"/>
                <a:cs typeface="Arial"/>
                <a:sym typeface="Arial"/>
              </a:defRPr>
            </a:pPr>
            <a:endParaRPr lang="en-US" sz="2400" kern="1200" dirty="0">
              <a:solidFill>
                <a:srgbClr val="8C1515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3AF7FE-0961-4A74-9539-A5881EDE347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59618" y="838203"/>
            <a:ext cx="3994182" cy="91439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05971B4-41AC-4B5F-A8A1-DE6213F4440D}"/>
              </a:ext>
            </a:extLst>
          </p:cNvPr>
          <p:cNvSpPr txBox="1"/>
          <p:nvPr userDrawn="1"/>
        </p:nvSpPr>
        <p:spPr>
          <a:xfrm>
            <a:off x="7448918" y="1775936"/>
            <a:ext cx="40572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rPr>
              <a:t>Facility for Advanced Accelerator Experimental Tests</a:t>
            </a:r>
            <a:endParaRPr lang="en-US" sz="2100" b="1">
              <a:ln w="6350">
                <a:noFill/>
              </a:ln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350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32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ACET_II Title Slide_bg">
    <p:bg>
      <p:bgPr>
        <a:gradFill flip="none" rotWithShape="1">
          <a:gsLst>
            <a:gs pos="31000">
              <a:schemeClr val="tx1">
                <a:lumMod val="100000"/>
              </a:schemeClr>
            </a:gs>
            <a:gs pos="90000">
              <a:schemeClr val="bg1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sky, grass, outdoor, nature&#10;&#10;Description automatically generated">
            <a:extLst>
              <a:ext uri="{FF2B5EF4-FFF2-40B4-BE49-F238E27FC236}">
                <a16:creationId xmlns:a16="http://schemas.microsoft.com/office/drawing/2014/main" id="{C3D2EF6C-D51B-4734-A8E2-B2098034C3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32000"/>
          </a:blip>
          <a:srcRect l="1733" t="23639" r="28885" b="15179"/>
          <a:stretch/>
        </p:blipFill>
        <p:spPr>
          <a:xfrm>
            <a:off x="0" y="-19050"/>
            <a:ext cx="12192000" cy="6858000"/>
          </a:xfrm>
          <a:prstGeom prst="rect">
            <a:avLst/>
          </a:prstGeom>
          <a:gradFill>
            <a:gsLst>
              <a:gs pos="91000">
                <a:srgbClr val="808080"/>
              </a:gs>
              <a:gs pos="61000">
                <a:schemeClr val="tx1"/>
              </a:gs>
              <a:gs pos="100000">
                <a:schemeClr val="bg1"/>
              </a:gs>
            </a:gsLst>
            <a:lin ang="19200000" scaled="0"/>
          </a:gradFill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8785" y="487442"/>
            <a:ext cx="5947565" cy="2246574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8786" y="4413375"/>
            <a:ext cx="5947564" cy="374254"/>
          </a:xfrm>
        </p:spPr>
        <p:txBody>
          <a:bodyPr anchor="t">
            <a:no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D2C9AD-CFDA-224D-8C1F-3CF1600D138A}"/>
              </a:ext>
            </a:extLst>
          </p:cNvPr>
          <p:cNvCxnSpPr>
            <a:cxnSpLocks/>
          </p:cNvCxnSpPr>
          <p:nvPr userDrawn="1"/>
        </p:nvCxnSpPr>
        <p:spPr>
          <a:xfrm>
            <a:off x="0" y="4191000"/>
            <a:ext cx="7340828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25F811-2A79-9F4C-80E3-5C2145650C93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2BBD6D63-68E7-7543-862D-BA63B5F68FB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0766" y="6016339"/>
            <a:ext cx="2423615" cy="46269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C2D8E87E-D5FA-C044-B53C-5AD169C3FB6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45604" y="6057901"/>
            <a:ext cx="2611668" cy="4352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9B2673-022A-46B7-8B2A-C3C7E3169351}"/>
              </a:ext>
            </a:extLst>
          </p:cNvPr>
          <p:cNvSpPr txBox="1"/>
          <p:nvPr userDrawn="1"/>
        </p:nvSpPr>
        <p:spPr>
          <a:xfrm>
            <a:off x="592815" y="2951501"/>
            <a:ext cx="5947562" cy="478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 sz="2400">
                <a:latin typeface="Arial"/>
                <a:ea typeface="Arial"/>
                <a:cs typeface="Arial"/>
                <a:sym typeface="Arial"/>
              </a:defRPr>
            </a:pPr>
            <a:r>
              <a:rPr lang="en-US" sz="2400" b="1" kern="1200" dirty="0">
                <a:solidFill>
                  <a:srgbClr val="8C151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Sub heading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0BAB68-6093-4068-B0C5-CE584BDA001E}"/>
              </a:ext>
            </a:extLst>
          </p:cNvPr>
          <p:cNvSpPr txBox="1"/>
          <p:nvPr userDrawn="1"/>
        </p:nvSpPr>
        <p:spPr>
          <a:xfrm>
            <a:off x="601325" y="4805678"/>
            <a:ext cx="2404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Date</a:t>
            </a:r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CBE3232B-6DE7-4CA7-A6A6-E4034019A3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375013" y="838200"/>
            <a:ext cx="3978787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D867C48-9A51-4C48-A257-8C82E1E6466C}"/>
              </a:ext>
            </a:extLst>
          </p:cNvPr>
          <p:cNvSpPr txBox="1"/>
          <p:nvPr userDrawn="1"/>
        </p:nvSpPr>
        <p:spPr>
          <a:xfrm>
            <a:off x="7451903" y="1775936"/>
            <a:ext cx="42066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b="1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Facility for Advanced</a:t>
            </a:r>
          </a:p>
          <a:p>
            <a:r>
              <a:rPr lang="en-US" sz="2100" b="1">
                <a:ln w="6350">
                  <a:solidFill>
                    <a:schemeClr val="tx1"/>
                  </a:solidFill>
                </a:ln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Accelerator Experimental Tests</a:t>
            </a:r>
          </a:p>
        </p:txBody>
      </p:sp>
    </p:spTree>
    <p:extLst>
      <p:ext uri="{BB962C8B-B14F-4D97-AF65-F5344CB8AC3E}">
        <p14:creationId xmlns:p14="http://schemas.microsoft.com/office/powerpoint/2010/main" val="25144575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32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ET-II One Colum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C9BA041-A961-B54B-BD07-995D6718F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109728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Sample One-Column Text Slide –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389983-A0A6-C548-B38F-3D123AFC7D3D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ooter Placeholder 2">
            <a:extLst>
              <a:ext uri="{FF2B5EF4-FFF2-40B4-BE49-F238E27FC236}">
                <a16:creationId xmlns:a16="http://schemas.microsoft.com/office/drawing/2014/main" id="{377FB660-230D-49E5-9FAD-9056526E4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79844"/>
            <a:ext cx="8153566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D. Storey</a:t>
            </a:r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52B5695C-A1FA-4F3C-B8F1-5354C840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EE9CB027-2821-4240-8431-A7F7AFE16A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1066800"/>
            <a:ext cx="10972800" cy="5182839"/>
          </a:xfrm>
        </p:spPr>
        <p:txBody>
          <a:bodyPr/>
          <a:lstStyle>
            <a:lvl1pPr marL="285750" indent="-285750">
              <a:buClr>
                <a:srgbClr val="8C1515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71500" indent="-282575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00100" indent="-228600">
              <a:buClr>
                <a:srgbClr val="8C1515"/>
              </a:buClr>
              <a:buSzPct val="120000"/>
              <a:tabLst>
                <a:tab pos="800100" algn="l"/>
              </a:tabLs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28700" indent="-228600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228600">
              <a:buClr>
                <a:srgbClr val="8C1515"/>
              </a:buClr>
              <a:buSzPct val="120000"/>
              <a:tabLst>
                <a:tab pos="1257300" algn="l"/>
              </a:tabLst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39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ET-II One Column Enumerate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C9BA041-A961-B54B-BD07-995D6718F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109728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Sample One-Column Text Slide –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389983-A0A6-C548-B38F-3D123AFC7D3D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52B5695C-A1FA-4F3C-B8F1-5354C8407A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EE9CB027-2821-4240-8431-A7F7AFE16A6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1066800"/>
            <a:ext cx="10972800" cy="5182839"/>
          </a:xfrm>
        </p:spPr>
        <p:txBody>
          <a:bodyPr/>
          <a:lstStyle>
            <a:lvl1pPr marL="457200" indent="-457200">
              <a:buClr>
                <a:srgbClr val="8C1515"/>
              </a:buClr>
              <a:buSzPct val="120000"/>
              <a:buFont typeface="+mj-lt"/>
              <a:buAutoNum type="arabicPeriod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60425" indent="-403225">
              <a:buClr>
                <a:srgbClr val="8C1515"/>
              </a:buClr>
              <a:buSzPct val="120000"/>
              <a:buFont typeface="+mj-lt"/>
              <a:buAutoNum type="alphaLcPeriod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257300" indent="-396875">
              <a:buClr>
                <a:srgbClr val="8C1515"/>
              </a:buClr>
              <a:buSzPct val="120000"/>
              <a:buFont typeface="+mj-lt"/>
              <a:buAutoNum type="romanLcPeriod"/>
              <a:tabLst>
                <a:tab pos="800100" algn="l"/>
              </a:tabLs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485900" indent="-288925">
              <a:buClr>
                <a:srgbClr val="8C1515"/>
              </a:buClr>
              <a:buSzPct val="120000"/>
              <a:buFont typeface="+mj-lt"/>
              <a:buAutoNum type="alphaLcPeriod"/>
              <a:tabLst>
                <a:tab pos="1546225" algn="l"/>
              </a:tabLst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-342900">
              <a:buClr>
                <a:srgbClr val="8C1515"/>
              </a:buClr>
              <a:buSzPct val="120000"/>
              <a:buFont typeface="+mj-lt"/>
              <a:buAutoNum type="romanLcPeriod"/>
              <a:tabLst>
                <a:tab pos="1257300" algn="l"/>
              </a:tabLst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  <a:p>
            <a:endParaRPr 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C5D5C995-BBE7-4DC5-82A7-3AFCEC0F3B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79844"/>
            <a:ext cx="8153566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D. Storey</a:t>
            </a:r>
          </a:p>
        </p:txBody>
      </p:sp>
    </p:spTree>
    <p:extLst>
      <p:ext uri="{BB962C8B-B14F-4D97-AF65-F5344CB8AC3E}">
        <p14:creationId xmlns:p14="http://schemas.microsoft.com/office/powerpoint/2010/main" val="2735702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ACET-II Two Columns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8E85F4AE-8C31-4DC0-B0F0-1CF63A6BB6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109728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Sample Two-Column Text Slide – Title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BA3048-A13F-4292-9A2E-11D4117D5B07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E4120259-0FA4-4A76-90B1-F00606DC03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C1DC9EE3-392F-415F-A850-42E2B809F4D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1066801"/>
            <a:ext cx="5334000" cy="4991100"/>
          </a:xfrm>
        </p:spPr>
        <p:txBody>
          <a:bodyPr/>
          <a:lstStyle>
            <a:lvl1pPr marL="285750" indent="-285750">
              <a:buClr>
                <a:srgbClr val="8C1515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71500" indent="-282575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00100" indent="-228600">
              <a:buClr>
                <a:srgbClr val="8C1515"/>
              </a:buClr>
              <a:buSzPct val="120000"/>
              <a:tabLst>
                <a:tab pos="800100" algn="l"/>
              </a:tabLs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28700" indent="-228600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228600">
              <a:buClr>
                <a:srgbClr val="8C1515"/>
              </a:buClr>
              <a:buSzPct val="120000"/>
              <a:tabLst>
                <a:tab pos="1257300" algn="l"/>
              </a:tabLst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  <a:p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30354DFA-1D8F-4A37-B7A4-CD949480DF1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48400" y="1066800"/>
            <a:ext cx="5334000" cy="4991100"/>
          </a:xfrm>
        </p:spPr>
        <p:txBody>
          <a:bodyPr/>
          <a:lstStyle>
            <a:lvl1pPr marL="285750" indent="-285750">
              <a:buClr>
                <a:srgbClr val="8C1515"/>
              </a:buClr>
              <a:buSzPct val="120000"/>
              <a:buFont typeface="Arial" panose="020B0604020202020204" pitchFamily="34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71500" indent="-282575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800100" indent="-228600">
              <a:buClr>
                <a:srgbClr val="8C1515"/>
              </a:buClr>
              <a:buSzPct val="120000"/>
              <a:tabLst>
                <a:tab pos="800100" algn="l"/>
              </a:tabLst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028700" indent="-228600">
              <a:buClr>
                <a:srgbClr val="8C1515"/>
              </a:buClr>
              <a:buSzPct val="120000"/>
              <a:buFont typeface="Lato" panose="020F0502020204030203" pitchFamily="34" charset="0"/>
              <a:buChar char="-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257300" indent="-228600">
              <a:buClr>
                <a:srgbClr val="8C1515"/>
              </a:buClr>
              <a:buSzPct val="120000"/>
              <a:tabLst>
                <a:tab pos="1257300" algn="l"/>
              </a:tabLst>
              <a:defRPr sz="1600" i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r>
              <a:rPr lang="en-US"/>
              <a:t>Body Level One</a:t>
            </a:r>
          </a:p>
          <a:p>
            <a:pPr lvl="1"/>
            <a:r>
              <a:rPr lang="en-US"/>
              <a:t>Body Level Two</a:t>
            </a:r>
          </a:p>
          <a:p>
            <a:pPr lvl="2"/>
            <a:r>
              <a:rPr lang="en-US"/>
              <a:t>Body Level Three</a:t>
            </a:r>
          </a:p>
          <a:p>
            <a:pPr lvl="3"/>
            <a:r>
              <a:rPr lang="en-US"/>
              <a:t>Body Level Four</a:t>
            </a:r>
          </a:p>
          <a:p>
            <a:pPr lvl="4"/>
            <a:r>
              <a:rPr lang="en-US"/>
              <a:t>Body Level Five</a:t>
            </a:r>
          </a:p>
          <a:p>
            <a:endParaRPr lang="en-US"/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0C4B82A9-5706-4C80-A1CB-56774C7E5C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79844"/>
            <a:ext cx="8153566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D. Storey</a:t>
            </a:r>
          </a:p>
        </p:txBody>
      </p:sp>
    </p:spTree>
    <p:extLst>
      <p:ext uri="{BB962C8B-B14F-4D97-AF65-F5344CB8AC3E}">
        <p14:creationId xmlns:p14="http://schemas.microsoft.com/office/powerpoint/2010/main" val="3832388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176">
          <p15:clr>
            <a:srgbClr val="FBAE40"/>
          </p15:clr>
        </p15:guide>
        <p15:guide id="2" orient="horz" pos="888">
          <p15:clr>
            <a:srgbClr val="FBAE40"/>
          </p15:clr>
        </p15:guide>
        <p15:guide id="3" orient="horz" pos="3816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ACET-II One Pic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540163D6-781A-724D-8FD5-B6254B8285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" y="1107621"/>
            <a:ext cx="6929879" cy="4950264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D7304A26-5011-724E-8C96-DFA08D60CF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69048" y="1107621"/>
            <a:ext cx="3373438" cy="398482"/>
          </a:xfrm>
        </p:spPr>
        <p:txBody>
          <a:bodyPr/>
          <a:lstStyle>
            <a:lvl1pPr>
              <a:defRPr sz="2000">
                <a:solidFill>
                  <a:srgbClr val="8C1515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A0C1017-97FA-6D48-9A0D-090E555BB0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869049" y="1602470"/>
            <a:ext cx="3373437" cy="4455415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D21CDA69-321C-44F8-8792-49CF7CDB23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109728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Sample Picture Slide –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CC9877-C055-4691-8C6D-2AD61E840EC3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DD4D98FE-9D3E-4384-A871-87C9B47FC6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97E2317E-A3EE-43F0-BB3D-A33EDFB3C4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79844"/>
            <a:ext cx="8153566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D. Storey</a:t>
            </a:r>
          </a:p>
        </p:txBody>
      </p:sp>
    </p:spTree>
    <p:extLst>
      <p:ext uri="{BB962C8B-B14F-4D97-AF65-F5344CB8AC3E}">
        <p14:creationId xmlns:p14="http://schemas.microsoft.com/office/powerpoint/2010/main" val="3883155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ACET-II Three Pictur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900D276-A095-C04E-87EF-52D8AB0758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4601585"/>
            <a:ext cx="3367810" cy="145630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B8441375-8C84-C841-911D-88542B35A79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4104388"/>
            <a:ext cx="3367810" cy="398482"/>
          </a:xfrm>
        </p:spPr>
        <p:txBody>
          <a:bodyPr/>
          <a:lstStyle>
            <a:lvl1pPr>
              <a:defRPr sz="2000">
                <a:solidFill>
                  <a:srgbClr val="8C1515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BB74CA02-6ACC-C34A-93C2-F1C4FBF691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19600" y="4601585"/>
            <a:ext cx="3367810" cy="145630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F5CB8DA2-2802-6844-8B57-D6BA2C9B5B7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9600" y="4104388"/>
            <a:ext cx="3367810" cy="398482"/>
          </a:xfrm>
        </p:spPr>
        <p:txBody>
          <a:bodyPr/>
          <a:lstStyle>
            <a:lvl1pPr>
              <a:defRPr sz="2000">
                <a:solidFill>
                  <a:srgbClr val="8C1515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DB7BAAD2-9EFA-544C-A721-31CB838557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14589" y="4601585"/>
            <a:ext cx="3367810" cy="145630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416148D1-6829-5046-B19C-F0DDDE27D46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14589" y="4104388"/>
            <a:ext cx="3367810" cy="398482"/>
          </a:xfrm>
        </p:spPr>
        <p:txBody>
          <a:bodyPr/>
          <a:lstStyle>
            <a:lvl1pPr>
              <a:defRPr sz="2000">
                <a:solidFill>
                  <a:srgbClr val="8C1515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A372B3D-7EB0-4019-9D38-F88D2013C8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66701"/>
            <a:ext cx="109728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Sample 3 Picture Slide -Title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F128717-5F15-43AC-B84B-E4AA663506C9}"/>
              </a:ext>
            </a:extLst>
          </p:cNvPr>
          <p:cNvCxnSpPr>
            <a:cxnSpLocks/>
          </p:cNvCxnSpPr>
          <p:nvPr userDrawn="1"/>
        </p:nvCxnSpPr>
        <p:spPr>
          <a:xfrm>
            <a:off x="0" y="927135"/>
            <a:ext cx="115824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94CB06E2-3A86-44AF-A85C-BA34696CB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164815CB-8216-45B0-9872-22A8B28E3161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09600" y="1103200"/>
            <a:ext cx="3367810" cy="2814642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157DB597-DE05-44FF-8DC6-F352AC4508AD}"/>
              </a:ext>
            </a:extLst>
          </p:cNvPr>
          <p:cNvSpPr>
            <a:spLocks noGrp="1"/>
          </p:cNvSpPr>
          <p:nvPr>
            <p:ph type="pic" idx="26"/>
          </p:nvPr>
        </p:nvSpPr>
        <p:spPr>
          <a:xfrm>
            <a:off x="4419599" y="1098442"/>
            <a:ext cx="3367810" cy="2814642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3" name="Picture Placeholder 2">
            <a:extLst>
              <a:ext uri="{FF2B5EF4-FFF2-40B4-BE49-F238E27FC236}">
                <a16:creationId xmlns:a16="http://schemas.microsoft.com/office/drawing/2014/main" id="{38AC483F-E4F7-4805-87A0-3E64A9D882CB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8214589" y="1103200"/>
            <a:ext cx="3367810" cy="2814642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6" name="Footer Placeholder 2">
            <a:extLst>
              <a:ext uri="{FF2B5EF4-FFF2-40B4-BE49-F238E27FC236}">
                <a16:creationId xmlns:a16="http://schemas.microsoft.com/office/drawing/2014/main" id="{271E42E3-FBA9-4F51-9A01-A8FE1A6793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79844"/>
            <a:ext cx="8153566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D. Storey</a:t>
            </a:r>
          </a:p>
        </p:txBody>
      </p:sp>
    </p:spTree>
    <p:extLst>
      <p:ext uri="{BB962C8B-B14F-4D97-AF65-F5344CB8AC3E}">
        <p14:creationId xmlns:p14="http://schemas.microsoft.com/office/powerpoint/2010/main" val="2520021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D01802-AD12-A14F-B8F8-0BBD77EB8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786" y="636586"/>
            <a:ext cx="10825858" cy="1074519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DFEB2-9325-5E46-8613-F4E89B140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8786" y="1998482"/>
            <a:ext cx="10825858" cy="399696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sz="1400">
              <a:solidFill>
                <a:srgbClr val="544948"/>
              </a:solidFill>
              <a:latin typeface="Lato" panose="020F0502020204030203" pitchFamily="34" charset="77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D2AA61-9E2F-423C-B88A-1BEC3051E4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6579845"/>
            <a:ext cx="685801" cy="27815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19E1CD8-FE97-40C8-8154-1E5EFDF68A7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048" y="6617293"/>
            <a:ext cx="643152" cy="212519"/>
          </a:xfrm>
          <a:prstGeom prst="rect">
            <a:avLst/>
          </a:prstGeom>
        </p:spPr>
      </p:pic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6368C866-1792-47B5-986D-1E269CD8C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3176" y="6579844"/>
            <a:ext cx="8153566" cy="278156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 dirty="0"/>
              <a:t>D. Storey</a:t>
            </a:r>
          </a:p>
        </p:txBody>
      </p:sp>
    </p:spTree>
    <p:extLst>
      <p:ext uri="{BB962C8B-B14F-4D97-AF65-F5344CB8AC3E}">
        <p14:creationId xmlns:p14="http://schemas.microsoft.com/office/powerpoint/2010/main" val="268454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2" r:id="rId2"/>
    <p:sldLayoutId id="2147483695" r:id="rId3"/>
    <p:sldLayoutId id="2147483696" r:id="rId4"/>
    <p:sldLayoutId id="2147483691" r:id="rId5"/>
    <p:sldLayoutId id="2147483692" r:id="rId6"/>
    <p:sldLayoutId id="2147483694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rgbClr val="8C1515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marR="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Tx/>
        <a:buNone/>
        <a:defRPr sz="16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1pPr>
      <a:lvl2pPr marL="457200" marR="0" indent="-168275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rgbClr val="8C1515"/>
        </a:buClr>
        <a:buSzPct val="120000"/>
        <a:buFont typeface="Arial" panose="020B0604020202020204" pitchFamily="34" charset="0"/>
        <a:buChar char="•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2pPr>
      <a:lvl3pPr marL="858838" marR="0" indent="-168275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rgbClr val="8C1515"/>
        </a:buClr>
        <a:buSzPct val="120000"/>
        <a:buFont typeface="Arial" panose="020B0604020202020204" pitchFamily="34" charset="0"/>
        <a:buChar char="•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3pPr>
      <a:lvl4pPr marL="1316038" indent="-168275" algn="l" defTabSz="914400" rtl="0" eaLnBrk="1" latinLnBrk="0" hangingPunct="1">
        <a:lnSpc>
          <a:spcPct val="100000"/>
        </a:lnSpc>
        <a:spcBef>
          <a:spcPts val="500"/>
        </a:spcBef>
        <a:buClr>
          <a:srgbClr val="8C1515"/>
        </a:buClr>
        <a:buSzPct val="120000"/>
        <a:buFont typeface="Arial" panose="020B0604020202020204" pitchFamily="34" charset="0"/>
        <a:buChar char="•"/>
        <a:tabLst/>
        <a:defRPr sz="14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4pPr>
      <a:lvl5pPr marL="1662113" indent="-168275" algn="l" defTabSz="914400" rtl="0" eaLnBrk="1" latinLnBrk="0" hangingPunct="1">
        <a:lnSpc>
          <a:spcPct val="100000"/>
        </a:lnSpc>
        <a:spcBef>
          <a:spcPts val="500"/>
        </a:spcBef>
        <a:buClr>
          <a:srgbClr val="8C1515"/>
        </a:buClr>
        <a:buSzPct val="120000"/>
        <a:buFont typeface="Arial" panose="020B0604020202020204" pitchFamily="34" charset="0"/>
        <a:buChar char="•"/>
        <a:tabLst/>
        <a:defRPr sz="1400" b="0" i="1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 userDrawn="1">
          <p15:clr>
            <a:srgbClr val="F26B43"/>
          </p15:clr>
        </p15:guide>
        <p15:guide id="2" orient="horz" pos="408" userDrawn="1">
          <p15:clr>
            <a:srgbClr val="F26B43"/>
          </p15:clr>
        </p15:guide>
        <p15:guide id="3" orient="horz" pos="1104" userDrawn="1">
          <p15:clr>
            <a:srgbClr val="F26B43"/>
          </p15:clr>
        </p15:guide>
        <p15:guide id="4" orient="horz" pos="1464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504" userDrawn="1">
          <p15:clr>
            <a:srgbClr val="F26B43"/>
          </p15:clr>
        </p15:guide>
        <p15:guide id="7" pos="7152" userDrawn="1">
          <p15:clr>
            <a:srgbClr val="F26B43"/>
          </p15:clr>
        </p15:guide>
        <p15:guide id="8" orient="horz" pos="3984" userDrawn="1">
          <p15:clr>
            <a:srgbClr val="F26B43"/>
          </p15:clr>
        </p15:guide>
        <p15:guide id="9" orient="horz" pos="4128" userDrawn="1">
          <p15:clr>
            <a:srgbClr val="F26B43"/>
          </p15:clr>
        </p15:guide>
        <p15:guide id="10" orient="horz" pos="3816" userDrawn="1">
          <p15:clr>
            <a:srgbClr val="F26B43"/>
          </p15:clr>
        </p15:guide>
        <p15:guide id="11" pos="4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emf"/><Relationship Id="rId9" Type="http://schemas.openxmlformats.org/officeDocument/2006/relationships/image" Target="../media/image18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1074CF-BCB8-4CED-A8E1-555571C40DB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8785" y="487442"/>
            <a:ext cx="5947565" cy="2941558"/>
          </a:xfrm>
        </p:spPr>
        <p:txBody>
          <a:bodyPr>
            <a:normAutofit/>
          </a:bodyPr>
          <a:lstStyle/>
          <a:p>
            <a:r>
              <a:rPr lang="en-US" sz="3600" dirty="0"/>
              <a:t>E300</a:t>
            </a:r>
            <a:br>
              <a:rPr lang="en-US" sz="3200" dirty="0"/>
            </a:br>
            <a:r>
              <a:rPr lang="en-US" sz="3200" dirty="0"/>
              <a:t>Progress and long-term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4AA7CC-E6EE-4895-B7BB-B3EC4641D6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Doug Storey</a:t>
            </a:r>
          </a:p>
          <a:p>
            <a:r>
              <a:rPr lang="en-US" dirty="0"/>
              <a:t>January 10, 2024</a:t>
            </a:r>
          </a:p>
        </p:txBody>
      </p:sp>
    </p:spTree>
    <p:extLst>
      <p:ext uri="{BB962C8B-B14F-4D97-AF65-F5344CB8AC3E}">
        <p14:creationId xmlns:p14="http://schemas.microsoft.com/office/powerpoint/2010/main" val="1941664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47B80-CEE1-78D3-E446-8907A2DA2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E300 progress in 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EAB0E1-10E3-B2B5-D5AD-D6A02EE8B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D. Storey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50B2DD-ED60-DB2A-1824-234BFD7A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0AA300-AD54-E033-854F-6287FFCAB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1600" dirty="0"/>
              <a:t>DPS stability studies and EPS modifications</a:t>
            </a:r>
          </a:p>
          <a:p>
            <a:r>
              <a:rPr lang="en-US" sz="1600" dirty="0"/>
              <a:t>Dry run of Li oven with DPS – operation for &gt;24 hours with no beam</a:t>
            </a:r>
          </a:p>
          <a:p>
            <a:r>
              <a:rPr lang="en-US" sz="1600" dirty="0"/>
              <a:t>Some general diagnostics work towards XTCAV, energy spectra, emittance measurements (few shifts)</a:t>
            </a:r>
          </a:p>
          <a:p>
            <a:r>
              <a:rPr lang="en-US" sz="1600" dirty="0"/>
              <a:t>Beam ionized plasma interaction with H2 gas at various pressures (1 shift)</a:t>
            </a:r>
          </a:p>
          <a:p>
            <a:r>
              <a:rPr lang="en-US" sz="1600" dirty="0"/>
              <a:t>Beam ionized Li plasma (1 science shift, but several days operation with beam)</a:t>
            </a:r>
          </a:p>
          <a:p>
            <a:pPr lvl="4"/>
            <a:endParaRPr lang="en-US" sz="800" dirty="0"/>
          </a:p>
          <a:p>
            <a:pPr lvl="1"/>
            <a:endParaRPr lang="en-US" sz="1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DDA94B2-0142-40AE-D32D-BDA349D0D5AC}"/>
              </a:ext>
            </a:extLst>
          </p:cNvPr>
          <p:cNvGrpSpPr/>
          <p:nvPr/>
        </p:nvGrpSpPr>
        <p:grpSpPr>
          <a:xfrm>
            <a:off x="149003" y="3007895"/>
            <a:ext cx="3333276" cy="3737916"/>
            <a:chOff x="842728" y="2999874"/>
            <a:chExt cx="3345060" cy="375113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154B481-2649-BDB7-C58F-8F0C98A88D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54491"/>
            <a:stretch/>
          </p:blipFill>
          <p:spPr>
            <a:xfrm>
              <a:off x="842728" y="5253788"/>
              <a:ext cx="3345060" cy="149721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11C47A4-175B-F7E3-E603-DCDA7C0E8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42728" y="2999874"/>
              <a:ext cx="3256075" cy="240298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C4B5816-8BDB-3285-7591-E09518093622}"/>
              </a:ext>
            </a:extLst>
          </p:cNvPr>
          <p:cNvGrpSpPr/>
          <p:nvPr/>
        </p:nvGrpSpPr>
        <p:grpSpPr>
          <a:xfrm>
            <a:off x="5722317" y="2929910"/>
            <a:ext cx="3481840" cy="3631426"/>
            <a:chOff x="5241690" y="2111684"/>
            <a:chExt cx="4264328" cy="444753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E25A6F3-986B-FA32-75C7-D47BF0828D7F}"/>
                </a:ext>
              </a:extLst>
            </p:cNvPr>
            <p:cNvGrpSpPr/>
            <p:nvPr/>
          </p:nvGrpSpPr>
          <p:grpSpPr>
            <a:xfrm>
              <a:off x="5241690" y="2111684"/>
              <a:ext cx="4264328" cy="2494230"/>
              <a:chOff x="616715" y="2584482"/>
              <a:chExt cx="7068560" cy="4134440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B803EAB-62AA-BB53-E120-575AB4ED3F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6715" y="2584482"/>
                <a:ext cx="7068560" cy="4134440"/>
              </a:xfrm>
              <a:prstGeom prst="rect">
                <a:avLst/>
              </a:prstGeom>
            </p:spPr>
          </p:pic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3E5AA2F7-D4B5-9A15-D1E3-F37930C9A651}"/>
                  </a:ext>
                </a:extLst>
              </p:cNvPr>
              <p:cNvCxnSpPr/>
              <p:nvPr/>
            </p:nvCxnSpPr>
            <p:spPr>
              <a:xfrm>
                <a:off x="6570879" y="5024673"/>
                <a:ext cx="0" cy="114979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6BADC0D-ADEF-0729-67A4-8C0023319764}"/>
                </a:ext>
              </a:extLst>
            </p:cNvPr>
            <p:cNvGrpSpPr/>
            <p:nvPr/>
          </p:nvGrpSpPr>
          <p:grpSpPr>
            <a:xfrm>
              <a:off x="5241690" y="4415323"/>
              <a:ext cx="4080739" cy="2143892"/>
              <a:chOff x="2530762" y="4109279"/>
              <a:chExt cx="5009944" cy="2632068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C9FC5983-77D9-1974-CC15-ADDF998D00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r="29892"/>
              <a:stretch/>
            </p:blipFill>
            <p:spPr>
              <a:xfrm>
                <a:off x="2530762" y="5104350"/>
                <a:ext cx="5009944" cy="1636997"/>
              </a:xfrm>
              <a:prstGeom prst="rect">
                <a:avLst/>
              </a:prstGeom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DA3303C-04A8-9C76-DF82-34F788F6C986}"/>
                  </a:ext>
                </a:extLst>
              </p:cNvPr>
              <p:cNvSpPr txBox="1"/>
              <p:nvPr/>
            </p:nvSpPr>
            <p:spPr>
              <a:xfrm rot="16200000">
                <a:off x="5089586" y="4366009"/>
                <a:ext cx="1015216" cy="624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/>
                  <a:t>---- PENT</a:t>
                </a:r>
              </a:p>
              <a:p>
                <a:r>
                  <a:rPr lang="en-US" sz="1050" b="1" dirty="0"/>
                  <a:t> z = 1994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584E3F7-0751-1C65-60DE-8EA7A0D17035}"/>
                  </a:ext>
                </a:extLst>
              </p:cNvPr>
              <p:cNvSpPr txBox="1"/>
              <p:nvPr/>
            </p:nvSpPr>
            <p:spPr>
              <a:xfrm rot="16200000">
                <a:off x="5602394" y="4590134"/>
                <a:ext cx="1586457" cy="624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/>
                  <a:t>---- PENT +0.5m</a:t>
                </a:r>
              </a:p>
              <a:p>
                <a:r>
                  <a:rPr lang="en-US" sz="1050" b="1" dirty="0"/>
                  <a:t>          z = 1994.5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654E362-D09F-E709-0349-50F25E4B38AB}"/>
                  </a:ext>
                </a:extLst>
              </p:cNvPr>
              <p:cNvSpPr txBox="1"/>
              <p:nvPr/>
            </p:nvSpPr>
            <p:spPr>
              <a:xfrm rot="16200000">
                <a:off x="6435102" y="4590136"/>
                <a:ext cx="1586457" cy="624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50" b="1" dirty="0"/>
                  <a:t>---- PENT +1.0m</a:t>
                </a:r>
              </a:p>
              <a:p>
                <a:r>
                  <a:rPr lang="en-US" sz="1050" b="1" dirty="0"/>
                  <a:t>             z = 1995</a:t>
                </a:r>
              </a:p>
            </p:txBody>
          </p:sp>
        </p:grp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D877DFA-1F17-1005-C6EC-340857E3C1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57511" y="4112432"/>
              <a:ext cx="1059791" cy="1528815"/>
            </a:xfrm>
            <a:prstGeom prst="straightConnector1">
              <a:avLst/>
            </a:prstGeom>
            <a:ln w="28575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1F11F2C4-1CCF-7430-6699-6FF1F6401B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4492" y="3337405"/>
            <a:ext cx="1976458" cy="314571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AD9EC62-B6DC-5FC6-2473-3A228DFC3285}"/>
              </a:ext>
            </a:extLst>
          </p:cNvPr>
          <p:cNvSpPr/>
          <p:nvPr/>
        </p:nvSpPr>
        <p:spPr>
          <a:xfrm>
            <a:off x="149003" y="3007895"/>
            <a:ext cx="3333276" cy="366562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EAC077-AA29-0626-915D-5114951773BA}"/>
              </a:ext>
            </a:extLst>
          </p:cNvPr>
          <p:cNvSpPr/>
          <p:nvPr/>
        </p:nvSpPr>
        <p:spPr>
          <a:xfrm>
            <a:off x="3671740" y="2929910"/>
            <a:ext cx="5532418" cy="381590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08B20AF-1392-A126-23F8-7CD8A5A880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5627" y="2306119"/>
            <a:ext cx="2629827" cy="18784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B5AA25D-1CB4-A6BD-DDCC-25A9977F3D1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-1" b="1316"/>
          <a:stretch/>
        </p:blipFill>
        <p:spPr>
          <a:xfrm>
            <a:off x="10126263" y="4245486"/>
            <a:ext cx="1989537" cy="265236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B2CA3529-247D-A1C7-63D7-A9E61A73782A}"/>
              </a:ext>
            </a:extLst>
          </p:cNvPr>
          <p:cNvSpPr/>
          <p:nvPr/>
        </p:nvSpPr>
        <p:spPr>
          <a:xfrm>
            <a:off x="9536427" y="2367038"/>
            <a:ext cx="2579373" cy="449096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518F1D6-7BB1-9503-C705-7B04FFA15214}"/>
              </a:ext>
            </a:extLst>
          </p:cNvPr>
          <p:cNvSpPr txBox="1"/>
          <p:nvPr/>
        </p:nvSpPr>
        <p:spPr>
          <a:xfrm>
            <a:off x="609599" y="5936402"/>
            <a:ext cx="2485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~10-20% energy transfer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A31B40-03D7-8AF9-0938-2DE19AFDBA56}"/>
              </a:ext>
            </a:extLst>
          </p:cNvPr>
          <p:cNvSpPr txBox="1"/>
          <p:nvPr/>
        </p:nvSpPr>
        <p:spPr>
          <a:xfrm>
            <a:off x="3730745" y="3076601"/>
            <a:ext cx="2086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Locating plasma exit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0580D66-C6DC-E505-92A1-F2A9D9DC3938}"/>
              </a:ext>
            </a:extLst>
          </p:cNvPr>
          <p:cNvSpPr txBox="1"/>
          <p:nvPr/>
        </p:nvSpPr>
        <p:spPr>
          <a:xfrm>
            <a:off x="9483874" y="4051937"/>
            <a:ext cx="2424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Single and </a:t>
            </a:r>
            <a:r>
              <a:rPr lang="en-US" dirty="0" err="1">
                <a:solidFill>
                  <a:srgbClr val="C00000"/>
                </a:solidFill>
              </a:rPr>
              <a:t>multishot</a:t>
            </a:r>
            <a:r>
              <a:rPr lang="en-US" dirty="0">
                <a:solidFill>
                  <a:srgbClr val="C00000"/>
                </a:solidFill>
              </a:rPr>
              <a:t> beam properties</a:t>
            </a:r>
          </a:p>
        </p:txBody>
      </p:sp>
    </p:spTree>
    <p:extLst>
      <p:ext uri="{BB962C8B-B14F-4D97-AF65-F5344CB8AC3E}">
        <p14:creationId xmlns:p14="http://schemas.microsoft.com/office/powerpoint/2010/main" val="2251493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47B80-CEE1-78D3-E446-8907A2DA2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worked or didn’t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EAB0E1-10E3-B2B5-D5AD-D6A02EE8BF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D. Storey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50B2DD-ED60-DB2A-1824-234BFD7A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0AA300-AD54-E033-854F-6287FFCAB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1600" dirty="0"/>
              <a:t>What worked well:</a:t>
            </a:r>
          </a:p>
          <a:p>
            <a:pPr lvl="1"/>
            <a:r>
              <a:rPr lang="en-US" sz="1400" b="1" dirty="0"/>
              <a:t>DPS!!!</a:t>
            </a:r>
          </a:p>
          <a:p>
            <a:pPr lvl="2"/>
            <a:r>
              <a:rPr lang="en-US" sz="1200" dirty="0"/>
              <a:t>Only one pump faulted in 2023!! And it was a turbopump.</a:t>
            </a:r>
          </a:p>
          <a:p>
            <a:pPr lvl="2"/>
            <a:r>
              <a:rPr lang="en-US" sz="1200" dirty="0"/>
              <a:t>Can run H2 up to 5 Torr, He up to 10 Torr with present setup</a:t>
            </a:r>
          </a:p>
          <a:p>
            <a:pPr lvl="2"/>
            <a:r>
              <a:rPr lang="en-US" sz="1200" dirty="0"/>
              <a:t>Samara’s upgrades to gas injection system work great</a:t>
            </a:r>
          </a:p>
          <a:p>
            <a:pPr lvl="2"/>
            <a:r>
              <a:rPr lang="en-US" sz="1200" dirty="0"/>
              <a:t># of trained people is increasing</a:t>
            </a:r>
          </a:p>
          <a:p>
            <a:pPr lvl="1"/>
            <a:r>
              <a:rPr lang="en-US" sz="1400" dirty="0"/>
              <a:t>DAQ – overall quite reliable this year</a:t>
            </a:r>
          </a:p>
          <a:p>
            <a:pPr marL="571500" lvl="2" indent="0">
              <a:buNone/>
            </a:pPr>
            <a:endParaRPr lang="en-US" sz="1400" dirty="0"/>
          </a:p>
          <a:p>
            <a:r>
              <a:rPr lang="en-US" sz="1600" dirty="0"/>
              <a:t>What didn’t work, or could be improved:</a:t>
            </a:r>
          </a:p>
          <a:p>
            <a:pPr lvl="1"/>
            <a:r>
              <a:rPr lang="en-US" sz="1400" dirty="0"/>
              <a:t>Some improvements planned for DPS – i.e. Epics control</a:t>
            </a:r>
          </a:p>
          <a:p>
            <a:pPr lvl="1"/>
            <a:r>
              <a:rPr lang="en-US" sz="1400" dirty="0"/>
              <a:t>Laser heater (but we still love you) – didn’t see a correlation to things like beam-ionization </a:t>
            </a:r>
          </a:p>
          <a:p>
            <a:pPr lvl="1"/>
            <a:r>
              <a:rPr lang="en-US" sz="1400" dirty="0"/>
              <a:t>Gamma2 motors – Got stuck</a:t>
            </a:r>
          </a:p>
          <a:p>
            <a:pPr lvl="1"/>
            <a:r>
              <a:rPr lang="en-US" sz="1400" dirty="0"/>
              <a:t>Lots of screen damage – DTOTR YAG, LFOV. Also, DTOTR1 OTR is not shiny enough</a:t>
            </a:r>
          </a:p>
          <a:p>
            <a:pPr lvl="1"/>
            <a:r>
              <a:rPr lang="en-US" sz="1400" dirty="0"/>
              <a:t>XTCAV:</a:t>
            </a:r>
          </a:p>
          <a:p>
            <a:pPr lvl="2"/>
            <a:r>
              <a:rPr lang="en-US" sz="1200" dirty="0"/>
              <a:t>Kick is still lower than it should be</a:t>
            </a:r>
          </a:p>
          <a:p>
            <a:pPr lvl="2"/>
            <a:r>
              <a:rPr lang="en-US" sz="1200" dirty="0"/>
              <a:t>Phase stability is poor, but phase readback is good.</a:t>
            </a:r>
            <a:endParaRPr lang="en-US" sz="1400" dirty="0"/>
          </a:p>
          <a:p>
            <a:pPr lvl="1"/>
            <a:r>
              <a:rPr lang="en-US" sz="1400" dirty="0"/>
              <a:t>S20 bunch length monitor – It just doesn’t seem to work</a:t>
            </a:r>
          </a:p>
          <a:p>
            <a:pPr lvl="1"/>
            <a:r>
              <a:rPr lang="en-US" sz="1400" dirty="0"/>
              <a:t>Beam stability – </a:t>
            </a:r>
            <a:r>
              <a:rPr lang="en-US" sz="1200" dirty="0"/>
              <a:t>Studies relying on beam ionization were hard to set up for</a:t>
            </a:r>
          </a:p>
          <a:p>
            <a:pPr lvl="1"/>
            <a:r>
              <a:rPr lang="en-US" sz="1400" dirty="0"/>
              <a:t>Phase/compression scans –  </a:t>
            </a:r>
            <a:r>
              <a:rPr lang="en-US" sz="1200" dirty="0"/>
              <a:t>Scanning BC14 setpoint is slow and not very robust</a:t>
            </a:r>
          </a:p>
          <a:p>
            <a:pPr lvl="1"/>
            <a:r>
              <a:rPr lang="en-US" sz="1200" dirty="0"/>
              <a:t>Alignment of FF and Spec quads – large orbit changes when scanning quads</a:t>
            </a:r>
          </a:p>
          <a:p>
            <a:pPr lvl="1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31697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5B753-655A-5205-328A-90B640BD8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for this year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6422D3-A138-260E-7B36-521A332BCC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BD0A4-236C-9605-0E8B-FBB263AE4A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599" y="1066801"/>
            <a:ext cx="10972799" cy="4991100"/>
          </a:xfrm>
        </p:spPr>
        <p:txBody>
          <a:bodyPr/>
          <a:lstStyle/>
          <a:p>
            <a:r>
              <a:rPr lang="en-US" sz="1800" dirty="0"/>
              <a:t>What are the high level scientific goals of this experiment?</a:t>
            </a:r>
          </a:p>
          <a:p>
            <a:pPr lvl="1"/>
            <a:r>
              <a:rPr lang="en-US" sz="1600" dirty="0"/>
              <a:t>Efficient drive to wake energy transfer (&gt;80%) </a:t>
            </a:r>
          </a:p>
          <a:p>
            <a:pPr lvl="1"/>
            <a:r>
              <a:rPr lang="en-US" sz="1600" dirty="0"/>
              <a:t>Efficient energy extraction by witness (~40% overall) with energy doubling</a:t>
            </a:r>
          </a:p>
          <a:p>
            <a:pPr lvl="1"/>
            <a:r>
              <a:rPr lang="en-US" sz="1600" dirty="0"/>
              <a:t>Optimize matching conditions to minimize energy spread</a:t>
            </a:r>
          </a:p>
          <a:p>
            <a:pPr lvl="1"/>
            <a:r>
              <a:rPr lang="en-US" sz="1600" dirty="0"/>
              <a:t>Emittance preservation</a:t>
            </a:r>
            <a:endParaRPr lang="en-US" sz="1400" dirty="0"/>
          </a:p>
          <a:p>
            <a:r>
              <a:rPr lang="en-US" sz="1800" dirty="0"/>
              <a:t>Goals for 2024:</a:t>
            </a:r>
          </a:p>
          <a:p>
            <a:pPr lvl="1"/>
            <a:r>
              <a:rPr lang="en-US" sz="1600" dirty="0"/>
              <a:t>Optimize single bunch drive-to-wake energy transfer efficiency</a:t>
            </a:r>
          </a:p>
          <a:p>
            <a:pPr lvl="1"/>
            <a:r>
              <a:rPr lang="en-US" sz="1600" dirty="0"/>
              <a:t>Start shooting 2 bunches into plasmas</a:t>
            </a:r>
            <a:endParaRPr lang="en-US" sz="1400" dirty="0"/>
          </a:p>
          <a:p>
            <a:r>
              <a:rPr lang="en-US" sz="1800" dirty="0"/>
              <a:t>What do we need to do to get from here to there?</a:t>
            </a:r>
          </a:p>
          <a:p>
            <a:pPr lvl="1"/>
            <a:r>
              <a:rPr lang="en-US" sz="1400" dirty="0"/>
              <a:t>More time with single bunch</a:t>
            </a:r>
          </a:p>
          <a:p>
            <a:pPr lvl="2"/>
            <a:r>
              <a:rPr lang="en-US" sz="1200" dirty="0"/>
              <a:t>Vary plasma density, incoming beam parameters (bunch length)</a:t>
            </a:r>
          </a:p>
          <a:p>
            <a:pPr lvl="2"/>
            <a:r>
              <a:rPr lang="en-US" sz="1200" dirty="0"/>
              <a:t>Aim for &gt;80% energy transfer efficiency</a:t>
            </a:r>
          </a:p>
          <a:p>
            <a:pPr lvl="2"/>
            <a:r>
              <a:rPr lang="en-US" sz="1200" dirty="0"/>
              <a:t>Reduce non-participating charge</a:t>
            </a:r>
          </a:p>
          <a:p>
            <a:pPr lvl="1"/>
            <a:r>
              <a:rPr lang="en-US" sz="1400" dirty="0"/>
              <a:t>Diagnostics improvements: emittance, LPS, </a:t>
            </a:r>
          </a:p>
          <a:p>
            <a:pPr lvl="2"/>
            <a:r>
              <a:rPr lang="en-US" sz="1200" dirty="0"/>
              <a:t>XTCAV, S20 BLEN, </a:t>
            </a:r>
          </a:p>
          <a:p>
            <a:pPr lvl="1"/>
            <a:r>
              <a:rPr lang="en-US" sz="1400" dirty="0"/>
              <a:t>Beam/</a:t>
            </a:r>
            <a:r>
              <a:rPr lang="en-US" sz="1400" dirty="0" err="1"/>
              <a:t>Linac</a:t>
            </a:r>
            <a:r>
              <a:rPr lang="en-US" sz="1400" dirty="0"/>
              <a:t> improvements</a:t>
            </a:r>
          </a:p>
          <a:p>
            <a:pPr lvl="1"/>
            <a:r>
              <a:rPr lang="en-US" sz="1400" dirty="0"/>
              <a:t>Development of 2 bunch capability</a:t>
            </a:r>
          </a:p>
          <a:p>
            <a:pPr lvl="2"/>
            <a:r>
              <a:rPr lang="en-US" sz="1200" dirty="0"/>
              <a:t>Recover the same beam-to-wake energy transfer efficiency as with single bunch, measure some acceleration</a:t>
            </a:r>
          </a:p>
          <a:p>
            <a:pPr lvl="1"/>
            <a:r>
              <a:rPr lang="en-US" sz="1400" dirty="0"/>
              <a:t>Simulation campaign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538109-F94B-70BB-485C-73732813C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D. Storey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345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6E622-5AD2-3EC8-198E-3A8A0EDB6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 from last year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984F3B-D0F7-1D37-ADC2-5A74AF842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D. Storey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6DB1E7-72B1-CC36-706D-235459FC19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B60363-7E9F-BF4A-894A-A30319D3939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04137D-E6D8-A924-68D7-FA36C1D530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" y="5740400"/>
            <a:ext cx="10972800" cy="509239"/>
          </a:xfrm>
        </p:spPr>
        <p:txBody>
          <a:bodyPr/>
          <a:lstStyle/>
          <a:p>
            <a:r>
              <a:rPr lang="en-US" dirty="0"/>
              <a:t>What we did in 2023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33C7B55-4849-2B83-C02E-833D71F467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641087"/>
              </p:ext>
            </p:extLst>
          </p:nvPr>
        </p:nvGraphicFramePr>
        <p:xfrm>
          <a:off x="223115" y="1229058"/>
          <a:ext cx="11745770" cy="4066547"/>
        </p:xfrm>
        <a:graphic>
          <a:graphicData uri="http://schemas.openxmlformats.org/drawingml/2006/table">
            <a:tbl>
              <a:tblPr/>
              <a:tblGrid>
                <a:gridCol w="1516412">
                  <a:extLst>
                    <a:ext uri="{9D8B030D-6E8A-4147-A177-3AD203B41FA5}">
                      <a16:colId xmlns:a16="http://schemas.microsoft.com/office/drawing/2014/main" val="2037346430"/>
                    </a:ext>
                  </a:extLst>
                </a:gridCol>
                <a:gridCol w="1073054">
                  <a:extLst>
                    <a:ext uri="{9D8B030D-6E8A-4147-A177-3AD203B41FA5}">
                      <a16:colId xmlns:a16="http://schemas.microsoft.com/office/drawing/2014/main" val="3911911141"/>
                    </a:ext>
                  </a:extLst>
                </a:gridCol>
                <a:gridCol w="1118033">
                  <a:extLst>
                    <a:ext uri="{9D8B030D-6E8A-4147-A177-3AD203B41FA5}">
                      <a16:colId xmlns:a16="http://schemas.microsoft.com/office/drawing/2014/main" val="1381615141"/>
                    </a:ext>
                  </a:extLst>
                </a:gridCol>
                <a:gridCol w="976672">
                  <a:extLst>
                    <a:ext uri="{9D8B030D-6E8A-4147-A177-3AD203B41FA5}">
                      <a16:colId xmlns:a16="http://schemas.microsoft.com/office/drawing/2014/main" val="4103762899"/>
                    </a:ext>
                  </a:extLst>
                </a:gridCol>
                <a:gridCol w="1105182">
                  <a:extLst>
                    <a:ext uri="{9D8B030D-6E8A-4147-A177-3AD203B41FA5}">
                      <a16:colId xmlns:a16="http://schemas.microsoft.com/office/drawing/2014/main" val="1452479892"/>
                    </a:ext>
                  </a:extLst>
                </a:gridCol>
                <a:gridCol w="989523">
                  <a:extLst>
                    <a:ext uri="{9D8B030D-6E8A-4147-A177-3AD203B41FA5}">
                      <a16:colId xmlns:a16="http://schemas.microsoft.com/office/drawing/2014/main" val="3866213387"/>
                    </a:ext>
                  </a:extLst>
                </a:gridCol>
                <a:gridCol w="1092331">
                  <a:extLst>
                    <a:ext uri="{9D8B030D-6E8A-4147-A177-3AD203B41FA5}">
                      <a16:colId xmlns:a16="http://schemas.microsoft.com/office/drawing/2014/main" val="1107201738"/>
                    </a:ext>
                  </a:extLst>
                </a:gridCol>
                <a:gridCol w="976672">
                  <a:extLst>
                    <a:ext uri="{9D8B030D-6E8A-4147-A177-3AD203B41FA5}">
                      <a16:colId xmlns:a16="http://schemas.microsoft.com/office/drawing/2014/main" val="2554519712"/>
                    </a:ext>
                  </a:extLst>
                </a:gridCol>
                <a:gridCol w="1079480">
                  <a:extLst>
                    <a:ext uri="{9D8B030D-6E8A-4147-A177-3AD203B41FA5}">
                      <a16:colId xmlns:a16="http://schemas.microsoft.com/office/drawing/2014/main" val="1017340487"/>
                    </a:ext>
                  </a:extLst>
                </a:gridCol>
                <a:gridCol w="642548">
                  <a:extLst>
                    <a:ext uri="{9D8B030D-6E8A-4147-A177-3AD203B41FA5}">
                      <a16:colId xmlns:a16="http://schemas.microsoft.com/office/drawing/2014/main" val="3439998199"/>
                    </a:ext>
                  </a:extLst>
                </a:gridCol>
                <a:gridCol w="1175863">
                  <a:extLst>
                    <a:ext uri="{9D8B030D-6E8A-4147-A177-3AD203B41FA5}">
                      <a16:colId xmlns:a16="http://schemas.microsoft.com/office/drawing/2014/main" val="3156346979"/>
                    </a:ext>
                  </a:extLst>
                </a:gridCol>
              </a:tblGrid>
              <a:tr h="346225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Scientific Goal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Task Item 1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Item 1 Status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 dirty="0">
                          <a:effectLst/>
                        </a:rPr>
                        <a:t>Task Item 2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Item 2 Status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Task Item 3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Item 3 Status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Task Item 4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Item 4 Status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Task Item 5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Item 5 Status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2102061"/>
                  </a:ext>
                </a:extLst>
              </a:tr>
              <a:tr h="993711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effectLst/>
                        </a:rPr>
                        <a:t>Robust emittance, EOS, TCAV diagnostics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effectLst/>
                        </a:rPr>
                        <a:t>Highly tuned beam to S20, with </a:t>
                      </a:r>
                      <a:r>
                        <a:rPr lang="en-US" sz="1100" dirty="0" err="1">
                          <a:effectLst/>
                        </a:rPr>
                        <a:t>sig_r</a:t>
                      </a:r>
                      <a:r>
                        <a:rPr lang="en-US" sz="1100" dirty="0">
                          <a:effectLst/>
                        </a:rPr>
                        <a:t> ~20um, sig_z~10um, </a:t>
                      </a:r>
                      <a:r>
                        <a:rPr lang="en-US" sz="1100" dirty="0" err="1">
                          <a:effectLst/>
                        </a:rPr>
                        <a:t>Ipk</a:t>
                      </a:r>
                      <a:r>
                        <a:rPr lang="en-US" sz="1100" dirty="0">
                          <a:effectLst/>
                        </a:rPr>
                        <a:t> ~ 15kA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 dirty="0">
                          <a:effectLst/>
                        </a:rPr>
                        <a:t>Multi-scientist high-effort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Develop emittance diagnostics with high quality beam, no plasma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Multi-scientist high-effort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Reliable TCAV performance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Multi-scientist high-effort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Regain EOS capabilities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Readily achievable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FFB6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 err="1">
                          <a:effectLst/>
                        </a:rPr>
                        <a:t>Correllate</a:t>
                      </a:r>
                      <a:r>
                        <a:rPr lang="en-US" sz="1100" dirty="0">
                          <a:effectLst/>
                        </a:rPr>
                        <a:t> EOS, TCAV, and S20 BL monitor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Multi-scientist high-effort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763938"/>
                  </a:ext>
                </a:extLst>
              </a:tr>
              <a:tr h="1155582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effectLst/>
                        </a:rPr>
                        <a:t>Demonstrate energy depletion of the drive beam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effectLst/>
                        </a:rPr>
                        <a:t>Demonstrate Li oven with beam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1 scientist high-effort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H2 and He spike ionization studies (LH, collimators)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 dirty="0">
                          <a:effectLst/>
                        </a:rPr>
                        <a:t>Multi-scientist high-effort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High-quality axicon focus - demo laser preionization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1 scientist high-effort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effectLst/>
                        </a:rPr>
                        <a:t>&gt; 80% energy transfer from the beam to the wake with &lt; 5% unaffected charge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Multi-scientist high-effort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Excercise betatron diagnostics (GAMMA1/2/3)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Readily achievable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FFB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650446"/>
                  </a:ext>
                </a:extLst>
              </a:tr>
              <a:tr h="831839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Accelerate the witness beam to high energy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Electron drive-witness pair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Multi-scientist high-effort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&gt;30% energy transfer to witness while energy doubling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Multi-scientist high-effort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100">
                        <a:effectLst/>
                      </a:endParaRP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100">
                        <a:effectLst/>
                      </a:endParaRP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100">
                        <a:effectLst/>
                      </a:endParaRP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100">
                        <a:effectLst/>
                      </a:endParaRP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100">
                        <a:effectLst/>
                      </a:endParaRP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100">
                        <a:effectLst/>
                      </a:endParaRP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756312"/>
                  </a:ext>
                </a:extLst>
              </a:tr>
              <a:tr h="669968"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Emittance preservation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BBA-ed FFS quads for high res measurements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Multi-scientist high-effort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dirty="0">
                          <a:effectLst/>
                        </a:rPr>
                        <a:t>Remove Be windows and replace with straws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New infrastructure req.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>
                          <a:effectLst/>
                        </a:rPr>
                        <a:t>Optimize beam matching/loading conditions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100" b="1">
                          <a:effectLst/>
                        </a:rPr>
                        <a:t>Multi-scientist high-effort</a:t>
                      </a: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100">
                        <a:effectLst/>
                      </a:endParaRP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100">
                        <a:effectLst/>
                      </a:endParaRP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100">
                        <a:effectLst/>
                      </a:endParaRP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b"/>
                      <a:endParaRPr lang="en-US" sz="1100" dirty="0">
                        <a:effectLst/>
                      </a:endParaRPr>
                    </a:p>
                  </a:txBody>
                  <a:tcPr marL="16862" marR="16862" marT="11241" marB="11241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795620"/>
                  </a:ext>
                </a:extLst>
              </a:tr>
            </a:tbl>
          </a:graphicData>
        </a:graphic>
      </p:graphicFrame>
      <p:sp>
        <p:nvSpPr>
          <p:cNvPr id="10" name="Ribbon: Tilted Up 9">
            <a:extLst>
              <a:ext uri="{FF2B5EF4-FFF2-40B4-BE49-F238E27FC236}">
                <a16:creationId xmlns:a16="http://schemas.microsoft.com/office/drawing/2014/main" id="{0FAC44C7-311B-0DD8-065B-A81427FF33D3}"/>
              </a:ext>
            </a:extLst>
          </p:cNvPr>
          <p:cNvSpPr/>
          <p:nvPr/>
        </p:nvSpPr>
        <p:spPr>
          <a:xfrm>
            <a:off x="1769533" y="2696675"/>
            <a:ext cx="1998134" cy="215858"/>
          </a:xfrm>
          <a:prstGeom prst="ribbon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Done</a:t>
            </a:r>
          </a:p>
        </p:txBody>
      </p:sp>
      <p:sp>
        <p:nvSpPr>
          <p:cNvPr id="11" name="Ribbon: Tilted Up 10">
            <a:extLst>
              <a:ext uri="{FF2B5EF4-FFF2-40B4-BE49-F238E27FC236}">
                <a16:creationId xmlns:a16="http://schemas.microsoft.com/office/drawing/2014/main" id="{C26DE00B-36C6-F1DD-9719-390C02C4C63A}"/>
              </a:ext>
            </a:extLst>
          </p:cNvPr>
          <p:cNvSpPr/>
          <p:nvPr/>
        </p:nvSpPr>
        <p:spPr>
          <a:xfrm>
            <a:off x="3835400" y="1575833"/>
            <a:ext cx="2260600" cy="215858"/>
          </a:xfrm>
          <a:prstGeom prst="ribbon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Needs work</a:t>
            </a:r>
          </a:p>
        </p:txBody>
      </p:sp>
      <p:sp>
        <p:nvSpPr>
          <p:cNvPr id="12" name="Ribbon: Tilted Up 11">
            <a:extLst>
              <a:ext uri="{FF2B5EF4-FFF2-40B4-BE49-F238E27FC236}">
                <a16:creationId xmlns:a16="http://schemas.microsoft.com/office/drawing/2014/main" id="{CEBAF358-7E17-E41B-42B4-BB48FED9813A}"/>
              </a:ext>
            </a:extLst>
          </p:cNvPr>
          <p:cNvSpPr/>
          <p:nvPr/>
        </p:nvSpPr>
        <p:spPr>
          <a:xfrm>
            <a:off x="5969000" y="1812303"/>
            <a:ext cx="2260600" cy="215858"/>
          </a:xfrm>
          <a:prstGeom prst="ribbon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Needs work</a:t>
            </a:r>
          </a:p>
        </p:txBody>
      </p:sp>
      <p:sp>
        <p:nvSpPr>
          <p:cNvPr id="13" name="Ribbon: Tilted Up 12">
            <a:extLst>
              <a:ext uri="{FF2B5EF4-FFF2-40B4-BE49-F238E27FC236}">
                <a16:creationId xmlns:a16="http://schemas.microsoft.com/office/drawing/2014/main" id="{0F7CF228-3335-68DF-5679-5C8FC052ACFF}"/>
              </a:ext>
            </a:extLst>
          </p:cNvPr>
          <p:cNvSpPr/>
          <p:nvPr/>
        </p:nvSpPr>
        <p:spPr>
          <a:xfrm>
            <a:off x="3869267" y="2705141"/>
            <a:ext cx="2260600" cy="215858"/>
          </a:xfrm>
          <a:prstGeom prst="ribbon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Needs work</a:t>
            </a:r>
          </a:p>
        </p:txBody>
      </p:sp>
      <p:sp>
        <p:nvSpPr>
          <p:cNvPr id="14" name="Ribbon: Tilted Up 13">
            <a:extLst>
              <a:ext uri="{FF2B5EF4-FFF2-40B4-BE49-F238E27FC236}">
                <a16:creationId xmlns:a16="http://schemas.microsoft.com/office/drawing/2014/main" id="{65DC44E6-A43B-107F-72F3-11BAA1F73A55}"/>
              </a:ext>
            </a:extLst>
          </p:cNvPr>
          <p:cNvSpPr/>
          <p:nvPr/>
        </p:nvSpPr>
        <p:spPr>
          <a:xfrm>
            <a:off x="9977226" y="2631078"/>
            <a:ext cx="2260600" cy="215858"/>
          </a:xfrm>
          <a:prstGeom prst="ribbon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Needs work</a:t>
            </a:r>
          </a:p>
        </p:txBody>
      </p:sp>
      <p:sp>
        <p:nvSpPr>
          <p:cNvPr id="15" name="Ribbon: Tilted Up 14">
            <a:extLst>
              <a:ext uri="{FF2B5EF4-FFF2-40B4-BE49-F238E27FC236}">
                <a16:creationId xmlns:a16="http://schemas.microsoft.com/office/drawing/2014/main" id="{02017341-2FDD-0FD2-0ABA-17E3E1D18386}"/>
              </a:ext>
            </a:extLst>
          </p:cNvPr>
          <p:cNvSpPr/>
          <p:nvPr/>
        </p:nvSpPr>
        <p:spPr>
          <a:xfrm>
            <a:off x="7975600" y="1606281"/>
            <a:ext cx="2260600" cy="215858"/>
          </a:xfrm>
          <a:prstGeom prst="ribbon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Needs work</a:t>
            </a:r>
          </a:p>
        </p:txBody>
      </p:sp>
      <p:sp>
        <p:nvSpPr>
          <p:cNvPr id="16" name="Ribbon: Tilted Up 15">
            <a:extLst>
              <a:ext uri="{FF2B5EF4-FFF2-40B4-BE49-F238E27FC236}">
                <a16:creationId xmlns:a16="http://schemas.microsoft.com/office/drawing/2014/main" id="{3A77243E-2B62-8B27-696D-747BFA6C41C1}"/>
              </a:ext>
            </a:extLst>
          </p:cNvPr>
          <p:cNvSpPr/>
          <p:nvPr/>
        </p:nvSpPr>
        <p:spPr>
          <a:xfrm>
            <a:off x="1828800" y="1606281"/>
            <a:ext cx="1998134" cy="215858"/>
          </a:xfrm>
          <a:prstGeom prst="ribbon2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Done</a:t>
            </a:r>
          </a:p>
        </p:txBody>
      </p:sp>
    </p:spTree>
    <p:extLst>
      <p:ext uri="{BB962C8B-B14F-4D97-AF65-F5344CB8AC3E}">
        <p14:creationId xmlns:p14="http://schemas.microsoft.com/office/powerpoint/2010/main" val="264635658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-II Main">
  <a:themeElements>
    <a:clrScheme name="Custom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C1515"/>
      </a:accent1>
      <a:accent2>
        <a:srgbClr val="4198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C_PPT_Presentation_031622" id="{4765C110-CC2B-6E45-B2B3-75F5A1911DB3}" vid="{9DA077EA-6666-B14D-81C9-2FD28442B6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genda_x0020_Session xmlns="2c676331-9f32-46eb-870f-c0db5a96f88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EAAE978D3FDF41AB37F4EFF5CCC60F" ma:contentTypeVersion="7" ma:contentTypeDescription="Create a new document." ma:contentTypeScope="" ma:versionID="9c4bf91aa233bb0983647f4156dff6b1">
  <xsd:schema xmlns:xsd="http://www.w3.org/2001/XMLSchema" xmlns:xs="http://www.w3.org/2001/XMLSchema" xmlns:p="http://schemas.microsoft.com/office/2006/metadata/properties" xmlns:ns2="2c676331-9f32-46eb-870f-c0db5a96f88a" targetNamespace="http://schemas.microsoft.com/office/2006/metadata/properties" ma:root="true" ma:fieldsID="0853cb6a7d1325730dc3d1a494d1525c" ns2:_="">
    <xsd:import namespace="2c676331-9f32-46eb-870f-c0db5a96f88a"/>
    <xsd:element name="properties">
      <xsd:complexType>
        <xsd:sequence>
          <xsd:element name="documentManagement">
            <xsd:complexType>
              <xsd:all>
                <xsd:element ref="ns2:Agenda_x0020_Session" minOccurs="0"/>
                <xsd:element ref="ns2:Agenda_x0020_Session_x003a_Speaker" minOccurs="0"/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76331-9f32-46eb-870f-c0db5a96f88a" elementFormDefault="qualified">
    <xsd:import namespace="http://schemas.microsoft.com/office/2006/documentManagement/types"/>
    <xsd:import namespace="http://schemas.microsoft.com/office/infopath/2007/PartnerControls"/>
    <xsd:element name="Agenda_x0020_Session" ma:index="8" nillable="true" ma:displayName="Agenda Session" ma:list="{96d6a317-a20e-4679-9a5c-ddd41d10aa53}" ma:internalName="Agenda_x0020_Session" ma:readOnly="false" ma:showField="Title">
      <xsd:simpleType>
        <xsd:restriction base="dms:Lookup"/>
      </xsd:simpleType>
    </xsd:element>
    <xsd:element name="Agenda_x0020_Session_x003a_Speaker" ma:index="9" nillable="true" ma:displayName="Agenda Session:Speaker" ma:list="{96d6a317-a20e-4679-9a5c-ddd41d10aa53}" ma:internalName="Agenda_x0020_Session_x003a_Speaker" ma:readOnly="true" ma:showField="Speaker" ma:web="2168e73c-25b2-4896-81b7-aa81e600c41e">
      <xsd:simpleType>
        <xsd:restriction base="dms:Lookup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61AAF7-9938-41DF-A097-3903652D29C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EA3DC0-EABB-4073-9CE7-09A2919D95C8}">
  <ds:schemaRefs>
    <ds:schemaRef ds:uri="2c676331-9f32-46eb-870f-c0db5a96f88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B35A492-4EFA-481B-A42F-199DD75C7F52}">
  <ds:schemaRefs>
    <ds:schemaRef ds:uri="2c676331-9f32-46eb-870f-c0db5a96f88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SLAC_PPT_Presentation_template_031622 (3)</Template>
  <TotalTime>8638</TotalTime>
  <Words>708</Words>
  <Application>Microsoft Office PowerPoint</Application>
  <PresentationFormat>Widescreen</PresentationFormat>
  <Paragraphs>122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Lato</vt:lpstr>
      <vt:lpstr>Arial</vt:lpstr>
      <vt:lpstr>Calibri</vt:lpstr>
      <vt:lpstr>Lato Black</vt:lpstr>
      <vt:lpstr>FACET-II Main</vt:lpstr>
      <vt:lpstr>PowerPoint Presentation</vt:lpstr>
      <vt:lpstr>E300 progress in 2023</vt:lpstr>
      <vt:lpstr>What worked or didn’t</vt:lpstr>
      <vt:lpstr>Goals for this year</vt:lpstr>
      <vt:lpstr>Goals from last year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issue – please read</dc:title>
  <dc:subject/>
  <dc:creator>Hast, Carsten</dc:creator>
  <cp:keywords/>
  <dc:description/>
  <cp:lastModifiedBy>Storey, Doug</cp:lastModifiedBy>
  <cp:revision>287</cp:revision>
  <dcterms:created xsi:type="dcterms:W3CDTF">2022-04-22T00:44:22Z</dcterms:created>
  <dcterms:modified xsi:type="dcterms:W3CDTF">2024-01-10T22:39:03Z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0x01010034EAAE978D3FDF41AB37F4EFF5CCC60F</vt:lpwstr>
  </property>
</Properties>
</file>