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99" r:id="rId1"/>
  </p:sldMasterIdLst>
  <p:notesMasterIdLst>
    <p:notesMasterId r:id="rId12"/>
  </p:notesMasterIdLst>
  <p:handoutMasterIdLst>
    <p:handoutMasterId r:id="rId13"/>
  </p:handoutMasterIdLst>
  <p:sldIdLst>
    <p:sldId id="304" r:id="rId2"/>
    <p:sldId id="314" r:id="rId3"/>
    <p:sldId id="317" r:id="rId4"/>
    <p:sldId id="318" r:id="rId5"/>
    <p:sldId id="1480" r:id="rId6"/>
    <p:sldId id="1481" r:id="rId7"/>
    <p:sldId id="321" r:id="rId8"/>
    <p:sldId id="455" r:id="rId9"/>
    <p:sldId id="1442" r:id="rId10"/>
    <p:sldId id="469" r:id="rId11"/>
  </p:sldIdLst>
  <p:sldSz cx="9144000" cy="5143500" type="screen16x9"/>
  <p:notesSz cx="9236075" cy="6950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12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5" orient="horz" pos="732" userDrawn="1">
          <p15:clr>
            <a:srgbClr val="A4A3A4"/>
          </p15:clr>
        </p15:guide>
        <p15:guide id="6" orient="horz" pos="1164" userDrawn="1">
          <p15:clr>
            <a:srgbClr val="A4A3A4"/>
          </p15:clr>
        </p15:guide>
        <p15:guide id="7" orient="horz" pos="1500" userDrawn="1">
          <p15:clr>
            <a:srgbClr val="A4A3A4"/>
          </p15:clr>
        </p15:guide>
        <p15:guide id="8" orient="horz" pos="6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8C1515"/>
    <a:srgbClr val="000000"/>
    <a:srgbClr val="FF3300"/>
    <a:srgbClr val="902B06"/>
    <a:srgbClr val="F6F3EA"/>
    <a:srgbClr val="595959"/>
    <a:srgbClr val="660033"/>
    <a:srgbClr val="D6D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9" autoAdjust="0"/>
    <p:restoredTop sz="89349" autoAdjust="0"/>
  </p:normalViewPr>
  <p:slideViewPr>
    <p:cSldViewPr snapToGrid="0" snapToObjects="1">
      <p:cViewPr>
        <p:scale>
          <a:sx n="100" d="100"/>
          <a:sy n="100" d="100"/>
        </p:scale>
        <p:origin x="392" y="224"/>
      </p:cViewPr>
      <p:guideLst>
        <p:guide pos="3312"/>
        <p:guide pos="600"/>
        <p:guide orient="horz" pos="732"/>
        <p:guide orient="horz" pos="1164"/>
        <p:guide orient="horz" pos="1500"/>
        <p:guide orient="horz" pos="6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50"/>
    </p:cViewPr>
  </p:sorterViewPr>
  <p:notesViewPr>
    <p:cSldViewPr snapToGrid="0" snapToObjects="1">
      <p:cViewPr varScale="1">
        <p:scale>
          <a:sx n="115" d="100"/>
          <a:sy n="115" d="100"/>
        </p:scale>
        <p:origin x="229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098C9B-E8EF-4487-A003-C69345AB16CF}" type="datetimeFigureOut">
              <a:rPr lang="en-US" altLang="en-US"/>
              <a:pPr/>
              <a:t>2/12/2024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39ED30-3332-436D-ADAB-A7E68F4B9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E30335-433D-4BA3-8AF1-AE42E312A8FE}" type="datetimeFigureOut">
              <a:rPr lang="en-US" altLang="en-US"/>
              <a:pPr/>
              <a:t>2/12/2024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3913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75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3E7B960-8563-48C2-85E9-83219883D9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RF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7B960-8563-48C2-85E9-83219883D9C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12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Merge</a:t>
            </a:r>
            <a:r>
              <a:rPr lang="en-US" baseline="0" dirty="0"/>
              <a:t> these and provide comparison with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B960-8563-48C2-85E9-83219883D9C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1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7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F258EA-D3FB-4232-A6B3-2AD017E0B794}"/>
              </a:ext>
            </a:extLst>
          </p:cNvPr>
          <p:cNvSpPr txBox="1">
            <a:spLocks/>
          </p:cNvSpPr>
          <p:nvPr userDrawn="1"/>
        </p:nvSpPr>
        <p:spPr>
          <a:xfrm>
            <a:off x="9526" y="4789490"/>
            <a:ext cx="444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fld id="{2FB26B35-F2B0-447B-808D-680CE9279D52}" type="slidenum">
              <a:rPr lang="en-US" sz="12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1611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7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F258EA-D3FB-4232-A6B3-2AD017E0B794}"/>
              </a:ext>
            </a:extLst>
          </p:cNvPr>
          <p:cNvSpPr txBox="1">
            <a:spLocks/>
          </p:cNvSpPr>
          <p:nvPr userDrawn="1"/>
        </p:nvSpPr>
        <p:spPr>
          <a:xfrm>
            <a:off x="9526" y="4789490"/>
            <a:ext cx="444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fld id="{2FB26B35-F2B0-447B-808D-680CE9279D52}" type="slidenum">
              <a:rPr lang="en-US" sz="12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289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701201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1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701201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58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701201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2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701201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62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67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1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4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7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F258EA-D3FB-4232-A6B3-2AD017E0B794}"/>
              </a:ext>
            </a:extLst>
          </p:cNvPr>
          <p:cNvSpPr txBox="1">
            <a:spLocks/>
          </p:cNvSpPr>
          <p:nvPr userDrawn="1"/>
        </p:nvSpPr>
        <p:spPr>
          <a:xfrm>
            <a:off x="9526" y="4789490"/>
            <a:ext cx="444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fld id="{2FB26B35-F2B0-447B-808D-680CE9279D52}" type="slidenum">
              <a:rPr lang="en-US" sz="12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161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7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F258EA-D3FB-4232-A6B3-2AD017E0B794}"/>
              </a:ext>
            </a:extLst>
          </p:cNvPr>
          <p:cNvSpPr txBox="1">
            <a:spLocks/>
          </p:cNvSpPr>
          <p:nvPr userDrawn="1"/>
        </p:nvSpPr>
        <p:spPr>
          <a:xfrm>
            <a:off x="9526" y="4789490"/>
            <a:ext cx="444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fld id="{2FB26B35-F2B0-447B-808D-680CE9279D52}" type="slidenum">
              <a:rPr lang="en-US" sz="12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583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9" r:id="rId9"/>
    <p:sldLayoutId id="2147484110" r:id="rId10"/>
    <p:sldLayoutId id="2147484115" r:id="rId11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84497" y="665819"/>
            <a:ext cx="5883341" cy="1684735"/>
          </a:xfrm>
        </p:spPr>
        <p:txBody>
          <a:bodyPr/>
          <a:lstStyle/>
          <a:p>
            <a:r>
              <a:rPr lang="en-US" altLang="en-US" sz="24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Distributed coupling </a:t>
            </a:r>
            <a:r>
              <a:rPr lang="en-US" altLang="en-US" sz="2400" b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linacs</a:t>
            </a:r>
            <a:r>
              <a:rPr lang="en-US" altLang="en-US" sz="24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modes of Operation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14EA59-0DC7-4BF5-DFF9-95397F85A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Sami Tantawi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7C716F9E-2683-44BB-8A41-B41C0C9F7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b="0" dirty="0">
                    <a:latin typeface="+mj-lt"/>
                  </a:rPr>
                  <a:t>Comparison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>
                    <a:latin typeface="+mj-lt"/>
                  </a:rPr>
                  <a:t>-</a:t>
                </a:r>
                <a:r>
                  <a:rPr lang="en-US" altLang="en-US" b="0" dirty="0">
                    <a:latin typeface="+mj-lt"/>
                  </a:rPr>
                  <a:t>mode and the 3𝜋/4-mode between</a:t>
                </a:r>
                <a:endParaRPr lang="en-US" altLang="en-US" dirty="0">
                  <a:latin typeface="+mj-lt"/>
                </a:endParaRPr>
              </a:p>
            </p:txBody>
          </p:sp>
        </mc:Choice>
        <mc:Fallback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7C716F9E-2683-44BB-8A41-B41C0C9F7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1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41F11C5-5924-1172-4289-318E2FD2E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" y="1416407"/>
            <a:ext cx="3767455" cy="249364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A1F37C-7236-88E8-0D06-2D2D990C8BAC}"/>
                  </a:ext>
                </a:extLst>
              </p:cNvPr>
              <p:cNvSpPr txBox="1"/>
              <p:nvPr/>
            </p:nvSpPr>
            <p:spPr>
              <a:xfrm>
                <a:off x="532744" y="4387241"/>
                <a:ext cx="8331255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With increasing aperture,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mode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increasingly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diffic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ult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realize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A1F37C-7236-88E8-0D06-2D2D990C8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4" y="4387241"/>
                <a:ext cx="8331255" cy="369332"/>
              </a:xfrm>
              <a:prstGeom prst="rect">
                <a:avLst/>
              </a:prstGeom>
              <a:blipFill>
                <a:blip r:embed="rId5"/>
                <a:stretch>
                  <a:fillRect l="-585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750B57A-601D-7382-6954-96AE25573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298825"/>
            <a:ext cx="3888104" cy="26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+mj-lt"/>
              </a:rPr>
              <a:t>Outline</a:t>
            </a:r>
            <a:r>
              <a:rPr lang="en-US" altLang="en-US" dirty="0">
                <a:latin typeface="+mj-lt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 wrap="square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indent="0"/>
                <a:r>
                  <a:rPr lang="en-US" altLang="en-US" dirty="0">
                    <a:latin typeface="+mn-lt"/>
                  </a:rPr>
                  <a:t>Introduction</a:t>
                </a:r>
              </a:p>
              <a:p>
                <a:pPr lvl="1" eaLnBrk="1" hangingPunct="1"/>
                <a:r>
                  <a:rPr lang="en-US" altLang="en-US" dirty="0">
                    <a:latin typeface="+mn-lt"/>
                  </a:rPr>
                  <a:t>Pi Mode Structure</a:t>
                </a:r>
              </a:p>
              <a:p>
                <a:pPr lvl="2"/>
                <a:r>
                  <a:rPr lang="en-US" altLang="en-US" dirty="0">
                    <a:latin typeface="+mn-lt"/>
                  </a:rPr>
                  <a:t>Pros and cons</a:t>
                </a:r>
              </a:p>
              <a:p>
                <a:pPr lvl="1"/>
                <a:r>
                  <a:rPr lang="en-US" altLang="en-US" dirty="0">
                    <a:latin typeface="+mn-lt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>
                    <a:latin typeface="+mn-lt"/>
                  </a:rPr>
                  <a:t> structure</a:t>
                </a:r>
              </a:p>
              <a:p>
                <a:pPr lvl="1"/>
                <a:r>
                  <a:rPr lang="en-US" altLang="en-US" dirty="0">
                    <a:latin typeface="+mn-lt"/>
                  </a:rPr>
                  <a:t>Comparisons 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729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CE8D976-579B-40C8-AD14-3FC340B92DBE}"/>
              </a:ext>
            </a:extLst>
          </p:cNvPr>
          <p:cNvGrpSpPr/>
          <p:nvPr/>
        </p:nvGrpSpPr>
        <p:grpSpPr>
          <a:xfrm>
            <a:off x="6475553" y="4793254"/>
            <a:ext cx="2687905" cy="364419"/>
            <a:chOff x="6475549" y="4793254"/>
            <a:chExt cx="2687905" cy="364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ABCD5C-D4FB-4B5F-B1B8-1DB97F9EEE18}"/>
                </a:ext>
              </a:extLst>
            </p:cNvPr>
            <p:cNvSpPr/>
            <p:nvPr/>
          </p:nvSpPr>
          <p:spPr>
            <a:xfrm>
              <a:off x="7054850" y="4838443"/>
              <a:ext cx="374650" cy="20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Image result for stanford electrical engineering">
              <a:extLst>
                <a:ext uri="{FF2B5EF4-FFF2-40B4-BE49-F238E27FC236}">
                  <a16:creationId xmlns:a16="http://schemas.microsoft.com/office/drawing/2014/main" id="{50ADCC72-FAAD-4D73-8989-7FC75CD4F9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6" b="17433"/>
            <a:stretch/>
          </p:blipFill>
          <p:spPr bwMode="auto">
            <a:xfrm>
              <a:off x="7308226" y="4793254"/>
              <a:ext cx="1855228" cy="36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EC652D-3D37-458C-8BF1-32981633E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549" y="4870430"/>
              <a:ext cx="704303" cy="209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59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266308-369A-7247-9D82-D09BB40076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𝑠𝑡𝑟𝑢𝑐𝑡𝑢𝑟𝑒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266308-369A-7247-9D82-D09BB4007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3C3FFA8-B206-C34A-CEAA-8EAC9859AFCC}"/>
              </a:ext>
            </a:extLst>
          </p:cNvPr>
          <p:cNvSpPr txBox="1"/>
          <p:nvPr/>
        </p:nvSpPr>
        <p:spPr>
          <a:xfrm>
            <a:off x="335666" y="995423"/>
            <a:ext cx="592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Inspired by the need to optimize cavity shape.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new cavity shapes had very small coupling between the cells.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27284-476F-C36B-43BC-49B852444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07"/>
          <a:stretch/>
        </p:blipFill>
        <p:spPr>
          <a:xfrm>
            <a:off x="335666" y="1875952"/>
            <a:ext cx="2468210" cy="187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1F52A-305A-45BF-285F-F03883832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92" y="2081141"/>
            <a:ext cx="5067300" cy="178498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B4952-AFAD-AD1D-3EEE-B59B9396786F}"/>
                  </a:ext>
                </a:extLst>
              </p:cNvPr>
              <p:cNvSpPr txBox="1"/>
              <p:nvPr/>
            </p:nvSpPr>
            <p:spPr>
              <a:xfrm>
                <a:off x="243069" y="3853028"/>
                <a:ext cx="8634713" cy="1222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the distributed coupling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topology the choices of the phase advance are discrete.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initial implementation was done at the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-mode which requires two manifolds and  guided wavelength within the manifold,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free space wavelength.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B4952-AFAD-AD1D-3EEE-B59B9396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9" y="3853028"/>
                <a:ext cx="8634713" cy="1222899"/>
              </a:xfrm>
              <a:prstGeom prst="rect">
                <a:avLst/>
              </a:prstGeom>
              <a:blipFill>
                <a:blip r:embed="rId5"/>
                <a:stretch>
                  <a:fillRect l="-494" t="-2488" r="-494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8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7C716F9E-2683-44BB-8A41-B41C0C9F7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</p:spPr>
            <p:txBody>
              <a:bodyPr/>
              <a:lstStyle/>
              <a:p>
                <a:pPr eaLnBrk="1" hangingPunct="1"/>
                <a:r>
                  <a:rPr lang="en-US" altLang="en-US" b="0" dirty="0">
                    <a:latin typeface="+mj-lt"/>
                  </a:rPr>
                  <a:t>Difficulties with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b="0" dirty="0">
                    <a:latin typeface="+mj-lt"/>
                  </a:rPr>
                  <a:t>-mode distributed coupling </a:t>
                </a:r>
                <a:r>
                  <a:rPr lang="en-US" altLang="en-US" b="0" dirty="0" err="1">
                    <a:latin typeface="+mj-lt"/>
                  </a:rPr>
                  <a:t>linacs</a:t>
                </a:r>
                <a:endParaRPr lang="en-US" alt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7C716F9E-2683-44BB-8A41-B41C0C9F7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  <a:blipFill>
                <a:blip r:embed="rId2"/>
                <a:stretch>
                  <a:fillRect l="-1731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931B3-E339-18E5-15FE-3AA8F9DBFFB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171450" marR="0" indent="-17145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structure is essentially a standing-wave accelerator structure that produces a reflection during the filling time that interacts with the RF source (typically a klystron or a klystron followed by a pulse compressor). </a:t>
                </a:r>
              </a:p>
              <a:p>
                <a:pPr marL="171450" marR="0" indent="-17145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eliminate the adverse effect of this reflection,  a rather sophisticated low-level RF system is needed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Alternatively, two sections of the structure need to be fed together with an RF hybrid to direct the reflected power to a load. This later solution requires an extra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/4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space between the two structures.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931B3-E339-18E5-15FE-3AA8F9DBF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1429" t="-1445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2CE09A-20A1-8F9E-21ED-72734FF5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182" y="2571750"/>
            <a:ext cx="4688075" cy="25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3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7EEB-D677-BC52-7574-213EEEED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3BA7AAC9-B4B4-3726-B44C-E81B66A770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</p:spPr>
            <p:txBody>
              <a:bodyPr/>
              <a:lstStyle/>
              <a:p>
                <a:pPr eaLnBrk="1" hangingPunct="1"/>
                <a:r>
                  <a:rPr lang="en-US" altLang="en-US" b="0" dirty="0">
                    <a:latin typeface="+mj-lt"/>
                  </a:rPr>
                  <a:t>Difficulties with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b="0" dirty="0">
                    <a:latin typeface="+mj-lt"/>
                  </a:rPr>
                  <a:t>-mode distributed coupling </a:t>
                </a:r>
                <a:r>
                  <a:rPr lang="en-US" altLang="en-US" b="0" dirty="0" err="1">
                    <a:latin typeface="+mj-lt"/>
                  </a:rPr>
                  <a:t>linacs</a:t>
                </a:r>
                <a:endParaRPr lang="en-US" alt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3BA7AAC9-B4B4-3726-B44C-E81B66A77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  <a:blipFill>
                <a:blip r:embed="rId2"/>
                <a:stretch>
                  <a:fillRect l="-1731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4FEC1-856F-E683-8DBB-8CF627E01AD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distribution manifold connects to the cavities through long waveguides. 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length of this waveguide has to be chosen carefully so that an incorrect operation in one of the cavities,  e.g., a detuned cavity due to construction or a breakdown event,   does not result in destroying the uniformity of the power feed to the other cavities with excess power to some of them. 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Finally, the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-mode of operation does not result in the optimal phase advance.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4FEC1-856F-E683-8DBB-8CF627E01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1429" t="-1445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7D9817D-28F9-9E09-CFEA-F9A23D1C7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891369"/>
            <a:ext cx="5067300" cy="1784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5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B350B-EE5B-2E21-843F-CE4CB87F4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AB7ACDD0-AA23-54DB-DDAA-544B93801A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</p:spPr>
            <p:txBody>
              <a:bodyPr/>
              <a:lstStyle/>
              <a:p>
                <a:pPr eaLnBrk="1" hangingPunct="1"/>
                <a:r>
                  <a:rPr lang="en-US" altLang="en-US" b="0" dirty="0">
                    <a:latin typeface="+mj-lt"/>
                  </a:rPr>
                  <a:t>Difficulties with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b="0" dirty="0">
                    <a:latin typeface="+mj-lt"/>
                  </a:rPr>
                  <a:t>-mode distributed coupling </a:t>
                </a:r>
                <a:r>
                  <a:rPr lang="en-US" altLang="en-US" b="0" dirty="0" err="1">
                    <a:latin typeface="+mj-lt"/>
                  </a:rPr>
                  <a:t>linacs</a:t>
                </a:r>
                <a:endParaRPr lang="en-US" alt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AB7ACDD0-AA23-54DB-DDAA-544B93801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822" y="129282"/>
                <a:ext cx="8103570" cy="564775"/>
              </a:xfrm>
              <a:blipFill>
                <a:blip r:embed="rId2"/>
                <a:stretch>
                  <a:fillRect l="-1731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B1C4-67F6-4622-74C1-0438BC8B99A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distribution manifold connects to the cavities through long waveguides. 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length of this waveguide has to be chosen carefully so that an incorrect operation in one of the cavities,  e.g., a detuned cavity due to construction or a breakdown event,   does not result in destroying the uniformity of the power feed to the other cavities with excess power to some of them. 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Finally, the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-mode of operation does not result in the optimal phase advance.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B1C4-67F6-4622-74C1-0438BC8B9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1429" t="-1445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B458E53-38BD-C173-0FF3-C836C536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891369"/>
            <a:ext cx="5067300" cy="1784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2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C716F9E-2683-44BB-8A41-B41C0C9F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+mj-lt"/>
              </a:rPr>
              <a:t>Difficulties Manufacturing technology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AD7FC-1473-7C02-89CB-4678FA4F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57" y="2681649"/>
            <a:ext cx="2670279" cy="2767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01151-B86A-C03C-4EC6-1EBC4EEFA7C6}"/>
              </a:ext>
            </a:extLst>
          </p:cNvPr>
          <p:cNvSpPr txBox="1"/>
          <p:nvPr/>
        </p:nvSpPr>
        <p:spPr>
          <a:xfrm>
            <a:off x="127321" y="995750"/>
            <a:ext cx="8701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is manufactured from two blocks of copper which reduces the number of parts and makes the </a:t>
            </a:r>
            <a:r>
              <a:rPr lang="en-US" dirty="0" err="1"/>
              <a:t>linac</a:t>
            </a:r>
            <a:r>
              <a:rPr lang="en-US" dirty="0"/>
              <a:t> construction highly cost effective.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long waveguides connecting the manifolds increase the lateral size of the </a:t>
            </a:r>
            <a:r>
              <a:rPr lang="en-US" dirty="0" err="1"/>
              <a:t>linac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diffusion bonding of the two blocks becomes more difficult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straightness of the </a:t>
            </a:r>
            <a:r>
              <a:rPr lang="en-US" dirty="0" err="1"/>
              <a:t>linac</a:t>
            </a:r>
            <a:r>
              <a:rPr lang="en-US" dirty="0"/>
              <a:t> is a very serious problem as the fixtures supporting the </a:t>
            </a:r>
            <a:r>
              <a:rPr lang="en-US" dirty="0" err="1"/>
              <a:t>linac</a:t>
            </a:r>
            <a:r>
              <a:rPr lang="en-US" dirty="0"/>
              <a:t> during the diffusion bonding becomes larger.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3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C716F9E-2683-44BB-8A41-B41C0C9F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+mj-lt"/>
              </a:rPr>
              <a:t>Possible modes of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72C09A-FD7E-0A92-6F59-7AA24E8E95BD}"/>
                  </a:ext>
                </a:extLst>
              </p:cNvPr>
              <p:cNvSpPr txBox="1"/>
              <p:nvPr/>
            </p:nvSpPr>
            <p:spPr>
              <a:xfrm>
                <a:off x="1" y="924275"/>
                <a:ext cx="8993688" cy="3335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 shunt impedance for the train of the pill box cavities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~</m:t>
                    </m:r>
                    <m:f>
                      <m:fPr>
                        <m:ctrlP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4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14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4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where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the phase </a:t>
                </a:r>
                <a:r>
                  <a:rPr lang="en-US" sz="1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advace</a:t>
                </a: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first zero of the Bessel function of the first kind and zeroth order,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sub>
                    </m:sSub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)≡0</m:t>
                    </m:r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proportionality function of the shunt impedance reaches a broad maximum around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=103°</m:t>
                    </m:r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phase advance, and then drops monotonically all the way to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the distributed coupling </a:t>
                </a:r>
                <a:r>
                  <a:rPr lang="en-US" sz="1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topology the choices of the phase advance is discrete.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initial implementation was done at the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-mode which requires two manifolds and  guided wavelength within the manifold,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next logical choice is a phase advance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which requires 3 manifolds and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400" i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condition that can only be achieved with a coaxial line or a corrugated waveguide; both options are awkward.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2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next possible choice, which we believe to be optimal for this topology </a:t>
                </a:r>
                <a:r>
                  <a:rPr lang="en-US" sz="1400" dirty="0">
                    <a:solidFill>
                      <a:schemeClr val="bg2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400" i="1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400" i="1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/4</m:t>
                    </m:r>
                  </m:oMath>
                </a14:m>
                <a:r>
                  <a:rPr lang="en-US" sz="1400" dirty="0">
                    <a:solidFill>
                      <a:schemeClr val="bg2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phase advance. It requires 4 manifolds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1400" i="1">
                        <a:solidFill>
                          <a:schemeClr val="bg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1400" dirty="0" err="1">
                    <a:solidFill>
                      <a:schemeClr val="bg2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easly</a:t>
                </a:r>
                <a:r>
                  <a:rPr lang="en-US" sz="1400" dirty="0">
                    <a:solidFill>
                      <a:schemeClr val="bg2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achievable with a smooth rectangular wave guide. </a:t>
                </a:r>
                <a:endParaRPr lang="en-US" sz="1400" dirty="0">
                  <a:solidFill>
                    <a:schemeClr val="bg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72C09A-FD7E-0A92-6F59-7AA24E8E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24275"/>
                <a:ext cx="8993688" cy="3335721"/>
              </a:xfrm>
              <a:prstGeom prst="rect">
                <a:avLst/>
              </a:prstGeom>
              <a:blipFill>
                <a:blip r:embed="rId2"/>
                <a:stretch>
                  <a:fillRect l="-68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9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F0FF-0F4C-66EB-566A-2EEB1E2A3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B5602-E661-AA2D-F268-2F45BFD3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135 degree phase advanced distributed coupling structure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66218" y="1041723"/>
                <a:ext cx="8368496" cy="3628662"/>
              </a:xfrm>
            </p:spPr>
            <p:txBody>
              <a:bodyPr>
                <a:normAutofit/>
              </a:bodyPr>
              <a:lstStyle/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If one includes the period as an optimization parameter then the optimal structure with the minimal </a:t>
                </a:r>
                <a:r>
                  <a:rPr lang="en-US" sz="1400" dirty="0" err="1"/>
                  <a:t>surfac</a:t>
                </a:r>
                <a:r>
                  <a:rPr lang="en-US" sz="1400" dirty="0"/>
                  <a:t> magnetic field, and consequently the highest shunt impedance occurs at ~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132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advance; a natural choice is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dirty="0"/>
                  <a:t> phase advance.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4</a:t>
                </a:r>
                <a:r>
                  <a:rPr lang="en-US" sz="1400" i="1" baseline="30000" dirty="0"/>
                  <a:t>th</a:t>
                </a:r>
                <a:r>
                  <a:rPr lang="en-US" sz="1400" dirty="0"/>
                  <a:t> cavity has a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phase shift, hence 4 manifolds are needed to feed the structure.</a:t>
                </a:r>
              </a:p>
              <a:p>
                <a:pPr marL="192881" indent="-19288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Every </a:t>
                </a:r>
                <a:r>
                  <a:rPr lang="en-US" sz="1400" i="1" dirty="0"/>
                  <a:t>two</a:t>
                </a:r>
                <a:r>
                  <a:rPr lang="en-US" sz="1400" dirty="0"/>
                  <a:t> manifolds need to be fed with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phase shift; naturally fed by a hybrid that isolates the forward signal from the reflected signal. </a:t>
                </a:r>
              </a:p>
              <a:p>
                <a:endParaRPr lang="en-US" sz="1013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AC0007-D078-BE4D-2F5F-E8E70C797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66218" y="1041723"/>
                <a:ext cx="8368496" cy="3628662"/>
              </a:xfrm>
              <a:blipFill>
                <a:blip r:embed="rId2"/>
                <a:stretch>
                  <a:fillRect l="-1239" t="-840" r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17E134-7787-2DBE-7C33-A9DA8E8A4275}"/>
              </a:ext>
            </a:extLst>
          </p:cNvPr>
          <p:cNvSpPr txBox="1"/>
          <p:nvPr/>
        </p:nvSpPr>
        <p:spPr>
          <a:xfrm>
            <a:off x="7595059" y="4340400"/>
            <a:ext cx="12827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Shumail, Li, Tantawi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FB769-E79E-10CA-91BC-FDD97233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68" y="2824934"/>
            <a:ext cx="5115547" cy="21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2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Guidelines</Template>
  <TotalTime>13310</TotalTime>
  <Words>803</Words>
  <Application>Microsoft Office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Source Sans Pro</vt:lpstr>
      <vt:lpstr>Blank</vt:lpstr>
      <vt:lpstr>Distributed coupling linacs modes of Operation</vt:lpstr>
      <vt:lpstr>Outline </vt:lpstr>
      <vt:lpstr>π-mode structure </vt:lpstr>
      <vt:lpstr>Difficulties with the π-mode distributed coupling linacs</vt:lpstr>
      <vt:lpstr>Difficulties with the π-mode distributed coupling linacs</vt:lpstr>
      <vt:lpstr>Difficulties with the π-mode distributed coupling linacs</vt:lpstr>
      <vt:lpstr>Difficulties Manufacturing technology </vt:lpstr>
      <vt:lpstr>Possible modes of operation</vt:lpstr>
      <vt:lpstr>135 degree phase advanced distributed coupling structure </vt:lpstr>
      <vt:lpstr>Comparison between the π-mode and the 3𝜋/4-mode between</vt:lpstr>
    </vt:vector>
  </TitlesOfParts>
  <Company>SLAC National Accelerator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</dc:title>
  <dc:creator>Gold, Alysson R.</dc:creator>
  <dc:description>2012 PowerPoint template redesign</dc:description>
  <cp:lastModifiedBy>Macs Tantawi</cp:lastModifiedBy>
  <cp:revision>476</cp:revision>
  <cp:lastPrinted>2019-06-03T22:32:26Z</cp:lastPrinted>
  <dcterms:created xsi:type="dcterms:W3CDTF">2019-05-04T00:37:24Z</dcterms:created>
  <dcterms:modified xsi:type="dcterms:W3CDTF">2024-02-13T08:14:40Z</dcterms:modified>
</cp:coreProperties>
</file>