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71" r:id="rId5"/>
    <p:sldId id="272" r:id="rId6"/>
    <p:sldId id="286" r:id="rId7"/>
    <p:sldId id="273" r:id="rId8"/>
    <p:sldId id="274" r:id="rId9"/>
    <p:sldId id="275" r:id="rId10"/>
    <p:sldId id="283" r:id="rId11"/>
    <p:sldId id="276" r:id="rId12"/>
    <p:sldId id="280" r:id="rId13"/>
    <p:sldId id="277" r:id="rId14"/>
    <p:sldId id="281" r:id="rId15"/>
    <p:sldId id="284" r:id="rId16"/>
    <p:sldId id="287" r:id="rId17"/>
    <p:sldId id="288" r:id="rId18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6">
          <p15:clr>
            <a:srgbClr val="A4A3A4"/>
          </p15:clr>
        </p15:guide>
        <p15:guide id="2" orient="horz" pos="1294">
          <p15:clr>
            <a:srgbClr val="A4A3A4"/>
          </p15:clr>
        </p15:guide>
        <p15:guide id="3" orient="horz" pos="3745">
          <p15:clr>
            <a:srgbClr val="A4A3A4"/>
          </p15:clr>
        </p15:guide>
        <p15:guide id="4" orient="horz" pos="3980">
          <p15:clr>
            <a:srgbClr val="A4A3A4"/>
          </p15:clr>
        </p15:guide>
        <p15:guide id="5" orient="horz" pos="1052">
          <p15:clr>
            <a:srgbClr val="A4A3A4"/>
          </p15:clr>
        </p15:guide>
        <p15:guide id="6" orient="horz" pos="1741">
          <p15:clr>
            <a:srgbClr val="A4A3A4"/>
          </p15:clr>
        </p15:guide>
        <p15:guide id="7" orient="horz" pos="4183">
          <p15:clr>
            <a:srgbClr val="A4A3A4"/>
          </p15:clr>
        </p15:guide>
        <p15:guide id="8" orient="horz" pos="566">
          <p15:clr>
            <a:srgbClr val="A4A3A4"/>
          </p15:clr>
        </p15:guide>
        <p15:guide id="9" orient="horz" pos="2808">
          <p15:clr>
            <a:srgbClr val="A4A3A4"/>
          </p15:clr>
        </p15:guide>
        <p15:guide id="10" pos="2880">
          <p15:clr>
            <a:srgbClr val="A4A3A4"/>
          </p15:clr>
        </p15:guide>
        <p15:guide id="11" pos="363">
          <p15:clr>
            <a:srgbClr val="A4A3A4"/>
          </p15:clr>
        </p15:guide>
        <p15:guide id="12" pos="5396">
          <p15:clr>
            <a:srgbClr val="A4A3A4"/>
          </p15:clr>
        </p15:guide>
        <p15:guide id="13" pos="282">
          <p15:clr>
            <a:srgbClr val="A4A3A4"/>
          </p15:clr>
        </p15:guide>
        <p15:guide id="14" pos="3784">
          <p15:clr>
            <a:srgbClr val="A4A3A4"/>
          </p15:clr>
        </p15:guide>
        <p15:guide id="15" pos="3736">
          <p15:clr>
            <a:srgbClr val="A4A3A4"/>
          </p15:clr>
        </p15:guide>
        <p15:guide id="16" pos="2179">
          <p15:clr>
            <a:srgbClr val="A4A3A4"/>
          </p15:clr>
        </p15:guide>
        <p15:guide id="17" pos="5464">
          <p15:clr>
            <a:srgbClr val="A4A3A4"/>
          </p15:clr>
        </p15:guide>
        <p15:guide id="18" pos="38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75B12"/>
    <a:srgbClr val="981E32"/>
    <a:srgbClr val="FFFFFF"/>
    <a:srgbClr val="E17000"/>
    <a:srgbClr val="5B8F22"/>
    <a:srgbClr val="D2C295"/>
    <a:srgbClr val="A79E70"/>
    <a:srgbClr val="4D4F53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8" autoAdjust="0"/>
    <p:restoredTop sz="82162" autoAdjust="0"/>
  </p:normalViewPr>
  <p:slideViewPr>
    <p:cSldViewPr snapToObjects="1" showGuides="1">
      <p:cViewPr varScale="1">
        <p:scale>
          <a:sx n="133" d="100"/>
          <a:sy n="133" d="100"/>
        </p:scale>
        <p:origin x="1072" y="192"/>
      </p:cViewPr>
      <p:guideLst>
        <p:guide orient="horz" pos="326"/>
        <p:guide orient="horz" pos="1294"/>
        <p:guide orient="horz" pos="3745"/>
        <p:guide orient="horz" pos="3980"/>
        <p:guide orient="horz" pos="1052"/>
        <p:guide orient="horz" pos="1741"/>
        <p:guide orient="horz" pos="4183"/>
        <p:guide orient="horz" pos="566"/>
        <p:guide orient="horz" pos="2808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2/12/24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648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2/12/24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960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4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012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06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468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315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171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504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B2FE7-168D-492F-CDF2-5D19D2BA9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991734-91B1-AAAF-F8EF-2A25927B4B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E768FE-48A5-000F-95E2-2AE0129C83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B58E0-2C3E-AF99-97BB-061ECF90F2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905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716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500"/>
            <a:ext cx="9156192" cy="68671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34" y="6196867"/>
            <a:ext cx="2275566" cy="661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019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2719" y="802034"/>
            <a:ext cx="6479720" cy="3236566"/>
          </a:xfrm>
        </p:spPr>
        <p:txBody>
          <a:bodyPr anchor="b" anchorCtr="0">
            <a:noAutofit/>
          </a:bodyPr>
          <a:lstStyle>
            <a:lvl1pPr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0410" y="4191000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River Robles and others</a:t>
            </a:r>
          </a:p>
          <a:p>
            <a:pPr lvl="0"/>
            <a:r>
              <a:rPr lang="en-CA" dirty="0"/>
              <a:t>Meeting </a:t>
            </a:r>
          </a:p>
          <a:p>
            <a:pPr lvl="0"/>
            <a:r>
              <a:rPr lang="en-CA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152400" y="1243584"/>
            <a:ext cx="8839200" cy="5065522"/>
          </a:xfrm>
        </p:spPr>
        <p:txBody>
          <a:bodyPr/>
          <a:lstStyle>
            <a:lvl1pPr>
              <a:buClr>
                <a:srgbClr val="981E32"/>
              </a:buClr>
              <a:defRPr sz="2000"/>
            </a:lvl1pPr>
            <a:lvl2pPr>
              <a:buClr>
                <a:srgbClr val="981E32"/>
              </a:buClr>
              <a:buSzPct val="120000"/>
              <a:defRPr sz="2000"/>
            </a:lvl2pPr>
            <a:lvl3pPr>
              <a:buClr>
                <a:srgbClr val="981E32"/>
              </a:buClr>
              <a:buSzPct val="120000"/>
              <a:defRPr sz="1800" b="0"/>
            </a:lvl3pPr>
            <a:lvl4pPr>
              <a:buClr>
                <a:srgbClr val="981E32"/>
              </a:buClr>
              <a:buSzPct val="120000"/>
              <a:defRPr sz="1600"/>
            </a:lvl4pPr>
            <a:lvl5pPr>
              <a:buClr>
                <a:srgbClr val="981E32"/>
              </a:buClr>
              <a:buSzPct val="120000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152400" y="1243584"/>
            <a:ext cx="4191000" cy="5065522"/>
          </a:xfrm>
        </p:spPr>
        <p:txBody>
          <a:bodyPr>
            <a:normAutofit/>
          </a:bodyPr>
          <a:lstStyle>
            <a:lvl1pPr>
              <a:buClr>
                <a:srgbClr val="981E32"/>
              </a:buClr>
              <a:defRPr sz="2000"/>
            </a:lvl1pPr>
            <a:lvl2pPr>
              <a:buClr>
                <a:srgbClr val="981E32"/>
              </a:buClr>
              <a:buSzPct val="120000"/>
              <a:defRPr sz="2000"/>
            </a:lvl2pPr>
            <a:lvl3pPr>
              <a:buClr>
                <a:srgbClr val="981E32"/>
              </a:buClr>
              <a:buSzPct val="120000"/>
              <a:defRPr sz="1800"/>
            </a:lvl3pPr>
            <a:lvl4pPr>
              <a:buClr>
                <a:srgbClr val="981E32"/>
              </a:buClr>
              <a:buSzPct val="120000"/>
              <a:defRPr sz="1600"/>
            </a:lvl4pPr>
            <a:lvl5pPr>
              <a:buClr>
                <a:srgbClr val="981E32"/>
              </a:buClr>
              <a:buSzPct val="120000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4191000" cy="5065522"/>
          </a:xfrm>
        </p:spPr>
        <p:txBody>
          <a:bodyPr>
            <a:normAutofit/>
          </a:bodyPr>
          <a:lstStyle>
            <a:lvl1pPr>
              <a:buClr>
                <a:srgbClr val="981E32"/>
              </a:buClr>
              <a:defRPr sz="2000"/>
            </a:lvl1pPr>
            <a:lvl2pPr>
              <a:buClr>
                <a:srgbClr val="981E32"/>
              </a:buClr>
              <a:buSzPct val="120000"/>
              <a:defRPr sz="2000"/>
            </a:lvl2pPr>
            <a:lvl3pPr>
              <a:buClr>
                <a:srgbClr val="981E32"/>
              </a:buClr>
              <a:buSzPct val="120000"/>
              <a:defRPr sz="1800"/>
            </a:lvl3pPr>
            <a:lvl4pPr>
              <a:buClr>
                <a:srgbClr val="981E32"/>
              </a:buClr>
              <a:buSzPct val="120000"/>
              <a:defRPr sz="1600"/>
            </a:lvl4pPr>
            <a:lvl5pPr>
              <a:buClr>
                <a:srgbClr val="981E32"/>
              </a:buClr>
              <a:buSzPct val="120000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4" r:id="rId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0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iverr@stanford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F691C-AFFB-74E4-8436-5AD9CB25B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34" y="802034"/>
            <a:ext cx="6479720" cy="3236566"/>
          </a:xfrm>
        </p:spPr>
        <p:txBody>
          <a:bodyPr/>
          <a:lstStyle/>
          <a:p>
            <a:r>
              <a:rPr lang="en-US" dirty="0"/>
              <a:t>Bunch compression for the ultra-compact x-ray free-electron laser</a:t>
            </a:r>
            <a:endParaRPr lang="en-US" baseline="30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47DDD-44A9-0CC7-0BDF-65C02A6DCE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4463" y="4191000"/>
            <a:ext cx="8008937" cy="635889"/>
          </a:xfrm>
        </p:spPr>
        <p:txBody>
          <a:bodyPr/>
          <a:lstStyle/>
          <a:p>
            <a:r>
              <a:rPr lang="en-US" dirty="0"/>
              <a:t>River Robles (</a:t>
            </a:r>
            <a:r>
              <a:rPr lang="en-US" dirty="0">
                <a:hlinkClick r:id="rId2"/>
              </a:rPr>
              <a:t>riverr@stanford.edu</a:t>
            </a:r>
            <a:r>
              <a:rPr lang="en-US" dirty="0"/>
              <a:t>)</a:t>
            </a:r>
          </a:p>
          <a:p>
            <a:endParaRPr lang="en-US" sz="200" dirty="0"/>
          </a:p>
          <a:p>
            <a:r>
              <a:rPr lang="en-US" dirty="0"/>
              <a:t>Stanford University and SLAC </a:t>
            </a:r>
          </a:p>
          <a:p>
            <a:r>
              <a:rPr lang="en-US" dirty="0"/>
              <a:t>C</a:t>
            </a:r>
            <a:r>
              <a:rPr lang="en-US" baseline="30000" dirty="0"/>
              <a:t>3</a:t>
            </a:r>
            <a:r>
              <a:rPr lang="en-US" dirty="0"/>
              <a:t> Workshop</a:t>
            </a:r>
          </a:p>
          <a:p>
            <a:r>
              <a:rPr lang="en-US" dirty="0"/>
              <a:t>February 13</a:t>
            </a:r>
            <a:r>
              <a:rPr lang="en-US" baseline="30000" dirty="0"/>
              <a:t>th</a:t>
            </a:r>
            <a:r>
              <a:rPr lang="en-US" dirty="0"/>
              <a:t>, 2023</a:t>
            </a:r>
          </a:p>
        </p:txBody>
      </p:sp>
    </p:spTree>
    <p:extLst>
      <p:ext uri="{BB962C8B-B14F-4D97-AF65-F5344CB8AC3E}">
        <p14:creationId xmlns:p14="http://schemas.microsoft.com/office/powerpoint/2010/main" val="3687318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F4A758-A2B7-917C-AC74-B62FD878DB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98F2D2-8935-1D01-5AD8-45ABB704A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29091"/>
            <a:ext cx="8839200" cy="753033"/>
          </a:xfrm>
        </p:spPr>
        <p:txBody>
          <a:bodyPr/>
          <a:lstStyle/>
          <a:p>
            <a:r>
              <a:rPr lang="en-US" dirty="0"/>
              <a:t>A cautionary tale about energy spread: </a:t>
            </a:r>
            <a:r>
              <a:rPr lang="en-US" dirty="0" err="1"/>
              <a:t>intrabeam</a:t>
            </a:r>
            <a:r>
              <a:rPr lang="en-US" dirty="0"/>
              <a:t> scattering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AB75F02-60F3-06F6-C0BE-BDD236CC80CA}"/>
              </a:ext>
            </a:extLst>
          </p:cNvPr>
          <p:cNvSpPr/>
          <p:nvPr/>
        </p:nvSpPr>
        <p:spPr>
          <a:xfrm>
            <a:off x="1229608" y="2438400"/>
            <a:ext cx="1752600" cy="60960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86A30F9-368A-ACD3-A0D8-52CA1A5961D6}"/>
              </a:ext>
            </a:extLst>
          </p:cNvPr>
          <p:cNvSpPr txBox="1"/>
          <p:nvPr/>
        </p:nvSpPr>
        <p:spPr>
          <a:xfrm>
            <a:off x="-70502" y="3242841"/>
            <a:ext cx="4794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Smooth, mostly correlated space-charge forces</a:t>
            </a:r>
          </a:p>
          <a:p>
            <a:pPr algn="ctr"/>
            <a:r>
              <a:rPr lang="en-US" sz="1600" dirty="0"/>
              <a:t>High-frequency noise </a:t>
            </a:r>
            <a:r>
              <a:rPr lang="en-US" sz="1600" dirty="0">
                <a:sym typeface="Wingdings" pitchFamily="2" charset="2"/>
              </a:rPr>
              <a:t></a:t>
            </a:r>
            <a:r>
              <a:rPr lang="en-US" sz="1600" dirty="0"/>
              <a:t> microbunching instability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F656EA5-0B3C-C89C-36A4-8EB441A9BC22}"/>
              </a:ext>
            </a:extLst>
          </p:cNvPr>
          <p:cNvSpPr txBox="1"/>
          <p:nvPr/>
        </p:nvSpPr>
        <p:spPr>
          <a:xfrm>
            <a:off x="4523179" y="3231487"/>
            <a:ext cx="4899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Stochastic collisions give rise to uncorrelated energy spread growth</a:t>
            </a: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232BD4C1-9879-2A24-DB83-B12DE93B7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39724"/>
            <a:ext cx="4972050" cy="1376740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D94CCE49-BE09-DC1C-F174-291164E4DF07}"/>
              </a:ext>
            </a:extLst>
          </p:cNvPr>
          <p:cNvSpPr txBox="1"/>
          <p:nvPr/>
        </p:nvSpPr>
        <p:spPr>
          <a:xfrm>
            <a:off x="273514" y="5636624"/>
            <a:ext cx="4078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Simulations generally &lt; 1 keV from injector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04AB1CB-9477-92E1-3888-CDAB1F1ECE89}"/>
              </a:ext>
            </a:extLst>
          </p:cNvPr>
          <p:cNvSpPr txBox="1"/>
          <p:nvPr/>
        </p:nvSpPr>
        <p:spPr>
          <a:xfrm>
            <a:off x="-40218" y="6324600"/>
            <a:ext cx="29594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Tomin, Sergey, et al. 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PRAB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24.6 (2021): 064201.</a:t>
            </a:r>
          </a:p>
          <a:p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Qian, </a:t>
            </a:r>
            <a:r>
              <a:rPr lang="en-US" sz="1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Houjun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et al. 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PRAB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25.8 (2022): 083401.</a:t>
            </a:r>
          </a:p>
          <a:p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Prat, Eduard, et al. 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PRAB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23.9 (2020): 090701.</a:t>
            </a:r>
            <a:endParaRPr 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4A63EF9C-6118-042C-946A-8147F4FD7635}"/>
                  </a:ext>
                </a:extLst>
              </p:cNvPr>
              <p:cNvSpPr txBox="1"/>
              <p:nvPr/>
            </p:nvSpPr>
            <p:spPr>
              <a:xfrm>
                <a:off x="3725118" y="1295400"/>
                <a:ext cx="2828082" cy="909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,0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4A63EF9C-6118-042C-946A-8147F4FD7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118" y="1295400"/>
                <a:ext cx="2828082" cy="9093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TextBox 110">
            <a:extLst>
              <a:ext uri="{FF2B5EF4-FFF2-40B4-BE49-F238E27FC236}">
                <a16:creationId xmlns:a16="http://schemas.microsoft.com/office/drawing/2014/main" id="{94F4D200-10F7-02C6-60BE-75325AFF497E}"/>
              </a:ext>
            </a:extLst>
          </p:cNvPr>
          <p:cNvSpPr txBox="1"/>
          <p:nvPr/>
        </p:nvSpPr>
        <p:spPr>
          <a:xfrm>
            <a:off x="76200" y="1323865"/>
            <a:ext cx="3179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We only understand bunch compression limits insofar as we understand our energy spread</a:t>
            </a: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A1973AB5-02FB-2B95-D53B-C4E49908F6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4243" y="3900818"/>
            <a:ext cx="3365500" cy="2669583"/>
          </a:xfrm>
          <a:prstGeom prst="rect">
            <a:avLst/>
          </a:prstGeom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D5EEA335-9FC3-69B2-B5CF-9F7A9CE1FD9D}"/>
              </a:ext>
            </a:extLst>
          </p:cNvPr>
          <p:cNvSpPr txBox="1"/>
          <p:nvPr/>
        </p:nvSpPr>
        <p:spPr>
          <a:xfrm>
            <a:off x="6396721" y="5682790"/>
            <a:ext cx="2213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Reproduced from Prat, Eduard, et al. 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PRAB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25.10 (2022): 104401.</a:t>
            </a:r>
            <a:endParaRPr lang="en-US" sz="1000" dirty="0"/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178E093F-71B0-78E4-CFD7-8FE410DEA1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8871" y="2357823"/>
            <a:ext cx="2176243" cy="77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1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2" grpId="0"/>
      <p:bldP spid="103" grpId="0"/>
      <p:bldP spid="105" grpId="0"/>
      <p:bldP spid="107" grpId="0"/>
      <p:bldP spid="1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84777D-B5E6-E7B2-DF8F-96CC759BB5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8E1DF5-A1C6-201F-95BC-9D0A51F8D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</a:t>
            </a:r>
            <a:r>
              <a:rPr lang="en-US" dirty="0" err="1"/>
              <a:t>intrabeam</a:t>
            </a:r>
            <a:r>
              <a:rPr lang="en-US" dirty="0"/>
              <a:t> scattering effects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77D0B4-840C-9DCF-6112-F6B58C3A22C0}"/>
              </a:ext>
            </a:extLst>
          </p:cNvPr>
          <p:cNvSpPr txBox="1"/>
          <p:nvPr/>
        </p:nvSpPr>
        <p:spPr>
          <a:xfrm>
            <a:off x="330419" y="1331863"/>
            <a:ext cx="3924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Low energy: scaling arguments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B630AC-A61D-95C2-E1EC-10AC58F9A9C3}"/>
              </a:ext>
            </a:extLst>
          </p:cNvPr>
          <p:cNvSpPr txBox="1"/>
          <p:nvPr/>
        </p:nvSpPr>
        <p:spPr>
          <a:xfrm>
            <a:off x="5347300" y="1331863"/>
            <a:ext cx="31293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High energy: </a:t>
            </a:r>
            <a:r>
              <a:rPr lang="en-US" sz="1600" b="1" dirty="0" err="1"/>
              <a:t>Piwinski</a:t>
            </a:r>
            <a:r>
              <a:rPr lang="en-US" sz="1600" b="1" dirty="0"/>
              <a:t> formula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901BA1-002A-2D19-BC08-36035CAE1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990198"/>
            <a:ext cx="3924300" cy="7867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53DD35B-3DA9-342E-FCC3-FF15DE83E9FB}"/>
                  </a:ext>
                </a:extLst>
              </p:cNvPr>
              <p:cNvSpPr txBox="1"/>
              <p:nvPr/>
            </p:nvSpPr>
            <p:spPr>
              <a:xfrm>
                <a:off x="76200" y="1676400"/>
                <a:ext cx="4432738" cy="1740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In injector, beam envelope follows:</a:t>
                </a:r>
              </a:p>
              <a:p>
                <a:endParaRPr lang="en-US" sz="1400" dirty="0"/>
              </a:p>
              <a:p>
                <a:endParaRPr lang="en-US" sz="1400" dirty="0"/>
              </a:p>
              <a:p>
                <a:endParaRPr lang="en-US" sz="1400" dirty="0"/>
              </a:p>
              <a:p>
                <a:endParaRPr lang="en-US" sz="1400" dirty="0"/>
              </a:p>
              <a:p>
                <a:r>
                  <a:rPr lang="en-US" sz="1400" dirty="0"/>
                  <a:t>If we scale this while holding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400" dirty="0"/>
                  <a:t> constant, we can put it in a form that is independent of the charge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53DD35B-3DA9-342E-FCC3-FF15DE83E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676400"/>
                <a:ext cx="4432738" cy="1740413"/>
              </a:xfrm>
              <a:prstGeom prst="rect">
                <a:avLst/>
              </a:prstGeom>
              <a:blipFill>
                <a:blip r:embed="rId4"/>
                <a:stretch>
                  <a:fillRect l="-571" t="-725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CDD95ED-F192-E4A0-CB60-8FBCBAFA3D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876" y="3452648"/>
            <a:ext cx="3727124" cy="256715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B56D9B6-B553-D0C8-63BE-3EAA4FFAEECE}"/>
              </a:ext>
            </a:extLst>
          </p:cNvPr>
          <p:cNvSpPr/>
          <p:nvPr/>
        </p:nvSpPr>
        <p:spPr>
          <a:xfrm>
            <a:off x="4621885" y="1337218"/>
            <a:ext cx="4432738" cy="475878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C7694A0-F957-BA16-99EF-3B2ABEE8BE03}"/>
              </a:ext>
            </a:extLst>
          </p:cNvPr>
          <p:cNvSpPr/>
          <p:nvPr/>
        </p:nvSpPr>
        <p:spPr>
          <a:xfrm>
            <a:off x="76200" y="1337217"/>
            <a:ext cx="4432738" cy="475878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088334-29DC-E3B0-11B5-A865B370A6FA}"/>
              </a:ext>
            </a:extLst>
          </p:cNvPr>
          <p:cNvSpPr txBox="1"/>
          <p:nvPr/>
        </p:nvSpPr>
        <p:spPr>
          <a:xfrm>
            <a:off x="1524000" y="5766551"/>
            <a:ext cx="192552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Simulated charge (</a:t>
            </a:r>
            <a:r>
              <a:rPr lang="en-US" sz="1400" dirty="0" err="1"/>
              <a:t>fC</a:t>
            </a:r>
            <a:r>
              <a:rPr lang="en-US" sz="1400" dirty="0"/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1C62E9-2861-E2B4-EB01-0ECCDD8749C4}"/>
              </a:ext>
            </a:extLst>
          </p:cNvPr>
          <p:cNvSpPr txBox="1"/>
          <p:nvPr/>
        </p:nvSpPr>
        <p:spPr>
          <a:xfrm rot="16200000">
            <a:off x="-648861" y="4455884"/>
            <a:ext cx="236154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E-spread after 1 meter (eV)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205E5D-6421-0A54-172F-4EF2857124C3}"/>
              </a:ext>
            </a:extLst>
          </p:cNvPr>
          <p:cNvSpPr txBox="1"/>
          <p:nvPr/>
        </p:nvSpPr>
        <p:spPr>
          <a:xfrm>
            <a:off x="4635062" y="1670417"/>
            <a:ext cx="44327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following formula is often borrowed from older studies on IBS in rings: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The “coulomb log” is typically ~ 1-20 for relevant beam conditions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B088F1D-6AB1-F62B-291E-F341BB4923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0903" y="2159925"/>
            <a:ext cx="3314700" cy="8656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4B1FB74-0E8C-454B-667D-53837C3B13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3070" y="3505200"/>
            <a:ext cx="3922908" cy="257477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85A8180-8448-2555-1B97-100019A4893F}"/>
              </a:ext>
            </a:extLst>
          </p:cNvPr>
          <p:cNvSpPr txBox="1"/>
          <p:nvPr/>
        </p:nvSpPr>
        <p:spPr>
          <a:xfrm>
            <a:off x="6157572" y="5187583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With 2.4x fudge factor*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C668E7-2D23-D201-CD6D-F7D61C7D460B}"/>
              </a:ext>
            </a:extLst>
          </p:cNvPr>
          <p:cNvSpPr txBox="1"/>
          <p:nvPr/>
        </p:nvSpPr>
        <p:spPr>
          <a:xfrm>
            <a:off x="4621886" y="6096001"/>
            <a:ext cx="44327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A. </a:t>
            </a:r>
            <a:r>
              <a:rPr lang="en-US" sz="1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Piwinski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in Proceedings of the 9th International Conference on High Energy Accelerators, Stanford, CA, USA,1974,p.405.</a:t>
            </a:r>
          </a:p>
          <a:p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Huang, Z. SLAC-TN-05-026 (2002).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2FC600-3734-1FA0-3D59-562A0CEE4407}"/>
              </a:ext>
            </a:extLst>
          </p:cNvPr>
          <p:cNvSpPr txBox="1"/>
          <p:nvPr/>
        </p:nvSpPr>
        <p:spPr>
          <a:xfrm>
            <a:off x="83442" y="6096000"/>
            <a:ext cx="30604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Robles, River R., et al. 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PRAB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24.6 (2021): 063401.</a:t>
            </a:r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CD433E-4360-7C2B-3E96-9E3911EBB0E7}"/>
              </a:ext>
            </a:extLst>
          </p:cNvPr>
          <p:cNvSpPr txBox="1"/>
          <p:nvPr/>
        </p:nvSpPr>
        <p:spPr>
          <a:xfrm>
            <a:off x="1741467" y="4922247"/>
            <a:ext cx="2456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Sim. results from Obed Camacho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100367-49C2-71C9-F33E-2E812F334447}"/>
              </a:ext>
            </a:extLst>
          </p:cNvPr>
          <p:cNvSpPr txBox="1"/>
          <p:nvPr/>
        </p:nvSpPr>
        <p:spPr>
          <a:xfrm>
            <a:off x="6667402" y="3242485"/>
            <a:ext cx="26084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Reproduced from Prat, Eduard, et al. 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PRAB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25.10 (2022): 104401.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58204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C0A2CC-14C5-2F2F-93ED-149590A127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0FF369-7028-3C14-8E54-5DC8C04A4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839D1B-2136-3CF2-142A-6B0E86D8811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UCXFEL has two key challenges that require innovative approaches to CSR mitigation:</a:t>
            </a:r>
          </a:p>
          <a:p>
            <a:pPr marL="800100" lvl="1" indent="-342900"/>
            <a:r>
              <a:rPr lang="en-US" dirty="0"/>
              <a:t>Starting from ultra-low emittance beams </a:t>
            </a:r>
          </a:p>
          <a:p>
            <a:pPr marL="800100" lvl="1" indent="-342900"/>
            <a:r>
              <a:rPr lang="en-US" dirty="0"/>
              <a:t>Requiring kA compression at relatively low energies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Zig-zag chicanes can cancel correlated CSR kicks, avoiding projected emittance growth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Laser modulation enables large chirps with relatively low energy spreads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3D CSR can be helpful or harmful, but should be quantified. Seems to have the same working points as 1D from a design perspective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Sources of uncorrelated energy spread (IBS, MBI) still poorly understood and require better modeling approaches </a:t>
            </a:r>
          </a:p>
        </p:txBody>
      </p:sp>
    </p:spTree>
    <p:extLst>
      <p:ext uri="{BB962C8B-B14F-4D97-AF65-F5344CB8AC3E}">
        <p14:creationId xmlns:p14="http://schemas.microsoft.com/office/powerpoint/2010/main" val="2285509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148C93-BEB3-7508-D98D-7EED0BF056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E8C47D-BFBE-51C4-F124-3BC2A2F47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numbers for first compressor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0381B7-4C71-E03E-F255-D32CEF55C94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88EC6A-A045-345F-B64A-711E9BF30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676400"/>
            <a:ext cx="6096000" cy="450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65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D5EC28-33D6-A856-60E1-81DC5001A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0B4EDC-8835-E394-A62B-08D39DC00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numbers for second compressor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F4497A-9261-40C5-447F-A1ADBC1DD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297913"/>
            <a:ext cx="5226050" cy="24506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374E65-4B8A-286C-2054-3DDC87648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4333752"/>
            <a:ext cx="5226050" cy="244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1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883681-23F8-B6A1-31EA-E9F9E2D658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8F3A32-88BE-B4FB-C406-2CC496279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Ultra-Compact X-ray Free-Electron Laser (UCXFEL)</a:t>
            </a:r>
          </a:p>
        </p:txBody>
      </p:sp>
      <p:pic>
        <p:nvPicPr>
          <p:cNvPr id="6" name="Picture 5" descr="A diagram of a machine&#10;&#10;Description automatically generated">
            <a:extLst>
              <a:ext uri="{FF2B5EF4-FFF2-40B4-BE49-F238E27FC236}">
                <a16:creationId xmlns:a16="http://schemas.microsoft.com/office/drawing/2014/main" id="{2CFDA977-580D-165F-C24C-5445157C0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9" y="1295399"/>
            <a:ext cx="8865965" cy="51054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E0B79B-8156-B075-82B5-C596A2B3E384}"/>
              </a:ext>
            </a:extLst>
          </p:cNvPr>
          <p:cNvSpPr txBox="1"/>
          <p:nvPr/>
        </p:nvSpPr>
        <p:spPr>
          <a:xfrm>
            <a:off x="213226" y="3962400"/>
            <a:ext cx="2377574" cy="17543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Injector:</a:t>
            </a:r>
          </a:p>
          <a:p>
            <a:r>
              <a:rPr lang="en-US" dirty="0">
                <a:solidFill>
                  <a:schemeClr val="bg1"/>
                </a:solidFill>
              </a:rPr>
              <a:t>55 nm-rad emittance</a:t>
            </a:r>
          </a:p>
          <a:p>
            <a:r>
              <a:rPr lang="en-US" dirty="0">
                <a:solidFill>
                  <a:schemeClr val="bg1"/>
                </a:solidFill>
              </a:rPr>
              <a:t>150 MeV </a:t>
            </a:r>
          </a:p>
          <a:p>
            <a:r>
              <a:rPr lang="en-US" dirty="0">
                <a:solidFill>
                  <a:schemeClr val="bg1"/>
                </a:solidFill>
              </a:rPr>
              <a:t>2 keV energy spread </a:t>
            </a:r>
          </a:p>
          <a:p>
            <a:r>
              <a:rPr lang="en-US" dirty="0">
                <a:solidFill>
                  <a:schemeClr val="bg1"/>
                </a:solidFill>
              </a:rPr>
              <a:t>20 A current</a:t>
            </a:r>
          </a:p>
          <a:p>
            <a:r>
              <a:rPr lang="en-US" dirty="0">
                <a:solidFill>
                  <a:schemeClr val="bg1"/>
                </a:solidFill>
              </a:rPr>
              <a:t>100 </a:t>
            </a:r>
            <a:r>
              <a:rPr lang="en-US" dirty="0" err="1">
                <a:solidFill>
                  <a:schemeClr val="bg1"/>
                </a:solidFill>
              </a:rPr>
              <a:t>pC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A602667-A7AF-F368-683D-05DB0FE7828A}"/>
              </a:ext>
            </a:extLst>
          </p:cNvPr>
          <p:cNvCxnSpPr/>
          <p:nvPr/>
        </p:nvCxnSpPr>
        <p:spPr>
          <a:xfrm flipV="1">
            <a:off x="533400" y="3048000"/>
            <a:ext cx="0" cy="9144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BF61CAB-0C72-C244-FA36-AC4F8CF7B385}"/>
              </a:ext>
            </a:extLst>
          </p:cNvPr>
          <p:cNvSpPr txBox="1"/>
          <p:nvPr/>
        </p:nvSpPr>
        <p:spPr>
          <a:xfrm>
            <a:off x="5833382" y="1408058"/>
            <a:ext cx="2781531" cy="14773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Undulator:</a:t>
            </a:r>
          </a:p>
          <a:p>
            <a:r>
              <a:rPr lang="en-US" dirty="0">
                <a:solidFill>
                  <a:schemeClr val="bg1"/>
                </a:solidFill>
              </a:rPr>
              <a:t>~70 nm-rad emittance</a:t>
            </a:r>
          </a:p>
          <a:p>
            <a:r>
              <a:rPr lang="en-US" dirty="0">
                <a:solidFill>
                  <a:schemeClr val="bg1"/>
                </a:solidFill>
              </a:rPr>
              <a:t>1 GeV </a:t>
            </a:r>
          </a:p>
          <a:p>
            <a:r>
              <a:rPr lang="en-US" dirty="0">
                <a:solidFill>
                  <a:schemeClr val="bg1"/>
                </a:solidFill>
              </a:rPr>
              <a:t>~0.5 MeV energy spread </a:t>
            </a:r>
          </a:p>
          <a:p>
            <a:r>
              <a:rPr lang="en-US" dirty="0">
                <a:solidFill>
                  <a:schemeClr val="bg1"/>
                </a:solidFill>
              </a:rPr>
              <a:t>4 kA current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ADCA884-EAEE-BB52-AF35-AFE42C3EDA36}"/>
              </a:ext>
            </a:extLst>
          </p:cNvPr>
          <p:cNvCxnSpPr>
            <a:cxnSpLocks/>
          </p:cNvCxnSpPr>
          <p:nvPr/>
        </p:nvCxnSpPr>
        <p:spPr>
          <a:xfrm flipH="1">
            <a:off x="5528582" y="2885386"/>
            <a:ext cx="304800" cy="77951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A1349FA-7BE6-2DFE-02F4-02AC1B15231C}"/>
              </a:ext>
            </a:extLst>
          </p:cNvPr>
          <p:cNvSpPr txBox="1"/>
          <p:nvPr/>
        </p:nvSpPr>
        <p:spPr>
          <a:xfrm>
            <a:off x="0" y="1292643"/>
            <a:ext cx="41745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Rosenzweig, J. B., et al. </a:t>
            </a:r>
            <a:r>
              <a:rPr lang="en-US" sz="10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New Journal of Physics</a:t>
            </a:r>
            <a:r>
              <a:rPr lang="en-US" sz="1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22.9 (2020): 093067.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68809-974D-A54D-78EE-4C4783122CB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745917" y="5313232"/>
            <a:ext cx="6370320" cy="1477328"/>
          </a:xfr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 Enabling features: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Cool copper accelerating structures </a:t>
            </a:r>
            <a:r>
              <a:rPr lang="en-US" sz="1600" dirty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sz="1600" dirty="0">
                <a:solidFill>
                  <a:schemeClr val="bg1"/>
                </a:solidFill>
              </a:rPr>
              <a:t> high gradient acceleration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Cool copper injector </a:t>
            </a:r>
            <a:r>
              <a:rPr lang="en-US" sz="1600" dirty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sz="1600" dirty="0">
                <a:solidFill>
                  <a:schemeClr val="bg1"/>
                </a:solidFill>
              </a:rPr>
              <a:t> ultra-high brightness 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Novel compression layout </a:t>
            </a:r>
            <a:r>
              <a:rPr lang="en-US" sz="1600" dirty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sz="1600" dirty="0">
                <a:solidFill>
                  <a:schemeClr val="bg1"/>
                </a:solidFill>
              </a:rPr>
              <a:t> preserve brightness</a:t>
            </a:r>
          </a:p>
        </p:txBody>
      </p:sp>
    </p:spTree>
    <p:extLst>
      <p:ext uri="{BB962C8B-B14F-4D97-AF65-F5344CB8AC3E}">
        <p14:creationId xmlns:p14="http://schemas.microsoft.com/office/powerpoint/2010/main" val="1387598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F6526B-5A57-FC94-F11F-F86548E18C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12118F-DEB0-EB7E-3AD5-AE1EC522F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 stages in more detail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F0457D-62D4-D219-3883-078C0CBA84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73"/>
          <a:stretch/>
        </p:blipFill>
        <p:spPr>
          <a:xfrm>
            <a:off x="0" y="1250134"/>
            <a:ext cx="5181600" cy="18740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E3135E-9202-2A56-355D-B0429D438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057" y="3091685"/>
            <a:ext cx="5334000" cy="19375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B25BF4-192F-5667-E881-1A009AE9FC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545"/>
          <a:stretch/>
        </p:blipFill>
        <p:spPr>
          <a:xfrm>
            <a:off x="0" y="4985515"/>
            <a:ext cx="3962400" cy="18740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E0CD75-EF6B-74D2-068C-B50CB5175BF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630" b="1"/>
          <a:stretch/>
        </p:blipFill>
        <p:spPr>
          <a:xfrm>
            <a:off x="3944429" y="5034453"/>
            <a:ext cx="5181600" cy="182354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1F33697-808B-8141-1B7E-F19D899823A8}"/>
              </a:ext>
            </a:extLst>
          </p:cNvPr>
          <p:cNvCxnSpPr>
            <a:cxnSpLocks/>
            <a:stCxn id="5" idx="3"/>
            <a:endCxn id="4" idx="1"/>
          </p:cNvCxnSpPr>
          <p:nvPr/>
        </p:nvCxnSpPr>
        <p:spPr>
          <a:xfrm>
            <a:off x="5181600" y="2187167"/>
            <a:ext cx="457200" cy="58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24F4845-0268-3401-C3E3-51719B198661}"/>
              </a:ext>
            </a:extLst>
          </p:cNvPr>
          <p:cNvCxnSpPr>
            <a:cxnSpLocks/>
          </p:cNvCxnSpPr>
          <p:nvPr/>
        </p:nvCxnSpPr>
        <p:spPr>
          <a:xfrm>
            <a:off x="6928449" y="2493073"/>
            <a:ext cx="0" cy="63112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1A4F4A-FFF9-9458-D8BE-594CED1C4356}"/>
              </a:ext>
            </a:extLst>
          </p:cNvPr>
          <p:cNvCxnSpPr>
            <a:cxnSpLocks/>
          </p:cNvCxnSpPr>
          <p:nvPr/>
        </p:nvCxnSpPr>
        <p:spPr>
          <a:xfrm flipH="1">
            <a:off x="3276600" y="3810000"/>
            <a:ext cx="479485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6813A49-2551-BCBE-497E-8D7F543BB238}"/>
              </a:ext>
            </a:extLst>
          </p:cNvPr>
          <p:cNvCxnSpPr>
            <a:cxnSpLocks/>
          </p:cNvCxnSpPr>
          <p:nvPr/>
        </p:nvCxnSpPr>
        <p:spPr>
          <a:xfrm>
            <a:off x="1932317" y="4402994"/>
            <a:ext cx="0" cy="63112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2286A18-316E-90FB-6763-AE7E570A5525}"/>
              </a:ext>
            </a:extLst>
          </p:cNvPr>
          <p:cNvSpPr txBox="1"/>
          <p:nvPr/>
        </p:nvSpPr>
        <p:spPr>
          <a:xfrm>
            <a:off x="5105400" y="1201579"/>
            <a:ext cx="434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effectLst/>
                <a:latin typeface="Arial" panose="020B0604020202020204" pitchFamily="34" charset="0"/>
              </a:rPr>
              <a:t>Rosenzweig, J. B., et al. </a:t>
            </a:r>
            <a:r>
              <a:rPr lang="en-US" sz="1000" b="0" i="1" dirty="0">
                <a:effectLst/>
                <a:latin typeface="Arial" panose="020B0604020202020204" pitchFamily="34" charset="0"/>
              </a:rPr>
              <a:t>New Journal of Physics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 22.9 (2020): 093067.</a:t>
            </a:r>
            <a:endParaRPr lang="en-US" sz="1000" dirty="0"/>
          </a:p>
        </p:txBody>
      </p:sp>
      <p:pic>
        <p:nvPicPr>
          <p:cNvPr id="4" name="Picture 3" descr="A diagram of a machine&#10;&#10;Description automatically generated">
            <a:extLst>
              <a:ext uri="{FF2B5EF4-FFF2-40B4-BE49-F238E27FC236}">
                <a16:creationId xmlns:a16="http://schemas.microsoft.com/office/drawing/2014/main" id="{025CA042-5E66-A28A-6506-C6125E885DB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40" t="14039" r="65417" b="49254"/>
          <a:stretch/>
        </p:blipFill>
        <p:spPr>
          <a:xfrm>
            <a:off x="5638800" y="1403152"/>
            <a:ext cx="2237650" cy="1569203"/>
          </a:xfrm>
          <a:prstGeom prst="rect">
            <a:avLst/>
          </a:prstGeom>
        </p:spPr>
      </p:pic>
      <p:pic>
        <p:nvPicPr>
          <p:cNvPr id="13" name="Picture 12" descr="A diagram of a machine&#10;&#10;Description automatically generated">
            <a:extLst>
              <a:ext uri="{FF2B5EF4-FFF2-40B4-BE49-F238E27FC236}">
                <a16:creationId xmlns:a16="http://schemas.microsoft.com/office/drawing/2014/main" id="{D4712D74-82B2-4331-1965-0B0B293BF8E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284" t="34833" r="40558" b="37843"/>
          <a:stretch/>
        </p:blipFill>
        <p:spPr>
          <a:xfrm>
            <a:off x="868752" y="3299263"/>
            <a:ext cx="2407848" cy="139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7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1EEBFF-6A3F-1302-D3A6-584E33A251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70FE94-AB23-CF9C-CF59-3BC4B500A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Coherent synchrotron radiation (CSR)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C8DE4D-4EC5-F5DD-7E3D-D5536AECFE14}"/>
              </a:ext>
            </a:extLst>
          </p:cNvPr>
          <p:cNvSpPr/>
          <p:nvPr/>
        </p:nvSpPr>
        <p:spPr>
          <a:xfrm>
            <a:off x="645042" y="4963834"/>
            <a:ext cx="152400" cy="6096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D366F3-4D97-5DAD-805C-4388A183867A}"/>
              </a:ext>
            </a:extLst>
          </p:cNvPr>
          <p:cNvSpPr/>
          <p:nvPr/>
        </p:nvSpPr>
        <p:spPr>
          <a:xfrm>
            <a:off x="797442" y="4887634"/>
            <a:ext cx="152400" cy="6096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25720D-BB08-A445-D07D-7AC6962106F2}"/>
              </a:ext>
            </a:extLst>
          </p:cNvPr>
          <p:cNvSpPr/>
          <p:nvPr/>
        </p:nvSpPr>
        <p:spPr>
          <a:xfrm>
            <a:off x="949842" y="4735234"/>
            <a:ext cx="152400" cy="6096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F46224-CE9C-D4FF-AEC0-68CAEE7EDB27}"/>
              </a:ext>
            </a:extLst>
          </p:cNvPr>
          <p:cNvSpPr/>
          <p:nvPr/>
        </p:nvSpPr>
        <p:spPr>
          <a:xfrm>
            <a:off x="1102242" y="4659034"/>
            <a:ext cx="152400" cy="6096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C58A75-8187-518B-C099-30520D34DCC4}"/>
              </a:ext>
            </a:extLst>
          </p:cNvPr>
          <p:cNvSpPr/>
          <p:nvPr/>
        </p:nvSpPr>
        <p:spPr>
          <a:xfrm>
            <a:off x="1254642" y="4582834"/>
            <a:ext cx="152400" cy="6096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F65E91-38DB-EB3F-C839-CD4A52E4C038}"/>
              </a:ext>
            </a:extLst>
          </p:cNvPr>
          <p:cNvSpPr/>
          <p:nvPr/>
        </p:nvSpPr>
        <p:spPr>
          <a:xfrm>
            <a:off x="1407042" y="4735234"/>
            <a:ext cx="152400" cy="6096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E112D1-6BCC-BA8C-E4AE-7577335932F3}"/>
              </a:ext>
            </a:extLst>
          </p:cNvPr>
          <p:cNvSpPr/>
          <p:nvPr/>
        </p:nvSpPr>
        <p:spPr>
          <a:xfrm>
            <a:off x="1559442" y="4811434"/>
            <a:ext cx="152400" cy="6096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90669A-0646-D249-5727-85835FEC4A0E}"/>
              </a:ext>
            </a:extLst>
          </p:cNvPr>
          <p:cNvSpPr/>
          <p:nvPr/>
        </p:nvSpPr>
        <p:spPr>
          <a:xfrm>
            <a:off x="1711842" y="4887634"/>
            <a:ext cx="152400" cy="6096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52A781-1BC7-5694-DE19-330C81CC1142}"/>
              </a:ext>
            </a:extLst>
          </p:cNvPr>
          <p:cNvSpPr/>
          <p:nvPr/>
        </p:nvSpPr>
        <p:spPr>
          <a:xfrm>
            <a:off x="1864242" y="4963834"/>
            <a:ext cx="152400" cy="6096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11FAAE-34CD-5E8F-F15B-39A7C26B081D}"/>
              </a:ext>
            </a:extLst>
          </p:cNvPr>
          <p:cNvSpPr/>
          <p:nvPr/>
        </p:nvSpPr>
        <p:spPr>
          <a:xfrm>
            <a:off x="2016642" y="5116234"/>
            <a:ext cx="152400" cy="6096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F0C50B2-86D3-CF27-A247-3765E4C17CB4}"/>
              </a:ext>
            </a:extLst>
          </p:cNvPr>
          <p:cNvSpPr/>
          <p:nvPr/>
        </p:nvSpPr>
        <p:spPr>
          <a:xfrm>
            <a:off x="2169042" y="5268634"/>
            <a:ext cx="152400" cy="6096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A8B545-B660-4E8D-A14B-AAD6C217523A}"/>
              </a:ext>
            </a:extLst>
          </p:cNvPr>
          <p:cNvSpPr/>
          <p:nvPr/>
        </p:nvSpPr>
        <p:spPr>
          <a:xfrm>
            <a:off x="2321442" y="5192434"/>
            <a:ext cx="152400" cy="6096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C0B057-C6C3-9760-1D22-919AB901546E}"/>
              </a:ext>
            </a:extLst>
          </p:cNvPr>
          <p:cNvSpPr/>
          <p:nvPr/>
        </p:nvSpPr>
        <p:spPr>
          <a:xfrm>
            <a:off x="2473842" y="5116234"/>
            <a:ext cx="152400" cy="6096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429F3A-8D56-C278-A9ED-B7689BD92824}"/>
              </a:ext>
            </a:extLst>
          </p:cNvPr>
          <p:cNvSpPr/>
          <p:nvPr/>
        </p:nvSpPr>
        <p:spPr>
          <a:xfrm>
            <a:off x="2626242" y="5040034"/>
            <a:ext cx="152400" cy="6096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4F772C7-98A6-FACD-1409-92310B78C897}"/>
              </a:ext>
            </a:extLst>
          </p:cNvPr>
          <p:cNvSpPr/>
          <p:nvPr/>
        </p:nvSpPr>
        <p:spPr>
          <a:xfrm>
            <a:off x="2778642" y="4963834"/>
            <a:ext cx="152400" cy="6096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C788BF-310C-8CFD-9FD2-55D89CF808DF}"/>
              </a:ext>
            </a:extLst>
          </p:cNvPr>
          <p:cNvSpPr/>
          <p:nvPr/>
        </p:nvSpPr>
        <p:spPr>
          <a:xfrm>
            <a:off x="2931042" y="4887634"/>
            <a:ext cx="152400" cy="6096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DBD797D-5B96-D9B3-EAC7-BA193C487C8D}"/>
              </a:ext>
            </a:extLst>
          </p:cNvPr>
          <p:cNvSpPr/>
          <p:nvPr/>
        </p:nvSpPr>
        <p:spPr>
          <a:xfrm>
            <a:off x="6783070" y="4886028"/>
            <a:ext cx="152400" cy="6096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570064-3573-3492-4260-EB2274D14CE4}"/>
              </a:ext>
            </a:extLst>
          </p:cNvPr>
          <p:cNvSpPr/>
          <p:nvPr/>
        </p:nvSpPr>
        <p:spPr>
          <a:xfrm>
            <a:off x="6845300" y="4809828"/>
            <a:ext cx="152400" cy="6096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6A8F319-D9FD-3D9A-57C2-A0E76A117180}"/>
              </a:ext>
            </a:extLst>
          </p:cNvPr>
          <p:cNvSpPr/>
          <p:nvPr/>
        </p:nvSpPr>
        <p:spPr>
          <a:xfrm>
            <a:off x="6901180" y="4657428"/>
            <a:ext cx="152400" cy="6096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B3A4D9-8492-B43A-AC45-245F89646D14}"/>
              </a:ext>
            </a:extLst>
          </p:cNvPr>
          <p:cNvSpPr/>
          <p:nvPr/>
        </p:nvSpPr>
        <p:spPr>
          <a:xfrm>
            <a:off x="6967220" y="4581228"/>
            <a:ext cx="152400" cy="6096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F3E270D-87E1-CCD2-F45D-6162CFE43D55}"/>
              </a:ext>
            </a:extLst>
          </p:cNvPr>
          <p:cNvSpPr/>
          <p:nvPr/>
        </p:nvSpPr>
        <p:spPr>
          <a:xfrm>
            <a:off x="7058660" y="4505028"/>
            <a:ext cx="152400" cy="6096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304A51D-65C4-BEFB-E85C-4140E1FF7414}"/>
              </a:ext>
            </a:extLst>
          </p:cNvPr>
          <p:cNvSpPr/>
          <p:nvPr/>
        </p:nvSpPr>
        <p:spPr>
          <a:xfrm>
            <a:off x="7147560" y="4662000"/>
            <a:ext cx="152400" cy="6096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9A0CEC9-4B6C-9AFB-2B14-655A70D0807C}"/>
              </a:ext>
            </a:extLst>
          </p:cNvPr>
          <p:cNvSpPr/>
          <p:nvPr/>
        </p:nvSpPr>
        <p:spPr>
          <a:xfrm>
            <a:off x="7228840" y="4733628"/>
            <a:ext cx="152400" cy="6096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7B07D86-121A-3ACC-57FB-EB6CEE92C308}"/>
              </a:ext>
            </a:extLst>
          </p:cNvPr>
          <p:cNvSpPr/>
          <p:nvPr/>
        </p:nvSpPr>
        <p:spPr>
          <a:xfrm>
            <a:off x="7294880" y="4809828"/>
            <a:ext cx="152400" cy="6096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8045943-C3BB-7B01-040F-A9E65F18AB23}"/>
              </a:ext>
            </a:extLst>
          </p:cNvPr>
          <p:cNvSpPr/>
          <p:nvPr/>
        </p:nvSpPr>
        <p:spPr>
          <a:xfrm>
            <a:off x="7373620" y="4892124"/>
            <a:ext cx="152400" cy="6096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C36A15C-66F1-BB80-D050-F3314334D08A}"/>
              </a:ext>
            </a:extLst>
          </p:cNvPr>
          <p:cNvSpPr/>
          <p:nvPr/>
        </p:nvSpPr>
        <p:spPr>
          <a:xfrm>
            <a:off x="7456170" y="5038428"/>
            <a:ext cx="152400" cy="6096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17957C0-E843-B04E-92B4-C4B54EFA1E94}"/>
              </a:ext>
            </a:extLst>
          </p:cNvPr>
          <p:cNvSpPr/>
          <p:nvPr/>
        </p:nvSpPr>
        <p:spPr>
          <a:xfrm>
            <a:off x="7543800" y="5184732"/>
            <a:ext cx="152400" cy="6096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71FA1C-4030-5D10-7A75-8FC1F0285E4B}"/>
              </a:ext>
            </a:extLst>
          </p:cNvPr>
          <p:cNvSpPr/>
          <p:nvPr/>
        </p:nvSpPr>
        <p:spPr>
          <a:xfrm>
            <a:off x="7626350" y="5114628"/>
            <a:ext cx="152400" cy="6096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8D1FCF7-D5F2-51C4-947A-48E57D88E487}"/>
              </a:ext>
            </a:extLst>
          </p:cNvPr>
          <p:cNvSpPr/>
          <p:nvPr/>
        </p:nvSpPr>
        <p:spPr>
          <a:xfrm>
            <a:off x="7720330" y="5038428"/>
            <a:ext cx="152400" cy="6096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1DBB51E-05DD-CEAE-E62D-00E2E39E3BE5}"/>
              </a:ext>
            </a:extLst>
          </p:cNvPr>
          <p:cNvSpPr/>
          <p:nvPr/>
        </p:nvSpPr>
        <p:spPr>
          <a:xfrm>
            <a:off x="7772400" y="4959180"/>
            <a:ext cx="152400" cy="6096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36D248E-CEDD-BF68-78E6-BAE5BA94B800}"/>
              </a:ext>
            </a:extLst>
          </p:cNvPr>
          <p:cNvSpPr/>
          <p:nvPr/>
        </p:nvSpPr>
        <p:spPr>
          <a:xfrm>
            <a:off x="7851394" y="4892124"/>
            <a:ext cx="152400" cy="6096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DF4EE3C-2359-2051-0DC5-B34C20ACBF67}"/>
              </a:ext>
            </a:extLst>
          </p:cNvPr>
          <p:cNvSpPr/>
          <p:nvPr/>
        </p:nvSpPr>
        <p:spPr>
          <a:xfrm>
            <a:off x="7924800" y="4878408"/>
            <a:ext cx="152400" cy="6096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3EF3497-827F-F36E-F9EB-38B98213ED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9"/>
          <a:stretch/>
        </p:blipFill>
        <p:spPr bwMode="auto">
          <a:xfrm>
            <a:off x="488950" y="1397141"/>
            <a:ext cx="4051300" cy="174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1">
            <a:extLst>
              <a:ext uri="{FF2B5EF4-FFF2-40B4-BE49-F238E27FC236}">
                <a16:creationId xmlns:a16="http://schemas.microsoft.com/office/drawing/2014/main" id="{CD3ABBCF-F0BE-2F9D-2AC2-43E4D48F5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70" y="1368552"/>
            <a:ext cx="35524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S. Di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Mitri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June 2015, USPAS Lecture Notes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 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4C2F861-A2D0-D2E5-911F-80F4CE77E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889" y="1295400"/>
            <a:ext cx="3468370" cy="231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B9496147-28DE-8A25-3E61-97CF3AFC2231}"/>
              </a:ext>
            </a:extLst>
          </p:cNvPr>
          <p:cNvSpPr txBox="1"/>
          <p:nvPr/>
        </p:nvSpPr>
        <p:spPr>
          <a:xfrm>
            <a:off x="1" y="3544669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Correlated energy kicks in dispersive region </a:t>
            </a:r>
            <a:r>
              <a:rPr lang="en-US" sz="1600" dirty="0">
                <a:sym typeface="Wingdings" pitchFamily="2" charset="2"/>
              </a:rPr>
              <a:t> temporal-angular correlations  emittance growth</a:t>
            </a:r>
            <a:endParaRPr lang="en-US" sz="16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B23D48D-3F40-6AC1-1009-8BD1B7EFCA66}"/>
              </a:ext>
            </a:extLst>
          </p:cNvPr>
          <p:cNvSpPr txBox="1"/>
          <p:nvPr/>
        </p:nvSpPr>
        <p:spPr>
          <a:xfrm>
            <a:off x="152400" y="4047828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Projected emittance growth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171DAD8-6544-B1E1-C1B1-39D7F37FE388}"/>
              </a:ext>
            </a:extLst>
          </p:cNvPr>
          <p:cNvSpPr txBox="1"/>
          <p:nvPr/>
        </p:nvSpPr>
        <p:spPr>
          <a:xfrm>
            <a:off x="6019800" y="4053294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Slice emittance growth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9A4B44B-0659-4364-CA55-9E94B81DB94B}"/>
              </a:ext>
            </a:extLst>
          </p:cNvPr>
          <p:cNvSpPr txBox="1"/>
          <p:nvPr/>
        </p:nvSpPr>
        <p:spPr>
          <a:xfrm>
            <a:off x="3572209" y="4657428"/>
            <a:ext cx="2066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Further compression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F8DF8C8-51E4-6056-CB5B-9A05D760DE8B}"/>
              </a:ext>
            </a:extLst>
          </p:cNvPr>
          <p:cNvCxnSpPr>
            <a:cxnSpLocks/>
          </p:cNvCxnSpPr>
          <p:nvPr/>
        </p:nvCxnSpPr>
        <p:spPr>
          <a:xfrm>
            <a:off x="3546100" y="5038428"/>
            <a:ext cx="20927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4F6223E-862A-19FD-F81C-F1A077B6D08E}"/>
              </a:ext>
            </a:extLst>
          </p:cNvPr>
          <p:cNvCxnSpPr>
            <a:cxnSpLocks/>
          </p:cNvCxnSpPr>
          <p:nvPr/>
        </p:nvCxnSpPr>
        <p:spPr>
          <a:xfrm flipV="1">
            <a:off x="381142" y="4581228"/>
            <a:ext cx="0" cy="14478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D152DCA-4D7F-1ED9-E6D8-CBE12D088734}"/>
              </a:ext>
            </a:extLst>
          </p:cNvPr>
          <p:cNvCxnSpPr>
            <a:cxnSpLocks/>
          </p:cNvCxnSpPr>
          <p:nvPr/>
        </p:nvCxnSpPr>
        <p:spPr>
          <a:xfrm>
            <a:off x="381000" y="6029028"/>
            <a:ext cx="31242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FD87DED-BBCF-6ED5-D8C9-79B7755D3A12}"/>
                  </a:ext>
                </a:extLst>
              </p:cNvPr>
              <p:cNvSpPr txBox="1"/>
              <p:nvPr/>
            </p:nvSpPr>
            <p:spPr>
              <a:xfrm>
                <a:off x="-18606" y="4408169"/>
                <a:ext cx="431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FD87DED-BBCF-6ED5-D8C9-79B7755D3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606" y="4408169"/>
                <a:ext cx="43152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1A8DA31-9BE7-449B-AC27-125682211DDB}"/>
                  </a:ext>
                </a:extLst>
              </p:cNvPr>
              <p:cNvSpPr txBox="1"/>
              <p:nvPr/>
            </p:nvSpPr>
            <p:spPr>
              <a:xfrm>
                <a:off x="3302504" y="5964496"/>
                <a:ext cx="3649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1A8DA31-9BE7-449B-AC27-125682211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504" y="5964496"/>
                <a:ext cx="3649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9D21B25-7ED7-105C-A99A-896C50FE9FB4}"/>
              </a:ext>
            </a:extLst>
          </p:cNvPr>
          <p:cNvCxnSpPr>
            <a:cxnSpLocks/>
          </p:cNvCxnSpPr>
          <p:nvPr/>
        </p:nvCxnSpPr>
        <p:spPr>
          <a:xfrm flipV="1">
            <a:off x="5922282" y="4489761"/>
            <a:ext cx="0" cy="14478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545FA70-2B24-443A-A4C2-67EEB12A3499}"/>
              </a:ext>
            </a:extLst>
          </p:cNvPr>
          <p:cNvCxnSpPr>
            <a:cxnSpLocks/>
          </p:cNvCxnSpPr>
          <p:nvPr/>
        </p:nvCxnSpPr>
        <p:spPr>
          <a:xfrm>
            <a:off x="5922140" y="5937561"/>
            <a:ext cx="31242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F7912FE-3F38-624D-CC31-CD930BC56489}"/>
                  </a:ext>
                </a:extLst>
              </p:cNvPr>
              <p:cNvSpPr txBox="1"/>
              <p:nvPr/>
            </p:nvSpPr>
            <p:spPr>
              <a:xfrm>
                <a:off x="5522534" y="4316702"/>
                <a:ext cx="431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F7912FE-3F38-624D-CC31-CD930BC56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534" y="4316702"/>
                <a:ext cx="43152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3F36390-BCBA-B091-79FD-95A47A5414A1}"/>
                  </a:ext>
                </a:extLst>
              </p:cNvPr>
              <p:cNvSpPr txBox="1"/>
              <p:nvPr/>
            </p:nvSpPr>
            <p:spPr>
              <a:xfrm>
                <a:off x="8843644" y="5873029"/>
                <a:ext cx="3649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3F36390-BCBA-B091-79FD-95A47A541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3644" y="5873029"/>
                <a:ext cx="3649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97CA355B-8AE7-9025-5DAA-50705F84B03A}"/>
              </a:ext>
            </a:extLst>
          </p:cNvPr>
          <p:cNvSpPr txBox="1"/>
          <p:nvPr/>
        </p:nvSpPr>
        <p:spPr>
          <a:xfrm>
            <a:off x="106326" y="6197025"/>
            <a:ext cx="3703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Reversible in principle with the right correlated kicks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6897A26-CCC2-9DCD-D023-F19409AC8CD4}"/>
              </a:ext>
            </a:extLst>
          </p:cNvPr>
          <p:cNvSpPr txBox="1"/>
          <p:nvPr/>
        </p:nvSpPr>
        <p:spPr>
          <a:xfrm>
            <a:off x="6470592" y="6181428"/>
            <a:ext cx="229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Practically irreversible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E4C5C7-4769-F4DF-EB19-A87E7020E58C}"/>
              </a:ext>
            </a:extLst>
          </p:cNvPr>
          <p:cNvSpPr/>
          <p:nvPr/>
        </p:nvSpPr>
        <p:spPr>
          <a:xfrm>
            <a:off x="3310589" y="4537464"/>
            <a:ext cx="141153" cy="1324988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45EE647-4CA7-A4A5-C60A-248018166A16}"/>
              </a:ext>
            </a:extLst>
          </p:cNvPr>
          <p:cNvCxnSpPr/>
          <p:nvPr/>
        </p:nvCxnSpPr>
        <p:spPr>
          <a:xfrm>
            <a:off x="612283" y="4537465"/>
            <a:ext cx="26005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BEFBFD5-EB28-8D16-C17A-B662ACBA1925}"/>
              </a:ext>
            </a:extLst>
          </p:cNvPr>
          <p:cNvCxnSpPr/>
          <p:nvPr/>
        </p:nvCxnSpPr>
        <p:spPr>
          <a:xfrm>
            <a:off x="612283" y="5937561"/>
            <a:ext cx="26005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66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4" grpId="0"/>
      <p:bldP spid="45" grpId="0"/>
      <p:bldP spid="46" grpId="0"/>
      <p:bldP spid="54" grpId="0"/>
      <p:bldP spid="55" grpId="0"/>
      <p:bldP spid="58" grpId="0"/>
      <p:bldP spid="59" grpId="0"/>
      <p:bldP spid="60" grpId="0"/>
      <p:bldP spid="61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E5A72C-754E-350D-932E-F978A5E79A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D7A15D-A971-2CB1-BF5C-D0396501B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compressor: zig-zag chicanes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149B7C-AB66-0AFF-C131-69E8AF2C9AA5}"/>
              </a:ext>
            </a:extLst>
          </p:cNvPr>
          <p:cNvSpPr/>
          <p:nvPr/>
        </p:nvSpPr>
        <p:spPr>
          <a:xfrm>
            <a:off x="898451" y="3505200"/>
            <a:ext cx="457200" cy="557822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6348A20-3CA7-AF76-8490-853BCAD42805}"/>
              </a:ext>
            </a:extLst>
          </p:cNvPr>
          <p:cNvSpPr/>
          <p:nvPr/>
        </p:nvSpPr>
        <p:spPr>
          <a:xfrm>
            <a:off x="1770320" y="3048000"/>
            <a:ext cx="457200" cy="557822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E03FC36-3EF1-CCF5-C4AE-2B5DF13AF0D5}"/>
              </a:ext>
            </a:extLst>
          </p:cNvPr>
          <p:cNvSpPr/>
          <p:nvPr/>
        </p:nvSpPr>
        <p:spPr>
          <a:xfrm>
            <a:off x="2532320" y="3048000"/>
            <a:ext cx="457200" cy="557822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57D6074-ED6A-4335-0C31-691C615EB754}"/>
              </a:ext>
            </a:extLst>
          </p:cNvPr>
          <p:cNvSpPr/>
          <p:nvPr/>
        </p:nvSpPr>
        <p:spPr>
          <a:xfrm>
            <a:off x="3429000" y="3505200"/>
            <a:ext cx="457200" cy="557822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44C2562-28DF-F38C-2E21-370BD3D43ACF}"/>
              </a:ext>
            </a:extLst>
          </p:cNvPr>
          <p:cNvSpPr/>
          <p:nvPr/>
        </p:nvSpPr>
        <p:spPr>
          <a:xfrm>
            <a:off x="4444410" y="3505200"/>
            <a:ext cx="457200" cy="557822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3D29ADE-F0BF-C6D5-1F37-E26C46FE5B48}"/>
              </a:ext>
            </a:extLst>
          </p:cNvPr>
          <p:cNvSpPr/>
          <p:nvPr/>
        </p:nvSpPr>
        <p:spPr>
          <a:xfrm>
            <a:off x="5316279" y="3962400"/>
            <a:ext cx="457200" cy="557822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A205AAE-82E9-2BE4-3B2E-53744938CF57}"/>
              </a:ext>
            </a:extLst>
          </p:cNvPr>
          <p:cNvSpPr/>
          <p:nvPr/>
        </p:nvSpPr>
        <p:spPr>
          <a:xfrm>
            <a:off x="6078279" y="3962400"/>
            <a:ext cx="457200" cy="557822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F011D6B-5357-D821-AA03-EEE420D10513}"/>
              </a:ext>
            </a:extLst>
          </p:cNvPr>
          <p:cNvSpPr/>
          <p:nvPr/>
        </p:nvSpPr>
        <p:spPr>
          <a:xfrm>
            <a:off x="6974959" y="3505200"/>
            <a:ext cx="457200" cy="557822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7ADDCCC-9DA0-89D7-086D-F1DB5A6FDDEB}"/>
              </a:ext>
            </a:extLst>
          </p:cNvPr>
          <p:cNvSpPr/>
          <p:nvPr/>
        </p:nvSpPr>
        <p:spPr>
          <a:xfrm>
            <a:off x="134679" y="4543530"/>
            <a:ext cx="152400" cy="344104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4FB55E0-69B0-872C-101A-A403A9AB37A8}"/>
              </a:ext>
            </a:extLst>
          </p:cNvPr>
          <p:cNvSpPr/>
          <p:nvPr/>
        </p:nvSpPr>
        <p:spPr>
          <a:xfrm>
            <a:off x="287079" y="4543530"/>
            <a:ext cx="152400" cy="344104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EED7F5B-85ED-C0E0-1635-88B255B4BF8D}"/>
              </a:ext>
            </a:extLst>
          </p:cNvPr>
          <p:cNvSpPr/>
          <p:nvPr/>
        </p:nvSpPr>
        <p:spPr>
          <a:xfrm>
            <a:off x="439479" y="4542367"/>
            <a:ext cx="152400" cy="344104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9D9FA1E-9992-1FE3-EC7E-69A356F81F3E}"/>
              </a:ext>
            </a:extLst>
          </p:cNvPr>
          <p:cNvSpPr/>
          <p:nvPr/>
        </p:nvSpPr>
        <p:spPr>
          <a:xfrm>
            <a:off x="591879" y="4542367"/>
            <a:ext cx="152400" cy="344104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2631297-4FA8-1BDB-228C-A0572D02E18C}"/>
              </a:ext>
            </a:extLst>
          </p:cNvPr>
          <p:cNvSpPr/>
          <p:nvPr/>
        </p:nvSpPr>
        <p:spPr>
          <a:xfrm>
            <a:off x="746051" y="4543530"/>
            <a:ext cx="152400" cy="344104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82E9523-1A12-FBDE-E347-F93406530C68}"/>
              </a:ext>
            </a:extLst>
          </p:cNvPr>
          <p:cNvSpPr/>
          <p:nvPr/>
        </p:nvSpPr>
        <p:spPr>
          <a:xfrm>
            <a:off x="898451" y="4543530"/>
            <a:ext cx="152400" cy="344104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AC7A477-BADB-3DC0-6AFA-B7326178E728}"/>
              </a:ext>
            </a:extLst>
          </p:cNvPr>
          <p:cNvSpPr/>
          <p:nvPr/>
        </p:nvSpPr>
        <p:spPr>
          <a:xfrm>
            <a:off x="1050851" y="4542367"/>
            <a:ext cx="152400" cy="344104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3B58DB6-F60A-78E0-4AA5-3D7C8172934C}"/>
              </a:ext>
            </a:extLst>
          </p:cNvPr>
          <p:cNvSpPr/>
          <p:nvPr/>
        </p:nvSpPr>
        <p:spPr>
          <a:xfrm>
            <a:off x="1203251" y="4542367"/>
            <a:ext cx="152400" cy="344104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3929C87-0AA3-7738-03FF-93AB667323B9}"/>
              </a:ext>
            </a:extLst>
          </p:cNvPr>
          <p:cNvSpPr/>
          <p:nvPr/>
        </p:nvSpPr>
        <p:spPr>
          <a:xfrm>
            <a:off x="3503428" y="4532696"/>
            <a:ext cx="152400" cy="344104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5AA215C-F4F8-C0EF-2AC6-9CC4B1A2ACA7}"/>
              </a:ext>
            </a:extLst>
          </p:cNvPr>
          <p:cNvSpPr/>
          <p:nvPr/>
        </p:nvSpPr>
        <p:spPr>
          <a:xfrm>
            <a:off x="3655828" y="4419600"/>
            <a:ext cx="152400" cy="344104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A17AABF-6069-C6FE-9981-F91DF97B8A96}"/>
              </a:ext>
            </a:extLst>
          </p:cNvPr>
          <p:cNvSpPr/>
          <p:nvPr/>
        </p:nvSpPr>
        <p:spPr>
          <a:xfrm>
            <a:off x="3808228" y="4267200"/>
            <a:ext cx="152400" cy="344104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C18368B-D919-5752-D296-7B3A5AF0BC55}"/>
              </a:ext>
            </a:extLst>
          </p:cNvPr>
          <p:cNvSpPr/>
          <p:nvPr/>
        </p:nvSpPr>
        <p:spPr>
          <a:xfrm>
            <a:off x="3960628" y="4304096"/>
            <a:ext cx="152400" cy="344104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74A550B-4252-B1A9-4D96-F66519255B01}"/>
              </a:ext>
            </a:extLst>
          </p:cNvPr>
          <p:cNvSpPr/>
          <p:nvPr/>
        </p:nvSpPr>
        <p:spPr>
          <a:xfrm>
            <a:off x="4114800" y="4456496"/>
            <a:ext cx="152400" cy="344104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83E1272-E9F4-5FC3-0397-35C837E5D2B7}"/>
              </a:ext>
            </a:extLst>
          </p:cNvPr>
          <p:cNvSpPr/>
          <p:nvPr/>
        </p:nvSpPr>
        <p:spPr>
          <a:xfrm>
            <a:off x="4267200" y="4685096"/>
            <a:ext cx="152400" cy="344104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8D4110E-67F1-D800-5A24-12950ACC3C92}"/>
              </a:ext>
            </a:extLst>
          </p:cNvPr>
          <p:cNvSpPr/>
          <p:nvPr/>
        </p:nvSpPr>
        <p:spPr>
          <a:xfrm>
            <a:off x="4419600" y="4648200"/>
            <a:ext cx="152400" cy="344104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29DBEEF-F21F-0488-59D8-E54CF4D8D929}"/>
              </a:ext>
            </a:extLst>
          </p:cNvPr>
          <p:cNvSpPr/>
          <p:nvPr/>
        </p:nvSpPr>
        <p:spPr>
          <a:xfrm>
            <a:off x="4572000" y="4531533"/>
            <a:ext cx="152400" cy="344104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C89D0A93-5E67-F965-5309-60C7D87EA057}"/>
              </a:ext>
            </a:extLst>
          </p:cNvPr>
          <p:cNvCxnSpPr>
            <a:cxnSpLocks/>
          </p:cNvCxnSpPr>
          <p:nvPr/>
        </p:nvCxnSpPr>
        <p:spPr>
          <a:xfrm flipV="1">
            <a:off x="381000" y="4345442"/>
            <a:ext cx="0" cy="37218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962B636C-F5B2-A685-79D5-DA487C3CEFC6}"/>
              </a:ext>
            </a:extLst>
          </p:cNvPr>
          <p:cNvCxnSpPr>
            <a:cxnSpLocks/>
          </p:cNvCxnSpPr>
          <p:nvPr/>
        </p:nvCxnSpPr>
        <p:spPr>
          <a:xfrm flipV="1">
            <a:off x="533400" y="4191000"/>
            <a:ext cx="0" cy="52458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10A5BDF4-0C43-03EF-AA27-A763790A65A6}"/>
              </a:ext>
            </a:extLst>
          </p:cNvPr>
          <p:cNvCxnSpPr>
            <a:cxnSpLocks/>
          </p:cNvCxnSpPr>
          <p:nvPr/>
        </p:nvCxnSpPr>
        <p:spPr>
          <a:xfrm flipV="1">
            <a:off x="685800" y="4343400"/>
            <a:ext cx="0" cy="37218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72175A64-E513-8348-01E7-9054AB78E5E0}"/>
              </a:ext>
            </a:extLst>
          </p:cNvPr>
          <p:cNvCxnSpPr>
            <a:cxnSpLocks/>
          </p:cNvCxnSpPr>
          <p:nvPr/>
        </p:nvCxnSpPr>
        <p:spPr>
          <a:xfrm>
            <a:off x="990600" y="4685096"/>
            <a:ext cx="0" cy="42030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AADAD27D-5BC6-8EAB-7280-151A5851705D}"/>
              </a:ext>
            </a:extLst>
          </p:cNvPr>
          <p:cNvCxnSpPr>
            <a:cxnSpLocks/>
          </p:cNvCxnSpPr>
          <p:nvPr/>
        </p:nvCxnSpPr>
        <p:spPr>
          <a:xfrm>
            <a:off x="1143000" y="4700475"/>
            <a:ext cx="0" cy="31157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31BE42BB-B7E0-4E47-207A-BBB72A07E73C}"/>
              </a:ext>
            </a:extLst>
          </p:cNvPr>
          <p:cNvSpPr/>
          <p:nvPr/>
        </p:nvSpPr>
        <p:spPr>
          <a:xfrm>
            <a:off x="6942318" y="4514207"/>
            <a:ext cx="152400" cy="344104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A5C3A6C4-5EF0-3558-E4B3-5CBD3879A4BB}"/>
              </a:ext>
            </a:extLst>
          </p:cNvPr>
          <p:cNvSpPr/>
          <p:nvPr/>
        </p:nvSpPr>
        <p:spPr>
          <a:xfrm>
            <a:off x="7094718" y="4514207"/>
            <a:ext cx="152400" cy="344104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D964ECEB-AF2C-F9AE-2D3B-A738C6B0E44D}"/>
              </a:ext>
            </a:extLst>
          </p:cNvPr>
          <p:cNvSpPr/>
          <p:nvPr/>
        </p:nvSpPr>
        <p:spPr>
          <a:xfrm>
            <a:off x="7247118" y="4513044"/>
            <a:ext cx="152400" cy="344104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702682D6-E2A6-2AC9-6224-A24F5DB0086C}"/>
              </a:ext>
            </a:extLst>
          </p:cNvPr>
          <p:cNvSpPr/>
          <p:nvPr/>
        </p:nvSpPr>
        <p:spPr>
          <a:xfrm>
            <a:off x="7399518" y="4513044"/>
            <a:ext cx="152400" cy="344104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347C9481-B52C-CA7F-C713-079D4F5C1EA4}"/>
              </a:ext>
            </a:extLst>
          </p:cNvPr>
          <p:cNvSpPr/>
          <p:nvPr/>
        </p:nvSpPr>
        <p:spPr>
          <a:xfrm>
            <a:off x="7553690" y="4514207"/>
            <a:ext cx="152400" cy="344104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6F439175-CA93-D38D-DF03-6C5244A38D96}"/>
              </a:ext>
            </a:extLst>
          </p:cNvPr>
          <p:cNvSpPr/>
          <p:nvPr/>
        </p:nvSpPr>
        <p:spPr>
          <a:xfrm>
            <a:off x="7706090" y="4514207"/>
            <a:ext cx="152400" cy="344104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963EE20-C3FB-5F1C-E166-CB5D5E48DC3B}"/>
              </a:ext>
            </a:extLst>
          </p:cNvPr>
          <p:cNvSpPr/>
          <p:nvPr/>
        </p:nvSpPr>
        <p:spPr>
          <a:xfrm>
            <a:off x="7858490" y="4513044"/>
            <a:ext cx="152400" cy="344104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50CCE975-F80A-FD41-3D70-A8888F66EE77}"/>
              </a:ext>
            </a:extLst>
          </p:cNvPr>
          <p:cNvSpPr/>
          <p:nvPr/>
        </p:nvSpPr>
        <p:spPr>
          <a:xfrm>
            <a:off x="8010890" y="4513044"/>
            <a:ext cx="152400" cy="344104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8B03896C-8F4A-4286-0F54-99CD3BA09D44}"/>
              </a:ext>
            </a:extLst>
          </p:cNvPr>
          <p:cNvCxnSpPr>
            <a:cxnSpLocks/>
          </p:cNvCxnSpPr>
          <p:nvPr/>
        </p:nvCxnSpPr>
        <p:spPr>
          <a:xfrm>
            <a:off x="7188639" y="4688301"/>
            <a:ext cx="0" cy="29442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82C5B69B-5D24-2D7C-DE9F-ECA09C62D9D3}"/>
              </a:ext>
            </a:extLst>
          </p:cNvPr>
          <p:cNvCxnSpPr>
            <a:cxnSpLocks/>
          </p:cNvCxnSpPr>
          <p:nvPr/>
        </p:nvCxnSpPr>
        <p:spPr>
          <a:xfrm>
            <a:off x="7341039" y="4686259"/>
            <a:ext cx="0" cy="49534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AE7318FA-F126-A313-0D3A-0111C42F1162}"/>
              </a:ext>
            </a:extLst>
          </p:cNvPr>
          <p:cNvCxnSpPr>
            <a:cxnSpLocks/>
          </p:cNvCxnSpPr>
          <p:nvPr/>
        </p:nvCxnSpPr>
        <p:spPr>
          <a:xfrm>
            <a:off x="7493439" y="4686259"/>
            <a:ext cx="0" cy="29646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03B5B971-B469-A762-DB56-9EE82A8611FC}"/>
              </a:ext>
            </a:extLst>
          </p:cNvPr>
          <p:cNvCxnSpPr>
            <a:cxnSpLocks/>
          </p:cNvCxnSpPr>
          <p:nvPr/>
        </p:nvCxnSpPr>
        <p:spPr>
          <a:xfrm flipV="1">
            <a:off x="7798239" y="4267200"/>
            <a:ext cx="0" cy="38857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BBBB5B99-9400-EEA8-799A-B7CED6A62C37}"/>
              </a:ext>
            </a:extLst>
          </p:cNvPr>
          <p:cNvCxnSpPr>
            <a:cxnSpLocks/>
          </p:cNvCxnSpPr>
          <p:nvPr/>
        </p:nvCxnSpPr>
        <p:spPr>
          <a:xfrm flipV="1">
            <a:off x="7950639" y="4419600"/>
            <a:ext cx="0" cy="25155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5" name="Picture 124">
            <a:extLst>
              <a:ext uri="{FF2B5EF4-FFF2-40B4-BE49-F238E27FC236}">
                <a16:creationId xmlns:a16="http://schemas.microsoft.com/office/drawing/2014/main" id="{6F971EB6-A1E6-AF01-D5C7-2E0D9B1BF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279" y="1295400"/>
            <a:ext cx="4724400" cy="1592403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95F25C89-7CDB-0747-CE8E-97B449A68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3280" y="5215238"/>
            <a:ext cx="4724399" cy="1563994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709C22A4-C395-1FD8-A022-DA5BBB540CD2}"/>
              </a:ext>
            </a:extLst>
          </p:cNvPr>
          <p:cNvSpPr txBox="1"/>
          <p:nvPr/>
        </p:nvSpPr>
        <p:spPr>
          <a:xfrm>
            <a:off x="197408" y="1702135"/>
            <a:ext cx="3903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Single chicane (“C-chicane”) design:</a:t>
            </a:r>
          </a:p>
          <a:p>
            <a:r>
              <a:rPr lang="en-US" dirty="0"/>
              <a:t>112 nm-rad projected emittance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AD093601-BF45-6F84-4884-0A770FB8E82B}"/>
              </a:ext>
            </a:extLst>
          </p:cNvPr>
          <p:cNvSpPr txBox="1"/>
          <p:nvPr/>
        </p:nvSpPr>
        <p:spPr>
          <a:xfrm>
            <a:off x="197407" y="5584951"/>
            <a:ext cx="4019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Zig-zag chicane (“S-chicane”) design:</a:t>
            </a:r>
          </a:p>
          <a:p>
            <a:r>
              <a:rPr lang="en-US" dirty="0"/>
              <a:t>65 nm-rad projected emittance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2934BECB-FE71-DAC9-5A6D-3B17009E9886}"/>
              </a:ext>
            </a:extLst>
          </p:cNvPr>
          <p:cNvSpPr txBox="1"/>
          <p:nvPr/>
        </p:nvSpPr>
        <p:spPr>
          <a:xfrm>
            <a:off x="48567" y="6324600"/>
            <a:ext cx="40190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Jing, </a:t>
            </a:r>
            <a:r>
              <a:rPr lang="en-US" sz="1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Yichao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Yue Hao, and Vladimir N. Litvinenko. 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PRSTAB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16.6 (2013): 060704.</a:t>
            </a:r>
          </a:p>
          <a:p>
            <a:r>
              <a:rPr lang="en-US" sz="1000" dirty="0"/>
              <a:t>Robles, River, and James Rosenzweig.  </a:t>
            </a:r>
            <a:r>
              <a:rPr lang="en-US" sz="1000" i="1" dirty="0"/>
              <a:t>Instruments</a:t>
            </a:r>
            <a:r>
              <a:rPr lang="en-US" sz="1000" dirty="0"/>
              <a:t> 3.4 (2019): 53.</a:t>
            </a:r>
          </a:p>
        </p:txBody>
      </p:sp>
    </p:spTree>
    <p:extLst>
      <p:ext uri="{BB962C8B-B14F-4D97-AF65-F5344CB8AC3E}">
        <p14:creationId xmlns:p14="http://schemas.microsoft.com/office/powerpoint/2010/main" val="100000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53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29" grpId="0"/>
      <p:bldP spid="1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6D726A-0E67-DC6E-AF0D-E9FC862897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D8BEBC-8404-EF16-AEA7-DE0C11F54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compressor: laser-based compression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15F1C1-49A2-62E9-928C-144AA73A3698}"/>
              </a:ext>
            </a:extLst>
          </p:cNvPr>
          <p:cNvSpPr txBox="1"/>
          <p:nvPr/>
        </p:nvSpPr>
        <p:spPr>
          <a:xfrm>
            <a:off x="0" y="6553200"/>
            <a:ext cx="31646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Zholents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Alexander A. 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PRSTAB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8.4 (2005): 040701.</a:t>
            </a:r>
            <a:endParaRPr 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666C908-1D26-FB76-8043-34BD5AE6F758}"/>
                  </a:ext>
                </a:extLst>
              </p:cNvPr>
              <p:cNvSpPr txBox="1"/>
              <p:nvPr/>
            </p:nvSpPr>
            <p:spPr>
              <a:xfrm>
                <a:off x="0" y="1619254"/>
                <a:ext cx="2977178" cy="959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≃0.22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666C908-1D26-FB76-8043-34BD5AE6F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19254"/>
                <a:ext cx="2977178" cy="9598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DD0079B-CB3B-7000-4FB7-9B209A94EC95}"/>
              </a:ext>
            </a:extLst>
          </p:cNvPr>
          <p:cNvSpPr txBox="1"/>
          <p:nvPr/>
        </p:nvSpPr>
        <p:spPr>
          <a:xfrm>
            <a:off x="539949" y="1371600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CSR energy spread: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432280-01EE-2003-D9C2-7944ECAB981D}"/>
              </a:ext>
            </a:extLst>
          </p:cNvPr>
          <p:cNvSpPr txBox="1"/>
          <p:nvPr/>
        </p:nvSpPr>
        <p:spPr>
          <a:xfrm>
            <a:off x="-45555" y="2582988"/>
            <a:ext cx="3741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minimize R</a:t>
            </a:r>
            <a:r>
              <a:rPr lang="en-US" baseline="-25000" dirty="0">
                <a:sym typeface="Wingdings" pitchFamily="2" charset="2"/>
              </a:rPr>
              <a:t>56</a:t>
            </a:r>
            <a:r>
              <a:rPr lang="en-US" dirty="0">
                <a:sym typeface="Wingdings" pitchFamily="2" charset="2"/>
              </a:rPr>
              <a:t>  maximize chirp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281C5A-2F0A-61F6-17CC-2BAF361540CF}"/>
              </a:ext>
            </a:extLst>
          </p:cNvPr>
          <p:cNvSpPr/>
          <p:nvPr/>
        </p:nvSpPr>
        <p:spPr>
          <a:xfrm>
            <a:off x="4264511" y="1537664"/>
            <a:ext cx="228600" cy="152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421530-6337-5B3C-F2C9-E5E49D2E7EA3}"/>
              </a:ext>
            </a:extLst>
          </p:cNvPr>
          <p:cNvSpPr/>
          <p:nvPr/>
        </p:nvSpPr>
        <p:spPr>
          <a:xfrm>
            <a:off x="4493111" y="1537664"/>
            <a:ext cx="228600" cy="1524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39879B-A7D0-EDB7-5B52-C25EA60E4110}"/>
              </a:ext>
            </a:extLst>
          </p:cNvPr>
          <p:cNvSpPr/>
          <p:nvPr/>
        </p:nvSpPr>
        <p:spPr>
          <a:xfrm>
            <a:off x="4264511" y="2299664"/>
            <a:ext cx="228600" cy="1524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7F0CBF-BE82-B45A-AB15-6B4EA29EC4DD}"/>
              </a:ext>
            </a:extLst>
          </p:cNvPr>
          <p:cNvSpPr/>
          <p:nvPr/>
        </p:nvSpPr>
        <p:spPr>
          <a:xfrm>
            <a:off x="4493111" y="2299664"/>
            <a:ext cx="228600" cy="152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3777E6-1051-D976-FD4B-9177EBB17C97}"/>
              </a:ext>
            </a:extLst>
          </p:cNvPr>
          <p:cNvSpPr/>
          <p:nvPr/>
        </p:nvSpPr>
        <p:spPr>
          <a:xfrm>
            <a:off x="4721711" y="1536808"/>
            <a:ext cx="228600" cy="152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82DA20-FA5F-55D3-6C2E-C5B86A64BC64}"/>
              </a:ext>
            </a:extLst>
          </p:cNvPr>
          <p:cNvSpPr/>
          <p:nvPr/>
        </p:nvSpPr>
        <p:spPr>
          <a:xfrm>
            <a:off x="4950311" y="1536808"/>
            <a:ext cx="228600" cy="1524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CF0944F-360D-8BB0-CE79-6B1C16B0C77B}"/>
              </a:ext>
            </a:extLst>
          </p:cNvPr>
          <p:cNvSpPr/>
          <p:nvPr/>
        </p:nvSpPr>
        <p:spPr>
          <a:xfrm>
            <a:off x="4721711" y="2298808"/>
            <a:ext cx="228600" cy="1524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A895EF-2F4C-D30D-E0B6-ABE93155CB21}"/>
              </a:ext>
            </a:extLst>
          </p:cNvPr>
          <p:cNvSpPr/>
          <p:nvPr/>
        </p:nvSpPr>
        <p:spPr>
          <a:xfrm>
            <a:off x="4950311" y="2298808"/>
            <a:ext cx="228600" cy="152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038FA5-32C9-76D3-2066-D383D407A779}"/>
              </a:ext>
            </a:extLst>
          </p:cNvPr>
          <p:cNvSpPr/>
          <p:nvPr/>
        </p:nvSpPr>
        <p:spPr>
          <a:xfrm>
            <a:off x="5178911" y="1536808"/>
            <a:ext cx="228600" cy="152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DB695E-F5F2-C518-38D4-5ADD5A7E24F6}"/>
              </a:ext>
            </a:extLst>
          </p:cNvPr>
          <p:cNvSpPr/>
          <p:nvPr/>
        </p:nvSpPr>
        <p:spPr>
          <a:xfrm>
            <a:off x="5407511" y="1536808"/>
            <a:ext cx="228600" cy="1524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A9DB35F-660C-6390-C865-898161D5989E}"/>
              </a:ext>
            </a:extLst>
          </p:cNvPr>
          <p:cNvSpPr/>
          <p:nvPr/>
        </p:nvSpPr>
        <p:spPr>
          <a:xfrm>
            <a:off x="5178911" y="2298808"/>
            <a:ext cx="228600" cy="1524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FD652B-85CE-D67F-8AB8-BD04A132CC2A}"/>
              </a:ext>
            </a:extLst>
          </p:cNvPr>
          <p:cNvSpPr/>
          <p:nvPr/>
        </p:nvSpPr>
        <p:spPr>
          <a:xfrm>
            <a:off x="5407511" y="2298808"/>
            <a:ext cx="228600" cy="152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94735E7-FA9B-6B93-C643-C8307AC3ADEF}"/>
              </a:ext>
            </a:extLst>
          </p:cNvPr>
          <p:cNvSpPr/>
          <p:nvPr/>
        </p:nvSpPr>
        <p:spPr>
          <a:xfrm>
            <a:off x="4528522" y="1917160"/>
            <a:ext cx="838200" cy="15240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D45D31EE-31B2-F72C-D74F-AA7733246355}"/>
              </a:ext>
            </a:extLst>
          </p:cNvPr>
          <p:cNvSpPr/>
          <p:nvPr/>
        </p:nvSpPr>
        <p:spPr>
          <a:xfrm>
            <a:off x="4315324" y="1745295"/>
            <a:ext cx="1323476" cy="534157"/>
          </a:xfrm>
          <a:custGeom>
            <a:avLst/>
            <a:gdLst>
              <a:gd name="connsiteX0" fmla="*/ 0 w 1650045"/>
              <a:gd name="connsiteY0" fmla="*/ 151354 h 309848"/>
              <a:gd name="connsiteX1" fmla="*/ 144379 w 1650045"/>
              <a:gd name="connsiteY1" fmla="*/ 100 h 309848"/>
              <a:gd name="connsiteX2" fmla="*/ 281883 w 1650045"/>
              <a:gd name="connsiteY2" fmla="*/ 130729 h 309848"/>
              <a:gd name="connsiteX3" fmla="*/ 364385 w 1650045"/>
              <a:gd name="connsiteY3" fmla="*/ 288858 h 309848"/>
              <a:gd name="connsiteX4" fmla="*/ 522515 w 1650045"/>
              <a:gd name="connsiteY4" fmla="*/ 116978 h 309848"/>
              <a:gd name="connsiteX5" fmla="*/ 653143 w 1650045"/>
              <a:gd name="connsiteY5" fmla="*/ 13851 h 309848"/>
              <a:gd name="connsiteX6" fmla="*/ 776897 w 1650045"/>
              <a:gd name="connsiteY6" fmla="*/ 144479 h 309848"/>
              <a:gd name="connsiteX7" fmla="*/ 893775 w 1650045"/>
              <a:gd name="connsiteY7" fmla="*/ 268233 h 309848"/>
              <a:gd name="connsiteX8" fmla="*/ 1045029 w 1650045"/>
              <a:gd name="connsiteY8" fmla="*/ 165105 h 309848"/>
              <a:gd name="connsiteX9" fmla="*/ 1175657 w 1650045"/>
              <a:gd name="connsiteY9" fmla="*/ 34476 h 309848"/>
              <a:gd name="connsiteX10" fmla="*/ 1361287 w 1650045"/>
              <a:gd name="connsiteY10" fmla="*/ 206356 h 309848"/>
              <a:gd name="connsiteX11" fmla="*/ 1464415 w 1650045"/>
              <a:gd name="connsiteY11" fmla="*/ 309484 h 309848"/>
              <a:gd name="connsiteX12" fmla="*/ 1650045 w 1650045"/>
              <a:gd name="connsiteY12" fmla="*/ 171980 h 30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0045" h="309848">
                <a:moveTo>
                  <a:pt x="0" y="151354"/>
                </a:moveTo>
                <a:cubicBezTo>
                  <a:pt x="48699" y="77445"/>
                  <a:pt x="97399" y="3537"/>
                  <a:pt x="144379" y="100"/>
                </a:cubicBezTo>
                <a:cubicBezTo>
                  <a:pt x="191360" y="-3338"/>
                  <a:pt x="245215" y="82603"/>
                  <a:pt x="281883" y="130729"/>
                </a:cubicBezTo>
                <a:cubicBezTo>
                  <a:pt x="318551" y="178855"/>
                  <a:pt x="324280" y="291150"/>
                  <a:pt x="364385" y="288858"/>
                </a:cubicBezTo>
                <a:cubicBezTo>
                  <a:pt x="404490" y="286566"/>
                  <a:pt x="474389" y="162813"/>
                  <a:pt x="522515" y="116978"/>
                </a:cubicBezTo>
                <a:cubicBezTo>
                  <a:pt x="570641" y="71143"/>
                  <a:pt x="610746" y="9267"/>
                  <a:pt x="653143" y="13851"/>
                </a:cubicBezTo>
                <a:cubicBezTo>
                  <a:pt x="695540" y="18434"/>
                  <a:pt x="776897" y="144479"/>
                  <a:pt x="776897" y="144479"/>
                </a:cubicBezTo>
                <a:cubicBezTo>
                  <a:pt x="817002" y="186876"/>
                  <a:pt x="849086" y="264795"/>
                  <a:pt x="893775" y="268233"/>
                </a:cubicBezTo>
                <a:cubicBezTo>
                  <a:pt x="938464" y="271671"/>
                  <a:pt x="998049" y="204065"/>
                  <a:pt x="1045029" y="165105"/>
                </a:cubicBezTo>
                <a:cubicBezTo>
                  <a:pt x="1092009" y="126145"/>
                  <a:pt x="1122947" y="27601"/>
                  <a:pt x="1175657" y="34476"/>
                </a:cubicBezTo>
                <a:cubicBezTo>
                  <a:pt x="1228367" y="41351"/>
                  <a:pt x="1313161" y="160521"/>
                  <a:pt x="1361287" y="206356"/>
                </a:cubicBezTo>
                <a:cubicBezTo>
                  <a:pt x="1409413" y="252191"/>
                  <a:pt x="1416289" y="315213"/>
                  <a:pt x="1464415" y="309484"/>
                </a:cubicBezTo>
                <a:cubicBezTo>
                  <a:pt x="1512541" y="303755"/>
                  <a:pt x="1581293" y="237867"/>
                  <a:pt x="1650045" y="17198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36FD4EE-7DAB-E6F7-F801-9C648746A254}"/>
              </a:ext>
            </a:extLst>
          </p:cNvPr>
          <p:cNvSpPr/>
          <p:nvPr/>
        </p:nvSpPr>
        <p:spPr>
          <a:xfrm>
            <a:off x="6172200" y="1764055"/>
            <a:ext cx="283885" cy="46101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B8AA9FF-6689-9309-E44F-1A2B78459053}"/>
              </a:ext>
            </a:extLst>
          </p:cNvPr>
          <p:cNvSpPr/>
          <p:nvPr/>
        </p:nvSpPr>
        <p:spPr>
          <a:xfrm>
            <a:off x="6628894" y="1324217"/>
            <a:ext cx="283885" cy="46101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557185-D238-AB45-E43A-7C457F4B9F9F}"/>
              </a:ext>
            </a:extLst>
          </p:cNvPr>
          <p:cNvSpPr/>
          <p:nvPr/>
        </p:nvSpPr>
        <p:spPr>
          <a:xfrm>
            <a:off x="7033611" y="1324217"/>
            <a:ext cx="283885" cy="46101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2AE488-3F78-3A72-FF73-596140AAF413}"/>
              </a:ext>
            </a:extLst>
          </p:cNvPr>
          <p:cNvSpPr/>
          <p:nvPr/>
        </p:nvSpPr>
        <p:spPr>
          <a:xfrm>
            <a:off x="7490698" y="1764055"/>
            <a:ext cx="283885" cy="46101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0002199B-28FF-BD23-8441-883F27FF5A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8100" y="2628900"/>
            <a:ext cx="4838700" cy="1257300"/>
          </a:xfrm>
          <a:prstGeom prst="rect">
            <a:avLst/>
          </a:prstGeom>
        </p:spPr>
      </p:pic>
      <p:sp>
        <p:nvSpPr>
          <p:cNvPr id="58" name="Oval 57">
            <a:extLst>
              <a:ext uri="{FF2B5EF4-FFF2-40B4-BE49-F238E27FC236}">
                <a16:creationId xmlns:a16="http://schemas.microsoft.com/office/drawing/2014/main" id="{31C8F765-F254-F2D5-7C89-9AD4F8331081}"/>
              </a:ext>
            </a:extLst>
          </p:cNvPr>
          <p:cNvSpPr/>
          <p:nvPr/>
        </p:nvSpPr>
        <p:spPr>
          <a:xfrm>
            <a:off x="8146679" y="1913909"/>
            <a:ext cx="81578" cy="15240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0CB0DD9-6CB3-023E-8F91-5B7E697C0116}"/>
              </a:ext>
            </a:extLst>
          </p:cNvPr>
          <p:cNvSpPr/>
          <p:nvPr/>
        </p:nvSpPr>
        <p:spPr>
          <a:xfrm>
            <a:off x="8232438" y="1913909"/>
            <a:ext cx="81578" cy="15240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D879B86-7284-334B-8FB0-CCE8C6E7D131}"/>
              </a:ext>
            </a:extLst>
          </p:cNvPr>
          <p:cNvSpPr/>
          <p:nvPr/>
        </p:nvSpPr>
        <p:spPr>
          <a:xfrm>
            <a:off x="8314016" y="1918250"/>
            <a:ext cx="81578" cy="15240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E60130A1-36D8-68BE-499C-9B919AD0473D}"/>
              </a:ext>
            </a:extLst>
          </p:cNvPr>
          <p:cNvSpPr/>
          <p:nvPr/>
        </p:nvSpPr>
        <p:spPr>
          <a:xfrm>
            <a:off x="8397584" y="1918861"/>
            <a:ext cx="81578" cy="15240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DCC036B-EE16-78DC-9031-40C06E01ABCE}"/>
              </a:ext>
            </a:extLst>
          </p:cNvPr>
          <p:cNvSpPr/>
          <p:nvPr/>
        </p:nvSpPr>
        <p:spPr>
          <a:xfrm>
            <a:off x="8481152" y="1913909"/>
            <a:ext cx="81578" cy="15240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FD59BB5-847B-4391-76CC-C12B2BCCD745}"/>
              </a:ext>
            </a:extLst>
          </p:cNvPr>
          <p:cNvSpPr/>
          <p:nvPr/>
        </p:nvSpPr>
        <p:spPr>
          <a:xfrm>
            <a:off x="8566911" y="1913909"/>
            <a:ext cx="81578" cy="15240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8016A28-A6B7-24ED-5F01-C70B44C12A60}"/>
              </a:ext>
            </a:extLst>
          </p:cNvPr>
          <p:cNvSpPr/>
          <p:nvPr/>
        </p:nvSpPr>
        <p:spPr>
          <a:xfrm>
            <a:off x="8654392" y="1913909"/>
            <a:ext cx="81578" cy="15240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6DC57F3F-F762-1DF7-34D2-57496DBF6C83}"/>
              </a:ext>
            </a:extLst>
          </p:cNvPr>
          <p:cNvSpPr/>
          <p:nvPr/>
        </p:nvSpPr>
        <p:spPr>
          <a:xfrm>
            <a:off x="8740151" y="1913909"/>
            <a:ext cx="81578" cy="15240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6391838-F6C7-7DB6-8687-F9BDE5457E74}"/>
              </a:ext>
            </a:extLst>
          </p:cNvPr>
          <p:cNvSpPr/>
          <p:nvPr/>
        </p:nvSpPr>
        <p:spPr>
          <a:xfrm>
            <a:off x="8826522" y="1913909"/>
            <a:ext cx="81578" cy="15240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9FED292-3545-B268-45EF-B795186BB863}"/>
              </a:ext>
            </a:extLst>
          </p:cNvPr>
          <p:cNvSpPr/>
          <p:nvPr/>
        </p:nvSpPr>
        <p:spPr>
          <a:xfrm>
            <a:off x="8912281" y="1913909"/>
            <a:ext cx="81578" cy="15240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BE190BB-8EDB-D545-C346-F5A63A3ACE10}"/>
              </a:ext>
            </a:extLst>
          </p:cNvPr>
          <p:cNvSpPr txBox="1"/>
          <p:nvPr/>
        </p:nvSpPr>
        <p:spPr>
          <a:xfrm>
            <a:off x="3731693" y="128595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(a)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197F7BB-FFF8-BCE4-94D9-77DA1C92F574}"/>
              </a:ext>
            </a:extLst>
          </p:cNvPr>
          <p:cNvSpPr txBox="1"/>
          <p:nvPr/>
        </p:nvSpPr>
        <p:spPr>
          <a:xfrm>
            <a:off x="5727175" y="1312373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(b)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B74AEDA-4498-EECB-25B6-94CEA576D5A2}"/>
              </a:ext>
            </a:extLst>
          </p:cNvPr>
          <p:cNvSpPr txBox="1"/>
          <p:nvPr/>
        </p:nvSpPr>
        <p:spPr>
          <a:xfrm>
            <a:off x="7806433" y="132421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65DA71F-DB36-8F15-7EA1-45E860B06670}"/>
              </a:ext>
            </a:extLst>
          </p:cNvPr>
          <p:cNvSpPr txBox="1"/>
          <p:nvPr/>
        </p:nvSpPr>
        <p:spPr>
          <a:xfrm>
            <a:off x="4220794" y="2446297"/>
            <a:ext cx="46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A648FA0-DD8F-06CE-857F-234CEA00F6CF}"/>
              </a:ext>
            </a:extLst>
          </p:cNvPr>
          <p:cNvSpPr txBox="1"/>
          <p:nvPr/>
        </p:nvSpPr>
        <p:spPr>
          <a:xfrm>
            <a:off x="5772134" y="2446297"/>
            <a:ext cx="47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(b)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BF34AF9-9B2A-9A3F-4660-D338328C0DC2}"/>
              </a:ext>
            </a:extLst>
          </p:cNvPr>
          <p:cNvSpPr txBox="1"/>
          <p:nvPr/>
        </p:nvSpPr>
        <p:spPr>
          <a:xfrm>
            <a:off x="7257301" y="2446297"/>
            <a:ext cx="46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B5E48-6AF5-D4AE-CEAC-F576DB9F6F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3111" y="4038600"/>
            <a:ext cx="4574689" cy="22599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75A02C-6C70-AD44-BB47-6686BF950F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762" y="4038600"/>
            <a:ext cx="4050749" cy="17845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2313FC5-5FDC-1C01-4A7E-23EEF447DB31}"/>
              </a:ext>
            </a:extLst>
          </p:cNvPr>
          <p:cNvSpPr txBox="1"/>
          <p:nvPr/>
        </p:nvSpPr>
        <p:spPr>
          <a:xfrm>
            <a:off x="270894" y="5791200"/>
            <a:ext cx="41487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Reproduced from </a:t>
            </a:r>
            <a:r>
              <a:rPr lang="en-US" sz="1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Duris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Joseph P., et al. 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Physical Review Letters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126.10 (2021): 104802.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0362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/>
      <p:bldP spid="69" grpId="0"/>
      <p:bldP spid="70" grpId="0"/>
      <p:bldP spid="71" grpId="0"/>
      <p:bldP spid="72" grpId="0"/>
      <p:bldP spid="73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41DC4B-8C98-06A3-4309-30819700EC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560881-E89E-8980-DF31-CBF334D0E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Microbunch</a:t>
            </a:r>
            <a:r>
              <a:rPr lang="en-US" dirty="0"/>
              <a:t> features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207A8B-74DB-53EE-B3B1-156DCF174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329" y="1283364"/>
            <a:ext cx="5741342" cy="55746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D8E409-E18A-8263-A2E0-047DCCD7FF50}"/>
              </a:ext>
            </a:extLst>
          </p:cNvPr>
          <p:cNvSpPr txBox="1"/>
          <p:nvPr/>
        </p:nvSpPr>
        <p:spPr>
          <a:xfrm>
            <a:off x="-10510" y="6248400"/>
            <a:ext cx="22203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effectLst/>
                <a:latin typeface="Arial" panose="020B0604020202020204" pitchFamily="34" charset="0"/>
              </a:rPr>
              <a:t>Rosenzweig, J. B., et al. "</a:t>
            </a:r>
            <a:r>
              <a:rPr lang="en-US" sz="1000" b="0" i="1" dirty="0">
                <a:effectLst/>
                <a:latin typeface="Arial" panose="020B0604020202020204" pitchFamily="34" charset="0"/>
              </a:rPr>
              <a:t>New Journal of Physics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 22.9 (2020): 093067.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586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8E25E1-662F-A3BE-B39B-935A685C3C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894E82-9B80-11BB-AEF9-814FD680C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Three-dimensional CSR effects for short bunches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F11722-3DB9-AB67-DC93-661FCD612981}"/>
                  </a:ext>
                </a:extLst>
              </p:cNvPr>
              <p:cNvSpPr txBox="1"/>
              <p:nvPr/>
            </p:nvSpPr>
            <p:spPr>
              <a:xfrm>
                <a:off x="5257800" y="2154973"/>
                <a:ext cx="1564403" cy="816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sSubSup>
                                    <m:sSub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F11722-3DB9-AB67-DC93-661FCD612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154973"/>
                <a:ext cx="1564403" cy="8168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EDFF5338-F1FD-FA83-49C8-EE01A86B7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26" y="3884206"/>
            <a:ext cx="3214379" cy="267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336105CE-E68B-681D-E783-CA5EF8568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111" y="3884207"/>
            <a:ext cx="3136127" cy="261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DD0095B-32E1-2F67-A042-69179C5097B0}"/>
              </a:ext>
            </a:extLst>
          </p:cNvPr>
          <p:cNvSpPr/>
          <p:nvPr/>
        </p:nvSpPr>
        <p:spPr>
          <a:xfrm>
            <a:off x="1132128" y="1499244"/>
            <a:ext cx="1082749" cy="1396022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D8092C-E482-F20C-357B-D3A9C98DE037}"/>
              </a:ext>
            </a:extLst>
          </p:cNvPr>
          <p:cNvSpPr/>
          <p:nvPr/>
        </p:nvSpPr>
        <p:spPr>
          <a:xfrm rot="20571002">
            <a:off x="1072863" y="2512774"/>
            <a:ext cx="522528" cy="11991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EDDA960-7F68-F3A3-9585-B35C73ED8EF1}"/>
              </a:ext>
            </a:extLst>
          </p:cNvPr>
          <p:cNvSpPr/>
          <p:nvPr/>
        </p:nvSpPr>
        <p:spPr>
          <a:xfrm>
            <a:off x="349321" y="1386228"/>
            <a:ext cx="2609636" cy="1258104"/>
          </a:xfrm>
          <a:custGeom>
            <a:avLst/>
            <a:gdLst>
              <a:gd name="connsiteX0" fmla="*/ 0 w 2609636"/>
              <a:gd name="connsiteY0" fmla="*/ 1243956 h 1258104"/>
              <a:gd name="connsiteX1" fmla="*/ 801385 w 2609636"/>
              <a:gd name="connsiteY1" fmla="*/ 1233682 h 1258104"/>
              <a:gd name="connsiteX2" fmla="*/ 1428108 w 2609636"/>
              <a:gd name="connsiteY2" fmla="*/ 1017925 h 1258104"/>
              <a:gd name="connsiteX3" fmla="*/ 1900719 w 2609636"/>
              <a:gd name="connsiteY3" fmla="*/ 678878 h 1258104"/>
              <a:gd name="connsiteX4" fmla="*/ 2609636 w 2609636"/>
              <a:gd name="connsiteY4" fmla="*/ 783 h 125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9636" h="1258104">
                <a:moveTo>
                  <a:pt x="0" y="1243956"/>
                </a:moveTo>
                <a:cubicBezTo>
                  <a:pt x="281683" y="1257655"/>
                  <a:pt x="563367" y="1271354"/>
                  <a:pt x="801385" y="1233682"/>
                </a:cubicBezTo>
                <a:cubicBezTo>
                  <a:pt x="1039403" y="1196010"/>
                  <a:pt x="1244886" y="1110392"/>
                  <a:pt x="1428108" y="1017925"/>
                </a:cubicBezTo>
                <a:cubicBezTo>
                  <a:pt x="1611330" y="925458"/>
                  <a:pt x="1703798" y="848402"/>
                  <a:pt x="1900719" y="678878"/>
                </a:cubicBezTo>
                <a:cubicBezTo>
                  <a:pt x="2097640" y="509354"/>
                  <a:pt x="2465798" y="-23190"/>
                  <a:pt x="2609636" y="783"/>
                </a:cubicBezTo>
              </a:path>
            </a:pathLst>
          </a:custGeom>
          <a:ln w="2540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B32F52B-05B1-F503-56FF-C7343DAF99C9}"/>
              </a:ext>
            </a:extLst>
          </p:cNvPr>
          <p:cNvSpPr/>
          <p:nvPr/>
        </p:nvSpPr>
        <p:spPr>
          <a:xfrm rot="19150107">
            <a:off x="1902971" y="2077764"/>
            <a:ext cx="522528" cy="11991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6928B605-CD5E-23B6-C4F6-59D864AB3CF0}"/>
              </a:ext>
            </a:extLst>
          </p:cNvPr>
          <p:cNvSpPr/>
          <p:nvPr/>
        </p:nvSpPr>
        <p:spPr>
          <a:xfrm rot="19927728">
            <a:off x="1343525" y="2178141"/>
            <a:ext cx="842728" cy="309848"/>
          </a:xfrm>
          <a:custGeom>
            <a:avLst/>
            <a:gdLst>
              <a:gd name="connsiteX0" fmla="*/ 0 w 1650045"/>
              <a:gd name="connsiteY0" fmla="*/ 151354 h 309848"/>
              <a:gd name="connsiteX1" fmla="*/ 144379 w 1650045"/>
              <a:gd name="connsiteY1" fmla="*/ 100 h 309848"/>
              <a:gd name="connsiteX2" fmla="*/ 281883 w 1650045"/>
              <a:gd name="connsiteY2" fmla="*/ 130729 h 309848"/>
              <a:gd name="connsiteX3" fmla="*/ 364385 w 1650045"/>
              <a:gd name="connsiteY3" fmla="*/ 288858 h 309848"/>
              <a:gd name="connsiteX4" fmla="*/ 522515 w 1650045"/>
              <a:gd name="connsiteY4" fmla="*/ 116978 h 309848"/>
              <a:gd name="connsiteX5" fmla="*/ 653143 w 1650045"/>
              <a:gd name="connsiteY5" fmla="*/ 13851 h 309848"/>
              <a:gd name="connsiteX6" fmla="*/ 776897 w 1650045"/>
              <a:gd name="connsiteY6" fmla="*/ 144479 h 309848"/>
              <a:gd name="connsiteX7" fmla="*/ 893775 w 1650045"/>
              <a:gd name="connsiteY7" fmla="*/ 268233 h 309848"/>
              <a:gd name="connsiteX8" fmla="*/ 1045029 w 1650045"/>
              <a:gd name="connsiteY8" fmla="*/ 165105 h 309848"/>
              <a:gd name="connsiteX9" fmla="*/ 1175657 w 1650045"/>
              <a:gd name="connsiteY9" fmla="*/ 34476 h 309848"/>
              <a:gd name="connsiteX10" fmla="*/ 1361287 w 1650045"/>
              <a:gd name="connsiteY10" fmla="*/ 206356 h 309848"/>
              <a:gd name="connsiteX11" fmla="*/ 1464415 w 1650045"/>
              <a:gd name="connsiteY11" fmla="*/ 309484 h 309848"/>
              <a:gd name="connsiteX12" fmla="*/ 1650045 w 1650045"/>
              <a:gd name="connsiteY12" fmla="*/ 171980 h 30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0045" h="309848">
                <a:moveTo>
                  <a:pt x="0" y="151354"/>
                </a:moveTo>
                <a:cubicBezTo>
                  <a:pt x="48699" y="77445"/>
                  <a:pt x="97399" y="3537"/>
                  <a:pt x="144379" y="100"/>
                </a:cubicBezTo>
                <a:cubicBezTo>
                  <a:pt x="191360" y="-3338"/>
                  <a:pt x="245215" y="82603"/>
                  <a:pt x="281883" y="130729"/>
                </a:cubicBezTo>
                <a:cubicBezTo>
                  <a:pt x="318551" y="178855"/>
                  <a:pt x="324280" y="291150"/>
                  <a:pt x="364385" y="288858"/>
                </a:cubicBezTo>
                <a:cubicBezTo>
                  <a:pt x="404490" y="286566"/>
                  <a:pt x="474389" y="162813"/>
                  <a:pt x="522515" y="116978"/>
                </a:cubicBezTo>
                <a:cubicBezTo>
                  <a:pt x="570641" y="71143"/>
                  <a:pt x="610746" y="9267"/>
                  <a:pt x="653143" y="13851"/>
                </a:cubicBezTo>
                <a:cubicBezTo>
                  <a:pt x="695540" y="18434"/>
                  <a:pt x="776897" y="144479"/>
                  <a:pt x="776897" y="144479"/>
                </a:cubicBezTo>
                <a:cubicBezTo>
                  <a:pt x="817002" y="186876"/>
                  <a:pt x="849086" y="264795"/>
                  <a:pt x="893775" y="268233"/>
                </a:cubicBezTo>
                <a:cubicBezTo>
                  <a:pt x="938464" y="271671"/>
                  <a:pt x="998049" y="204065"/>
                  <a:pt x="1045029" y="165105"/>
                </a:cubicBezTo>
                <a:cubicBezTo>
                  <a:pt x="1092009" y="126145"/>
                  <a:pt x="1122947" y="27601"/>
                  <a:pt x="1175657" y="34476"/>
                </a:cubicBezTo>
                <a:cubicBezTo>
                  <a:pt x="1228367" y="41351"/>
                  <a:pt x="1313161" y="160521"/>
                  <a:pt x="1361287" y="206356"/>
                </a:cubicBezTo>
                <a:cubicBezTo>
                  <a:pt x="1409413" y="252191"/>
                  <a:pt x="1416289" y="315213"/>
                  <a:pt x="1464415" y="309484"/>
                </a:cubicBezTo>
                <a:cubicBezTo>
                  <a:pt x="1512541" y="303755"/>
                  <a:pt x="1581293" y="237867"/>
                  <a:pt x="1650045" y="17198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A02A46-858A-5DE3-F1C7-FD0E9E1E951D}"/>
              </a:ext>
            </a:extLst>
          </p:cNvPr>
          <p:cNvSpPr/>
          <p:nvPr/>
        </p:nvSpPr>
        <p:spPr>
          <a:xfrm>
            <a:off x="3718588" y="1499244"/>
            <a:ext cx="1082749" cy="1396022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EB5001D-E6EB-25B8-C7E1-2D4BAF856F37}"/>
              </a:ext>
            </a:extLst>
          </p:cNvPr>
          <p:cNvSpPr/>
          <p:nvPr/>
        </p:nvSpPr>
        <p:spPr>
          <a:xfrm rot="20571002">
            <a:off x="3659323" y="2384557"/>
            <a:ext cx="522528" cy="376349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619C018F-8DFE-8166-04DB-BE7A03C38522}"/>
              </a:ext>
            </a:extLst>
          </p:cNvPr>
          <p:cNvSpPr/>
          <p:nvPr/>
        </p:nvSpPr>
        <p:spPr>
          <a:xfrm>
            <a:off x="2935781" y="1386228"/>
            <a:ext cx="2609636" cy="1258104"/>
          </a:xfrm>
          <a:custGeom>
            <a:avLst/>
            <a:gdLst>
              <a:gd name="connsiteX0" fmla="*/ 0 w 2609636"/>
              <a:gd name="connsiteY0" fmla="*/ 1243956 h 1258104"/>
              <a:gd name="connsiteX1" fmla="*/ 801385 w 2609636"/>
              <a:gd name="connsiteY1" fmla="*/ 1233682 h 1258104"/>
              <a:gd name="connsiteX2" fmla="*/ 1428108 w 2609636"/>
              <a:gd name="connsiteY2" fmla="*/ 1017925 h 1258104"/>
              <a:gd name="connsiteX3" fmla="*/ 1900719 w 2609636"/>
              <a:gd name="connsiteY3" fmla="*/ 678878 h 1258104"/>
              <a:gd name="connsiteX4" fmla="*/ 2609636 w 2609636"/>
              <a:gd name="connsiteY4" fmla="*/ 783 h 125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9636" h="1258104">
                <a:moveTo>
                  <a:pt x="0" y="1243956"/>
                </a:moveTo>
                <a:cubicBezTo>
                  <a:pt x="281683" y="1257655"/>
                  <a:pt x="563367" y="1271354"/>
                  <a:pt x="801385" y="1233682"/>
                </a:cubicBezTo>
                <a:cubicBezTo>
                  <a:pt x="1039403" y="1196010"/>
                  <a:pt x="1244886" y="1110392"/>
                  <a:pt x="1428108" y="1017925"/>
                </a:cubicBezTo>
                <a:cubicBezTo>
                  <a:pt x="1611330" y="925458"/>
                  <a:pt x="1703798" y="848402"/>
                  <a:pt x="1900719" y="678878"/>
                </a:cubicBezTo>
                <a:cubicBezTo>
                  <a:pt x="2097640" y="509354"/>
                  <a:pt x="2465798" y="-23190"/>
                  <a:pt x="2609636" y="783"/>
                </a:cubicBezTo>
              </a:path>
            </a:pathLst>
          </a:custGeom>
          <a:ln w="2540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29895AF-6ECA-48B8-BA15-3E770BDCBB7B}"/>
              </a:ext>
            </a:extLst>
          </p:cNvPr>
          <p:cNvSpPr/>
          <p:nvPr/>
        </p:nvSpPr>
        <p:spPr>
          <a:xfrm rot="19150107">
            <a:off x="4489431" y="1930729"/>
            <a:ext cx="522528" cy="413984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61F9D6C-CFFD-A866-0822-088E9D1ECF7A}"/>
              </a:ext>
            </a:extLst>
          </p:cNvPr>
          <p:cNvSpPr/>
          <p:nvPr/>
        </p:nvSpPr>
        <p:spPr>
          <a:xfrm rot="19927728">
            <a:off x="3929985" y="2178141"/>
            <a:ext cx="842728" cy="309848"/>
          </a:xfrm>
          <a:custGeom>
            <a:avLst/>
            <a:gdLst>
              <a:gd name="connsiteX0" fmla="*/ 0 w 1650045"/>
              <a:gd name="connsiteY0" fmla="*/ 151354 h 309848"/>
              <a:gd name="connsiteX1" fmla="*/ 144379 w 1650045"/>
              <a:gd name="connsiteY1" fmla="*/ 100 h 309848"/>
              <a:gd name="connsiteX2" fmla="*/ 281883 w 1650045"/>
              <a:gd name="connsiteY2" fmla="*/ 130729 h 309848"/>
              <a:gd name="connsiteX3" fmla="*/ 364385 w 1650045"/>
              <a:gd name="connsiteY3" fmla="*/ 288858 h 309848"/>
              <a:gd name="connsiteX4" fmla="*/ 522515 w 1650045"/>
              <a:gd name="connsiteY4" fmla="*/ 116978 h 309848"/>
              <a:gd name="connsiteX5" fmla="*/ 653143 w 1650045"/>
              <a:gd name="connsiteY5" fmla="*/ 13851 h 309848"/>
              <a:gd name="connsiteX6" fmla="*/ 776897 w 1650045"/>
              <a:gd name="connsiteY6" fmla="*/ 144479 h 309848"/>
              <a:gd name="connsiteX7" fmla="*/ 893775 w 1650045"/>
              <a:gd name="connsiteY7" fmla="*/ 268233 h 309848"/>
              <a:gd name="connsiteX8" fmla="*/ 1045029 w 1650045"/>
              <a:gd name="connsiteY8" fmla="*/ 165105 h 309848"/>
              <a:gd name="connsiteX9" fmla="*/ 1175657 w 1650045"/>
              <a:gd name="connsiteY9" fmla="*/ 34476 h 309848"/>
              <a:gd name="connsiteX10" fmla="*/ 1361287 w 1650045"/>
              <a:gd name="connsiteY10" fmla="*/ 206356 h 309848"/>
              <a:gd name="connsiteX11" fmla="*/ 1464415 w 1650045"/>
              <a:gd name="connsiteY11" fmla="*/ 309484 h 309848"/>
              <a:gd name="connsiteX12" fmla="*/ 1650045 w 1650045"/>
              <a:gd name="connsiteY12" fmla="*/ 171980 h 30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0045" h="309848">
                <a:moveTo>
                  <a:pt x="0" y="151354"/>
                </a:moveTo>
                <a:cubicBezTo>
                  <a:pt x="48699" y="77445"/>
                  <a:pt x="97399" y="3537"/>
                  <a:pt x="144379" y="100"/>
                </a:cubicBezTo>
                <a:cubicBezTo>
                  <a:pt x="191360" y="-3338"/>
                  <a:pt x="245215" y="82603"/>
                  <a:pt x="281883" y="130729"/>
                </a:cubicBezTo>
                <a:cubicBezTo>
                  <a:pt x="318551" y="178855"/>
                  <a:pt x="324280" y="291150"/>
                  <a:pt x="364385" y="288858"/>
                </a:cubicBezTo>
                <a:cubicBezTo>
                  <a:pt x="404490" y="286566"/>
                  <a:pt x="474389" y="162813"/>
                  <a:pt x="522515" y="116978"/>
                </a:cubicBezTo>
                <a:cubicBezTo>
                  <a:pt x="570641" y="71143"/>
                  <a:pt x="610746" y="9267"/>
                  <a:pt x="653143" y="13851"/>
                </a:cubicBezTo>
                <a:cubicBezTo>
                  <a:pt x="695540" y="18434"/>
                  <a:pt x="776897" y="144479"/>
                  <a:pt x="776897" y="144479"/>
                </a:cubicBezTo>
                <a:cubicBezTo>
                  <a:pt x="817002" y="186876"/>
                  <a:pt x="849086" y="264795"/>
                  <a:pt x="893775" y="268233"/>
                </a:cubicBezTo>
                <a:cubicBezTo>
                  <a:pt x="938464" y="271671"/>
                  <a:pt x="998049" y="204065"/>
                  <a:pt x="1045029" y="165105"/>
                </a:cubicBezTo>
                <a:cubicBezTo>
                  <a:pt x="1092009" y="126145"/>
                  <a:pt x="1122947" y="27601"/>
                  <a:pt x="1175657" y="34476"/>
                </a:cubicBezTo>
                <a:cubicBezTo>
                  <a:pt x="1228367" y="41351"/>
                  <a:pt x="1313161" y="160521"/>
                  <a:pt x="1361287" y="206356"/>
                </a:cubicBezTo>
                <a:cubicBezTo>
                  <a:pt x="1409413" y="252191"/>
                  <a:pt x="1416289" y="315213"/>
                  <a:pt x="1464415" y="309484"/>
                </a:cubicBezTo>
                <a:cubicBezTo>
                  <a:pt x="1512541" y="303755"/>
                  <a:pt x="1581293" y="237867"/>
                  <a:pt x="1650045" y="17198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ED9FB2-CC23-A676-C0A5-81D59304E617}"/>
              </a:ext>
            </a:extLst>
          </p:cNvPr>
          <p:cNvSpPr txBox="1"/>
          <p:nvPr/>
        </p:nvSpPr>
        <p:spPr>
          <a:xfrm>
            <a:off x="5668369" y="1447800"/>
            <a:ext cx="2739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What quantifies the regime?</a:t>
            </a:r>
          </a:p>
          <a:p>
            <a:r>
              <a:rPr lang="en-US" sz="1600" dirty="0" err="1"/>
              <a:t>Derbenev</a:t>
            </a:r>
            <a:r>
              <a:rPr lang="en-US" sz="1600" dirty="0"/>
              <a:t> criterion: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388AB52-307A-57FA-5689-435BE140EA62}"/>
                  </a:ext>
                </a:extLst>
              </p:cNvPr>
              <p:cNvSpPr txBox="1"/>
              <p:nvPr/>
            </p:nvSpPr>
            <p:spPr>
              <a:xfrm>
                <a:off x="6837670" y="2095831"/>
                <a:ext cx="16033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  </a:t>
                </a:r>
                <a:r>
                  <a:rPr lang="en-US" dirty="0">
                    <a:sym typeface="Wingdings" pitchFamily="2" charset="2"/>
                  </a:rPr>
                  <a:t>    </a:t>
                </a:r>
                <a:r>
                  <a:rPr lang="en-US" dirty="0"/>
                  <a:t>3D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388AB52-307A-57FA-5689-435BE140E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670" y="2095831"/>
                <a:ext cx="1603324" cy="369332"/>
              </a:xfrm>
              <a:prstGeom prst="rect">
                <a:avLst/>
              </a:prstGeom>
              <a:blipFill>
                <a:blip r:embed="rId6"/>
                <a:stretch>
                  <a:fillRect t="-13793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721C065-8280-318D-53B1-7C1360B691EB}"/>
                  </a:ext>
                </a:extLst>
              </p:cNvPr>
              <p:cNvSpPr txBox="1"/>
              <p:nvPr/>
            </p:nvSpPr>
            <p:spPr>
              <a:xfrm>
                <a:off x="6828605" y="2507511"/>
                <a:ext cx="16161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lang="en-US" dirty="0"/>
                  <a:t>    </a:t>
                </a:r>
                <a:r>
                  <a:rPr lang="en-US" dirty="0">
                    <a:sym typeface="Wingdings" pitchFamily="2" charset="2"/>
                  </a:rPr>
                  <a:t>    1D</a:t>
                </a:r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721C065-8280-318D-53B1-7C1360B69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605" y="2507511"/>
                <a:ext cx="1616148" cy="369332"/>
              </a:xfrm>
              <a:prstGeom prst="rect">
                <a:avLst/>
              </a:prstGeom>
              <a:blipFill>
                <a:blip r:embed="rId7"/>
                <a:stretch>
                  <a:fillRect t="-10000" r="-2344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015C87CF-58B4-01B7-F31E-4569EE400F8B}"/>
              </a:ext>
            </a:extLst>
          </p:cNvPr>
          <p:cNvSpPr txBox="1"/>
          <p:nvPr/>
        </p:nvSpPr>
        <p:spPr>
          <a:xfrm>
            <a:off x="0" y="3200400"/>
            <a:ext cx="906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How does 3D CSR affect the UCXFEL case? – Study with GPT simulations of a single </a:t>
            </a:r>
            <a:r>
              <a:rPr lang="en-US" sz="1600" dirty="0" err="1"/>
              <a:t>microbunch</a:t>
            </a:r>
            <a:r>
              <a:rPr lang="en-US" sz="1600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D43EC2-3253-BCE5-9A84-BDE0947495F9}"/>
              </a:ext>
            </a:extLst>
          </p:cNvPr>
          <p:cNvSpPr txBox="1"/>
          <p:nvPr/>
        </p:nvSpPr>
        <p:spPr>
          <a:xfrm>
            <a:off x="699015" y="3581400"/>
            <a:ext cx="3884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Optimal working point for given beta function unchanged: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30AAF4-6960-4EF0-DA31-90C21B6607D9}"/>
              </a:ext>
            </a:extLst>
          </p:cNvPr>
          <p:cNvSpPr txBox="1"/>
          <p:nvPr/>
        </p:nvSpPr>
        <p:spPr>
          <a:xfrm>
            <a:off x="4736997" y="3586938"/>
            <a:ext cx="4433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Better agreement (and smaller emittances) found for larger input beta functions: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A8FD42-1412-A1B9-72FA-26CCF1B7410C}"/>
              </a:ext>
            </a:extLst>
          </p:cNvPr>
          <p:cNvSpPr txBox="1"/>
          <p:nvPr/>
        </p:nvSpPr>
        <p:spPr>
          <a:xfrm>
            <a:off x="0" y="6477000"/>
            <a:ext cx="8507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Derbenev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Yaroslav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S., et al. </a:t>
            </a:r>
            <a:r>
              <a:rPr lang="en-US" sz="10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Microbunch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radiative tail-head interaction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No. TESLA-FEL-95-05. SCAN-9511114, 1995.</a:t>
            </a:r>
            <a:endParaRPr lang="en-US" sz="1000" b="0" i="0" u="none" strike="noStrike" dirty="0">
              <a:effectLst/>
            </a:endParaRPr>
          </a:p>
          <a:p>
            <a:r>
              <a:rPr lang="en-US" sz="1000" b="0" i="0" u="none" strike="noStrike" dirty="0">
                <a:effectLst/>
              </a:rPr>
              <a:t>R. R. Robles, </a:t>
            </a:r>
            <a:r>
              <a:rPr lang="en-US" sz="1000" b="0" i="1" u="none" strike="noStrike" dirty="0">
                <a:effectLst/>
              </a:rPr>
              <a:t>et al</a:t>
            </a:r>
            <a:r>
              <a:rPr lang="en-US" sz="1000" b="0" i="0" u="none" strike="noStrike" dirty="0">
                <a:effectLst/>
              </a:rPr>
              <a:t>. Three-dimensional radiative effects in the compression of ultra-short electron micro-bunches. Proceedings of </a:t>
            </a:r>
            <a:r>
              <a:rPr lang="en-US" sz="1000" b="0" i="1" u="none" strike="noStrike" dirty="0">
                <a:effectLst/>
              </a:rPr>
              <a:t>IPAC 2021</a:t>
            </a:r>
            <a:r>
              <a:rPr lang="en-US" sz="1000" b="0" i="0" u="none" strike="noStrike" dirty="0">
                <a:effectLst/>
              </a:rPr>
              <a:t> (2021).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9100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D4518-466D-218F-0BB7-06D12CCFE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85DB2F-ABD3-E790-7E98-197B9E1B59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8A58EB-5865-78C0-5D9D-237346055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happening?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1C5DC4A4-49BD-B85F-3D2D-44756CCE9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53985"/>
            <a:ext cx="3679979" cy="332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8424F578-DF1E-DF0B-982F-0C69790D9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223" y="3153986"/>
            <a:ext cx="3806124" cy="332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80F86B-1E9B-C050-C08B-7B19C2F09E4F}"/>
              </a:ext>
            </a:extLst>
          </p:cNvPr>
          <p:cNvSpPr txBox="1"/>
          <p:nvPr/>
        </p:nvSpPr>
        <p:spPr>
          <a:xfrm>
            <a:off x="1066800" y="2731323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meter input beta function: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1BF35E-EDD0-0504-D818-52E95274025A}"/>
              </a:ext>
            </a:extLst>
          </p:cNvPr>
          <p:cNvSpPr txBox="1"/>
          <p:nvPr/>
        </p:nvSpPr>
        <p:spPr>
          <a:xfrm>
            <a:off x="5127013" y="2731323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80 meter input beta function: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6C8364-B9DA-0859-454F-FF656E8F64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268" b="12738"/>
          <a:stretch/>
        </p:blipFill>
        <p:spPr>
          <a:xfrm>
            <a:off x="617407" y="1600200"/>
            <a:ext cx="7772400" cy="10445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0A2CA82-F870-39EB-BEB2-D00F077F0BED}"/>
              </a:ext>
            </a:extLst>
          </p:cNvPr>
          <p:cNvSpPr txBox="1"/>
          <p:nvPr/>
        </p:nvSpPr>
        <p:spPr>
          <a:xfrm>
            <a:off x="3113921" y="1264160"/>
            <a:ext cx="166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“Velocity term”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512B1E-B9EF-EEDF-1C28-1494A543BCC8}"/>
              </a:ext>
            </a:extLst>
          </p:cNvPr>
          <p:cNvSpPr txBox="1"/>
          <p:nvPr/>
        </p:nvSpPr>
        <p:spPr>
          <a:xfrm>
            <a:off x="5867400" y="126416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“Radiation term”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FC298A-C789-9C0A-F3F4-AD16F0520497}"/>
              </a:ext>
            </a:extLst>
          </p:cNvPr>
          <p:cNvSpPr txBox="1"/>
          <p:nvPr/>
        </p:nvSpPr>
        <p:spPr>
          <a:xfrm>
            <a:off x="0" y="6457890"/>
            <a:ext cx="8507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Brynes</a:t>
            </a:r>
            <a:r>
              <a:rPr lang="en-US" sz="1000" dirty="0"/>
              <a:t>, A. D., et al. </a:t>
            </a:r>
            <a:r>
              <a:rPr lang="en-US" sz="1000" i="1" dirty="0"/>
              <a:t>New Journal of Physics</a:t>
            </a:r>
            <a:r>
              <a:rPr lang="en-US" sz="1000" dirty="0"/>
              <a:t> 20.7 (2018): 073035.</a:t>
            </a:r>
            <a:endParaRPr lang="en-US" sz="1000" b="0" i="0" u="none" strike="noStrike" dirty="0">
              <a:effectLst/>
            </a:endParaRPr>
          </a:p>
          <a:p>
            <a:r>
              <a:rPr lang="en-US" sz="1000" b="0" i="0" u="none" strike="noStrike" dirty="0">
                <a:effectLst/>
              </a:rPr>
              <a:t>R. R. Robles, </a:t>
            </a:r>
            <a:r>
              <a:rPr lang="en-US" sz="1000" b="0" i="1" u="none" strike="noStrike" dirty="0">
                <a:effectLst/>
              </a:rPr>
              <a:t>et al</a:t>
            </a:r>
            <a:r>
              <a:rPr lang="en-US" sz="1000" b="0" i="0" u="none" strike="noStrike" dirty="0">
                <a:effectLst/>
              </a:rPr>
              <a:t>. Three-dimensional radiative effects in the compression of ultra-short electron micro-bunches. Proceedings of </a:t>
            </a:r>
            <a:r>
              <a:rPr lang="en-US" sz="1000" b="0" i="1" u="none" strike="noStrike" dirty="0">
                <a:effectLst/>
              </a:rPr>
              <a:t>IPAC 2021</a:t>
            </a:r>
            <a:r>
              <a:rPr lang="en-US" sz="1000" b="0" i="0" u="none" strike="noStrike" dirty="0">
                <a:effectLst/>
              </a:rPr>
              <a:t> (2021).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7126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22BC27E-7183-7C4A-BD8B-55D90D738844}" vid="{61B601B6-7887-724D-AAD3-483355B36C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09C022A5BACE4D8A86646BFE6F373A" ma:contentTypeVersion="6" ma:contentTypeDescription="Create a new document." ma:contentTypeScope="" ma:versionID="fa09eca8e9885d653412965b564ef40e">
  <xsd:schema xmlns:xsd="http://www.w3.org/2001/XMLSchema" xmlns:xs="http://www.w3.org/2001/XMLSchema" xmlns:p="http://schemas.microsoft.com/office/2006/metadata/properties" xmlns:ns1="http://schemas.microsoft.com/sharepoint/v3" xmlns:ns2="be4c3ea6-cad5-4867-91d9-7216788d6e80" targetNamespace="http://schemas.microsoft.com/office/2006/metadata/properties" ma:root="true" ma:fieldsID="5e650a32204f281424193f6b0635a9f5" ns1:_="" ns2:_="">
    <xsd:import namespace="http://schemas.microsoft.com/sharepoint/v3"/>
    <xsd:import namespace="be4c3ea6-cad5-4867-91d9-7216788d6e8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AreasOfScience" minOccurs="0"/>
                <xsd:element ref="ns2:Instruments" minOccurs="0"/>
                <xsd:element ref="ns2:ContentCategory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c3ea6-cad5-4867-91d9-7216788d6e80" elementFormDefault="qualified">
    <xsd:import namespace="http://schemas.microsoft.com/office/2006/documentManagement/types"/>
    <xsd:import namespace="http://schemas.microsoft.com/office/infopath/2007/PartnerControls"/>
    <xsd:element name="AreasOfScience" ma:index="10" nillable="true" ma:displayName="AreasOfScience" ma:list="{e1f02b6c-c9b2-4349-9939-471bf3a1aa7d}" ma:internalName="AreasOfScience" ma:showField="Title" ma:web="be4c3ea6-cad5-4867-91d9-7216788d6e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nstruments" ma:index="11" nillable="true" ma:displayName="Instruments" ma:list="{b890da74-bd63-4911-b17a-af6e8f3c956b}" ma:internalName="Instruments" ma:showField="Title" ma:web="be4c3ea6-cad5-4867-91d9-7216788d6e80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ntentCategory1" ma:index="12" nillable="true" ma:displayName="ContentCategory" ma:format="Dropdown" ma:internalName="ContentCategory1">
      <xsd:simpleType>
        <xsd:restriction base="dms:Choice">
          <xsd:enumeration value="Articles"/>
          <xsd:enumeration value="Design Documents"/>
          <xsd:enumeration value="Posters"/>
          <xsd:enumeration value="Talks"/>
          <xsd:enumeration value="XFEL Facilities"/>
          <xsd:enumeration value="X-Ray Interes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easOfScience xmlns="be4c3ea6-cad5-4867-91d9-7216788d6e80"/>
    <ContentCategory1 xmlns="be4c3ea6-cad5-4867-91d9-7216788d6e80">Talks</ContentCategory1>
    <PublishingExpirationDate xmlns="http://schemas.microsoft.com/sharepoint/v3" xsi:nil="true"/>
    <Instruments xmlns="be4c3ea6-cad5-4867-91d9-7216788d6e80">
      <Value>7</Value>
    </Instruments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0C2239-B20E-4DE6-814B-AECCA40A80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e4c3ea6-cad5-4867-91d9-7216788d6e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DC465C-0AFA-4B02-8D00-CB14DF55DD98}">
  <ds:schemaRefs>
    <ds:schemaRef ds:uri="http://schemas.microsoft.com/office/infopath/2007/PartnerControls"/>
    <ds:schemaRef ds:uri="http://schemas.microsoft.com/sharepoint/v3"/>
    <ds:schemaRef ds:uri="http://purl.org/dc/elements/1.1/"/>
    <ds:schemaRef ds:uri="be4c3ea6-cad5-4867-91d9-7216788d6e80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D38D205-A273-4ABA-A83A-77DB3B1F88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17659</TotalTime>
  <Words>923</Words>
  <Application>Microsoft Macintosh PowerPoint</Application>
  <PresentationFormat>On-screen Show (4:3)</PresentationFormat>
  <Paragraphs>144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 Math</vt:lpstr>
      <vt:lpstr>Wingdings</vt:lpstr>
      <vt:lpstr>Blank</vt:lpstr>
      <vt:lpstr>Bunch compression for the ultra-compact x-ray free-electron laser</vt:lpstr>
      <vt:lpstr>The Ultra-Compact X-ray Free-Electron Laser (UCXFEL)</vt:lpstr>
      <vt:lpstr>Compression stages in more detail </vt:lpstr>
      <vt:lpstr>Coherent synchrotron radiation (CSR) </vt:lpstr>
      <vt:lpstr>First compressor: zig-zag chicanes </vt:lpstr>
      <vt:lpstr>Second compressor: laser-based compression </vt:lpstr>
      <vt:lpstr>Microbunch features </vt:lpstr>
      <vt:lpstr>Three-dimensional CSR effects for short bunches </vt:lpstr>
      <vt:lpstr>What’s happening?</vt:lpstr>
      <vt:lpstr>A cautionary tale about energy spread: intrabeam scattering </vt:lpstr>
      <vt:lpstr>Modeling intrabeam scattering effects </vt:lpstr>
      <vt:lpstr>Conclusions </vt:lpstr>
      <vt:lpstr>Specific numbers for first compressor</vt:lpstr>
      <vt:lpstr>Specific numbers for second compressor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Bunch compression for the ultra-compact x-ray free-electron laser, lessons for C3</dc:title>
  <dc:creator>Robles, River</dc:creator>
  <cp:lastModifiedBy>Robles, River</cp:lastModifiedBy>
  <cp:revision>22</cp:revision>
  <dcterms:created xsi:type="dcterms:W3CDTF">2024-01-22T22:03:27Z</dcterms:created>
  <dcterms:modified xsi:type="dcterms:W3CDTF">2024-02-13T19:04:09Z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0x0101003309C022A5BACE4D8A86646BFE6F373A</vt:lpwstr>
  </property>
</Properties>
</file>