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74" r:id="rId2"/>
    <p:sldId id="430" r:id="rId3"/>
    <p:sldId id="429" r:id="rId4"/>
    <p:sldId id="383" r:id="rId5"/>
    <p:sldId id="385" r:id="rId6"/>
    <p:sldId id="431" r:id="rId7"/>
    <p:sldId id="432" r:id="rId8"/>
    <p:sldId id="433" r:id="rId9"/>
    <p:sldId id="434" r:id="rId10"/>
    <p:sldId id="435" r:id="rId11"/>
    <p:sldId id="441" r:id="rId12"/>
    <p:sldId id="436" r:id="rId13"/>
    <p:sldId id="437" r:id="rId14"/>
    <p:sldId id="440" r:id="rId15"/>
    <p:sldId id="438" r:id="rId16"/>
    <p:sldId id="439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4" autoAdjust="0"/>
    <p:restoredTop sz="94768"/>
  </p:normalViewPr>
  <p:slideViewPr>
    <p:cSldViewPr snapToGrid="0" showGuides="1">
      <p:cViewPr>
        <p:scale>
          <a:sx n="117" d="100"/>
          <a:sy n="117" d="100"/>
        </p:scale>
        <p:origin x="6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876" y="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25E821-D116-4818-9795-BE88A373FDD4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58CC22-4D65-42B3-B22D-3256AC012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8CC22-4D65-42B3-B22D-3256AC0123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E669-244B-45D4-9187-7357048B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827967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8216-A8BA-471B-BFE0-8180445BE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9B0F-0397-4218-813F-33790544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8F7F-0EED-E24A-9574-ED0C2FEE949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B399E-B754-42F1-B081-7D65DFB9D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5210"/>
            <a:ext cx="4114800" cy="365125"/>
          </a:xfrm>
        </p:spPr>
        <p:txBody>
          <a:bodyPr/>
          <a:lstStyle/>
          <a:p>
            <a:r>
              <a:rPr lang="en-US"/>
              <a:t>Strategic Planning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C687-1001-4924-9CA0-5C833A83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7"/>
            <a:ext cx="2743200" cy="365125"/>
          </a:xfrm>
        </p:spPr>
        <p:txBody>
          <a:bodyPr/>
          <a:lstStyle/>
          <a:p>
            <a:fld id="{0C01040D-2FE6-4C8D-BF21-B5EF12AB3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27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6AFDF-B149-C54C-8507-59AE43FB5494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Strategic Planning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Slide </a:t>
            </a:r>
            <a:fld id="{1F21CD82-BDED-4C07-86B6-72E09620D2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20460" y="93084"/>
            <a:ext cx="11963856" cy="6252840"/>
          </a:xfrm>
          <a:prstGeom prst="roundRect">
            <a:avLst>
              <a:gd name="adj" fmla="val 2735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407175" y="6068759"/>
            <a:ext cx="3153403" cy="478051"/>
            <a:chOff x="633099" y="5931464"/>
            <a:chExt cx="3153402" cy="478051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633099" y="5931464"/>
              <a:ext cx="3153402" cy="47805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65" descr="CHESS_2line_4c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5" y="5941889"/>
              <a:ext cx="2841171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5"/>
          <a:stretch/>
        </p:blipFill>
        <p:spPr>
          <a:xfrm>
            <a:off x="10791380" y="0"/>
            <a:ext cx="1432547" cy="176321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838200" y="1423851"/>
            <a:ext cx="92354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LASSE">
            <a:extLst>
              <a:ext uri="{FF2B5EF4-FFF2-40B4-BE49-F238E27FC236}">
                <a16:creationId xmlns:a16="http://schemas.microsoft.com/office/drawing/2014/main" id="{36F54436-B4C0-7541-61FB-26736D5758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" y="6059486"/>
            <a:ext cx="1885175" cy="48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86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C521D2-D88F-6384-2871-953B3027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05" y="1716588"/>
            <a:ext cx="11883189" cy="342482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Updates from Cornell on C3 Activities</a:t>
            </a:r>
            <a:br>
              <a:rPr lang="en-US" dirty="0"/>
            </a:br>
            <a:br>
              <a:rPr lang="en-US" dirty="0"/>
            </a:br>
            <a:r>
              <a:rPr lang="en-US" sz="3600" b="0" dirty="0"/>
              <a:t>Jared Maxson</a:t>
            </a:r>
            <a:br>
              <a:rPr lang="en-US" sz="3600" b="0" dirty="0"/>
            </a:br>
            <a:br>
              <a:rPr lang="en-US" sz="3600" b="0" dirty="0"/>
            </a:br>
            <a:r>
              <a:rPr lang="en-US" sz="3600" b="0" dirty="0"/>
              <a:t>CLASSE, Cornell University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C044D-8315-4B81-23C9-9CC5C852FFE6}"/>
              </a:ext>
            </a:extLst>
          </p:cNvPr>
          <p:cNvSpPr/>
          <p:nvPr/>
        </p:nvSpPr>
        <p:spPr>
          <a:xfrm>
            <a:off x="807385" y="1106905"/>
            <a:ext cx="9785684" cy="60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66EC-03D9-E1CA-4C5D-A7063668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66" y="296048"/>
            <a:ext cx="1093807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ICARUS Use #3: ICS for Detector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D1F7D-6B47-9DA7-6354-FB3723C0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9" y="1513108"/>
            <a:ext cx="1093807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Cornell is the home of lots of next-gen x-ray detector development</a:t>
            </a:r>
          </a:p>
          <a:p>
            <a:r>
              <a:rPr lang="en-US" sz="2400" dirty="0"/>
              <a:t>Large gap in performance between silicon-based detectors (~10 keV) and those for ~100 keV.</a:t>
            </a:r>
          </a:p>
          <a:p>
            <a:r>
              <a:rPr lang="en-US" sz="2400" dirty="0"/>
              <a:t>Detectors are getting faster and faster—nanosecond framing and below</a:t>
            </a:r>
          </a:p>
          <a:p>
            <a:r>
              <a:rPr lang="en-US" sz="2400" dirty="0"/>
              <a:t>ICS is a great match for this challenge: short pulses, high energy photons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16E48-5F92-CEE9-98EF-EE10CBA3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165F7-60B9-0D90-1A25-4274A7ED8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38" y="3777558"/>
            <a:ext cx="7961515" cy="2210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EC097B-116D-C182-117B-B262CDEE73B0}"/>
              </a:ext>
            </a:extLst>
          </p:cNvPr>
          <p:cNvSpPr txBox="1"/>
          <p:nvPr/>
        </p:nvSpPr>
        <p:spPr>
          <a:xfrm>
            <a:off x="4352081" y="359289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pC</a:t>
            </a:r>
            <a:r>
              <a:rPr lang="en-US" dirty="0"/>
              <a:t> in central 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35F36-B547-E7E8-4DE7-098C0EE15A5B}"/>
              </a:ext>
            </a:extLst>
          </p:cNvPr>
          <p:cNvSpPr txBox="1"/>
          <p:nvPr/>
        </p:nvSpPr>
        <p:spPr>
          <a:xfrm>
            <a:off x="9893490" y="3977927"/>
            <a:ext cx="2185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limited only </a:t>
            </a:r>
          </a:p>
          <a:p>
            <a:r>
              <a:rPr lang="en-US" dirty="0"/>
              <a:t>By existing laser.</a:t>
            </a:r>
          </a:p>
          <a:p>
            <a:endParaRPr lang="en-US" dirty="0"/>
          </a:p>
          <a:p>
            <a:r>
              <a:rPr lang="en-US" dirty="0"/>
              <a:t>x100 feasible with laser upgrade</a:t>
            </a:r>
          </a:p>
        </p:txBody>
      </p:sp>
    </p:spTree>
    <p:extLst>
      <p:ext uri="{BB962C8B-B14F-4D97-AF65-F5344CB8AC3E}">
        <p14:creationId xmlns:p14="http://schemas.microsoft.com/office/powerpoint/2010/main" val="46496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6216-D44A-1F6C-5733-5C059934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2766218"/>
            <a:ext cx="8279674" cy="1325563"/>
          </a:xfrm>
        </p:spPr>
        <p:txBody>
          <a:bodyPr/>
          <a:lstStyle/>
          <a:p>
            <a:r>
              <a:rPr lang="en-US" dirty="0"/>
              <a:t>Now for a new idea for C-band studies at Cornell…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36C28-24DA-E1EF-3A5C-2215253E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BA5B-6159-E382-1F4E-8D318EE1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57" y="136523"/>
            <a:ext cx="10116273" cy="1325563"/>
          </a:xfrm>
        </p:spPr>
        <p:txBody>
          <a:bodyPr/>
          <a:lstStyle/>
          <a:p>
            <a:r>
              <a:rPr lang="en-US" dirty="0"/>
              <a:t>C-band accelerators for W-band power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3CED-A618-68D2-F259-9A279378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3" y="1547832"/>
            <a:ext cx="10515600" cy="4351338"/>
          </a:xfrm>
        </p:spPr>
        <p:txBody>
          <a:bodyPr/>
          <a:lstStyle/>
          <a:p>
            <a:r>
              <a:rPr lang="en-US" dirty="0"/>
              <a:t>Cornell (with help from LANL +SLAC) and AFOSR discussing possibility to use C-band for power extraction up to W-band</a:t>
            </a:r>
          </a:p>
          <a:p>
            <a:r>
              <a:rPr lang="en-US" dirty="0"/>
              <a:t>W-band source options limited at high power: commercial (1 MW </a:t>
            </a:r>
            <a:r>
              <a:rPr lang="en-US" dirty="0" err="1"/>
              <a:t>cw</a:t>
            </a:r>
            <a:r>
              <a:rPr lang="en-US" dirty="0"/>
              <a:t>) and experimental (5 MW pulsed).</a:t>
            </a:r>
          </a:p>
          <a:p>
            <a:r>
              <a:rPr lang="en-US" dirty="0"/>
              <a:t>For a single, short drive bunch in a standing wave power extraction structure: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0EDB4-20E8-96A0-11F4-E74C394F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12</a:t>
            </a:fld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470D485-FD92-586A-07C0-238AB4770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388F953-A94D-76ED-F4AE-F925F9DE15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101739-DC12-DFFE-9637-CB406FE4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350" y="4370752"/>
            <a:ext cx="4867315" cy="10617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F40686-D5DF-0C1E-D788-64C7434A1A1E}"/>
              </a:ext>
            </a:extLst>
          </p:cNvPr>
          <p:cNvSpPr/>
          <p:nvPr/>
        </p:nvSpPr>
        <p:spPr>
          <a:xfrm>
            <a:off x="6886937" y="4370752"/>
            <a:ext cx="520860" cy="53089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C6B3-690D-591F-F5B1-EE77522A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W-band structures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F3196-E778-6DFA-216C-07FC9D76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3CA3-C57E-F261-0E03-A2B01D26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0765"/>
            <a:ext cx="3485009" cy="38091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7B9A6-7510-98C2-6CEC-97058862BC71}"/>
              </a:ext>
            </a:extLst>
          </p:cNvPr>
          <p:cNvSpPr txBox="1"/>
          <p:nvPr/>
        </p:nvSpPr>
        <p:spPr>
          <a:xfrm>
            <a:off x="390922" y="5622810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THPTS063, IPAC2019, Melbourne, Australia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CE0BE2-7F7F-4DEF-C42F-E304E5FC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21" y="2180303"/>
            <a:ext cx="3964982" cy="2916549"/>
          </a:xfrm>
          <a:prstGeom prst="rect">
            <a:avLst/>
          </a:prstGeom>
        </p:spPr>
      </p:pic>
      <p:pic>
        <p:nvPicPr>
          <p:cNvPr id="10" name="Picture 9" descr="A picture containing music&#10;&#10;Description automatically generated">
            <a:extLst>
              <a:ext uri="{FF2B5EF4-FFF2-40B4-BE49-F238E27FC236}">
                <a16:creationId xmlns:a16="http://schemas.microsoft.com/office/drawing/2014/main" id="{9C5CAFF4-94C1-9445-3DD3-EE35463A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0" t="31596" b="12845"/>
          <a:stretch/>
        </p:blipFill>
        <p:spPr>
          <a:xfrm>
            <a:off x="4645625" y="1776092"/>
            <a:ext cx="3199534" cy="34773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FE62CB-FF1C-C77B-E0B7-848BEE2BF603}"/>
              </a:ext>
            </a:extLst>
          </p:cNvPr>
          <p:cNvSpPr txBox="1"/>
          <p:nvPr/>
        </p:nvSpPr>
        <p:spPr>
          <a:xfrm>
            <a:off x="1654629" y="1406760"/>
            <a:ext cx="165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W-band PETS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ED4CE-1689-6323-C223-F2A1A29A6599}"/>
              </a:ext>
            </a:extLst>
          </p:cNvPr>
          <p:cNvSpPr txBox="1"/>
          <p:nvPr/>
        </p:nvSpPr>
        <p:spPr>
          <a:xfrm>
            <a:off x="6080568" y="5438144"/>
            <a:ext cx="611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E. Snively et al, IPAC 22, AAC22</a:t>
            </a:r>
          </a:p>
        </p:txBody>
      </p:sp>
    </p:spTree>
    <p:extLst>
      <p:ext uri="{BB962C8B-B14F-4D97-AF65-F5344CB8AC3E}">
        <p14:creationId xmlns:p14="http://schemas.microsoft.com/office/powerpoint/2010/main" val="344299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C6B3-690D-591F-F5B1-EE77522A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W-Band high power tests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F3196-E778-6DFA-216C-07FC9D76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F972E-E142-B35B-731B-54B111AF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3" y="2650695"/>
            <a:ext cx="5396593" cy="250011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85C4590-6AF4-3073-0264-6C0F2F9B6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2"/>
          <a:stretch/>
        </p:blipFill>
        <p:spPr bwMode="auto">
          <a:xfrm>
            <a:off x="453569" y="2351353"/>
            <a:ext cx="3944258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55CD-3AE5-5E68-12C3-18B6295860A2}"/>
              </a:ext>
            </a:extLst>
          </p:cNvPr>
          <p:cNvSpPr txBox="1"/>
          <p:nvPr/>
        </p:nvSpPr>
        <p:spPr>
          <a:xfrm>
            <a:off x="2425698" y="5416091"/>
            <a:ext cx="5605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230 MV/m, surface fields above 500 MV/m</a:t>
            </a:r>
          </a:p>
          <a:p>
            <a:r>
              <a:rPr lang="en-US" i="1" dirty="0"/>
              <a:t>Gradient only limited by MW-class output of gyrotron.</a:t>
            </a:r>
          </a:p>
          <a:p>
            <a:r>
              <a:rPr lang="en-US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F1F05-68F7-27CF-6F54-2071E8A9E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842"/>
          <a:stretch/>
        </p:blipFill>
        <p:spPr>
          <a:xfrm>
            <a:off x="359229" y="244902"/>
            <a:ext cx="7772400" cy="22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3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75DD-3DC1-CBC7-A792-32184205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C-band Driver Dynamics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661EB9-A494-ACDE-CAA4-60FEC8725E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942" y="1553481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W-band apertures (300 micron) present a </a:t>
                </a:r>
                <a:r>
                  <a:rPr lang="en-US" sz="2400" i="1" dirty="0"/>
                  <a:t>brightness problem</a:t>
                </a:r>
              </a:p>
              <a:p>
                <a:endParaRPr lang="en-US" sz="2400" i="1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A C-band solution for bright, high charge beams using a C-band gun and linac: 500 picocoulomb, 700 fs rms, 70 MeV,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𝑛𝑥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661EB9-A494-ACDE-CAA4-60FEC8725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942" y="1553481"/>
                <a:ext cx="10515600" cy="4351338"/>
              </a:xfrm>
              <a:blipFill>
                <a:blip r:embed="rId2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B7688-EBD0-1653-BA3B-71466F21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E3B21-49DF-9483-3657-3464B59D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85" y="1924505"/>
            <a:ext cx="4867315" cy="10617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038D82-5FB4-645E-7D22-3FD63E904F83}"/>
                  </a:ext>
                </a:extLst>
              </p:cNvPr>
              <p:cNvSpPr txBox="1"/>
              <p:nvPr/>
            </p:nvSpPr>
            <p:spPr>
              <a:xfrm>
                <a:off x="7258461" y="3763396"/>
                <a:ext cx="475936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High Frequency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1 foot long structure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Huge Shunt impedance (440 </a:t>
                </a:r>
                <a:r>
                  <a:rPr lang="en-US" dirty="0" err="1">
                    <a:solidFill>
                      <a:srgbClr val="00B050"/>
                    </a:solidFill>
                  </a:rPr>
                  <a:t>MOhm</a:t>
                </a:r>
                <a:r>
                  <a:rPr lang="en-US" dirty="0">
                    <a:solidFill>
                      <a:srgbClr val="00B050"/>
                    </a:solidFill>
                  </a:rPr>
                  <a:t>/m)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Short bunch compared to period</a:t>
                </a: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Depending on details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we estimate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&gt;10 MW W-band extracted power in a sub-ns pulse.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038D82-5FB4-645E-7D22-3FD63E904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461" y="3763396"/>
                <a:ext cx="4759368" cy="2308324"/>
              </a:xfrm>
              <a:prstGeom prst="rect">
                <a:avLst/>
              </a:prstGeom>
              <a:blipFill>
                <a:blip r:embed="rId4"/>
                <a:stretch>
                  <a:fillRect l="-1064" t="-1093" r="-798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4E941C7-EA7A-D605-5531-366533CDE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63" y="3729150"/>
            <a:ext cx="3202520" cy="2103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7B22C-FFDE-19A2-63B9-D5FA2C11E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104" y="3763396"/>
            <a:ext cx="2422887" cy="1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9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AA00-C29B-4314-8932-40102957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1015637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Summary: Bringing C-band to Cornell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BBA2-EBDE-2A64-82AF-E4450D4A9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682"/>
            <a:ext cx="10515600" cy="4351338"/>
          </a:xfrm>
        </p:spPr>
        <p:txBody>
          <a:bodyPr/>
          <a:lstStyle/>
          <a:p>
            <a:r>
              <a:rPr lang="en-US" dirty="0"/>
              <a:t>Multiple irons in the fire to bring C-band to Cornell for C3 accelerator development (and related)</a:t>
            </a:r>
          </a:p>
          <a:p>
            <a:pPr lvl="1"/>
            <a:r>
              <a:rPr lang="en-US" dirty="0"/>
              <a:t>NSF proposal under review</a:t>
            </a:r>
          </a:p>
          <a:p>
            <a:pPr lvl="1"/>
            <a:r>
              <a:rPr lang="en-US" dirty="0"/>
              <a:t>Possible future partnership with AFOSR</a:t>
            </a:r>
          </a:p>
          <a:p>
            <a:pPr lvl="1"/>
            <a:endParaRPr lang="en-US" dirty="0"/>
          </a:p>
          <a:p>
            <a:r>
              <a:rPr lang="en-US" dirty="0"/>
              <a:t>Momentum growing: lab leadership and staff are excited to have cold copper on campus.</a:t>
            </a:r>
          </a:p>
          <a:p>
            <a:endParaRPr lang="en-US" dirty="0"/>
          </a:p>
          <a:p>
            <a:r>
              <a:rPr lang="en-US" dirty="0"/>
              <a:t>We will keep proposing until one lands!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B04D7-E21B-6F21-E254-6813A765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3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44F7-EF49-0CE6-4021-39D3285B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Cornell: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0DBC-B25C-AA45-CBCA-27B30BA31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1605706"/>
            <a:ext cx="10910104" cy="4351338"/>
          </a:xfrm>
        </p:spPr>
        <p:txBody>
          <a:bodyPr/>
          <a:lstStyle/>
          <a:p>
            <a:r>
              <a:rPr lang="en-US" dirty="0"/>
              <a:t>Cornell’s accelerator group (Faculty: </a:t>
            </a:r>
            <a:r>
              <a:rPr lang="en-US" dirty="0" err="1"/>
              <a:t>Bazarov</a:t>
            </a:r>
            <a:r>
              <a:rPr lang="en-US" dirty="0"/>
              <a:t>, </a:t>
            </a:r>
            <a:r>
              <a:rPr lang="en-US" dirty="0" err="1"/>
              <a:t>Hoffsteatter</a:t>
            </a:r>
            <a:r>
              <a:rPr lang="en-US" dirty="0"/>
              <a:t>, </a:t>
            </a:r>
            <a:r>
              <a:rPr lang="en-US" dirty="0" err="1"/>
              <a:t>Liepe</a:t>
            </a:r>
            <a:r>
              <a:rPr lang="en-US" dirty="0"/>
              <a:t>, Lockyer, Maxson)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Fundamental Accelerator Research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Advancing next gen projects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Advancing our local infrastructure</a:t>
            </a:r>
            <a:endParaRPr lang="en-US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35ABD-3461-3E61-234D-153B9879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6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44F7-EF49-0CE6-4021-39D3285B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Cornell: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0DBC-B25C-AA45-CBCA-27B30BA31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1605706"/>
            <a:ext cx="10910104" cy="4351338"/>
          </a:xfrm>
        </p:spPr>
        <p:txBody>
          <a:bodyPr/>
          <a:lstStyle/>
          <a:p>
            <a:r>
              <a:rPr lang="en-US" dirty="0"/>
              <a:t>Cornell’s accelerator group (Faculty: </a:t>
            </a:r>
            <a:r>
              <a:rPr lang="en-US" dirty="0" err="1"/>
              <a:t>Bazarov</a:t>
            </a:r>
            <a:r>
              <a:rPr lang="en-US" dirty="0"/>
              <a:t>, </a:t>
            </a:r>
            <a:r>
              <a:rPr lang="en-US" dirty="0" err="1"/>
              <a:t>Hoffsteatter</a:t>
            </a:r>
            <a:r>
              <a:rPr lang="en-US" dirty="0"/>
              <a:t>, </a:t>
            </a:r>
            <a:r>
              <a:rPr lang="en-US" dirty="0" err="1"/>
              <a:t>Liepe</a:t>
            </a:r>
            <a:r>
              <a:rPr lang="en-US" dirty="0"/>
              <a:t>, Lockyer, Maxson)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Fundamental Accelerator Research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Max performance of RF cavities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Advancing next gen projects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Developing the C3 Collider concept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Advancing our local infrastructure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Deploying cold copper in our </a:t>
            </a:r>
            <a:r>
              <a:rPr lang="en-US">
                <a:solidFill>
                  <a:schemeClr val="accent1"/>
                </a:solidFill>
                <a:sym typeface="Wingdings" pitchFamily="2" charset="2"/>
              </a:rPr>
              <a:t>local accelerator 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complex</a:t>
            </a:r>
            <a:endParaRPr lang="en-US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35ABD-3461-3E61-234D-153B9879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2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719444" y="2042539"/>
            <a:ext cx="302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1967: 12 GeV Synchrotron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image of a man on a bike in a tunnel">
            <a:extLst>
              <a:ext uri="{FF2B5EF4-FFF2-40B4-BE49-F238E27FC236}">
                <a16:creationId xmlns:a16="http://schemas.microsoft.com/office/drawing/2014/main" id="{C3482709-0CD7-F899-4893-363B38A5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17" y="1869189"/>
            <a:ext cx="5263799" cy="40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84EBD-9471-CBB4-61E1-4BAED55FA540}"/>
              </a:ext>
            </a:extLst>
          </p:cNvPr>
          <p:cNvSpPr txBox="1"/>
          <p:nvPr/>
        </p:nvSpPr>
        <p:spPr>
          <a:xfrm>
            <a:off x="5616962" y="594940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Wilson in the tunnel, 1968</a:t>
            </a:r>
          </a:p>
        </p:txBody>
      </p:sp>
    </p:spTree>
    <p:extLst>
      <p:ext uri="{BB962C8B-B14F-4D97-AF65-F5344CB8AC3E}">
        <p14:creationId xmlns:p14="http://schemas.microsoft.com/office/powerpoint/2010/main" val="48826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9783-C6CD-CF74-3CAD-0B176A0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35886"/>
            <a:ext cx="10515600" cy="1325563"/>
          </a:xfrm>
        </p:spPr>
        <p:txBody>
          <a:bodyPr/>
          <a:lstStyle/>
          <a:p>
            <a:r>
              <a:rPr lang="en-US" dirty="0"/>
              <a:t>A quick Cornell accelerator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D1B8-F5D9-E95C-8795-5F84D015B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" y="1560449"/>
            <a:ext cx="10515600" cy="4351338"/>
          </a:xfrm>
        </p:spPr>
        <p:txBody>
          <a:bodyPr/>
          <a:lstStyle/>
          <a:p>
            <a:r>
              <a:rPr lang="en-US" dirty="0"/>
              <a:t>History: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D20C-DF7A-8148-281D-50146181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66FD4-0E3C-3D00-3023-82DD68A36712}"/>
              </a:ext>
            </a:extLst>
          </p:cNvPr>
          <p:cNvSpPr txBox="1"/>
          <p:nvPr/>
        </p:nvSpPr>
        <p:spPr>
          <a:xfrm>
            <a:off x="8106433" y="1609754"/>
            <a:ext cx="30225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1979: Cornell Electron Storage ring, CESR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Electron-positron collisions, </a:t>
            </a:r>
          </a:p>
          <a:p>
            <a:r>
              <a:rPr lang="en-US" dirty="0"/>
              <a:t>And more than 2 decades of elementary particle physics.</a:t>
            </a:r>
          </a:p>
          <a:p>
            <a:endParaRPr lang="en-US" dirty="0"/>
          </a:p>
          <a:p>
            <a:r>
              <a:rPr lang="en-US" dirty="0"/>
              <a:t>Since inception, CESR has also driven CHESS, running concurrently with the particle physics program.</a:t>
            </a:r>
          </a:p>
          <a:p>
            <a:endParaRPr lang="en-US" dirty="0"/>
          </a:p>
          <a:p>
            <a:r>
              <a:rPr lang="en-US" dirty="0"/>
              <a:t>CHESS is now the primary function of CESR.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B5B22-4817-95D0-A18D-4A250F966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038" y="1659450"/>
            <a:ext cx="4912982" cy="4351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A30C1-D961-45FA-AD2E-B07260244E4E}"/>
              </a:ext>
            </a:extLst>
          </p:cNvPr>
          <p:cNvSpPr txBox="1"/>
          <p:nvPr/>
        </p:nvSpPr>
        <p:spPr>
          <a:xfrm>
            <a:off x="5527663" y="5998904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Boyce McDaniel with CESR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359B3-704A-7868-2050-96E69C834154}"/>
              </a:ext>
            </a:extLst>
          </p:cNvPr>
          <p:cNvSpPr txBox="1"/>
          <p:nvPr/>
        </p:nvSpPr>
        <p:spPr>
          <a:xfrm>
            <a:off x="239460" y="3136582"/>
            <a:ext cx="302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Wilsonian synchrotron:</a:t>
            </a:r>
          </a:p>
          <a:p>
            <a:r>
              <a:rPr lang="en-US" i="1" dirty="0"/>
              <a:t>In-vacuum magnets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74872F-302D-974D-74A2-5219B29F3959}"/>
              </a:ext>
            </a:extLst>
          </p:cNvPr>
          <p:cNvCxnSpPr/>
          <p:nvPr/>
        </p:nvCxnSpPr>
        <p:spPr>
          <a:xfrm>
            <a:off x="2057400" y="3835118"/>
            <a:ext cx="818955" cy="17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FF92CC-C1BA-946F-D644-B666A2363700}"/>
              </a:ext>
            </a:extLst>
          </p:cNvPr>
          <p:cNvSpPr txBox="1"/>
          <p:nvPr/>
        </p:nvSpPr>
        <p:spPr>
          <a:xfrm>
            <a:off x="388620" y="4570351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Remains the booster</a:t>
            </a:r>
          </a:p>
          <a:p>
            <a:r>
              <a:rPr lang="en-US" i="1" dirty="0"/>
              <a:t>for CESR to this day.</a:t>
            </a:r>
          </a:p>
        </p:txBody>
      </p:sp>
    </p:spTree>
    <p:extLst>
      <p:ext uri="{BB962C8B-B14F-4D97-AF65-F5344CB8AC3E}">
        <p14:creationId xmlns:p14="http://schemas.microsoft.com/office/powerpoint/2010/main" val="424262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2C3F-EA1F-B2D1-9000-3704BDF8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960706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C3-style upgrade for our </a:t>
            </a:r>
            <a:r>
              <a:rPr lang="en-US" sz="3600" dirty="0" err="1"/>
              <a:t>linac+booster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A9983-14A5-C674-CF2A-DAA239168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31" y="13071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6C10-50FD-D6C9-DB44-50FC6EB7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19D741C2-F57F-D966-C1CF-6F9047769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8335"/>
            <a:ext cx="2888848" cy="34224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6B0605-6BFA-2E24-A6DF-0490738566B2}"/>
              </a:ext>
            </a:extLst>
          </p:cNvPr>
          <p:cNvGrpSpPr/>
          <p:nvPr/>
        </p:nvGrpSpPr>
        <p:grpSpPr>
          <a:xfrm>
            <a:off x="4455595" y="2311642"/>
            <a:ext cx="6703057" cy="3465729"/>
            <a:chOff x="1955596" y="1845585"/>
            <a:chExt cx="8069834" cy="41724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0811F4-5149-F938-62FC-3CF5C4BFC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5596" y="1845585"/>
              <a:ext cx="8069834" cy="417240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96C00F-E7BF-D6DF-41CE-E4CF3E1192E8}"/>
                </a:ext>
              </a:extLst>
            </p:cNvPr>
            <p:cNvSpPr/>
            <p:nvPr/>
          </p:nvSpPr>
          <p:spPr>
            <a:xfrm>
              <a:off x="6897189" y="3213463"/>
              <a:ext cx="2952205" cy="17112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8CF2A4-7521-3DC7-4DB7-3FB070378168}"/>
                </a:ext>
              </a:extLst>
            </p:cNvPr>
            <p:cNvSpPr/>
            <p:nvPr/>
          </p:nvSpPr>
          <p:spPr>
            <a:xfrm>
              <a:off x="6897189" y="3352800"/>
              <a:ext cx="2952205" cy="1524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3485C8-102F-A783-5633-BCE33C6C8FB4}"/>
              </a:ext>
            </a:extLst>
          </p:cNvPr>
          <p:cNvSpPr txBox="1"/>
          <p:nvPr/>
        </p:nvSpPr>
        <p:spPr>
          <a:xfrm>
            <a:off x="1250066" y="1585732"/>
            <a:ext cx="741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6 GeV full energy injection linac could fit in a few places in our facility:</a:t>
            </a:r>
          </a:p>
        </p:txBody>
      </p:sp>
    </p:spTree>
    <p:extLst>
      <p:ext uri="{BB962C8B-B14F-4D97-AF65-F5344CB8AC3E}">
        <p14:creationId xmlns:p14="http://schemas.microsoft.com/office/powerpoint/2010/main" val="24287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66EC-03D9-E1CA-4C5D-A7063668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9810509" cy="1325563"/>
          </a:xfrm>
        </p:spPr>
        <p:txBody>
          <a:bodyPr/>
          <a:lstStyle/>
          <a:p>
            <a:r>
              <a:rPr lang="en-US" dirty="0"/>
              <a:t>Proposal to NSF: A Cold copper test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D1F7D-6B47-9DA7-6354-FB3723C0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1605706"/>
            <a:ext cx="10515600" cy="4351338"/>
          </a:xfrm>
        </p:spPr>
        <p:txBody>
          <a:bodyPr/>
          <a:lstStyle/>
          <a:p>
            <a:r>
              <a:rPr lang="en-US" dirty="0"/>
              <a:t>We have proposed the Instrument for Cryogenic Accelerator Research and Ultrafast Scattering (ICURUS) at Cornell to NSF</a:t>
            </a:r>
          </a:p>
          <a:p>
            <a:r>
              <a:rPr lang="en-US" dirty="0"/>
              <a:t>Lots of synergies with LANL/CARIE and UCLA/UCXFEL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16E48-5F92-CEE9-98EF-EE10CBA3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865D2-8AEF-C247-EF85-8EDFBD92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7" y="3124816"/>
            <a:ext cx="10175097" cy="2604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3D6F7-5678-01E3-2BDE-5243D33C2EDE}"/>
              </a:ext>
            </a:extLst>
          </p:cNvPr>
          <p:cNvSpPr txBox="1"/>
          <p:nvPr/>
        </p:nvSpPr>
        <p:spPr>
          <a:xfrm>
            <a:off x="5743453" y="5741840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Gun to be built by UCLA, employs C3 quarter cryomodule</a:t>
            </a:r>
          </a:p>
        </p:txBody>
      </p:sp>
    </p:spTree>
    <p:extLst>
      <p:ext uri="{BB962C8B-B14F-4D97-AF65-F5344CB8AC3E}">
        <p14:creationId xmlns:p14="http://schemas.microsoft.com/office/powerpoint/2010/main" val="369592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66EC-03D9-E1CA-4C5D-A7063668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9810509" cy="1325563"/>
          </a:xfrm>
        </p:spPr>
        <p:txBody>
          <a:bodyPr/>
          <a:lstStyle/>
          <a:p>
            <a:r>
              <a:rPr lang="en-US" dirty="0"/>
              <a:t>ICARUS Use #1: Accelerator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D1F7D-6B47-9DA7-6354-FB3723C0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1605706"/>
            <a:ext cx="5320981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C3 Quarter Cryomodule</a:t>
            </a:r>
          </a:p>
          <a:p>
            <a:pPr lvl="1"/>
            <a:r>
              <a:rPr lang="en-US" sz="2000" dirty="0"/>
              <a:t>Two seater: One slot for a workhorse cavity, other available for test structures</a:t>
            </a:r>
          </a:p>
          <a:p>
            <a:r>
              <a:rPr lang="en-US" sz="2400" dirty="0"/>
              <a:t>Lots of things to study:</a:t>
            </a:r>
          </a:p>
          <a:p>
            <a:pPr lvl="1"/>
            <a:r>
              <a:rPr lang="en-US" sz="2000" dirty="0"/>
              <a:t>Development of cryogenic accelerator diagnostics: alignment, vibrations, …</a:t>
            </a:r>
          </a:p>
          <a:p>
            <a:pPr lvl="1"/>
            <a:r>
              <a:rPr lang="en-US" sz="2000" dirty="0"/>
              <a:t>Cavity bean-driven </a:t>
            </a:r>
            <a:r>
              <a:rPr lang="en-US" sz="2000" dirty="0" err="1"/>
              <a:t>wakefield</a:t>
            </a:r>
            <a:r>
              <a:rPr lang="en-US" sz="2000" dirty="0"/>
              <a:t> studies (up to 1 </a:t>
            </a:r>
            <a:r>
              <a:rPr lang="en-US" sz="2000" dirty="0" err="1"/>
              <a:t>nC</a:t>
            </a:r>
            <a:r>
              <a:rPr lang="en-US" sz="2000" dirty="0"/>
              <a:t> bunch charge)</a:t>
            </a:r>
          </a:p>
          <a:p>
            <a:pPr lvl="1"/>
            <a:r>
              <a:rPr lang="en-US" sz="2000" dirty="0"/>
              <a:t>Gradient tests</a:t>
            </a:r>
          </a:p>
          <a:p>
            <a:r>
              <a:rPr lang="en-US" sz="2400" dirty="0"/>
              <a:t>Experimental hall has radiation shielding and overhead crane.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16E48-5F92-CEE9-98EF-EE10CBA3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865D2-8AEF-C247-EF85-8EDFBD92E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5"/>
          <a:stretch/>
        </p:blipFill>
        <p:spPr>
          <a:xfrm>
            <a:off x="6194866" y="1605706"/>
            <a:ext cx="5448301" cy="2604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B966A-65D5-6CCD-0F1A-3AA74D7BE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65" y="4261292"/>
            <a:ext cx="5448301" cy="18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7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66EC-03D9-E1CA-4C5D-A7063668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3"/>
            <a:ext cx="9810509" cy="1325563"/>
          </a:xfrm>
        </p:spPr>
        <p:txBody>
          <a:bodyPr/>
          <a:lstStyle/>
          <a:p>
            <a:r>
              <a:rPr lang="en-US" dirty="0"/>
              <a:t>ICARUS Use #2: Next Gen UED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4D1F7D-6B47-9DA7-6354-FB3723C04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7367" y="1547832"/>
                <a:ext cx="6033434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Ultrafast Electron Diffraction (UED)</a:t>
                </a:r>
              </a:p>
              <a:p>
                <a:r>
                  <a:rPr lang="en-US" sz="2400" dirty="0"/>
                  <a:t>Gun Only, ~200 MV/m, 7 MeV Beam</a:t>
                </a:r>
              </a:p>
              <a:p>
                <a:r>
                  <a:rPr lang="en-US" sz="2400" dirty="0"/>
                  <a:t>High Field/Gun Energy helps brightness</a:t>
                </a:r>
              </a:p>
              <a:p>
                <a:r>
                  <a:rPr lang="en-US" sz="2400" dirty="0"/>
                  <a:t>Challenge: diffraction Bragg angles fall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𝛽𝛾</m:t>
                    </m:r>
                  </m:oMath>
                </a14:m>
                <a:r>
                  <a:rPr lang="en-US" sz="2400" dirty="0"/>
                  <a:t>, and ”zoom” is useful!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4D1F7D-6B47-9DA7-6354-FB3723C04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367" y="1547832"/>
                <a:ext cx="6033434" cy="4351338"/>
              </a:xfrm>
              <a:blipFill>
                <a:blip r:embed="rId2"/>
                <a:stretch>
                  <a:fillRect l="-1258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16E48-5F92-CEE9-98EF-EE10CBA3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040D-2FE6-4C8D-BF21-B5EF12AB3540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D2C04-E9E4-9746-29AC-15A72942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04" y="2028126"/>
            <a:ext cx="1295982" cy="3069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3FD89-E2ED-43A0-863B-7B658C6DD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>
            <a:fillRect/>
          </a:stretch>
        </p:blipFill>
        <p:spPr bwMode="auto">
          <a:xfrm>
            <a:off x="7986530" y="2028126"/>
            <a:ext cx="3983154" cy="3069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05C212A5-C35B-F106-B273-2C527EFFF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" r="54998" b="10152"/>
          <a:stretch/>
        </p:blipFill>
        <p:spPr bwMode="auto">
          <a:xfrm>
            <a:off x="1495363" y="3773253"/>
            <a:ext cx="3777441" cy="2211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05002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16955</TotalTime>
  <Words>748</Words>
  <Application>Microsoft Macintosh PowerPoint</Application>
  <PresentationFormat>Widescreen</PresentationFormat>
  <Paragraphs>118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1_Office Theme</vt:lpstr>
      <vt:lpstr>Updates from Cornell on C3 Activities  Jared Maxson  CLASSE, Cornell University </vt:lpstr>
      <vt:lpstr>Cornell: What we do</vt:lpstr>
      <vt:lpstr>Cornell: What we do</vt:lpstr>
      <vt:lpstr>A quick Cornell accelerator overview</vt:lpstr>
      <vt:lpstr>A quick Cornell accelerator overview</vt:lpstr>
      <vt:lpstr>A C3-style upgrade for our linac+booster?</vt:lpstr>
      <vt:lpstr>Proposal to NSF: A Cold copper test instrument</vt:lpstr>
      <vt:lpstr>ICARUS Use #1: Accelerator testing</vt:lpstr>
      <vt:lpstr>ICARUS Use #2: Next Gen UED</vt:lpstr>
      <vt:lpstr>ICARUS Use #3: ICS for Detector testing</vt:lpstr>
      <vt:lpstr>Now for a new idea for C-band studies at Cornell…</vt:lpstr>
      <vt:lpstr>C-band accelerators for W-band power extraction</vt:lpstr>
      <vt:lpstr>SLAC W-band structures</vt:lpstr>
      <vt:lpstr>W-Band high power tests</vt:lpstr>
      <vt:lpstr>C-band Driver Dynamics</vt:lpstr>
      <vt:lpstr>Summary: Bringing C-band to Cornell</vt:lpstr>
    </vt:vector>
  </TitlesOfParts>
  <Company>CLASSE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Brock</dc:creator>
  <cp:lastModifiedBy>Jared Michael Maxson</cp:lastModifiedBy>
  <cp:revision>215</cp:revision>
  <cp:lastPrinted>2022-05-04T18:40:32Z</cp:lastPrinted>
  <dcterms:created xsi:type="dcterms:W3CDTF">2022-04-18T15:06:16Z</dcterms:created>
  <dcterms:modified xsi:type="dcterms:W3CDTF">2024-02-12T21:57:13Z</dcterms:modified>
</cp:coreProperties>
</file>