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405"/>
  </p:normalViewPr>
  <p:slideViewPr>
    <p:cSldViewPr snapToGrid="0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C5015-A3B3-85DF-12DD-92F009E47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07F87-0507-CA27-3543-4E19E7589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69502-7BB1-15BE-1C31-0D580AE53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5B52-3B9F-2749-B733-CB4F020DD56C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BA437-40ED-69A5-99D4-2769A4BFF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8F67A-3AF1-AD7B-514F-313D79745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B549-D4BC-C74A-A821-6E8264B5B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6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8F2D3-0F37-5467-593F-07FEB02DC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9F612-39C9-B8AC-6D67-B84559CBB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5B30E-1D63-B809-32B8-61D8A5F38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5B52-3B9F-2749-B733-CB4F020DD56C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16ECE-CFD2-C810-0798-316FC7BAB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B8735-A4B9-E6F5-0CC2-6C749BB92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B549-D4BC-C74A-A821-6E8264B5B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3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CD0802-12C2-5C30-5BDB-307DC560A4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B6912E-28B0-8F46-9CF4-E25D71395C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D2B62-7541-97F8-EA93-89F862353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5B52-3B9F-2749-B733-CB4F020DD56C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38B79-05AF-30D5-4430-48061E7F6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61490-0284-CC72-1955-0D0C7495E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B549-D4BC-C74A-A821-6E8264B5B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74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BB84D-C284-CA5F-8E8F-F258A77FC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00CF3-FFF5-2199-A6F3-3239A8ED8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0C9CA-8668-5D15-E459-FD9A8D41A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5B52-3B9F-2749-B733-CB4F020DD56C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D8631-95EF-C5A4-BDEE-C9FCC5024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95B55-278B-9BC7-7217-6FF4E5B0C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B549-D4BC-C74A-A821-6E8264B5B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4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A4BBA-1880-091A-FA2A-B72D29EEB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AB484-4930-700E-7DDF-CF850BB63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A1E5F-DDF5-8D7F-ED31-0BFB76D67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5B52-3B9F-2749-B733-CB4F020DD56C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0C730-D945-F780-9D66-E5695278A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AA440-8EF0-5262-CC03-AF606B9CD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B549-D4BC-C74A-A821-6E8264B5B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2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BA2E7-E278-51B1-9D8C-CA0D14EA9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FC428-E904-70C6-3C23-0D6758BF12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9D85FB-1EF9-D9CE-471D-924C8FFA1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AE93BE-1EC2-9A85-3C69-156E0634E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5B52-3B9F-2749-B733-CB4F020DD56C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C03A5-E0EB-7830-56DB-08313F766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A6EE68-A902-95EA-4088-A226AE631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B549-D4BC-C74A-A821-6E8264B5B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04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05CB6-7930-BDC7-0C4B-232896A4A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881107-243D-08B0-2376-664727346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FDD2DD-5690-BADB-8396-8AF13DCEE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FE6694-E1A3-86FA-8132-4F4F35A668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BF9D68-ACC0-8067-7348-76996872F8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C3411D-2440-7CD1-ACD6-260F26256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5B52-3B9F-2749-B733-CB4F020DD56C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077633-AAA7-E919-873E-3625809C9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332319-4190-1C13-29AD-15227813F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B549-D4BC-C74A-A821-6E8264B5B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5EE34-0A3E-F4BB-2679-7B83B71AF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EFB69-F693-8808-EEC2-446B7A288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5B52-3B9F-2749-B733-CB4F020DD56C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E49F2B-DDBE-52C2-9C2E-03CB7B518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F9B99C-6F26-C4C4-EF58-3131D8F2B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B549-D4BC-C74A-A821-6E8264B5B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3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8DEC9E-38D0-518B-5A55-21710FA6D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5B52-3B9F-2749-B733-CB4F020DD56C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A31AEE-3CD3-8A94-77A4-8F69A77E4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36804-CCFD-D28E-D30B-0DBE2D00D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B549-D4BC-C74A-A821-6E8264B5B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63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67E35-A16D-FF47-761C-038CD659B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8D3FC-C04A-960F-3483-B1B3AD5B7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A3E35D-EDF3-4483-EC23-B9EC1896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B57F1-4FC7-76CE-71BC-F8B440384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5B52-3B9F-2749-B733-CB4F020DD56C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F828BA-C530-FDD9-8FF2-8D820AED9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B8EBB-5797-2717-0845-268DD4C12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B549-D4BC-C74A-A821-6E8264B5B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20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3ECD8-A405-775F-1A22-017AC3C01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BEDDD5-DBEC-2D44-B479-39CAFC7740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C8C6A9-CE8B-3E31-6A4F-8B45209F5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396107-D337-5467-C2F9-ABD36DD12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5B52-3B9F-2749-B733-CB4F020DD56C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08031F-1AAE-AD49-7079-9631778DE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B70551-7AB6-69EE-36AD-F8816E15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B549-D4BC-C74A-A821-6E8264B5B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54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685E02-DBE2-8586-6DEA-40421D61A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83BE0-7A5C-8D2A-A0F0-862C3AD54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6240B-0B62-D0D1-CD4C-4F25F5DB7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E5B52-3B9F-2749-B733-CB4F020DD56C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6B9FF-A64D-E439-9FFE-30189E6C0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19A19-2B5A-C4C1-442E-8BCC1EC25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4B549-D4BC-C74A-A821-6E8264B5B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3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64274-0F80-B166-F3AA-999D35080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8703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CFD Sims of High-Power Converter Targets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5433C3-AA95-D338-2798-47AD62FEAE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Silviu</a:t>
            </a:r>
            <a:r>
              <a:rPr lang="en-US" dirty="0"/>
              <a:t> </a:t>
            </a:r>
            <a:r>
              <a:rPr lang="en-US" dirty="0" err="1"/>
              <a:t>Covrig</a:t>
            </a:r>
            <a:r>
              <a:rPr lang="en-US" dirty="0"/>
              <a:t> </a:t>
            </a:r>
            <a:r>
              <a:rPr lang="en-US" dirty="0" err="1"/>
              <a:t>Dusa</a:t>
            </a:r>
            <a:endParaRPr lang="en-US" dirty="0"/>
          </a:p>
          <a:p>
            <a:r>
              <a:rPr lang="en-US" dirty="0"/>
              <a:t>Jefferson Lab</a:t>
            </a:r>
          </a:p>
          <a:p>
            <a:r>
              <a:rPr lang="en-US" dirty="0"/>
              <a:t>25 Oct 2023</a:t>
            </a:r>
          </a:p>
        </p:txBody>
      </p:sp>
    </p:spTree>
    <p:extLst>
      <p:ext uri="{BB962C8B-B14F-4D97-AF65-F5344CB8AC3E}">
        <p14:creationId xmlns:p14="http://schemas.microsoft.com/office/powerpoint/2010/main" val="2096117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C4F87-6F5D-DADC-5C90-383EA5145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009" y="226109"/>
            <a:ext cx="10515600" cy="77197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High-Power Converter Targets Considered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99C5B-09C3-B198-4279-48D29F03F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009" y="1825625"/>
            <a:ext cx="6385914" cy="4351338"/>
          </a:xfrm>
        </p:spPr>
        <p:txBody>
          <a:bodyPr/>
          <a:lstStyle/>
          <a:p>
            <a:r>
              <a:rPr lang="en-US" dirty="0"/>
              <a:t>SLAC </a:t>
            </a:r>
            <a:r>
              <a:rPr lang="en-US" dirty="0" err="1"/>
              <a:t>LXe</a:t>
            </a:r>
            <a:r>
              <a:rPr lang="en-US" dirty="0"/>
              <a:t> 10-15 cm target, 8 kW (CFD sims started)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SKEKB Rotating W target 17 kW (CFD sims to start soon)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67B570-9D76-BD1B-A42E-B27BCD85D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813" y="942515"/>
            <a:ext cx="5249185" cy="31631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A20052-C0BB-849F-D579-22ED22DA0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814" y="4105649"/>
            <a:ext cx="5249185" cy="274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43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984CF-26A5-94AB-6BF6-0D39567A9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030" y="180301"/>
            <a:ext cx="10515600" cy="88974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SLAC </a:t>
            </a:r>
            <a:r>
              <a:rPr lang="en-US" sz="4000" dirty="0" err="1">
                <a:latin typeface="+mn-lt"/>
              </a:rPr>
              <a:t>LXe</a:t>
            </a:r>
            <a:r>
              <a:rPr lang="en-US" sz="4000" dirty="0">
                <a:latin typeface="+mn-lt"/>
              </a:rPr>
              <a:t> Target Cell Prototype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6ECEA-025C-4496-A212-C823A1F5B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030" y="1614791"/>
            <a:ext cx="10604770" cy="4562172"/>
          </a:xfrm>
        </p:spPr>
        <p:txBody>
          <a:bodyPr>
            <a:normAutofit/>
          </a:bodyPr>
          <a:lstStyle/>
          <a:p>
            <a:r>
              <a:rPr lang="en-US" sz="2200" dirty="0"/>
              <a:t>Strategy: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Develop steady-state CFD simulations in an acceptable geometry (done)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Develop time-dependent CFD simulations that will mimic the ILC beam time-structure and refine the cell geometry to satisfy requirements (working on it)</a:t>
            </a:r>
          </a:p>
          <a:p>
            <a:pPr marL="800100" lvl="1" indent="-342900">
              <a:buFont typeface="+mj-lt"/>
              <a:buAutoNum type="arabicPeriod"/>
            </a:pPr>
            <a:endParaRPr lang="en-US" sz="1800" dirty="0"/>
          </a:p>
          <a:p>
            <a:r>
              <a:rPr lang="en-US" sz="2200" dirty="0"/>
              <a:t>Step1: considered transverse </a:t>
            </a:r>
            <a:r>
              <a:rPr lang="en-US" sz="2200" dirty="0" err="1"/>
              <a:t>LXe</a:t>
            </a:r>
            <a:r>
              <a:rPr lang="en-US" sz="2200" dirty="0"/>
              <a:t> flow to beam axis cell geometries (3 geometries assessed already) and found a geometry in which the </a:t>
            </a:r>
            <a:r>
              <a:rPr lang="en-US" sz="2200" dirty="0" err="1"/>
              <a:t>LXe</a:t>
            </a:r>
            <a:r>
              <a:rPr lang="en-US" sz="2200" dirty="0"/>
              <a:t> flow is stable</a:t>
            </a:r>
          </a:p>
          <a:p>
            <a:r>
              <a:rPr lang="en-US" sz="2200" dirty="0"/>
              <a:t>CFD conditions: </a:t>
            </a:r>
          </a:p>
          <a:p>
            <a:pPr lvl="1"/>
            <a:r>
              <a:rPr lang="en-US" sz="1800" dirty="0"/>
              <a:t>a mixture 2-phase flow was implemented in ANSYS-Fluent v23r1</a:t>
            </a:r>
          </a:p>
          <a:p>
            <a:pPr lvl="1"/>
            <a:r>
              <a:rPr lang="en-US" sz="1800" dirty="0" err="1"/>
              <a:t>LXe</a:t>
            </a:r>
            <a:r>
              <a:rPr lang="en-US" sz="1800" dirty="0"/>
              <a:t> was considered at 35 psia, 170 K and 20 kg/s at the cell inlet (at 35 psia Xe saturates at 181.81K and freezes at 161.41 K. Xe properties have been corrected to temperature dependence in the range 160-300 K</a:t>
            </a:r>
          </a:p>
          <a:p>
            <a:pPr lvl="1"/>
            <a:r>
              <a:rPr lang="en-US" sz="1800" dirty="0"/>
              <a:t>The beam power was considered to be 8 kW and was implemented as a Gaussian profile on the center axis of the cell with a sigma of 1.5 mm and a diameter of 5 mm, otherwise uniform along the beam axis</a:t>
            </a:r>
          </a:p>
        </p:txBody>
      </p:sp>
    </p:spTree>
    <p:extLst>
      <p:ext uri="{BB962C8B-B14F-4D97-AF65-F5344CB8AC3E}">
        <p14:creationId xmlns:p14="http://schemas.microsoft.com/office/powerpoint/2010/main" val="2247647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EADB72-A6E9-521C-581D-A21B511746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281" y="1334"/>
            <a:ext cx="11378560" cy="685666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19E1EAE-3AB6-69EE-FB77-734E6CC9F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024"/>
            <a:ext cx="10515600" cy="74382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SLAC Target Cell-3 Geometry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5D28D85-5AF4-3D58-D0E9-79927F2BCDBF}"/>
              </a:ext>
            </a:extLst>
          </p:cNvPr>
          <p:cNvCxnSpPr>
            <a:cxnSpLocks/>
          </p:cNvCxnSpPr>
          <p:nvPr/>
        </p:nvCxnSpPr>
        <p:spPr>
          <a:xfrm>
            <a:off x="585281" y="2211861"/>
            <a:ext cx="708849" cy="296563"/>
          </a:xfrm>
          <a:prstGeom prst="straightConnector1">
            <a:avLst/>
          </a:prstGeom>
          <a:ln w="22225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717B70A-5E2F-6634-E053-2E9DCBBA03C5}"/>
              </a:ext>
            </a:extLst>
          </p:cNvPr>
          <p:cNvCxnSpPr>
            <a:cxnSpLocks/>
          </p:cNvCxnSpPr>
          <p:nvPr/>
        </p:nvCxnSpPr>
        <p:spPr>
          <a:xfrm>
            <a:off x="2319741" y="1864820"/>
            <a:ext cx="708849" cy="296563"/>
          </a:xfrm>
          <a:prstGeom prst="straightConnector1">
            <a:avLst/>
          </a:prstGeom>
          <a:ln w="22225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C5B86BD-8597-D363-A26D-BD3BFD0687C7}"/>
              </a:ext>
            </a:extLst>
          </p:cNvPr>
          <p:cNvCxnSpPr>
            <a:cxnSpLocks/>
          </p:cNvCxnSpPr>
          <p:nvPr/>
        </p:nvCxnSpPr>
        <p:spPr>
          <a:xfrm>
            <a:off x="3599934" y="1604801"/>
            <a:ext cx="708849" cy="296563"/>
          </a:xfrm>
          <a:prstGeom prst="straightConnector1">
            <a:avLst/>
          </a:prstGeom>
          <a:ln w="22225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18CCF89-4EDC-DEC6-E2A4-3F567EDC4399}"/>
              </a:ext>
            </a:extLst>
          </p:cNvPr>
          <p:cNvCxnSpPr>
            <a:cxnSpLocks/>
          </p:cNvCxnSpPr>
          <p:nvPr/>
        </p:nvCxnSpPr>
        <p:spPr>
          <a:xfrm>
            <a:off x="4732637" y="1371075"/>
            <a:ext cx="708849" cy="296563"/>
          </a:xfrm>
          <a:prstGeom prst="straightConnector1">
            <a:avLst/>
          </a:prstGeom>
          <a:ln w="22225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1BE2F48-EC70-9280-2684-D11ABAB2AAFD}"/>
              </a:ext>
            </a:extLst>
          </p:cNvPr>
          <p:cNvCxnSpPr>
            <a:cxnSpLocks/>
          </p:cNvCxnSpPr>
          <p:nvPr/>
        </p:nvCxnSpPr>
        <p:spPr>
          <a:xfrm>
            <a:off x="7543665" y="4967422"/>
            <a:ext cx="708849" cy="296563"/>
          </a:xfrm>
          <a:prstGeom prst="straightConnector1">
            <a:avLst/>
          </a:prstGeom>
          <a:ln w="2222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91223EA-5D8B-C2F1-FB5E-11B81C23BAD0}"/>
              </a:ext>
            </a:extLst>
          </p:cNvPr>
          <p:cNvCxnSpPr>
            <a:cxnSpLocks/>
          </p:cNvCxnSpPr>
          <p:nvPr/>
        </p:nvCxnSpPr>
        <p:spPr>
          <a:xfrm>
            <a:off x="8363726" y="4782068"/>
            <a:ext cx="708849" cy="296563"/>
          </a:xfrm>
          <a:prstGeom prst="straightConnector1">
            <a:avLst/>
          </a:prstGeom>
          <a:ln w="2222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40DC6F4-015E-5CDE-7471-1C9AE0FFB350}"/>
              </a:ext>
            </a:extLst>
          </p:cNvPr>
          <p:cNvCxnSpPr>
            <a:cxnSpLocks/>
          </p:cNvCxnSpPr>
          <p:nvPr/>
        </p:nvCxnSpPr>
        <p:spPr>
          <a:xfrm>
            <a:off x="9538211" y="4559644"/>
            <a:ext cx="708849" cy="296563"/>
          </a:xfrm>
          <a:prstGeom prst="straightConnector1">
            <a:avLst/>
          </a:prstGeom>
          <a:ln w="2222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4FCC238-BF7F-767E-960C-D0270017C99C}"/>
              </a:ext>
            </a:extLst>
          </p:cNvPr>
          <p:cNvCxnSpPr>
            <a:cxnSpLocks/>
          </p:cNvCxnSpPr>
          <p:nvPr/>
        </p:nvCxnSpPr>
        <p:spPr>
          <a:xfrm>
            <a:off x="10432411" y="4411362"/>
            <a:ext cx="708849" cy="296563"/>
          </a:xfrm>
          <a:prstGeom prst="straightConnector1">
            <a:avLst/>
          </a:prstGeom>
          <a:ln w="2222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D881233-8D0D-9F23-D011-F2059E5CD11C}"/>
              </a:ext>
            </a:extLst>
          </p:cNvPr>
          <p:cNvCxnSpPr/>
          <p:nvPr/>
        </p:nvCxnSpPr>
        <p:spPr>
          <a:xfrm flipH="1">
            <a:off x="1952368" y="2817341"/>
            <a:ext cx="6411358" cy="1248032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11FC743-EC60-1AF2-F9A7-037AD4636C32}"/>
              </a:ext>
            </a:extLst>
          </p:cNvPr>
          <p:cNvSpPr txBox="1"/>
          <p:nvPr/>
        </p:nvSpPr>
        <p:spPr>
          <a:xfrm>
            <a:off x="1692098" y="1249086"/>
            <a:ext cx="1964133" cy="382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LXe</a:t>
            </a:r>
            <a:r>
              <a:rPr lang="en-US" dirty="0"/>
              <a:t> flow inlet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EB5EE4-6E0F-FB7C-FF57-C93819BE9847}"/>
              </a:ext>
            </a:extLst>
          </p:cNvPr>
          <p:cNvSpPr txBox="1"/>
          <p:nvPr/>
        </p:nvSpPr>
        <p:spPr>
          <a:xfrm>
            <a:off x="8718150" y="5190895"/>
            <a:ext cx="1964133" cy="382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LXe</a:t>
            </a:r>
            <a:r>
              <a:rPr lang="en-US" dirty="0"/>
              <a:t> flow outlet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95A592-C8CB-C773-1F6B-01F705B1BE63}"/>
              </a:ext>
            </a:extLst>
          </p:cNvPr>
          <p:cNvSpPr txBox="1"/>
          <p:nvPr/>
        </p:nvSpPr>
        <p:spPr>
          <a:xfrm>
            <a:off x="776426" y="4097319"/>
            <a:ext cx="1964133" cy="382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e- beam direction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2A65A6-A476-F45A-E27E-D1AC8A7908B7}"/>
              </a:ext>
            </a:extLst>
          </p:cNvPr>
          <p:cNvSpPr txBox="1"/>
          <p:nvPr/>
        </p:nvSpPr>
        <p:spPr>
          <a:xfrm>
            <a:off x="8754431" y="1673816"/>
            <a:ext cx="1964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 beam window, 0.2 mm thick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BD56D7-298A-92B2-6B97-325E54C0E8B3}"/>
              </a:ext>
            </a:extLst>
          </p:cNvPr>
          <p:cNvSpPr txBox="1"/>
          <p:nvPr/>
        </p:nvSpPr>
        <p:spPr>
          <a:xfrm>
            <a:off x="2491784" y="4978726"/>
            <a:ext cx="1964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 beam window, 0.2 mm thick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1D5800-BF06-7B18-29BD-A9540E57FAF9}"/>
              </a:ext>
            </a:extLst>
          </p:cNvPr>
          <p:cNvSpPr txBox="1"/>
          <p:nvPr/>
        </p:nvSpPr>
        <p:spPr>
          <a:xfrm>
            <a:off x="288903" y="5883555"/>
            <a:ext cx="477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Cylindrical cell geometry, 10-15 cm long</a:t>
            </a:r>
          </a:p>
        </p:txBody>
      </p:sp>
    </p:spTree>
    <p:extLst>
      <p:ext uri="{BB962C8B-B14F-4D97-AF65-F5344CB8AC3E}">
        <p14:creationId xmlns:p14="http://schemas.microsoft.com/office/powerpoint/2010/main" val="4146322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0D5C9BD-B945-F94F-CE20-0DABC8B81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15259"/>
            <a:ext cx="7167540" cy="3486031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7E47C0A-7D95-34FC-767F-6BE37944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07"/>
            <a:ext cx="10515600" cy="70491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Target Cell-3 (15 cm)  CFD Results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AA642E-030E-A47F-AE7B-7743ACEE7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746" y="3745149"/>
            <a:ext cx="6400254" cy="31128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903F78-9A32-E045-96E2-DC3348AB4353}"/>
              </a:ext>
            </a:extLst>
          </p:cNvPr>
          <p:cNvSpPr txBox="1"/>
          <p:nvPr/>
        </p:nvSpPr>
        <p:spPr>
          <a:xfrm>
            <a:off x="583661" y="4039895"/>
            <a:ext cx="44747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LXe</a:t>
            </a:r>
            <a:r>
              <a:rPr lang="en-US" dirty="0"/>
              <a:t> density loss average 0.4% in the 6 mm diameter core of the cell for a beam power of 8 kW, maximum density loss in bulk 4 % (if </a:t>
            </a:r>
            <a:r>
              <a:rPr lang="en-US" dirty="0" err="1"/>
              <a:t>LXe</a:t>
            </a:r>
            <a:r>
              <a:rPr lang="en-US" dirty="0"/>
              <a:t> density decreases 2%, it reaches saturation, so there is boiling in the bulk, but negligible)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15918B-BB1B-A8B7-9BC1-08E10DE5C6E7}"/>
              </a:ext>
            </a:extLst>
          </p:cNvPr>
          <p:cNvSpPr txBox="1"/>
          <p:nvPr/>
        </p:nvSpPr>
        <p:spPr>
          <a:xfrm>
            <a:off x="838200" y="2509735"/>
            <a:ext cx="59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A4B7CE-7DF6-CA3C-FCB6-B913BA6CF93D}"/>
              </a:ext>
            </a:extLst>
          </p:cNvPr>
          <p:cNvSpPr txBox="1"/>
          <p:nvPr/>
        </p:nvSpPr>
        <p:spPr>
          <a:xfrm>
            <a:off x="4636851" y="3591260"/>
            <a:ext cx="1459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Beam axis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BC967D-231F-CFA3-9A80-4DBBA9BEA0A4}"/>
              </a:ext>
            </a:extLst>
          </p:cNvPr>
          <p:cNvSpPr txBox="1"/>
          <p:nvPr/>
        </p:nvSpPr>
        <p:spPr>
          <a:xfrm>
            <a:off x="9947078" y="6408832"/>
            <a:ext cx="1459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Beam axis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7EC056-4050-ECB5-F63A-A075602AECF9}"/>
              </a:ext>
            </a:extLst>
          </p:cNvPr>
          <p:cNvSpPr txBox="1"/>
          <p:nvPr/>
        </p:nvSpPr>
        <p:spPr>
          <a:xfrm>
            <a:off x="7811311" y="1819472"/>
            <a:ext cx="41058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GXe</a:t>
            </a:r>
            <a:r>
              <a:rPr lang="en-US" dirty="0"/>
              <a:t> volume fraction in the 6 mm diameter core of the cell (black) and at cell outlet (red), along the beam axis. Largest gas fraction, as expected, is near the beam windows. </a:t>
            </a:r>
          </a:p>
        </p:txBody>
      </p:sp>
    </p:spTree>
    <p:extLst>
      <p:ext uri="{BB962C8B-B14F-4D97-AF65-F5344CB8AC3E}">
        <p14:creationId xmlns:p14="http://schemas.microsoft.com/office/powerpoint/2010/main" val="3743493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66C41FC-40B8-B825-6F20-43E58FB24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5735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Target Cell-3 (15 cm)  CFD Results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32A7860F-4F42-85A1-B356-44A87CAC14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40860"/>
            <a:ext cx="6347510" cy="3087198"/>
          </a:xfr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EC477B-FA31-EFBA-F567-92F3D1973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024" y="1183245"/>
            <a:ext cx="5747486" cy="27953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CEB23E3-5A28-20BF-29DF-E72C08A65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848243"/>
            <a:ext cx="5856051" cy="284817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5BCE2D0-91E1-28BE-44B7-CBE159BA6B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5949" y="4009830"/>
            <a:ext cx="5856051" cy="284817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2832AB9-329B-1392-62F9-ED6528763B05}"/>
              </a:ext>
            </a:extLst>
          </p:cNvPr>
          <p:cNvSpPr txBox="1"/>
          <p:nvPr/>
        </p:nvSpPr>
        <p:spPr>
          <a:xfrm>
            <a:off x="1342417" y="1040860"/>
            <a:ext cx="3336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LXe</a:t>
            </a:r>
            <a:r>
              <a:rPr lang="en-US" sz="1400" dirty="0"/>
              <a:t> flow profile in vertical cross-section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F7B411-933F-551F-9025-71DA582D2787}"/>
              </a:ext>
            </a:extLst>
          </p:cNvPr>
          <p:cNvSpPr txBox="1"/>
          <p:nvPr/>
        </p:nvSpPr>
        <p:spPr>
          <a:xfrm>
            <a:off x="6851727" y="998139"/>
            <a:ext cx="4365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Temperature profile in a beam window, max T &lt; 260 K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F0ED0DA-501D-B054-DE07-AA31209D3D64}"/>
              </a:ext>
            </a:extLst>
          </p:cNvPr>
          <p:cNvSpPr txBox="1"/>
          <p:nvPr/>
        </p:nvSpPr>
        <p:spPr>
          <a:xfrm>
            <a:off x="1718553" y="3855941"/>
            <a:ext cx="3612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LXe</a:t>
            </a:r>
            <a:r>
              <a:rPr lang="en-US" sz="1400" dirty="0"/>
              <a:t> flow profile in the 6 mm diameter cell core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07B6166-753B-8DCB-D6C8-D9E8A53321A1}"/>
              </a:ext>
            </a:extLst>
          </p:cNvPr>
          <p:cNvSpPr txBox="1"/>
          <p:nvPr/>
        </p:nvSpPr>
        <p:spPr>
          <a:xfrm>
            <a:off x="6927326" y="3967109"/>
            <a:ext cx="3852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LXe</a:t>
            </a:r>
            <a:r>
              <a:rPr lang="en-US" sz="1400" dirty="0"/>
              <a:t> temperature profile in horizontal cross-section</a:t>
            </a:r>
          </a:p>
        </p:txBody>
      </p:sp>
    </p:spTree>
    <p:extLst>
      <p:ext uri="{BB962C8B-B14F-4D97-AF65-F5344CB8AC3E}">
        <p14:creationId xmlns:p14="http://schemas.microsoft.com/office/powerpoint/2010/main" val="12225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B7B67-4D5C-A0A0-B86F-03DF2941A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102" y="1378153"/>
            <a:ext cx="11097638" cy="4983736"/>
          </a:xfrm>
        </p:spPr>
        <p:txBody>
          <a:bodyPr>
            <a:normAutofit/>
          </a:bodyPr>
          <a:lstStyle/>
          <a:p>
            <a:r>
              <a:rPr lang="en-US" sz="2200" dirty="0"/>
              <a:t>SLAC cell-3 shows promise: stable flow, can take 8 kW beam power in a Gaussian profile</a:t>
            </a:r>
          </a:p>
          <a:p>
            <a:r>
              <a:rPr lang="en-US" sz="2200" dirty="0"/>
              <a:t>A 10 cm long cell-3 implemented in Fluent, first stage steady-state sims completed, can take 8 kW beam power with </a:t>
            </a:r>
            <a:r>
              <a:rPr lang="en-US" sz="2200" dirty="0" err="1"/>
              <a:t>drho</a:t>
            </a:r>
            <a:r>
              <a:rPr lang="en-US" sz="2200" dirty="0"/>
              <a:t> = 0.97% over the cell core, Gaussian beam profile.</a:t>
            </a:r>
          </a:p>
          <a:p>
            <a:r>
              <a:rPr lang="en-US" sz="2200" dirty="0"/>
              <a:t>Working on the time-dependent CFD sims for the 10 cm long cell with the beam power deposition profile predicted by SLAC g4 sims (should have results in 2-3 weeks)</a:t>
            </a:r>
          </a:p>
          <a:p>
            <a:pPr lvl="1"/>
            <a:r>
              <a:rPr lang="en-US" sz="1800" dirty="0"/>
              <a:t>Single beam pulse: assess time relaxation for liquid to equilibrium</a:t>
            </a:r>
          </a:p>
          <a:p>
            <a:pPr lvl="1"/>
            <a:r>
              <a:rPr lang="en-US" sz="1800" dirty="0"/>
              <a:t>Full-beam structure: assess liquid behavior, mold geometry to minimize </a:t>
            </a:r>
            <a:r>
              <a:rPr lang="en-US" sz="1800" dirty="0" err="1"/>
              <a:t>LXe</a:t>
            </a:r>
            <a:r>
              <a:rPr lang="en-US" sz="1800" dirty="0"/>
              <a:t> density loss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r>
              <a:rPr lang="en-US" sz="2200" dirty="0"/>
              <a:t>SKEKB target geometry acquired in CAD, will need to schedule a zoom session with Yoshinori’s group to go over the geometry, boundary conditions etc.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E590C71-7773-3FA4-43B3-FD05E2A8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491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714598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531</Words>
  <Application>Microsoft Macintosh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CFD Sims of High-Power Converter Targets</vt:lpstr>
      <vt:lpstr>High-Power Converter Targets Considered</vt:lpstr>
      <vt:lpstr>SLAC LXe Target Cell Prototype</vt:lpstr>
      <vt:lpstr>SLAC Target Cell-3 Geometry</vt:lpstr>
      <vt:lpstr>Target Cell-3 (15 cm)  CFD Results</vt:lpstr>
      <vt:lpstr>Target Cell-3 (15 cm)  CFD Results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CFD Sims of High-Power Converter Targets</dc:title>
  <dc:creator>Microsoft Office User</dc:creator>
  <cp:lastModifiedBy>Microsoft Office User</cp:lastModifiedBy>
  <cp:revision>5</cp:revision>
  <dcterms:created xsi:type="dcterms:W3CDTF">2023-10-24T17:45:58Z</dcterms:created>
  <dcterms:modified xsi:type="dcterms:W3CDTF">2023-10-25T01:08:54Z</dcterms:modified>
</cp:coreProperties>
</file>